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</p:sldMasterIdLst>
  <p:notesMasterIdLst>
    <p:notesMasterId r:id="rId23"/>
  </p:notesMasterIdLst>
  <p:handoutMasterIdLst>
    <p:handoutMasterId r:id="rId24"/>
  </p:handoutMasterIdLst>
  <p:sldIdLst>
    <p:sldId id="662" r:id="rId5"/>
    <p:sldId id="709" r:id="rId6"/>
    <p:sldId id="670" r:id="rId7"/>
    <p:sldId id="772" r:id="rId8"/>
    <p:sldId id="842" r:id="rId9"/>
    <p:sldId id="750" r:id="rId10"/>
    <p:sldId id="729" r:id="rId11"/>
    <p:sldId id="766" r:id="rId12"/>
    <p:sldId id="844" r:id="rId13"/>
    <p:sldId id="835" r:id="rId14"/>
    <p:sldId id="767" r:id="rId15"/>
    <p:sldId id="838" r:id="rId16"/>
    <p:sldId id="839" r:id="rId17"/>
    <p:sldId id="840" r:id="rId18"/>
    <p:sldId id="843" r:id="rId19"/>
    <p:sldId id="841" r:id="rId20"/>
    <p:sldId id="803" r:id="rId21"/>
    <p:sldId id="774" r:id="rId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0E7E7"/>
    <a:srgbClr val="FFA954"/>
    <a:srgbClr val="FFCC99"/>
    <a:srgbClr val="E0CBCC"/>
    <a:srgbClr val="0000FF"/>
    <a:srgbClr val="9A0000"/>
    <a:srgbClr val="A4001D"/>
    <a:srgbClr val="9D343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1" autoAdjust="0"/>
    <p:restoredTop sz="98784" autoAdjust="0"/>
  </p:normalViewPr>
  <p:slideViewPr>
    <p:cSldViewPr snapToGrid="0">
      <p:cViewPr varScale="1">
        <p:scale>
          <a:sx n="73" d="100"/>
          <a:sy n="73" d="100"/>
        </p:scale>
        <p:origin x="9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89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2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F. Marhauser, LCLS-II FAC Review, July 19-21,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F. Marhauser, LCLS-II FAC Review, July 19-21,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F. Marhauser, LCLS-II FAC Review, July 19-21,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F. Marhauser, LCLS-II FAC Review, July 19-21,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F. Marhauser, LCLS-II FAC Review, July 19-21,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 Marhauser, LCLS-II FAC Review, July 19-21,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F. Marhauser, LCLS-II FAC Review, July 19-21,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3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7213" y="1790700"/>
            <a:ext cx="8481856" cy="952500"/>
          </a:xfrm>
        </p:spPr>
        <p:txBody>
          <a:bodyPr/>
          <a:lstStyle/>
          <a:p>
            <a:r>
              <a:rPr lang="en-US" sz="3200" dirty="0"/>
              <a:t>LCLS-II cavity procurement </a:t>
            </a:r>
            <a:r>
              <a:rPr lang="en-US" sz="3200" dirty="0" smtClean="0"/>
              <a:t>strategies </a:t>
            </a:r>
            <a:r>
              <a:rPr lang="en-US" sz="3200" dirty="0"/>
              <a:t>and status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" y="2929568"/>
            <a:ext cx="9144000" cy="2652522"/>
          </a:xfrm>
        </p:spPr>
        <p:txBody>
          <a:bodyPr/>
          <a:lstStyle/>
          <a:p>
            <a:pPr algn="ctr"/>
            <a:r>
              <a:rPr lang="en-US" sz="1800" dirty="0" smtClean="0"/>
              <a:t>Ari </a:t>
            </a:r>
            <a:r>
              <a:rPr lang="en-US" sz="1800" dirty="0" err="1" smtClean="0"/>
              <a:t>Palczewski</a:t>
            </a:r>
            <a:r>
              <a:rPr lang="en-US" sz="1800" dirty="0" smtClean="0"/>
              <a:t> for the JLab Cavity Procurement Team</a:t>
            </a:r>
          </a:p>
          <a:p>
            <a:pPr algn="ctr"/>
            <a:r>
              <a:rPr lang="en-US" sz="1800" dirty="0" smtClean="0"/>
              <a:t>Most slides </a:t>
            </a:r>
            <a:r>
              <a:rPr lang="en-US" sz="1800" dirty="0"/>
              <a:t>from Frank </a:t>
            </a:r>
            <a:r>
              <a:rPr lang="en-US" sz="1800" dirty="0" err="1"/>
              <a:t>Marhauser</a:t>
            </a:r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74320" y="5682343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TTC MSU 2017 – Feb 22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0" y="1214846"/>
            <a:ext cx="7522454" cy="5526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8456" y="352697"/>
            <a:ext cx="7847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Vendor B rate – Hold point 3 release, not delivery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8307" y="3856000"/>
            <a:ext cx="151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Recipe change</a:t>
            </a:r>
          </a:p>
          <a:p>
            <a:r>
              <a:rPr lang="en-US" dirty="0" smtClean="0"/>
              <a:t>hold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799" y="4385602"/>
            <a:ext cx="1517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Shutdown</a:t>
            </a:r>
          </a:p>
          <a:p>
            <a:r>
              <a:rPr lang="en-US" dirty="0" smtClean="0"/>
              <a:t>In contract, no issues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1643" y="4363831"/>
            <a:ext cx="1239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 released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4276"/>
          </a:xfrm>
        </p:spPr>
        <p:txBody>
          <a:bodyPr/>
          <a:lstStyle/>
          <a:p>
            <a:pPr marL="457200"/>
            <a:r>
              <a:rPr lang="en-US" sz="2800" dirty="0" smtClean="0">
                <a:latin typeface="Calibri Light" panose="020F0302020204030204" pitchFamily="34" charset="0"/>
              </a:rPr>
              <a:t>Major Change Requests during production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0" y="1259066"/>
            <a:ext cx="9165032" cy="1034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Baseline recipe (800°C/3 hrs. and N2A6 doping recipe) did not</a:t>
            </a:r>
            <a:r>
              <a:rPr lang="en-US" sz="2000" dirty="0">
                <a:latin typeface="Calibri Light" panose="020F0302020204030204" pitchFamily="34" charset="0"/>
              </a:rPr>
              <a:t/>
            </a:r>
            <a:br>
              <a:rPr lang="en-US" sz="2000" dirty="0">
                <a:latin typeface="Calibri Light" panose="020F0302020204030204" pitchFamily="34" charset="0"/>
              </a:rPr>
            </a:br>
            <a:r>
              <a:rPr lang="en-US" sz="2000" dirty="0" smtClean="0">
                <a:latin typeface="Calibri Light" panose="020F0302020204030204" pitchFamily="34" charset="0"/>
              </a:rPr>
              <a:t>provide the expected high Q</a:t>
            </a:r>
            <a:r>
              <a:rPr lang="en-US" sz="2000" baseline="-25000" dirty="0" smtClean="0">
                <a:latin typeface="Calibri Light" panose="020F0302020204030204" pitchFamily="34" charset="0"/>
              </a:rPr>
              <a:t>0</a:t>
            </a:r>
            <a:r>
              <a:rPr lang="en-US" sz="2000" dirty="0" smtClean="0">
                <a:latin typeface="Calibri Light" panose="020F0302020204030204" pitchFamily="34" charset="0"/>
              </a:rPr>
              <a:t>-values </a:t>
            </a:r>
            <a:r>
              <a:rPr lang="en-US" sz="1900" dirty="0" smtClean="0">
                <a:latin typeface="Calibri Light" panose="020F0302020204030204" pitchFamily="34" charset="0"/>
              </a:rPr>
              <a:t>&lt;Q</a:t>
            </a:r>
            <a:r>
              <a:rPr lang="en-US" sz="1900" baseline="-25000" dirty="0" smtClean="0">
                <a:latin typeface="Calibri Light" panose="020F0302020204030204" pitchFamily="34" charset="0"/>
              </a:rPr>
              <a:t>0</a:t>
            </a:r>
            <a:r>
              <a:rPr lang="en-US" sz="1900" dirty="0" smtClean="0">
                <a:latin typeface="Calibri Light" panose="020F0302020204030204" pitchFamily="34" charset="0"/>
              </a:rPr>
              <a:t>&gt; = 2.3e10 at 2K @ 16 MV/m and with more FE than expected 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0" y="2104660"/>
            <a:ext cx="9165032" cy="490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Improvement implemented into production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359764" y="2417849"/>
            <a:ext cx="8784236" cy="1615649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fontAlgn="auto">
              <a:lnSpc>
                <a:spcPct val="1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1) Change </a:t>
            </a:r>
            <a:r>
              <a:rPr lang="en-US" sz="2000" b="1" dirty="0">
                <a:solidFill>
                  <a:srgbClr val="0000FF"/>
                </a:solidFill>
                <a:latin typeface="Calibri Light" panose="020F0302020204030204" pitchFamily="34" charset="0"/>
              </a:rPr>
              <a:t>from </a:t>
            </a:r>
            <a:r>
              <a:rPr lang="en-US" sz="20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800°C to 900°C annealing to remedy poor flux expulsion</a:t>
            </a:r>
            <a:br>
              <a:rPr lang="en-US" sz="20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     of production material (both material), with CAPS </a:t>
            </a:r>
          </a:p>
          <a:p>
            <a:pPr marL="342900" fontAlgn="auto">
              <a:lnSpc>
                <a:spcPct val="100000"/>
              </a:lnSpc>
            </a:pPr>
            <a:r>
              <a:rPr lang="en-US" sz="2000" b="1" dirty="0">
                <a:solidFill>
                  <a:srgbClr val="0000FF"/>
                </a:solidFill>
                <a:latin typeface="Calibri Light" panose="020F0302020204030204" pitchFamily="34" charset="0"/>
              </a:rPr>
              <a:t>2) Increase bulk removal by </a:t>
            </a:r>
            <a:r>
              <a:rPr lang="en-US" sz="20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Electro-polishing </a:t>
            </a:r>
            <a:r>
              <a:rPr lang="en-US" sz="2000" b="1" dirty="0">
                <a:solidFill>
                  <a:srgbClr val="0000FF"/>
                </a:solidFill>
                <a:latin typeface="Calibri Light" panose="020F0302020204030204" pitchFamily="34" charset="0"/>
              </a:rPr>
              <a:t>(from 140 um to 200 um) to minimize</a:t>
            </a:r>
            <a:br>
              <a:rPr lang="en-US" sz="2000" b="1" dirty="0">
                <a:solidFill>
                  <a:srgbClr val="0000FF"/>
                </a:solidFill>
                <a:latin typeface="Calibri Light" panose="020F0302020204030204" pitchFamily="34" charset="0"/>
              </a:rPr>
            </a:br>
            <a:r>
              <a:rPr lang="en-US" sz="2000" b="1" dirty="0">
                <a:solidFill>
                  <a:srgbClr val="0000FF"/>
                </a:solidFill>
                <a:latin typeface="Calibri Light" panose="020F0302020204030204" pitchFamily="34" charset="0"/>
              </a:rPr>
              <a:t>     residual </a:t>
            </a:r>
            <a:r>
              <a:rPr lang="en-US" sz="20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resistance (added cost and time)</a:t>
            </a:r>
            <a:endParaRPr lang="en-US" sz="20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  <a:p>
            <a:pPr marL="342900" fontAlgn="auto">
              <a:lnSpc>
                <a:spcPct val="100000"/>
              </a:lnSpc>
            </a:pPr>
            <a:r>
              <a:rPr lang="en-US" sz="2000" b="1" dirty="0">
                <a:solidFill>
                  <a:srgbClr val="0000FF"/>
                </a:solidFill>
                <a:latin typeface="Calibri Light" panose="020F0302020204030204" pitchFamily="34" charset="0"/>
              </a:rPr>
              <a:t>3) </a:t>
            </a:r>
            <a:r>
              <a:rPr lang="en-US" sz="20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Added Second Ethanol rinse after Final EP</a:t>
            </a:r>
          </a:p>
          <a:p>
            <a:pPr marL="342900" fontAlgn="auto">
              <a:lnSpc>
                <a:spcPct val="1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4) Field emission reduction techniques (cleanroom protocols) introduced to both </a:t>
            </a:r>
            <a:r>
              <a:rPr lang="en-US" sz="20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Vendors, twice.</a:t>
            </a:r>
            <a:endParaRPr lang="en-US" sz="2000" b="1" dirty="0" smtClean="0">
              <a:solidFill>
                <a:srgbClr val="0000FF"/>
              </a:solidFill>
              <a:latin typeface="Calibri Light" panose="020F0302020204030204" pitchFamily="34" charset="0"/>
            </a:endParaRPr>
          </a:p>
          <a:p>
            <a:pPr marL="342900" fontAlgn="auto">
              <a:lnSpc>
                <a:spcPct val="1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5) Implementation of material sorting by flux expulsion was implemented for material 1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59764" y="3353690"/>
            <a:ext cx="8784235" cy="490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fontAlgn="auto">
              <a:lnSpc>
                <a:spcPct val="100000"/>
              </a:lnSpc>
            </a:pPr>
            <a:endParaRPr lang="en-US" sz="2000" b="1" dirty="0" smtClean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-21033" y="4124462"/>
            <a:ext cx="9165032" cy="150856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Risk mitigation was pursued by testing nine-cell cavities with new recipe for material 2</a:t>
            </a:r>
          </a:p>
          <a:p>
            <a:pPr marL="1143000" lvl="1" indent="-342900" fontAlgn="auto">
              <a:lnSpc>
                <a:spcPct val="10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Two bare cavities + 2 fully dressed cavities delivered by Vendor B (tested </a:t>
            </a:r>
            <a:r>
              <a:rPr lang="en-US" sz="2000" dirty="0">
                <a:latin typeface="Calibri Light" panose="020F0302020204030204" pitchFamily="34" charset="0"/>
              </a:rPr>
              <a:t>at </a:t>
            </a:r>
            <a:r>
              <a:rPr lang="en-US" sz="2000" dirty="0" smtClean="0">
                <a:latin typeface="Calibri Light" panose="020F0302020204030204" pitchFamily="34" charset="0"/>
              </a:rPr>
              <a:t>FNAL/JLAB) – material 2 (added two week delay)</a:t>
            </a:r>
          </a:p>
          <a:p>
            <a:pPr marL="1143000" lvl="1" indent="-342900" fontAlgn="auto">
              <a:lnSpc>
                <a:spcPct val="10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8 dressed cavities (cavities # 9-16) from Vendor A – material 1</a:t>
            </a:r>
          </a:p>
          <a:p>
            <a:pPr marL="1143000" lvl="1" indent="-342900" fontAlgn="auto">
              <a:lnSpc>
                <a:spcPct val="100000"/>
              </a:lnSpc>
            </a:pPr>
            <a:r>
              <a:rPr lang="en-US" sz="2000" dirty="0">
                <a:latin typeface="Calibri Light" panose="020F0302020204030204" pitchFamily="34" charset="0"/>
              </a:rPr>
              <a:t>New recipe is approved, i.e. restarted </a:t>
            </a:r>
            <a:r>
              <a:rPr lang="en-US" sz="2000" dirty="0" smtClean="0">
                <a:latin typeface="Calibri Light" panose="020F0302020204030204" pitchFamily="34" charset="0"/>
              </a:rPr>
              <a:t>production Nov</a:t>
            </a:r>
            <a:r>
              <a:rPr lang="en-US" sz="2000" dirty="0">
                <a:latin typeface="Calibri Light" panose="020F0302020204030204" pitchFamily="34" charset="0"/>
              </a:rPr>
              <a:t>. ’16</a:t>
            </a:r>
          </a:p>
          <a:p>
            <a:pPr marL="1143000" lvl="1" indent="-342900" fontAlgn="auto">
              <a:lnSpc>
                <a:spcPct val="100000"/>
              </a:lnSpc>
            </a:pPr>
            <a:endParaRPr lang="en-US" sz="2000" dirty="0" smtClean="0">
              <a:latin typeface="Calibri Light" panose="020F0302020204030204" pitchFamily="34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85725" y="5671137"/>
            <a:ext cx="9058274" cy="96616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>
                <a:latin typeface="Calibri Light" panose="020F0302020204030204" pitchFamily="34" charset="0"/>
              </a:rPr>
              <a:t>Risk mitigation is pursued by testing nine-cell cavities with new </a:t>
            </a:r>
            <a:r>
              <a:rPr lang="en-US" dirty="0" smtClean="0">
                <a:latin typeface="Calibri Light" panose="020F0302020204030204" pitchFamily="34" charset="0"/>
              </a:rPr>
              <a:t>recipe for Material 1</a:t>
            </a:r>
            <a:endParaRPr lang="en-US" dirty="0">
              <a:latin typeface="Calibri Light" panose="020F0302020204030204" pitchFamily="34" charset="0"/>
            </a:endParaRPr>
          </a:p>
          <a:p>
            <a:pPr marL="1143000" lvl="1" indent="-342900" fontAlgn="auto">
              <a:lnSpc>
                <a:spcPct val="100000"/>
              </a:lnSpc>
            </a:pPr>
            <a:r>
              <a:rPr lang="en-US" sz="2000" dirty="0">
                <a:latin typeface="Calibri Light" panose="020F0302020204030204" pitchFamily="34" charset="0"/>
              </a:rPr>
              <a:t>Two bare cavities (</a:t>
            </a:r>
            <a:r>
              <a:rPr lang="en-US" sz="2000" dirty="0" smtClean="0">
                <a:latin typeface="Calibri Light" panose="020F0302020204030204" pitchFamily="34" charset="0"/>
              </a:rPr>
              <a:t>975°C)+ </a:t>
            </a:r>
            <a:r>
              <a:rPr lang="en-US" sz="2000" dirty="0">
                <a:latin typeface="Calibri Light" panose="020F0302020204030204" pitchFamily="34" charset="0"/>
              </a:rPr>
              <a:t>2 fully dressed cavities </a:t>
            </a:r>
            <a:r>
              <a:rPr lang="en-US" sz="2000" dirty="0" smtClean="0">
                <a:latin typeface="Calibri Light" panose="020F0302020204030204" pitchFamily="34" charset="0"/>
              </a:rPr>
              <a:t>to be delivered </a:t>
            </a:r>
            <a:r>
              <a:rPr lang="en-US" sz="2000" dirty="0">
                <a:latin typeface="Calibri Light" panose="020F0302020204030204" pitchFamily="34" charset="0"/>
              </a:rPr>
              <a:t>by </a:t>
            </a:r>
            <a:r>
              <a:rPr lang="en-US" sz="2000" dirty="0" smtClean="0">
                <a:latin typeface="Calibri Light" panose="020F0302020204030204" pitchFamily="34" charset="0"/>
              </a:rPr>
              <a:t>Vendor B</a:t>
            </a:r>
            <a:endParaRPr lang="en-US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B Results – New recipe Material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00584" y="6397690"/>
            <a:ext cx="4126528" cy="314326"/>
          </a:xfrm>
        </p:spPr>
        <p:txBody>
          <a:bodyPr/>
          <a:lstStyle/>
          <a:p>
            <a:r>
              <a:rPr lang="en-US" dirty="0"/>
              <a:t>2017 TTC Workshop – Dan </a:t>
            </a:r>
            <a:r>
              <a:rPr lang="en-US" dirty="0" err="1"/>
              <a:t>Gonnella</a:t>
            </a:r>
            <a:r>
              <a:rPr lang="en-US" dirty="0"/>
              <a:t> yesterday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Right Brace 7"/>
          <p:cNvSpPr/>
          <p:nvPr/>
        </p:nvSpPr>
        <p:spPr>
          <a:xfrm>
            <a:off x="7040880" y="1920240"/>
            <a:ext cx="292608" cy="8229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51776" y="1870055"/>
            <a:ext cx="170078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Majority of Cavities Now above 3x10</a:t>
            </a:r>
            <a:r>
              <a:rPr lang="en-US" baseline="30000" dirty="0" smtClean="0"/>
              <a:t>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8164" y="5623560"/>
            <a:ext cx="532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Magnetic field in VT </a:t>
            </a:r>
            <a:r>
              <a:rPr lang="en-US" dirty="0" err="1" smtClean="0"/>
              <a:t>Dewars</a:t>
            </a:r>
            <a:r>
              <a:rPr lang="en-US" dirty="0" smtClean="0"/>
              <a:t> no longer actively compensated – most of these tests in &gt;5 </a:t>
            </a:r>
            <a:r>
              <a:rPr lang="en-US" dirty="0" err="1" smtClean="0"/>
              <a:t>mG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6160" y="4544568"/>
            <a:ext cx="378561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Subset of Vendor B Cavities after Recipe Change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4" y="4992624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Material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88630" y="3554366"/>
            <a:ext cx="37667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Almost all Vendor B Cavities Quench above 22 MV/m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05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 Results –new and </a:t>
            </a:r>
            <a:r>
              <a:rPr lang="en-US" dirty="0"/>
              <a:t>old recipe Material 2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49192" y="6430963"/>
            <a:ext cx="4126528" cy="314326"/>
          </a:xfrm>
        </p:spPr>
        <p:txBody>
          <a:bodyPr/>
          <a:lstStyle/>
          <a:p>
            <a:r>
              <a:rPr lang="en-US" dirty="0"/>
              <a:t>2017 TTC Workshop – Dan </a:t>
            </a:r>
            <a:r>
              <a:rPr lang="en-US" dirty="0" err="1"/>
              <a:t>Gonnella</a:t>
            </a:r>
            <a:r>
              <a:rPr lang="en-US" dirty="0"/>
              <a:t> yesterday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584" y="4992624"/>
            <a:ext cx="153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Material 2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6268217" y="2378088"/>
            <a:ext cx="292608" cy="109663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89871" y="2475709"/>
            <a:ext cx="197627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Spread in Q Due to Change in Recipe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96212" y="5513832"/>
            <a:ext cx="575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Large Q Slope present in some cavities leading to quench below the spec of 19 MV/m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6212" y="6128929"/>
            <a:ext cx="575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Related to material?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 Results – new recipe, Material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2017 TTC Workshop – </a:t>
            </a:r>
            <a:r>
              <a:rPr lang="en-US" dirty="0"/>
              <a:t>Dan </a:t>
            </a:r>
            <a:r>
              <a:rPr lang="en-US" dirty="0" err="1" smtClean="0"/>
              <a:t>Gonnella</a:t>
            </a:r>
            <a:r>
              <a:rPr lang="en-US" dirty="0" smtClean="0"/>
              <a:t> yesterday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96212" y="5660136"/>
            <a:ext cx="575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Gradient limitation not related to material type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4394" y="2448232"/>
            <a:ext cx="1946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All Material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33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 – Improved EP, new recipe, Material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2017 TTC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4" y="1428746"/>
            <a:ext cx="5715011" cy="400050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1580" y="5632704"/>
            <a:ext cx="672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Q Slope and gradient limitation still present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19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Phase I and II completed by both vendors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Phase III underway both vendors, although one on hold because of RF </a:t>
            </a:r>
            <a:r>
              <a:rPr lang="en-US" dirty="0" smtClean="0"/>
              <a:t>performance issues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far hold point data analysis with multiple input from </a:t>
            </a:r>
            <a:r>
              <a:rPr lang="en-US" dirty="0" smtClean="0"/>
              <a:t>FNAL/</a:t>
            </a:r>
            <a:r>
              <a:rPr lang="en-US" dirty="0" err="1" smtClean="0"/>
              <a:t>JLab</a:t>
            </a:r>
            <a:r>
              <a:rPr lang="en-US" dirty="0" smtClean="0"/>
              <a:t>/SLAC </a:t>
            </a:r>
            <a:r>
              <a:rPr lang="en-US" dirty="0"/>
              <a:t>is going very </a:t>
            </a:r>
            <a:r>
              <a:rPr lang="en-US" dirty="0" smtClean="0"/>
              <a:t>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~20% of LCLS-II cavities qualified, with ~ 35% shipped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Feedback to both vendors now weekly or bi-weekly.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35935" cy="980901"/>
          </a:xfrm>
        </p:spPr>
        <p:txBody>
          <a:bodyPr/>
          <a:lstStyle/>
          <a:p>
            <a:pPr marL="457200"/>
            <a:r>
              <a:rPr lang="en-US" sz="2800" dirty="0" smtClean="0">
                <a:latin typeface="Calibri Light" panose="020F0302020204030204" pitchFamily="34" charset="0"/>
              </a:rPr>
              <a:t>Backup Slides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0" y="6543674"/>
            <a:ext cx="4126528" cy="314326"/>
          </a:xfrm>
        </p:spPr>
        <p:txBody>
          <a:bodyPr/>
          <a:lstStyle/>
          <a:p>
            <a:r>
              <a:rPr lang="en-US" dirty="0"/>
              <a:t>LCLS-II Director’s Review, </a:t>
            </a:r>
            <a:r>
              <a:rPr lang="en-US" dirty="0" smtClean="0"/>
              <a:t>30. August - 1. September,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75157" y="3912297"/>
            <a:ext cx="3916688" cy="2568822"/>
            <a:chOff x="4675157" y="3912297"/>
            <a:chExt cx="3916688" cy="2568822"/>
          </a:xfrm>
        </p:grpSpPr>
        <p:grpSp>
          <p:nvGrpSpPr>
            <p:cNvPr id="8" name="Group 7"/>
            <p:cNvGrpSpPr/>
            <p:nvPr/>
          </p:nvGrpSpPr>
          <p:grpSpPr>
            <a:xfrm>
              <a:off x="4675157" y="3912297"/>
              <a:ext cx="3916688" cy="2568822"/>
              <a:chOff x="4675157" y="3912297"/>
              <a:chExt cx="3916688" cy="256882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157" y="4027474"/>
                <a:ext cx="3916688" cy="245364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5608069" y="4408446"/>
                <a:ext cx="1631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A4001D"/>
                    </a:solidFill>
                  </a:rPr>
                  <a:t>a</a:t>
                </a:r>
                <a:r>
                  <a:rPr lang="en-US" dirty="0" smtClean="0">
                    <a:solidFill>
                      <a:srgbClr val="A4001D"/>
                    </a:solidFill>
                  </a:rPr>
                  <a:t>vg. 25.0 mTorr</a:t>
                </a:r>
                <a:endParaRPr lang="en-US" dirty="0">
                  <a:solidFill>
                    <a:srgbClr val="A4001D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97251" y="3912297"/>
                <a:ext cx="1794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libri Light" panose="020F0302020204030204" pitchFamily="34" charset="0"/>
                  </a:rPr>
                  <a:t>VQ cavity AES023</a:t>
                </a:r>
                <a:endParaRPr lang="en-US" dirty="0">
                  <a:latin typeface="Calibri Light" panose="020F0302020204030204" pitchFamily="34" charset="0"/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8069" y="5540767"/>
              <a:ext cx="1274688" cy="40196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42645" y="3941704"/>
            <a:ext cx="3916688" cy="2539416"/>
            <a:chOff x="342645" y="3941704"/>
            <a:chExt cx="3916688" cy="25394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45" y="4027475"/>
              <a:ext cx="3916688" cy="24536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323791" y="4414196"/>
              <a:ext cx="1631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4001D"/>
                  </a:solidFill>
                </a:rPr>
                <a:t>a</a:t>
              </a:r>
              <a:r>
                <a:rPr lang="en-US" dirty="0" smtClean="0">
                  <a:solidFill>
                    <a:srgbClr val="A4001D"/>
                  </a:solidFill>
                </a:rPr>
                <a:t>vg. 25.2 mTorr</a:t>
              </a:r>
              <a:endParaRPr lang="en-US" dirty="0">
                <a:solidFill>
                  <a:srgbClr val="A4001D"/>
                </a:solidFill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152" y="5561870"/>
              <a:ext cx="1052959" cy="38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444221" y="3941704"/>
              <a:ext cx="1815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 Light" panose="020F0302020204030204" pitchFamily="34" charset="0"/>
                </a:rPr>
                <a:t>VQ cavity AES014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5" name="Content Placeholder 3"/>
          <p:cNvSpPr txBox="1">
            <a:spLocks/>
          </p:cNvSpPr>
          <p:nvPr/>
        </p:nvSpPr>
        <p:spPr>
          <a:xfrm>
            <a:off x="-847" y="1806775"/>
            <a:ext cx="9144000" cy="742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234950">
              <a:buClr>
                <a:srgbClr val="A4001D"/>
              </a:buClr>
              <a:buFont typeface="Arial" pitchFamily="34" charset="0"/>
              <a:buChar char="•"/>
            </a:pPr>
            <a:r>
              <a:rPr lang="en-US" sz="1800" dirty="0" smtClean="0"/>
              <a:t>All 4 VQ cavities were shipped back under vacuum to JLab with vertical test hardware for high power RF tests to verify success of N-doping 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703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57200" indent="-457200"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A4001D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	Phase I - </a:t>
            </a:r>
            <a:r>
              <a:rPr lang="en-US" b="0" dirty="0" smtClean="0"/>
              <a:t>Vendor Qualification (VQ) – N-Doping Technology Transfer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798822" y="3198510"/>
            <a:ext cx="31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800 deg. C annealing for 3 hours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‘N2A6’ doping recipe</a:t>
            </a:r>
            <a:endParaRPr lang="en-US" dirty="0">
              <a:latin typeface="Calibri Light" panose="020F03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20420"/>
              </p:ext>
            </p:extLst>
          </p:nvPr>
        </p:nvGraphicFramePr>
        <p:xfrm>
          <a:off x="4207223" y="3047293"/>
          <a:ext cx="4525198" cy="895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9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Step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j-lt"/>
                        </a:rPr>
                        <a:t>Temperature </a:t>
                      </a:r>
                      <a:br>
                        <a:rPr lang="en-US" sz="900" dirty="0" smtClean="0">
                          <a:effectLst/>
                          <a:latin typeface="+mj-lt"/>
                        </a:rPr>
                      </a:br>
                      <a:r>
                        <a:rPr lang="en-US" sz="900" dirty="0" smtClean="0">
                          <a:effectLst/>
                          <a:latin typeface="+mj-lt"/>
                        </a:rPr>
                        <a:t>(°</a:t>
                      </a:r>
                      <a:r>
                        <a:rPr lang="en-US" sz="900" dirty="0">
                          <a:effectLst/>
                          <a:latin typeface="+mj-lt"/>
                        </a:rPr>
                        <a:t>C)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Duration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N-Pressure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(mTorr)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j-lt"/>
                        </a:rPr>
                        <a:t>H degassing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800 ± 10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180 ± 5 min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0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N-Doping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800 ± 10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2</a:t>
                      </a:r>
                      <a:r>
                        <a:rPr lang="en-US" sz="900" baseline="-25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+mj-lt"/>
                        </a:rPr>
                        <a:t>min  ± 6 sec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26</a:t>
                      </a:r>
                      <a:r>
                        <a:rPr lang="en-US" sz="900" baseline="-25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+mj-lt"/>
                        </a:rPr>
                        <a:t>± 4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4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j-lt"/>
                        </a:rPr>
                        <a:t>Annealing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</a:rPr>
                        <a:t>800 ± 10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>
                          <a:effectLst/>
                          <a:latin typeface="+mj-lt"/>
                        </a:rPr>
                        <a:t>6</a:t>
                      </a:r>
                      <a:r>
                        <a:rPr lang="en-US" sz="900" baseline="-250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+mj-lt"/>
                        </a:rPr>
                        <a:t>min  ± 6 sec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j-lt"/>
                        </a:rPr>
                        <a:t>0</a:t>
                      </a:r>
                      <a:endParaRPr lang="en-US" sz="900" b="0" dirty="0">
                        <a:effectLst/>
                        <a:latin typeface="+mj-lt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9746" marR="2097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Content Placeholder 3"/>
          <p:cNvSpPr txBox="1">
            <a:spLocks/>
          </p:cNvSpPr>
          <p:nvPr/>
        </p:nvSpPr>
        <p:spPr>
          <a:xfrm>
            <a:off x="0" y="1184673"/>
            <a:ext cx="9144000" cy="742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234950">
              <a:buClr>
                <a:srgbClr val="A4001D"/>
              </a:buClr>
              <a:buFont typeface="Arial" pitchFamily="34" charset="0"/>
              <a:buChar char="•"/>
            </a:pPr>
            <a:r>
              <a:rPr lang="en-US" sz="1800" dirty="0" smtClean="0"/>
              <a:t>Each vendor had to successfully N-dope 2 bare VQ cavities (delivered from project) in sequence to show the characteristic rise of the Q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due to the N-doping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0" y="2416920"/>
            <a:ext cx="9144000" cy="673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234950">
              <a:buClr>
                <a:srgbClr val="A4001D"/>
              </a:buClr>
              <a:buFont typeface="Arial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Pressure </a:t>
            </a:r>
            <a:r>
              <a:rPr lang="en-US" sz="1800" dirty="0">
                <a:sym typeface="Wingdings" panose="05000000000000000000" pitchFamily="2" charset="2"/>
              </a:rPr>
              <a:t>control well demonstrated by both vendors within required </a:t>
            </a:r>
            <a:r>
              <a:rPr lang="en-US" sz="1800" dirty="0" smtClean="0">
                <a:sym typeface="Wingdings" panose="05000000000000000000" pitchFamily="2" charset="2"/>
              </a:rPr>
              <a:t>limits</a:t>
            </a:r>
            <a:endParaRPr lang="en-US" sz="1800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0" y="6543674"/>
            <a:ext cx="4126528" cy="314326"/>
          </a:xfrm>
        </p:spPr>
        <p:txBody>
          <a:bodyPr/>
          <a:lstStyle/>
          <a:p>
            <a:r>
              <a:rPr lang="en-US" dirty="0"/>
              <a:t>LCLS-II Director’s Review, </a:t>
            </a:r>
            <a:r>
              <a:rPr lang="en-US" dirty="0" smtClean="0"/>
              <a:t>30. August - 1. September</a:t>
            </a:r>
            <a:r>
              <a:rPr lang="en-U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3998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39"/>
          </a:xfrm>
        </p:spPr>
        <p:txBody>
          <a:bodyPr/>
          <a:lstStyle/>
          <a:p>
            <a:pPr marL="457200"/>
            <a:r>
              <a:rPr lang="en-US" sz="2800" dirty="0" smtClean="0">
                <a:latin typeface="Calibri Light" panose="020F0302020204030204" pitchFamily="34" charset="0"/>
              </a:rPr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0" y="1094926"/>
            <a:ext cx="9144000" cy="5763073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latin typeface="Calibri Light" panose="020F0302020204030204" pitchFamily="34" charset="0"/>
              </a:rPr>
              <a:t>Key Procurements</a:t>
            </a:r>
          </a:p>
          <a:p>
            <a:pPr lvl="2">
              <a:lnSpc>
                <a:spcPct val="100000"/>
              </a:lnSpc>
            </a:pPr>
            <a:r>
              <a:rPr lang="en-US" sz="1800" u="sng" dirty="0" smtClean="0">
                <a:latin typeface="Calibri Light" panose="020F0302020204030204" pitchFamily="34" charset="0"/>
              </a:rPr>
              <a:t>Cavities</a:t>
            </a:r>
          </a:p>
          <a:p>
            <a:pPr lvl="2">
              <a:lnSpc>
                <a:spcPct val="100000"/>
              </a:lnSpc>
            </a:pPr>
            <a:r>
              <a:rPr lang="en-US" sz="1800" dirty="0" smtClean="0">
                <a:latin typeface="Calibri Light" panose="020F0302020204030204" pitchFamily="34" charset="0"/>
              </a:rPr>
              <a:t>Niobium (and NbTi) Material – skipping, QC </a:t>
            </a:r>
            <a:r>
              <a:rPr lang="en-US" sz="1800" dirty="0">
                <a:latin typeface="Calibri Light" panose="020F0302020204030204" pitchFamily="34" charset="0"/>
              </a:rPr>
              <a:t>by </a:t>
            </a:r>
            <a:r>
              <a:rPr lang="en-US" sz="1800" dirty="0" smtClean="0">
                <a:latin typeface="Calibri Light" panose="020F0302020204030204" pitchFamily="34" charset="0"/>
              </a:rPr>
              <a:t>DESY 6 months late because of </a:t>
            </a:r>
            <a:r>
              <a:rPr lang="en-US" sz="1800" dirty="0" smtClean="0">
                <a:latin typeface="Calibri Light" panose="020F0302020204030204" pitchFamily="34" charset="0"/>
              </a:rPr>
              <a:t>customs</a:t>
            </a:r>
          </a:p>
          <a:p>
            <a:pPr marL="457200" lvl="2" indent="0">
              <a:lnSpc>
                <a:spcPct val="100000"/>
              </a:lnSpc>
              <a:buNone/>
            </a:pPr>
            <a:r>
              <a:rPr lang="en-US" sz="1800" dirty="0" smtClean="0">
                <a:latin typeface="Calibri Light" panose="020F0302020204030204" pitchFamily="34" charset="0"/>
              </a:rPr>
              <a:t>		see </a:t>
            </a:r>
            <a:r>
              <a:rPr lang="en-US" sz="1800" dirty="0">
                <a:latin typeface="Calibri Light" panose="020F0302020204030204" pitchFamily="34" charset="0"/>
              </a:rPr>
              <a:t>WG1 talks </a:t>
            </a:r>
            <a:r>
              <a:rPr lang="en-US" sz="1800" dirty="0" err="1" smtClean="0">
                <a:latin typeface="Calibri Light" panose="020F0302020204030204" pitchFamily="34" charset="0"/>
              </a:rPr>
              <a:t>Gonnella</a:t>
            </a:r>
            <a:r>
              <a:rPr lang="en-US" sz="1800" dirty="0" smtClean="0">
                <a:latin typeface="Calibri Light" panose="020F0302020204030204" pitchFamily="34" charset="0"/>
              </a:rPr>
              <a:t>, </a:t>
            </a:r>
            <a:r>
              <a:rPr lang="en-US" sz="1800" dirty="0">
                <a:latin typeface="Calibri Light" panose="020F0302020204030204" pitchFamily="34" charset="0"/>
              </a:rPr>
              <a:t>Posen, </a:t>
            </a:r>
            <a:r>
              <a:rPr lang="en-US" sz="1800" dirty="0" err="1" smtClean="0">
                <a:latin typeface="Calibri Light" panose="020F0302020204030204" pitchFamily="34" charset="0"/>
              </a:rPr>
              <a:t>Palczewski</a:t>
            </a:r>
            <a:endParaRPr lang="en-US" sz="1800" dirty="0" smtClean="0">
              <a:latin typeface="Calibri Light" panose="020F03020202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1800" dirty="0" smtClean="0">
                <a:latin typeface="Calibri Light" panose="020F0302020204030204" pitchFamily="34" charset="0"/>
              </a:rPr>
              <a:t>Parts in Circulation (PIC’s) – skipping, 133 total set (1/2 total) requires efficient use</a:t>
            </a:r>
          </a:p>
          <a:p>
            <a:pPr lvl="1"/>
            <a:r>
              <a:rPr lang="en-US" sz="2000" dirty="0" smtClean="0">
                <a:latin typeface="Calibri Light" panose="020F0302020204030204" pitchFamily="34" charset="0"/>
              </a:rPr>
              <a:t>In </a:t>
            </a:r>
            <a:r>
              <a:rPr lang="en-US" dirty="0" smtClean="0">
                <a:latin typeface="Calibri Light" panose="020F0302020204030204" pitchFamily="34" charset="0"/>
              </a:rPr>
              <a:t>Procurement Phases and Milestones</a:t>
            </a:r>
          </a:p>
          <a:p>
            <a:pPr lvl="2"/>
            <a:r>
              <a:rPr lang="en-US" sz="1800" dirty="0" smtClean="0">
                <a:latin typeface="Calibri Light" panose="020F0302020204030204" pitchFamily="34" charset="0"/>
              </a:rPr>
              <a:t>Vendor </a:t>
            </a:r>
            <a:r>
              <a:rPr lang="en-US" sz="1800" dirty="0">
                <a:latin typeface="Calibri Light" panose="020F0302020204030204" pitchFamily="34" charset="0"/>
              </a:rPr>
              <a:t>Qualification (Phase I)</a:t>
            </a:r>
          </a:p>
          <a:p>
            <a:pPr lvl="2"/>
            <a:r>
              <a:rPr lang="en-US" sz="1800" dirty="0">
                <a:latin typeface="Calibri Light" panose="020F0302020204030204" pitchFamily="34" charset="0"/>
              </a:rPr>
              <a:t>First Articles (Phase II)</a:t>
            </a:r>
          </a:p>
          <a:p>
            <a:pPr lvl="2"/>
            <a:r>
              <a:rPr lang="en-US" sz="1800" dirty="0">
                <a:latin typeface="Calibri Light" panose="020F0302020204030204" pitchFamily="34" charset="0"/>
              </a:rPr>
              <a:t>Production (Phase </a:t>
            </a:r>
            <a:r>
              <a:rPr lang="en-US" sz="1800" dirty="0" smtClean="0">
                <a:latin typeface="Calibri Light" panose="020F0302020204030204" pitchFamily="34" charset="0"/>
              </a:rPr>
              <a:t>III)</a:t>
            </a:r>
          </a:p>
          <a:p>
            <a:pPr lvl="2"/>
            <a:r>
              <a:rPr lang="en-US" sz="1800" dirty="0" smtClean="0">
                <a:latin typeface="Calibri Light" panose="020F0302020204030204" pitchFamily="34" charset="0"/>
              </a:rPr>
              <a:t>Exercise Options for more cavities plus spares (Phase </a:t>
            </a:r>
            <a:r>
              <a:rPr lang="en-US" sz="1800" dirty="0">
                <a:latin typeface="Calibri Light" panose="020F0302020204030204" pitchFamily="34" charset="0"/>
              </a:rPr>
              <a:t>I</a:t>
            </a:r>
            <a:r>
              <a:rPr lang="en-US" sz="1800" dirty="0" smtClean="0">
                <a:latin typeface="Calibri Light" panose="020F0302020204030204" pitchFamily="34" charset="0"/>
              </a:rPr>
              <a:t>V) 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Cavity Quality Assurance and Control</a:t>
            </a:r>
          </a:p>
          <a:p>
            <a:pPr lvl="2">
              <a:lnSpc>
                <a:spcPct val="100000"/>
              </a:lnSpc>
            </a:pPr>
            <a:r>
              <a:rPr lang="en-US" sz="1800" dirty="0" smtClean="0">
                <a:latin typeface="Calibri Light" panose="020F0302020204030204" pitchFamily="34" charset="0"/>
              </a:rPr>
              <a:t>Acceptance Levels/Hold Points</a:t>
            </a:r>
            <a:endParaRPr lang="en-US" sz="1800" dirty="0">
              <a:latin typeface="Calibri Light" panose="020F0302020204030204" pitchFamily="34" charset="0"/>
            </a:endParaRP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Procurement Timeline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Change Requests for Cavity Processing </a:t>
            </a:r>
            <a:r>
              <a:rPr lang="en-US" dirty="0" smtClean="0">
                <a:latin typeface="Calibri Light" panose="020F0302020204030204" pitchFamily="34" charset="0"/>
              </a:rPr>
              <a:t>Recipes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VTA Performance Summary 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908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2662"/>
          </a:xfrm>
        </p:spPr>
        <p:txBody>
          <a:bodyPr/>
          <a:lstStyle/>
          <a:p>
            <a:pPr marL="457200"/>
            <a:r>
              <a:rPr lang="en-US" sz="2800" dirty="0" smtClean="0">
                <a:latin typeface="Calibri Light" panose="020F0302020204030204" pitchFamily="34" charset="0"/>
              </a:rPr>
              <a:t>Key Procurement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1259980"/>
            <a:ext cx="9144000" cy="116443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200" b="1" dirty="0">
                <a:latin typeface="Calibri Light" panose="020F0302020204030204" pitchFamily="34" charset="0"/>
              </a:rPr>
              <a:t>266 LCLS-II 1.3 GHz cavities</a:t>
            </a:r>
          </a:p>
          <a:p>
            <a:pPr marL="914400" lvl="1" indent="-228600" fontAlgn="auto">
              <a:lnSpc>
                <a:spcPct val="100000"/>
              </a:lnSpc>
            </a:pPr>
            <a:r>
              <a:rPr lang="en-US" sz="1800" dirty="0">
                <a:latin typeface="Calibri Light" panose="020F0302020204030204" pitchFamily="34" charset="0"/>
              </a:rPr>
              <a:t>Procured and managed by </a:t>
            </a:r>
            <a:r>
              <a:rPr lang="en-US" sz="1800" dirty="0" err="1">
                <a:latin typeface="Calibri Light" panose="020F0302020204030204" pitchFamily="34" charset="0"/>
              </a:rPr>
              <a:t>JLab</a:t>
            </a:r>
            <a:r>
              <a:rPr lang="en-US" sz="1800" dirty="0">
                <a:latin typeface="Calibri Light" panose="020F0302020204030204" pitchFamily="34" charset="0"/>
              </a:rPr>
              <a:t> from 2 industrial vendors in Europe:</a:t>
            </a:r>
          </a:p>
          <a:p>
            <a:pPr marL="1147763" lvl="2" indent="-228600" fontAlgn="auto">
              <a:lnSpc>
                <a:spcPct val="100000"/>
              </a:lnSpc>
            </a:pPr>
            <a:r>
              <a:rPr lang="en-US" sz="1500" dirty="0">
                <a:latin typeface="Calibri Light" panose="020F0302020204030204" pitchFamily="34" charset="0"/>
              </a:rPr>
              <a:t>Ettore EZ, S.p.A. (</a:t>
            </a:r>
            <a:r>
              <a:rPr lang="en-US" sz="1500" b="1" dirty="0">
                <a:latin typeface="Calibri Light" panose="020F0302020204030204" pitchFamily="34" charset="0"/>
              </a:rPr>
              <a:t>EZ</a:t>
            </a:r>
            <a:r>
              <a:rPr lang="en-US" sz="1500" dirty="0">
                <a:latin typeface="Calibri Light" panose="020F0302020204030204" pitchFamily="34" charset="0"/>
              </a:rPr>
              <a:t>), Italy</a:t>
            </a:r>
          </a:p>
          <a:p>
            <a:pPr marL="1147763" lvl="2" indent="-228600" fontAlgn="auto">
              <a:lnSpc>
                <a:spcPct val="100000"/>
              </a:lnSpc>
            </a:pPr>
            <a:r>
              <a:rPr lang="en-US" sz="1500" dirty="0">
                <a:latin typeface="Calibri Light" panose="020F0302020204030204" pitchFamily="34" charset="0"/>
              </a:rPr>
              <a:t>RI Research Instruments, GmbH (</a:t>
            </a:r>
            <a:r>
              <a:rPr lang="en-US" sz="1500" b="1" dirty="0">
                <a:latin typeface="Calibri Light" panose="020F0302020204030204" pitchFamily="34" charset="0"/>
              </a:rPr>
              <a:t>RI</a:t>
            </a:r>
            <a:r>
              <a:rPr lang="en-US" sz="1500" dirty="0">
                <a:latin typeface="Calibri Light" panose="020F0302020204030204" pitchFamily="34" charset="0"/>
              </a:rPr>
              <a:t>), Germany</a:t>
            </a:r>
          </a:p>
          <a:p>
            <a:pPr marL="914400" lvl="1" indent="-228600" fontAlgn="auto">
              <a:lnSpc>
                <a:spcPct val="100000"/>
              </a:lnSpc>
            </a:pPr>
            <a:r>
              <a:rPr lang="en-US" sz="1700" dirty="0">
                <a:latin typeface="Calibri Light" panose="020F0302020204030204" pitchFamily="34" charset="0"/>
              </a:rPr>
              <a:t>LCLS-II project mitigates risk to critical procurements by awarding to multiple vendors</a:t>
            </a:r>
          </a:p>
          <a:p>
            <a:pPr marL="1147763" lvl="2" indent="-228600" fontAlgn="auto">
              <a:lnSpc>
                <a:spcPct val="100000"/>
              </a:lnSpc>
            </a:pPr>
            <a:endParaRPr lang="en-US" sz="1500" dirty="0" smtClean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35513"/>
            <a:ext cx="933703" cy="294434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1096"/>
            <a:ext cx="741444" cy="2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234516" y="4987234"/>
            <a:ext cx="4264907" cy="1346109"/>
            <a:chOff x="1338263" y="2352324"/>
            <a:chExt cx="6685597" cy="21101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2395538"/>
              <a:ext cx="6467475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490460" y="2352324"/>
              <a:ext cx="533400" cy="10766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Content Placeholder 3"/>
          <p:cNvSpPr txBox="1">
            <a:spLocks/>
          </p:cNvSpPr>
          <p:nvPr/>
        </p:nvSpPr>
        <p:spPr>
          <a:xfrm>
            <a:off x="0" y="2631316"/>
            <a:ext cx="9144000" cy="162763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buFont typeface="Arial" pitchFamily="34" charset="0"/>
              <a:buChar char="•"/>
            </a:pPr>
            <a:r>
              <a:rPr lang="en-US" sz="2600" dirty="0" smtClean="0">
                <a:latin typeface="Calibri Light" panose="020F0302020204030204" pitchFamily="34" charset="0"/>
              </a:rPr>
              <a:t>This covers 33 </a:t>
            </a:r>
            <a:r>
              <a:rPr lang="en-US" sz="2600" dirty="0" err="1" smtClean="0">
                <a:latin typeface="Calibri Light" panose="020F0302020204030204" pitchFamily="34" charset="0"/>
              </a:rPr>
              <a:t>cryomodules</a:t>
            </a:r>
            <a:r>
              <a:rPr lang="en-US" sz="2600" dirty="0" smtClean="0">
                <a:latin typeface="Calibri Light" panose="020F0302020204030204" pitchFamily="34" charset="0"/>
              </a:rPr>
              <a:t> (33 x 8 = 264 cavities) in addition to the</a:t>
            </a:r>
            <a:br>
              <a:rPr lang="en-US" sz="2600" dirty="0" smtClean="0">
                <a:latin typeface="Calibri Light" panose="020F0302020204030204" pitchFamily="34" charset="0"/>
              </a:rPr>
            </a:br>
            <a:r>
              <a:rPr lang="en-US" sz="2600" dirty="0" smtClean="0">
                <a:latin typeface="Calibri Light" panose="020F0302020204030204" pitchFamily="34" charset="0"/>
              </a:rPr>
              <a:t>2 prototype </a:t>
            </a:r>
            <a:r>
              <a:rPr lang="en-US" sz="2600" dirty="0" err="1" smtClean="0">
                <a:latin typeface="Calibri Light" panose="020F0302020204030204" pitchFamily="34" charset="0"/>
              </a:rPr>
              <a:t>cryomodules</a:t>
            </a:r>
            <a:r>
              <a:rPr lang="en-US" sz="2600" dirty="0" smtClean="0">
                <a:latin typeface="Calibri Light" panose="020F0302020204030204" pitchFamily="34" charset="0"/>
              </a:rPr>
              <a:t> currently assembled at partner laboratories</a:t>
            </a:r>
          </a:p>
          <a:p>
            <a:pPr marL="914400" lvl="1" indent="-228600" fontAlgn="auto"/>
            <a:r>
              <a:rPr lang="en-US" sz="1800" dirty="0">
                <a:latin typeface="Calibri Light" panose="020F0302020204030204" pitchFamily="34" charset="0"/>
              </a:rPr>
              <a:t>Each vendor will provide 50% of the cavities per present contract</a:t>
            </a:r>
          </a:p>
          <a:p>
            <a:pPr marL="914400" lvl="1" indent="-228600" fontAlgn="auto"/>
            <a:r>
              <a:rPr lang="en-US" sz="1800" dirty="0" smtClean="0">
                <a:latin typeface="Calibri Light" panose="020F0302020204030204" pitchFamily="34" charset="0"/>
              </a:rPr>
              <a:t>Note: 2 cavities are replacement cavities for FNAL (</a:t>
            </a:r>
            <a:r>
              <a:rPr lang="en-US" sz="1800" b="1" dirty="0" smtClean="0">
                <a:latin typeface="Calibri Light" panose="020F0302020204030204" pitchFamily="34" charset="0"/>
              </a:rPr>
              <a:t>no spares initially</a:t>
            </a:r>
            <a:r>
              <a:rPr lang="en-US" sz="1800" dirty="0" smtClean="0">
                <a:latin typeface="Calibri Light" panose="020F0302020204030204" pitchFamily="34" charset="0"/>
              </a:rPr>
              <a:t>)</a:t>
            </a:r>
          </a:p>
          <a:p>
            <a:pPr marL="914400" lvl="1" indent="-228600" fontAlgn="auto"/>
            <a:r>
              <a:rPr lang="en-US" sz="1800" dirty="0" smtClean="0">
                <a:latin typeface="Calibri Light" panose="020F0302020204030204" pitchFamily="34" charset="0"/>
              </a:rPr>
              <a:t>Optional 32 extra cavities available for procurement</a:t>
            </a:r>
            <a:endParaRPr lang="en-US" sz="1800" dirty="0">
              <a:latin typeface="Calibri Light" panose="020F0302020204030204" pitchFamily="34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0" y="4435680"/>
            <a:ext cx="9144000" cy="1230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Calibri Light" panose="020F0302020204030204" pitchFamily="34" charset="0"/>
              </a:rPr>
              <a:t>FNAL and JLab share the work load of cryomodule (CM) assembly</a:t>
            </a:r>
          </a:p>
          <a:p>
            <a:pPr marL="914400" lvl="1" indent="-228600" fontAlgn="auto">
              <a:lnSpc>
                <a:spcPct val="100000"/>
              </a:lnSpc>
            </a:pPr>
            <a:r>
              <a:rPr lang="en-US" sz="1500" dirty="0" smtClean="0">
                <a:latin typeface="Calibri Light" panose="020F0302020204030204" pitchFamily="34" charset="0"/>
              </a:rPr>
              <a:t>16 CMs at FNAL, 17 CMs at JLab</a:t>
            </a:r>
          </a:p>
          <a:p>
            <a:pPr marL="914400" lvl="1" indent="-228600" fontAlgn="auto">
              <a:lnSpc>
                <a:spcPct val="100000"/>
              </a:lnSpc>
            </a:pPr>
            <a:r>
              <a:rPr lang="en-US" sz="1500" dirty="0" smtClean="0">
                <a:latin typeface="Calibri Light" panose="020F0302020204030204" pitchFamily="34" charset="0"/>
              </a:rPr>
              <a:t>Plus 1 </a:t>
            </a:r>
            <a:r>
              <a:rPr lang="en-US" sz="1500" dirty="0">
                <a:latin typeface="Calibri Light" panose="020F0302020204030204" pitchFamily="34" charset="0"/>
              </a:rPr>
              <a:t>p</a:t>
            </a:r>
            <a:r>
              <a:rPr lang="en-US" sz="1500" dirty="0" smtClean="0">
                <a:latin typeface="Calibri Light" panose="020F0302020204030204" pitchFamily="34" charset="0"/>
              </a:rPr>
              <a:t>rototype CM at each laboratory </a:t>
            </a:r>
          </a:p>
        </p:txBody>
      </p:sp>
    </p:spTree>
    <p:extLst>
      <p:ext uri="{BB962C8B-B14F-4D97-AF65-F5344CB8AC3E}">
        <p14:creationId xmlns:p14="http://schemas.microsoft.com/office/powerpoint/2010/main" val="20243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4169"/>
            <a:ext cx="9144000" cy="1014466"/>
          </a:xfrm>
        </p:spPr>
        <p:txBody>
          <a:bodyPr/>
          <a:lstStyle/>
          <a:p>
            <a:pPr marL="457200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Phase I - </a:t>
            </a:r>
            <a:r>
              <a:rPr lang="en-US" b="0" dirty="0">
                <a:latin typeface="+mn-lt"/>
              </a:rPr>
              <a:t>Vendor Qualification (VQ) – N-Doping Technology </a:t>
            </a:r>
            <a:r>
              <a:rPr lang="en-US" b="0" dirty="0" smtClean="0">
                <a:latin typeface="+mn-lt"/>
              </a:rPr>
              <a:t>Transfer</a:t>
            </a:r>
            <a:endParaRPr lang="en-US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0" y="1385710"/>
            <a:ext cx="9144000" cy="8336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200" dirty="0">
                <a:latin typeface="Calibri Light" panose="020F0302020204030204" pitchFamily="34" charset="0"/>
              </a:rPr>
              <a:t>Technology transfer to industry </a:t>
            </a:r>
            <a:r>
              <a:rPr lang="en-US" sz="2200" dirty="0" smtClean="0">
                <a:latin typeface="Calibri Light" panose="020F0302020204030204" pitchFamily="34" charset="0"/>
              </a:rPr>
              <a:t>successful, furnace and doping Good </a:t>
            </a:r>
            <a:endParaRPr lang="en-US" sz="1800" dirty="0" smtClean="0">
              <a:latin typeface="Calibri Light" panose="020F0302020204030204" pitchFamily="34" charset="0"/>
            </a:endParaRPr>
          </a:p>
        </p:txBody>
      </p:sp>
      <p:pic>
        <p:nvPicPr>
          <p:cNvPr id="3075" name="Picture 3" descr="D:\projects\LCLS\2016-08_Directors_Review\resources\2016-01-30_Status_ALL_VQ_Cavities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2" y="1968670"/>
            <a:ext cx="8766756" cy="420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4169"/>
            <a:ext cx="9144000" cy="1014466"/>
          </a:xfrm>
        </p:spPr>
        <p:txBody>
          <a:bodyPr/>
          <a:lstStyle/>
          <a:p>
            <a:pPr marL="457200"/>
            <a:r>
              <a:rPr lang="en-US" dirty="0" smtClean="0">
                <a:latin typeface="+mn-lt"/>
              </a:rPr>
              <a:t>Vendor Qualification Results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Phase </a:t>
            </a:r>
            <a:r>
              <a:rPr lang="en-US" dirty="0" smtClean="0">
                <a:latin typeface="+mn-lt"/>
              </a:rPr>
              <a:t>II – </a:t>
            </a:r>
            <a:r>
              <a:rPr lang="en-US" b="0" dirty="0" smtClean="0">
                <a:latin typeface="+mn-lt"/>
              </a:rPr>
              <a:t>First Articles</a:t>
            </a:r>
            <a:endParaRPr lang="en-US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0" y="1385710"/>
            <a:ext cx="8885082" cy="2945658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Calibri Light" panose="020F0302020204030204" pitchFamily="34" charset="0"/>
              </a:rPr>
              <a:t>Vendor A was delayed because of material so only 8 first articles.  Second 8 were sort of “second articles” after 900/200.  Not really true first articles in the sense that production didn’t wait on testing results. </a:t>
            </a:r>
            <a:r>
              <a:rPr lang="en-US" sz="22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sz="2200" dirty="0" smtClean="0">
                <a:latin typeface="Calibri Light" panose="020F0302020204030204" pitchFamily="34" charset="0"/>
              </a:rPr>
              <a:t>All cavities were material type 2 with Low </a:t>
            </a:r>
            <a:r>
              <a:rPr lang="en-US" sz="2200" dirty="0" err="1" smtClean="0">
                <a:latin typeface="Calibri Light" panose="020F0302020204030204" pitchFamily="34" charset="0"/>
              </a:rPr>
              <a:t>Qo</a:t>
            </a:r>
            <a:r>
              <a:rPr lang="en-US" sz="2200" dirty="0" smtClean="0">
                <a:latin typeface="Calibri Light" panose="020F0302020204030204" pitchFamily="34" charset="0"/>
              </a:rPr>
              <a:t> and low quench fields, see end </a:t>
            </a:r>
            <a:r>
              <a:rPr lang="en-US" sz="2200" dirty="0" smtClean="0">
                <a:latin typeface="Calibri Light" panose="020F0302020204030204" pitchFamily="34" charset="0"/>
              </a:rPr>
              <a:t>slides/</a:t>
            </a:r>
            <a:r>
              <a:rPr lang="en-US" sz="2200" dirty="0" err="1" smtClean="0">
                <a:latin typeface="Calibri Light" panose="020F0302020204030204" pitchFamily="34" charset="0"/>
              </a:rPr>
              <a:t>Gonnella</a:t>
            </a:r>
            <a:r>
              <a:rPr lang="en-US" sz="2200" dirty="0" smtClean="0">
                <a:latin typeface="Calibri Light" panose="020F0302020204030204" pitchFamily="34" charset="0"/>
              </a:rPr>
              <a:t> Talk. In addition multiple had very </a:t>
            </a:r>
            <a:r>
              <a:rPr lang="en-US" sz="2200" dirty="0" smtClean="0">
                <a:latin typeface="Calibri Light" panose="020F0302020204030204" pitchFamily="34" charset="0"/>
              </a:rPr>
              <a:t>early FE onset. </a:t>
            </a:r>
            <a:r>
              <a:rPr lang="en-US" sz="2200" dirty="0" smtClean="0">
                <a:latin typeface="Calibri Light" panose="020F0302020204030204" pitchFamily="34" charset="0"/>
              </a:rPr>
              <a:t>Many </a:t>
            </a:r>
            <a:r>
              <a:rPr lang="en-US" sz="2200" dirty="0" smtClean="0">
                <a:latin typeface="Calibri Light" panose="020F0302020204030204" pitchFamily="34" charset="0"/>
              </a:rPr>
              <a:t>question were left open because of material questions, possible HV welding temperatures and other issues. – Partial release after first </a:t>
            </a:r>
            <a:r>
              <a:rPr lang="en-US" sz="2200" dirty="0" smtClean="0">
                <a:latin typeface="Calibri Light" panose="020F0302020204030204" pitchFamily="34" charset="0"/>
              </a:rPr>
              <a:t>8/16 </a:t>
            </a:r>
            <a:r>
              <a:rPr lang="en-US" sz="2200" dirty="0" smtClean="0">
                <a:latin typeface="Calibri Light" panose="020F0302020204030204" pitchFamily="34" charset="0"/>
              </a:rPr>
              <a:t>cavities. </a:t>
            </a:r>
            <a:r>
              <a:rPr lang="en-US" sz="2200" dirty="0">
                <a:latin typeface="Calibri Light" panose="020F0302020204030204" pitchFamily="34" charset="0"/>
              </a:rPr>
              <a:t>FE reduction changes </a:t>
            </a:r>
            <a:r>
              <a:rPr lang="en-US" sz="2200" dirty="0" smtClean="0">
                <a:latin typeface="Calibri Light" panose="020F0302020204030204" pitchFamily="34" charset="0"/>
              </a:rPr>
              <a:t>were also implemented.</a:t>
            </a:r>
            <a:endParaRPr lang="en-US" sz="2200" dirty="0" smtClean="0">
              <a:latin typeface="Calibri Light" panose="020F0302020204030204" pitchFamily="34" charset="0"/>
            </a:endParaRPr>
          </a:p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Calibri Light" panose="020F0302020204030204" pitchFamily="34" charset="0"/>
              </a:rPr>
              <a:t>Vendor B completed first 16 cavities before Vendor A, all Material 1.  </a:t>
            </a:r>
            <a:r>
              <a:rPr lang="en-US" sz="2200" dirty="0" smtClean="0">
                <a:latin typeface="Calibri Light" panose="020F0302020204030204" pitchFamily="34" charset="0"/>
              </a:rPr>
              <a:t>12 </a:t>
            </a:r>
            <a:r>
              <a:rPr lang="en-US" sz="2200" dirty="0" smtClean="0">
                <a:latin typeface="Calibri Light" panose="020F0302020204030204" pitchFamily="34" charset="0"/>
              </a:rPr>
              <a:t>of 16 had Field </a:t>
            </a:r>
            <a:r>
              <a:rPr lang="en-US" sz="2200" dirty="0" smtClean="0">
                <a:latin typeface="Calibri Light" panose="020F0302020204030204" pitchFamily="34" charset="0"/>
              </a:rPr>
              <a:t>emission with many with Early onset </a:t>
            </a:r>
            <a:r>
              <a:rPr lang="en-US" sz="2200" dirty="0" smtClean="0">
                <a:latin typeface="Calibri Light" panose="020F0302020204030204" pitchFamily="34" charset="0"/>
              </a:rPr>
              <a:t>which required re-rinse.  All cavities reached 19MV/m or more after re-rinse.  - released for full production with recipe changes and FE reduction changes after test cavities were put though system (cavities 17-20)</a:t>
            </a:r>
          </a:p>
        </p:txBody>
      </p:sp>
    </p:spTree>
    <p:extLst>
      <p:ext uri="{BB962C8B-B14F-4D97-AF65-F5344CB8AC3E}">
        <p14:creationId xmlns:p14="http://schemas.microsoft.com/office/powerpoint/2010/main" val="22305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7526"/>
          </a:xfrm>
        </p:spPr>
        <p:txBody>
          <a:bodyPr/>
          <a:lstStyle/>
          <a:p>
            <a:pPr marL="457200"/>
            <a:r>
              <a:rPr lang="en-US" sz="2800" dirty="0" smtClean="0">
                <a:latin typeface="Calibri Light" panose="020F0302020204030204" pitchFamily="34" charset="0"/>
              </a:rPr>
              <a:t>Procurement Milestones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1179970"/>
            <a:ext cx="9144000" cy="97819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No changes to project milestones since last year, but scheduling changed. </a:t>
            </a:r>
          </a:p>
          <a:p>
            <a:pPr marL="685800" indent="-342900" fontAlgn="auto"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One Vendor production stopped twice to send  test cavities going through the system. The other Vendor stopped once for recipe change cavities</a:t>
            </a:r>
          </a:p>
          <a:p>
            <a:pPr marL="685800" indent="-342900" fontAlgn="auto"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Partial third restart in progress on Vendor A.  Rework R&amp;D ongoing (for first half cavities cavities)  </a:t>
            </a:r>
          </a:p>
          <a:p>
            <a:pPr marL="685800" indent="-342900" fontAlgn="auto">
              <a:buFont typeface="Arial" pitchFamily="34" charset="0"/>
              <a:buChar char="•"/>
            </a:pPr>
            <a:endParaRPr lang="en-US" sz="2000" dirty="0" smtClean="0">
              <a:latin typeface="Calibri Light" panose="020F030202020403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272927"/>
              </p:ext>
            </p:extLst>
          </p:nvPr>
        </p:nvGraphicFramePr>
        <p:xfrm>
          <a:off x="133107" y="2221161"/>
          <a:ext cx="8877785" cy="4487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9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06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Phase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Purpose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Cavity</a:t>
                      </a:r>
                      <a:endParaRPr lang="en-US" sz="1600" baseline="0" dirty="0" smtClean="0"/>
                    </a:p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Planned</a:t>
                      </a:r>
                    </a:p>
                    <a:p>
                      <a:pPr algn="ctr"/>
                      <a:r>
                        <a:rPr lang="en-US" sz="1600" dirty="0" smtClean="0"/>
                        <a:t>Duration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baseline="0" dirty="0" smtClean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Actual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7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endParaRPr lang="en-US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Vendor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Qualification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2/2</a:t>
                      </a:r>
                      <a:endParaRPr lang="en-US" sz="1600" b="0" dirty="0" smtClean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r>
                        <a:rPr lang="en-US" sz="1600" b="1" baseline="0" dirty="0" smtClean="0"/>
                        <a:t> months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May 2015 </a:t>
                      </a:r>
                      <a:r>
                        <a:rPr lang="en-US" sz="1600" dirty="0" smtClean="0"/>
                        <a:t>–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Nov 2015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7-8 months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May 2015 </a:t>
                      </a:r>
                      <a:r>
                        <a:rPr lang="en-US" sz="1600" dirty="0" smtClean="0"/>
                        <a:t>–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Dec 2015 (Vendor A)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Jan 2016 (Vendor B)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II</a:t>
                      </a:r>
                      <a:endParaRPr lang="en-US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Articles</a:t>
                      </a:r>
                      <a:endParaRPr lang="en-US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16/8</a:t>
                      </a:r>
                      <a:endParaRPr lang="en-US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 months</a:t>
                      </a:r>
                    </a:p>
                    <a:p>
                      <a:pPr algn="ctr"/>
                      <a:r>
                        <a:rPr lang="en-US" sz="1600" dirty="0" smtClean="0"/>
                        <a:t>Nov 2015 –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June 2016</a:t>
                      </a:r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delayed start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6 months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Feb 2016 – 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August 2016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FF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III</a:t>
                      </a:r>
                      <a:endParaRPr lang="en-US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Full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Production</a:t>
                      </a:r>
                      <a:endParaRPr lang="en-US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</a:t>
                      </a:r>
                      <a:endParaRPr lang="en-US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 months</a:t>
                      </a:r>
                    </a:p>
                    <a:p>
                      <a:pPr algn="ctr"/>
                      <a:r>
                        <a:rPr lang="en-US" sz="1600" dirty="0" smtClean="0"/>
                        <a:t>June 2016</a:t>
                      </a:r>
                      <a:r>
                        <a:rPr lang="en-US" sz="1600" baseline="0" dirty="0" smtClean="0"/>
                        <a:t> – 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Sep. 2017</a:t>
                      </a:r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delayed start Nov 2016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Ongoing one vendor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Production hold on other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6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IV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Optional</a:t>
                      </a:r>
                    </a:p>
                    <a:p>
                      <a:pPr algn="ctr"/>
                      <a:r>
                        <a:rPr lang="en-US" sz="1600" dirty="0" smtClean="0"/>
                        <a:t>Units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32</a:t>
                      </a:r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 Light" panose="020F0302020204030204" pitchFamily="34" charset="0"/>
                        </a:rPr>
                        <a:t>Begin at end of production line  for any vendor</a:t>
                      </a:r>
                      <a:endParaRPr lang="en-US" sz="1600" b="0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1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rojects\LCLS\2016-07_19_FAC_Meeting\Resoucres\Process_FlowHPRs_per_Spec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22" y="1263750"/>
            <a:ext cx="4053878" cy="53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0" y="1264980"/>
            <a:ext cx="5090122" cy="3683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28600" fontAlgn="auto"/>
            <a:r>
              <a:rPr lang="en-US" sz="2000" dirty="0" smtClean="0">
                <a:latin typeface="Calibri Light" panose="020F0302020204030204" pitchFamily="34" charset="0"/>
              </a:rPr>
              <a:t>Vendor change requests partially accepted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57" y="284317"/>
            <a:ext cx="4152068" cy="44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974456" y="5475162"/>
            <a:ext cx="8741044" cy="15900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0" y="2173912"/>
            <a:ext cx="5090122" cy="751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28600" fontAlgn="auto">
              <a:lnSpc>
                <a:spcPct val="10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Weight of fully dressed cavity must be recorded for customs documentation/release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0" y="3132124"/>
            <a:ext cx="5090122" cy="1037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28600" fontAlgn="auto"/>
            <a:r>
              <a:rPr lang="en-US" sz="2000" dirty="0" smtClean="0">
                <a:latin typeface="Calibri Light" panose="020F0302020204030204" pitchFamily="34" charset="0"/>
              </a:rPr>
              <a:t>HPR rinse times follow XFEL recipe</a:t>
            </a:r>
            <a:br>
              <a:rPr lang="en-US" sz="2000" dirty="0" smtClean="0">
                <a:latin typeface="Calibri Light" panose="020F0302020204030204" pitchFamily="34" charset="0"/>
              </a:rPr>
            </a:br>
            <a:r>
              <a:rPr lang="en-US" sz="2000" dirty="0" smtClean="0">
                <a:latin typeface="Calibri Light" panose="020F0302020204030204" pitchFamily="34" charset="0"/>
              </a:rPr>
              <a:t>(mitigation of field emission), additional ethanol rinse added after final EP as well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6590" y="1633350"/>
            <a:ext cx="5074007" cy="549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228600" fontAlgn="auto"/>
            <a:r>
              <a:rPr lang="en-US" sz="1600" dirty="0" smtClean="0">
                <a:latin typeface="Calibri Light" panose="020F0302020204030204" pitchFamily="34" charset="0"/>
              </a:rPr>
              <a:t>Ethanol rinsing is introduced after bulk EP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0" y="0"/>
            <a:ext cx="9144000" cy="9809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A400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98463" fontAlgn="auto">
              <a:spcAft>
                <a:spcPts val="0"/>
              </a:spcAft>
            </a:pPr>
            <a:r>
              <a:rPr lang="en-US" sz="2800" dirty="0" smtClean="0">
                <a:latin typeface="Calibri Light" panose="020F0302020204030204" pitchFamily="34" charset="0"/>
              </a:rPr>
              <a:t>Quality Assurance and Control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19601" y="2468135"/>
            <a:ext cx="2384519" cy="3116102"/>
            <a:chOff x="6319601" y="2468135"/>
            <a:chExt cx="2384519" cy="3116102"/>
          </a:xfrm>
        </p:grpSpPr>
        <p:sp>
          <p:nvSpPr>
            <p:cNvPr id="15" name="Oval 14"/>
            <p:cNvSpPr/>
            <p:nvPr/>
          </p:nvSpPr>
          <p:spPr>
            <a:xfrm>
              <a:off x="6376486" y="2468135"/>
              <a:ext cx="746005" cy="470509"/>
            </a:xfrm>
            <a:prstGeom prst="ellipse">
              <a:avLst/>
            </a:prstGeom>
            <a:solidFill>
              <a:srgbClr val="92D05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319601" y="3466950"/>
              <a:ext cx="706627" cy="445673"/>
            </a:xfrm>
            <a:prstGeom prst="ellipse">
              <a:avLst/>
            </a:prstGeom>
            <a:solidFill>
              <a:srgbClr val="92D05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779066" y="3885907"/>
              <a:ext cx="754968" cy="476162"/>
            </a:xfrm>
            <a:prstGeom prst="ellipse">
              <a:avLst/>
            </a:prstGeom>
            <a:solidFill>
              <a:srgbClr val="92D05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004666" y="5143088"/>
              <a:ext cx="699454" cy="441149"/>
            </a:xfrm>
            <a:prstGeom prst="ellipse">
              <a:avLst/>
            </a:prstGeom>
            <a:solidFill>
              <a:srgbClr val="92D05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Content Placeholder 3"/>
          <p:cNvSpPr txBox="1">
            <a:spLocks/>
          </p:cNvSpPr>
          <p:nvPr/>
        </p:nvSpPr>
        <p:spPr>
          <a:xfrm>
            <a:off x="98030" y="4408649"/>
            <a:ext cx="4774416" cy="1751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228600" fontAlgn="auto">
              <a:lnSpc>
                <a:spcPct val="100000"/>
              </a:lnSpc>
            </a:pPr>
            <a:r>
              <a:rPr lang="en-US" sz="2000" dirty="0">
                <a:latin typeface="Calibri Light" panose="020F0302020204030204" pitchFamily="34" charset="0"/>
              </a:rPr>
              <a:t>We </a:t>
            </a:r>
            <a:r>
              <a:rPr lang="en-US" sz="2000" dirty="0" smtClean="0">
                <a:latin typeface="Calibri Light" panose="020F0302020204030204" pitchFamily="34" charset="0"/>
              </a:rPr>
              <a:t>have </a:t>
            </a:r>
            <a:r>
              <a:rPr lang="en-US" sz="2000" dirty="0">
                <a:latin typeface="Calibri Light" panose="020F0302020204030204" pitchFamily="34" charset="0"/>
              </a:rPr>
              <a:t>weekly meetings </a:t>
            </a:r>
            <a:r>
              <a:rPr lang="en-US" sz="2000" dirty="0" smtClean="0">
                <a:latin typeface="Calibri Light" panose="020F0302020204030204" pitchFamily="34" charset="0"/>
              </a:rPr>
              <a:t>for more than </a:t>
            </a:r>
            <a:br>
              <a:rPr lang="en-US" sz="2000" dirty="0" smtClean="0">
                <a:latin typeface="Calibri Light" panose="020F0302020204030204" pitchFamily="34" charset="0"/>
              </a:rPr>
            </a:br>
            <a:r>
              <a:rPr lang="en-US" sz="2000" dirty="0" smtClean="0">
                <a:latin typeface="Calibri Light" panose="020F0302020204030204" pitchFamily="34" charset="0"/>
              </a:rPr>
              <a:t>1 year with </a:t>
            </a:r>
            <a:r>
              <a:rPr lang="en-US" sz="2000" dirty="0">
                <a:latin typeface="Calibri Light" panose="020F0302020204030204" pitchFamily="34" charset="0"/>
              </a:rPr>
              <a:t>both </a:t>
            </a:r>
            <a:r>
              <a:rPr lang="en-US" sz="2000" dirty="0" smtClean="0">
                <a:latin typeface="Calibri Light" panose="020F0302020204030204" pitchFamily="34" charset="0"/>
              </a:rPr>
              <a:t>vendors to </a:t>
            </a:r>
            <a:r>
              <a:rPr lang="en-US" sz="2000" dirty="0">
                <a:latin typeface="Calibri Light" panose="020F0302020204030204" pitchFamily="34" charset="0"/>
              </a:rPr>
              <a:t>talk </a:t>
            </a:r>
            <a:r>
              <a:rPr lang="en-US" sz="2000" dirty="0" smtClean="0">
                <a:latin typeface="Calibri Light" panose="020F0302020204030204" pitchFamily="34" charset="0"/>
              </a:rPr>
              <a:t>about</a:t>
            </a:r>
            <a:br>
              <a:rPr lang="en-US" sz="2000" dirty="0" smtClean="0">
                <a:latin typeface="Calibri Light" panose="020F0302020204030204" pitchFamily="34" charset="0"/>
              </a:rPr>
            </a:br>
            <a:r>
              <a:rPr lang="en-US" sz="2000" dirty="0" smtClean="0">
                <a:latin typeface="Calibri Light" panose="020F0302020204030204" pitchFamily="34" charset="0"/>
              </a:rPr>
              <a:t>production and technical issues</a:t>
            </a:r>
            <a:endParaRPr lang="en-US" sz="2000" strike="sngStrike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9809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A400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457200" fontAlgn="auto">
              <a:spcAft>
                <a:spcPts val="0"/>
              </a:spcAft>
            </a:pPr>
            <a:r>
              <a:rPr lang="en-US" sz="2800" dirty="0" smtClean="0">
                <a:latin typeface="Calibri Light" panose="020F0302020204030204" pitchFamily="34" charset="0"/>
              </a:rPr>
              <a:t>Hold Point Data Review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974456" y="5475162"/>
            <a:ext cx="8741044" cy="15900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-21032" y="1312727"/>
            <a:ext cx="9144000" cy="3789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endParaRPr lang="en-US" sz="2200" dirty="0" smtClean="0">
              <a:latin typeface="Calibri Light" panose="020F0302020204030204" pitchFamily="34" charset="0"/>
            </a:endParaRPr>
          </a:p>
        </p:txBody>
      </p:sp>
      <p:pic>
        <p:nvPicPr>
          <p:cNvPr id="20" name="Picture 2" descr="D:\projects\LCLS\2016-07_19_FAC_Meeting\Resources\Production_Step_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53" y="2337187"/>
            <a:ext cx="5839324" cy="45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3"/>
          <p:cNvSpPr txBox="1">
            <a:spLocks/>
          </p:cNvSpPr>
          <p:nvPr/>
        </p:nvSpPr>
        <p:spPr>
          <a:xfrm>
            <a:off x="0" y="1222785"/>
            <a:ext cx="9144000" cy="111440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Vendors deliver QC documents for all main production steps reviewed at</a:t>
            </a:r>
            <a:br>
              <a:rPr lang="en-US" sz="2000" dirty="0" smtClean="0">
                <a:latin typeface="Calibri Light" panose="020F0302020204030204" pitchFamily="34" charset="0"/>
              </a:rPr>
            </a:br>
            <a:r>
              <a:rPr lang="en-US" sz="2000" dirty="0" smtClean="0">
                <a:latin typeface="Calibri Light" panose="020F0302020204030204" pitchFamily="34" charset="0"/>
              </a:rPr>
              <a:t> the 3 Hold Points</a:t>
            </a:r>
          </a:p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Hold point data is review by FNAL/</a:t>
            </a:r>
            <a:r>
              <a:rPr lang="en-US" sz="2000" dirty="0" err="1">
                <a:latin typeface="Calibri Light" panose="020F0302020204030204" pitchFamily="34" charset="0"/>
              </a:rPr>
              <a:t>JLab</a:t>
            </a:r>
            <a:r>
              <a:rPr lang="en-US" sz="2000" dirty="0">
                <a:latin typeface="Calibri Light" panose="020F0302020204030204" pitchFamily="34" charset="0"/>
              </a:rPr>
              <a:t>/SLAC staff with redundant personal now.  All final releases go though </a:t>
            </a:r>
            <a:r>
              <a:rPr lang="en-US" sz="2000" dirty="0" err="1" smtClean="0">
                <a:latin typeface="Calibri Light" panose="020F0302020204030204" pitchFamily="34" charset="0"/>
              </a:rPr>
              <a:t>JLab</a:t>
            </a:r>
            <a:r>
              <a:rPr lang="en-US" sz="2000" dirty="0" smtClean="0">
                <a:latin typeface="Calibri Light" panose="020F0302020204030204" pitchFamily="34" charset="0"/>
              </a:rPr>
              <a:t>.</a:t>
            </a: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0" y="1802406"/>
            <a:ext cx="9144000" cy="4461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342900" fontAlgn="auto">
              <a:lnSpc>
                <a:spcPct val="100000"/>
              </a:lnSpc>
              <a:buFont typeface="Arial" pitchFamily="34" charset="0"/>
              <a:buChar char="•"/>
            </a:pPr>
            <a:endParaRPr lang="en-US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974456" y="5475162"/>
            <a:ext cx="8741044" cy="15900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 dirty="0"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2464"/>
          </a:xfrm>
        </p:spPr>
        <p:txBody>
          <a:bodyPr/>
          <a:lstStyle/>
          <a:p>
            <a:pPr marL="457200"/>
            <a:r>
              <a:rPr lang="en-US" sz="2800" dirty="0" smtClean="0">
                <a:latin typeface="Calibri Light" panose="020F0302020204030204" pitchFamily="34" charset="0"/>
              </a:rPr>
              <a:t>Current Statues – receipt inspection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99" t="17818" r="57644" b="7182"/>
          <a:stretch/>
        </p:blipFill>
        <p:spPr>
          <a:xfrm>
            <a:off x="1" y="1524000"/>
            <a:ext cx="4362651" cy="4480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2158" t="17818" r="2532" b="7182"/>
          <a:stretch/>
        </p:blipFill>
        <p:spPr>
          <a:xfrm>
            <a:off x="4371474" y="1524000"/>
            <a:ext cx="4814638" cy="448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96001"/>
            <a:ext cx="746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Vendor A delayed because of material delay and now production issues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67786" y="6044875"/>
            <a:ext cx="5412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fontAlgn="auto">
              <a:lnSpc>
                <a:spcPct val="100000"/>
              </a:lnSpc>
            </a:pPr>
            <a:r>
              <a:rPr lang="en-US" dirty="0">
                <a:latin typeface="Calibri Light" panose="020F0302020204030204" pitchFamily="34" charset="0"/>
              </a:rPr>
              <a:t>~ 35% of cavities shipped, ~ 20% qualified</a:t>
            </a:r>
          </a:p>
        </p:txBody>
      </p:sp>
    </p:spTree>
    <p:extLst>
      <p:ext uri="{BB962C8B-B14F-4D97-AF65-F5344CB8AC3E}">
        <p14:creationId xmlns:p14="http://schemas.microsoft.com/office/powerpoint/2010/main" val="1115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_Template_FAC20150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Breakout xmlns="40a36e22-736e-48c9-a30b-f6784f483deb">Plenary</Breakou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58DA2248E644A682083ACDD5076C" ma:contentTypeVersion="14" ma:contentTypeDescription="Create a new document." ma:contentTypeScope="" ma:versionID="a37b54773cd12d20c1994596086b5825">
  <xsd:schema xmlns:xsd="http://www.w3.org/2001/XMLSchema" xmlns:xs="http://www.w3.org/2001/XMLSchema" xmlns:p="http://schemas.microsoft.com/office/2006/metadata/properties" xmlns:ns2="40a36e22-736e-48c9-a30b-f6784f483deb" targetNamespace="http://schemas.microsoft.com/office/2006/metadata/properties" ma:root="true" ma:fieldsID="802ac6612b32fd883804ec55745421b0" ns2:_="">
    <xsd:import namespace="40a36e22-736e-48c9-a30b-f6784f483deb"/>
    <xsd:element name="properties">
      <xsd:complexType>
        <xsd:sequence>
          <xsd:element name="documentManagement">
            <xsd:complexType>
              <xsd:all>
                <xsd:element ref="ns2:Breakou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36e22-736e-48c9-a30b-f6784f483deb" elementFormDefault="qualified">
    <xsd:import namespace="http://schemas.microsoft.com/office/2006/documentManagement/types"/>
    <xsd:import namespace="http://schemas.microsoft.com/office/infopath/2007/PartnerControls"/>
    <xsd:element name="Breakout" ma:index="8" ma:displayName="Breakout" ma:format="Dropdown" ma:internalName="Breakout">
      <xsd:simpleType>
        <xsd:restriction base="dms:Choice">
          <xsd:enumeration value="Plenary"/>
          <xsd:enumeration value="Breakout Session #1 - Accelerator Systems"/>
          <xsd:enumeration value="Breakout Session #2 - Cryogenic Systems"/>
          <xsd:enumeration value="Breakout Session #3 - Photon Systems"/>
          <xsd:enumeration value="Breakout Session #4 - Controls"/>
          <xsd:enumeration value="Breakout Session #5 - Infrastructure"/>
          <xsd:enumeration value="Breakout Session #6 - ES&amp;H"/>
          <xsd:enumeration value="Closeou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schemas.microsoft.com/office/2006/documentManagement/types"/>
    <ds:schemaRef ds:uri="http://purl.org/dc/terms/"/>
    <ds:schemaRef ds:uri="40a36e22-736e-48c9-a30b-f6784f483deb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1332C-70D7-4D4A-B72D-A80BF7DA2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36e22-736e-48c9-a30b-f6784f483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LastName_Template_FAC201502</Template>
  <TotalTime>15583</TotalTime>
  <Words>1077</Words>
  <Application>Microsoft Office PowerPoint</Application>
  <PresentationFormat>On-screen Show (4:3)</PresentationFormat>
  <Paragraphs>192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Arial Unicode MS</vt:lpstr>
      <vt:lpstr>Calibri Light</vt:lpstr>
      <vt:lpstr>Garamond</vt:lpstr>
      <vt:lpstr>Wingdings</vt:lpstr>
      <vt:lpstr>LastName_Template_FAC201502</vt:lpstr>
      <vt:lpstr>LCLS-II cavity procurement strategies and status</vt:lpstr>
      <vt:lpstr>Outline</vt:lpstr>
      <vt:lpstr>Key Procurement</vt:lpstr>
      <vt:lpstr> Phase I - Vendor Qualification (VQ) – N-Doping Technology Transfer</vt:lpstr>
      <vt:lpstr>Vendor Qualification Results Phase II – First Articles</vt:lpstr>
      <vt:lpstr>Procurement Milestones</vt:lpstr>
      <vt:lpstr>PowerPoint Presentation</vt:lpstr>
      <vt:lpstr>PowerPoint Presentation</vt:lpstr>
      <vt:lpstr>Current Statues – receipt inspection</vt:lpstr>
      <vt:lpstr>PowerPoint Presentation</vt:lpstr>
      <vt:lpstr>Major Change Requests during production</vt:lpstr>
      <vt:lpstr>Vendor B Results – New recipe Material 2</vt:lpstr>
      <vt:lpstr>Vendor A Results –new and old recipe Material 2 </vt:lpstr>
      <vt:lpstr>Vendor A Results – new recipe, Material 1</vt:lpstr>
      <vt:lpstr>Vendor A – Improved EP, new recipe, Material 1</vt:lpstr>
      <vt:lpstr>Summary</vt:lpstr>
      <vt:lpstr>Backup Slides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Niobium QC and Cavity Production Status</dc:title>
  <dc:subject>Directors Meeting 30 August 2016 - 1. Sept. 2016</dc:subject>
  <dc:creator>Frank Marhauser</dc:creator>
  <cp:keywords>Cavities</cp:keywords>
  <cp:lastModifiedBy>traveluser</cp:lastModifiedBy>
  <cp:revision>69</cp:revision>
  <cp:lastPrinted>2013-05-01T00:31:17Z</cp:lastPrinted>
  <dcterms:created xsi:type="dcterms:W3CDTF">2015-01-29T22:30:14Z</dcterms:created>
  <dcterms:modified xsi:type="dcterms:W3CDTF">2017-02-22T17:43:11Z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0x010100D49B58DA2248E644A682083ACDD5076C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</Properties>
</file>