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525" r:id="rId2"/>
    <p:sldId id="1038" r:id="rId3"/>
    <p:sldId id="1036" r:id="rId4"/>
    <p:sldId id="1194" r:id="rId5"/>
    <p:sldId id="1118" r:id="rId6"/>
    <p:sldId id="1192" r:id="rId7"/>
    <p:sldId id="1180" r:id="rId8"/>
    <p:sldId id="1277" r:id="rId9"/>
    <p:sldId id="1278" r:id="rId10"/>
    <p:sldId id="1281" r:id="rId11"/>
    <p:sldId id="1283" r:id="rId12"/>
    <p:sldId id="1288" r:id="rId13"/>
    <p:sldId id="1289" r:id="rId14"/>
    <p:sldId id="1290" r:id="rId15"/>
    <p:sldId id="1291" r:id="rId16"/>
    <p:sldId id="1292" r:id="rId17"/>
    <p:sldId id="1293" r:id="rId18"/>
    <p:sldId id="1294" r:id="rId19"/>
    <p:sldId id="1311" r:id="rId20"/>
    <p:sldId id="1312" r:id="rId21"/>
    <p:sldId id="1313" r:id="rId22"/>
    <p:sldId id="1314" r:id="rId23"/>
    <p:sldId id="1317" r:id="rId24"/>
    <p:sldId id="1318" r:id="rId25"/>
    <p:sldId id="1319" r:id="rId26"/>
    <p:sldId id="1320" r:id="rId27"/>
    <p:sldId id="1321" r:id="rId28"/>
    <p:sldId id="1307" r:id="rId29"/>
    <p:sldId id="1183" r:id="rId30"/>
    <p:sldId id="1165" r:id="rId31"/>
    <p:sldId id="131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p15:clr>
            <a:srgbClr val="A4A3A4"/>
          </p15:clr>
        </p15:guide>
        <p15:guide id="2" orient="horz" pos="663">
          <p15:clr>
            <a:srgbClr val="A4A3A4"/>
          </p15:clr>
        </p15:guide>
        <p15:guide id="3" orient="horz" pos="3997">
          <p15:clr>
            <a:srgbClr val="A4A3A4"/>
          </p15:clr>
        </p15:guide>
        <p15:guide id="4" pos="249">
          <p15:clr>
            <a:srgbClr val="A4A3A4"/>
          </p15:clr>
        </p15:guide>
        <p15:guide id="5" pos="5511">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FFF33"/>
    <a:srgbClr val="D129C5"/>
    <a:srgbClr val="80192D"/>
    <a:srgbClr val="4B24A2"/>
    <a:srgbClr val="66FFFF"/>
    <a:srgbClr val="F18E30"/>
    <a:srgbClr val="0000A1"/>
    <a:srgbClr val="2EB7FF"/>
    <a:srgbClr val="E04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71" autoAdjust="0"/>
    <p:restoredTop sz="93697" autoAdjust="0"/>
  </p:normalViewPr>
  <p:slideViewPr>
    <p:cSldViewPr snapToObjects="1" showGuides="1">
      <p:cViewPr varScale="1">
        <p:scale>
          <a:sx n="92" d="100"/>
          <a:sy n="92" d="100"/>
        </p:scale>
        <p:origin x="1236" y="84"/>
      </p:cViewPr>
      <p:guideLst>
        <p:guide orient="horz" pos="550"/>
        <p:guide orient="horz" pos="663"/>
        <p:guide orient="horz" pos="3997"/>
        <p:guide pos="249"/>
        <p:guide pos="5511"/>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55" d="100"/>
          <a:sy n="55" d="100"/>
        </p:scale>
        <p:origin x="-213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932275658851"/>
          <c:y val="3.8495188101487297E-2"/>
          <c:w val="0.82660285494052999"/>
          <c:h val="0.75733427022409605"/>
        </c:manualLayout>
      </c:layout>
      <c:barChart>
        <c:barDir val="col"/>
        <c:grouping val="stacked"/>
        <c:varyColors val="0"/>
        <c:ser>
          <c:idx val="0"/>
          <c:order val="0"/>
          <c:tx>
            <c:v>氦清洗前剂量起始点Ep</c:v>
          </c:tx>
          <c:spPr>
            <a:solidFill>
              <a:schemeClr val="accent1"/>
            </a:solidFill>
            <a:ln>
              <a:noFill/>
            </a:ln>
            <a:effectLst/>
          </c:spPr>
          <c:invertIfNegative val="0"/>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3393-4249-B21C-FAA393950195}"/>
              </c:ext>
            </c:extLst>
          </c:dPt>
          <c:val>
            <c:numRef>
              <c:f>Sheet1!$A$3:$L$3</c:f>
              <c:numCache>
                <c:formatCode>General</c:formatCode>
                <c:ptCount val="12"/>
                <c:pt idx="0">
                  <c:v>11.02</c:v>
                </c:pt>
                <c:pt idx="1">
                  <c:v>11</c:v>
                </c:pt>
                <c:pt idx="2">
                  <c:v>15.33</c:v>
                </c:pt>
                <c:pt idx="3">
                  <c:v>19</c:v>
                </c:pt>
                <c:pt idx="4">
                  <c:v>13.4</c:v>
                </c:pt>
                <c:pt idx="5">
                  <c:v>12.64</c:v>
                </c:pt>
                <c:pt idx="6">
                  <c:v>13.44</c:v>
                </c:pt>
                <c:pt idx="7">
                  <c:v>15</c:v>
                </c:pt>
                <c:pt idx="8">
                  <c:v>14</c:v>
                </c:pt>
                <c:pt idx="9">
                  <c:v>18</c:v>
                </c:pt>
                <c:pt idx="10">
                  <c:v>17.5</c:v>
                </c:pt>
                <c:pt idx="11">
                  <c:v>16</c:v>
                </c:pt>
              </c:numCache>
            </c:numRef>
          </c:val>
          <c:extLst xmlns:c16r2="http://schemas.microsoft.com/office/drawing/2015/06/chart">
            <c:ext xmlns:c16="http://schemas.microsoft.com/office/drawing/2014/chart" uri="{C3380CC4-5D6E-409C-BE32-E72D297353CC}">
              <c16:uniqueId val="{00000002-3393-4249-B21C-FAA393950195}"/>
            </c:ext>
          </c:extLst>
        </c:ser>
        <c:ser>
          <c:idx val="1"/>
          <c:order val="1"/>
          <c:tx>
            <c:v>氦清洗后剂量起始点Ep</c:v>
          </c:tx>
          <c:spPr>
            <a:solidFill>
              <a:schemeClr val="accent2"/>
            </a:solidFill>
            <a:ln>
              <a:noFill/>
            </a:ln>
            <a:effectLst/>
          </c:spPr>
          <c:invertIfNegative val="0"/>
          <c:dPt>
            <c:idx val="2"/>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4-3393-4249-B21C-FAA393950195}"/>
              </c:ext>
            </c:extLst>
          </c:dPt>
          <c:val>
            <c:numRef>
              <c:f>Sheet1!$O$4:$Z$4</c:f>
              <c:numCache>
                <c:formatCode>General</c:formatCode>
                <c:ptCount val="12"/>
                <c:pt idx="0">
                  <c:v>2.81</c:v>
                </c:pt>
                <c:pt idx="1">
                  <c:v>4.49</c:v>
                </c:pt>
                <c:pt idx="2">
                  <c:v>3.49</c:v>
                </c:pt>
                <c:pt idx="3">
                  <c:v>0.23999999999999799</c:v>
                </c:pt>
                <c:pt idx="4">
                  <c:v>4.1899999999999986</c:v>
                </c:pt>
                <c:pt idx="5">
                  <c:v>4.12</c:v>
                </c:pt>
                <c:pt idx="6">
                  <c:v>3.06</c:v>
                </c:pt>
                <c:pt idx="7">
                  <c:v>9.99999999999997E-2</c:v>
                </c:pt>
                <c:pt idx="8">
                  <c:v>3.4499999999999988</c:v>
                </c:pt>
                <c:pt idx="9">
                  <c:v>1.0199999999999989</c:v>
                </c:pt>
                <c:pt idx="10">
                  <c:v>0.5</c:v>
                </c:pt>
                <c:pt idx="11">
                  <c:v>3.5</c:v>
                </c:pt>
              </c:numCache>
            </c:numRef>
          </c:val>
          <c:extLst xmlns:c16r2="http://schemas.microsoft.com/office/drawing/2015/06/chart">
            <c:ext xmlns:c16="http://schemas.microsoft.com/office/drawing/2014/chart" uri="{C3380CC4-5D6E-409C-BE32-E72D297353CC}">
              <c16:uniqueId val="{00000005-3393-4249-B21C-FAA393950195}"/>
            </c:ext>
          </c:extLst>
        </c:ser>
        <c:dLbls>
          <c:showLegendKey val="0"/>
          <c:showVal val="0"/>
          <c:showCatName val="0"/>
          <c:showSerName val="0"/>
          <c:showPercent val="0"/>
          <c:showBubbleSize val="0"/>
        </c:dLbls>
        <c:gapWidth val="75"/>
        <c:overlap val="100"/>
        <c:axId val="52210432"/>
        <c:axId val="52210992"/>
      </c:barChart>
      <c:catAx>
        <c:axId val="522104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52210992"/>
        <c:crosses val="autoZero"/>
        <c:auto val="1"/>
        <c:lblAlgn val="ctr"/>
        <c:lblOffset val="100"/>
        <c:noMultiLvlLbl val="0"/>
      </c:catAx>
      <c:valAx>
        <c:axId val="52210992"/>
        <c:scaling>
          <c:orientation val="minMax"/>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vert="horz"/>
              <a:lstStyle/>
              <a:p>
                <a:pPr>
                  <a:defRPr/>
                </a:pPr>
                <a:r>
                  <a:rPr lang="en-US"/>
                  <a:t>Ep(MV/m)</a:t>
                </a:r>
                <a:endParaRPr lang="zh-CN"/>
              </a:p>
            </c:rich>
          </c:tx>
          <c:layout/>
          <c:overlay val="0"/>
          <c:spPr>
            <a:noFill/>
            <a:ln>
              <a:noFill/>
            </a:ln>
            <a:effectLst/>
          </c:sp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vert="horz"/>
          <a:lstStyle/>
          <a:p>
            <a:pPr>
              <a:defRPr/>
            </a:pPr>
            <a:endParaRPr lang="zh-CN"/>
          </a:p>
        </c:txPr>
        <c:crossAx val="52210432"/>
        <c:crosses val="autoZero"/>
        <c:crossBetween val="between"/>
      </c:valAx>
      <c:spPr>
        <a:noFill/>
        <a:ln>
          <a:noFill/>
        </a:ln>
        <a:effectLst/>
      </c:spPr>
    </c:plotArea>
    <c:legend>
      <c:legendPos val="r"/>
      <c:layout>
        <c:manualLayout>
          <c:xMode val="edge"/>
          <c:yMode val="edge"/>
          <c:x val="0.16923059143025099"/>
          <c:y val="5.3679175352179101E-2"/>
          <c:w val="0.70387007386158496"/>
          <c:h val="0.118111062888792"/>
        </c:manualLayout>
      </c:layout>
      <c:overlay val="0"/>
      <c:spPr>
        <a:noFill/>
        <a:ln>
          <a:noFill/>
        </a:ln>
        <a:effectLst/>
      </c:spPr>
      <c:txPr>
        <a:bodyPr rot="0" vert="horz"/>
        <a:lstStyle/>
        <a:p>
          <a:pPr>
            <a:defRPr/>
          </a:pPr>
          <a:endParaRPr lang="zh-CN"/>
        </a:p>
      </c:txPr>
    </c:legend>
    <c:plotVisOnly val="1"/>
    <c:dispBlanksAs val="gap"/>
    <c:showDLblsOverMax val="0"/>
  </c:chart>
  <c:spPr>
    <a:noFill/>
    <a:ln>
      <a:solidFill>
        <a:schemeClr val="tx1"/>
      </a:solidFill>
    </a:ln>
    <a:effectLst/>
  </c:spPr>
  <c:txPr>
    <a:bodyPr/>
    <a:lstStyle/>
    <a:p>
      <a:pPr>
        <a:defRPr sz="10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a:t>CM1-6</a:t>
            </a:r>
            <a:endParaRPr lang="zh-CN" altLang="en-US"/>
          </a:p>
        </c:rich>
      </c:tx>
      <c:layout/>
      <c:overlay val="0"/>
    </c:title>
    <c:autoTitleDeleted val="0"/>
    <c:plotArea>
      <c:layout>
        <c:manualLayout>
          <c:layoutTarget val="inner"/>
          <c:xMode val="edge"/>
          <c:yMode val="edge"/>
          <c:x val="0.25900603167861802"/>
          <c:y val="0.23467788033058001"/>
          <c:w val="0.69187846919962503"/>
          <c:h val="0.514499323738701"/>
        </c:manualLayout>
      </c:layout>
      <c:scatterChart>
        <c:scatterStyle val="smoothMarker"/>
        <c:varyColors val="0"/>
        <c:ser>
          <c:idx val="0"/>
          <c:order val="0"/>
          <c:tx>
            <c:v>Bdfore He processing Oct 8 2016</c:v>
          </c:tx>
          <c:xVal>
            <c:numRef>
              <c:f>Sheet1!$M$4:$M$14</c:f>
              <c:numCache>
                <c:formatCode>General</c:formatCode>
                <c:ptCount val="11"/>
                <c:pt idx="0">
                  <c:v>5.03</c:v>
                </c:pt>
                <c:pt idx="1">
                  <c:v>6.51</c:v>
                </c:pt>
                <c:pt idx="2">
                  <c:v>7.22</c:v>
                </c:pt>
                <c:pt idx="3">
                  <c:v>7.55</c:v>
                </c:pt>
                <c:pt idx="4">
                  <c:v>8.01</c:v>
                </c:pt>
                <c:pt idx="5">
                  <c:v>9.2000000000000011</c:v>
                </c:pt>
                <c:pt idx="6">
                  <c:v>10.18</c:v>
                </c:pt>
                <c:pt idx="7">
                  <c:v>11.11</c:v>
                </c:pt>
                <c:pt idx="8">
                  <c:v>12.07</c:v>
                </c:pt>
                <c:pt idx="9">
                  <c:v>13.16</c:v>
                </c:pt>
                <c:pt idx="10">
                  <c:v>13.76</c:v>
                </c:pt>
              </c:numCache>
            </c:numRef>
          </c:xVal>
          <c:yVal>
            <c:numRef>
              <c:f>Sheet1!$N$4:$N$14</c:f>
              <c:numCache>
                <c:formatCode>General</c:formatCode>
                <c:ptCount val="11"/>
                <c:pt idx="0">
                  <c:v>0.1</c:v>
                </c:pt>
                <c:pt idx="1">
                  <c:v>0.1</c:v>
                </c:pt>
                <c:pt idx="2">
                  <c:v>0.11</c:v>
                </c:pt>
                <c:pt idx="3">
                  <c:v>0.1</c:v>
                </c:pt>
                <c:pt idx="4">
                  <c:v>0.1</c:v>
                </c:pt>
                <c:pt idx="5">
                  <c:v>0.11</c:v>
                </c:pt>
                <c:pt idx="6">
                  <c:v>0.12</c:v>
                </c:pt>
                <c:pt idx="7">
                  <c:v>0.23</c:v>
                </c:pt>
                <c:pt idx="8">
                  <c:v>1.05</c:v>
                </c:pt>
                <c:pt idx="9">
                  <c:v>30.63</c:v>
                </c:pt>
                <c:pt idx="10">
                  <c:v>73</c:v>
                </c:pt>
              </c:numCache>
            </c:numRef>
          </c:yVal>
          <c:smooth val="1"/>
          <c:extLst xmlns:c16r2="http://schemas.microsoft.com/office/drawing/2015/06/chart">
            <c:ext xmlns:c16="http://schemas.microsoft.com/office/drawing/2014/chart" uri="{C3380CC4-5D6E-409C-BE32-E72D297353CC}">
              <c16:uniqueId val="{00000000-29FE-4775-8370-B274BABA2B39}"/>
            </c:ext>
          </c:extLst>
        </c:ser>
        <c:ser>
          <c:idx val="1"/>
          <c:order val="1"/>
          <c:tx>
            <c:v>After He Processing Oct 11 2016</c:v>
          </c:tx>
          <c:xVal>
            <c:numRef>
              <c:f>Sheet1!$AL$4:$AL$13</c:f>
              <c:numCache>
                <c:formatCode>General</c:formatCode>
                <c:ptCount val="10"/>
                <c:pt idx="0">
                  <c:v>9.3800000000000008</c:v>
                </c:pt>
                <c:pt idx="1">
                  <c:v>11.08</c:v>
                </c:pt>
                <c:pt idx="2">
                  <c:v>12.42</c:v>
                </c:pt>
                <c:pt idx="3">
                  <c:v>13.14</c:v>
                </c:pt>
                <c:pt idx="4">
                  <c:v>13.92</c:v>
                </c:pt>
                <c:pt idx="5">
                  <c:v>14.8</c:v>
                </c:pt>
                <c:pt idx="6">
                  <c:v>15.6</c:v>
                </c:pt>
                <c:pt idx="7">
                  <c:v>16.55</c:v>
                </c:pt>
                <c:pt idx="8">
                  <c:v>17.5</c:v>
                </c:pt>
                <c:pt idx="9">
                  <c:v>18.54</c:v>
                </c:pt>
              </c:numCache>
            </c:numRef>
          </c:xVal>
          <c:yVal>
            <c:numRef>
              <c:f>Sheet1!$AM$4:$AM$13</c:f>
              <c:numCache>
                <c:formatCode>General</c:formatCode>
                <c:ptCount val="10"/>
                <c:pt idx="0">
                  <c:v>0.12</c:v>
                </c:pt>
                <c:pt idx="1">
                  <c:v>0.11</c:v>
                </c:pt>
                <c:pt idx="2">
                  <c:v>0.12</c:v>
                </c:pt>
                <c:pt idx="3">
                  <c:v>0.24</c:v>
                </c:pt>
                <c:pt idx="4">
                  <c:v>0.25</c:v>
                </c:pt>
                <c:pt idx="5">
                  <c:v>0.38</c:v>
                </c:pt>
                <c:pt idx="6">
                  <c:v>0.67</c:v>
                </c:pt>
                <c:pt idx="7">
                  <c:v>1.84</c:v>
                </c:pt>
                <c:pt idx="8">
                  <c:v>20.28</c:v>
                </c:pt>
                <c:pt idx="9">
                  <c:v>55</c:v>
                </c:pt>
              </c:numCache>
            </c:numRef>
          </c:yVal>
          <c:smooth val="1"/>
          <c:extLst xmlns:c16r2="http://schemas.microsoft.com/office/drawing/2015/06/chart">
            <c:ext xmlns:c16="http://schemas.microsoft.com/office/drawing/2014/chart" uri="{C3380CC4-5D6E-409C-BE32-E72D297353CC}">
              <c16:uniqueId val="{00000001-29FE-4775-8370-B274BABA2B39}"/>
            </c:ext>
          </c:extLst>
        </c:ser>
        <c:dLbls>
          <c:showLegendKey val="0"/>
          <c:showVal val="0"/>
          <c:showCatName val="0"/>
          <c:showSerName val="0"/>
          <c:showPercent val="0"/>
          <c:showBubbleSize val="0"/>
        </c:dLbls>
        <c:axId val="203462160"/>
        <c:axId val="203462720"/>
      </c:scatterChart>
      <c:valAx>
        <c:axId val="203462160"/>
        <c:scaling>
          <c:orientation val="minMax"/>
        </c:scaling>
        <c:delete val="0"/>
        <c:axPos val="b"/>
        <c:title>
          <c:tx>
            <c:rich>
              <a:bodyPr/>
              <a:lstStyle/>
              <a:p>
                <a:pPr>
                  <a:defRPr/>
                </a:pPr>
                <a:r>
                  <a:rPr lang="en-US" altLang="zh-CN"/>
                  <a:t>Ep(Mv/m)</a:t>
                </a:r>
                <a:endParaRPr lang="zh-CN" altLang="en-US"/>
              </a:p>
            </c:rich>
          </c:tx>
          <c:layout/>
          <c:overlay val="0"/>
        </c:title>
        <c:numFmt formatCode="General" sourceLinked="1"/>
        <c:majorTickMark val="none"/>
        <c:minorTickMark val="none"/>
        <c:tickLblPos val="nextTo"/>
        <c:crossAx val="203462720"/>
        <c:crosses val="autoZero"/>
        <c:crossBetween val="midCat"/>
      </c:valAx>
      <c:valAx>
        <c:axId val="203462720"/>
        <c:scaling>
          <c:logBase val="10"/>
          <c:orientation val="minMax"/>
        </c:scaling>
        <c:delete val="0"/>
        <c:axPos val="l"/>
        <c:majorGridlines/>
        <c:title>
          <c:tx>
            <c:rich>
              <a:bodyPr/>
              <a:lstStyle/>
              <a:p>
                <a:pPr>
                  <a:defRPr/>
                </a:pPr>
                <a:r>
                  <a:rPr lang="en-US" altLang="zh-CN"/>
                  <a:t>γ(uSv/h)</a:t>
                </a:r>
                <a:endParaRPr lang="zh-CN" altLang="en-US"/>
              </a:p>
            </c:rich>
          </c:tx>
          <c:layout/>
          <c:overlay val="0"/>
        </c:title>
        <c:numFmt formatCode="General" sourceLinked="1"/>
        <c:majorTickMark val="none"/>
        <c:minorTickMark val="none"/>
        <c:tickLblPos val="nextTo"/>
        <c:crossAx val="203462160"/>
        <c:crosses val="autoZero"/>
        <c:crossBetween val="midCat"/>
      </c:valAx>
    </c:plotArea>
    <c:legend>
      <c:legendPos val="r"/>
      <c:layout>
        <c:manualLayout>
          <c:xMode val="edge"/>
          <c:yMode val="edge"/>
          <c:x val="9.1182554962247503E-2"/>
          <c:y val="0.86301520373421603"/>
          <c:w val="0.86566928569118196"/>
          <c:h val="0.12561343641986"/>
        </c:manualLayout>
      </c:layout>
      <c:overlay val="0"/>
    </c:legend>
    <c:plotVisOnly val="1"/>
    <c:dispBlanksAs val="gap"/>
    <c:showDLblsOverMax val="0"/>
  </c:chart>
  <c:spPr>
    <a:ln>
      <a:solidFill>
        <a:schemeClr val="tx1"/>
      </a:solid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17C4B4-CD9D-4301-9DA5-6C31CB0EAD71}" type="datetimeFigureOut">
              <a:rPr lang="zh-CN" altLang="en-US" smtClean="0"/>
              <a:pPr/>
              <a:t>2017/2/21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4BA043-0B8F-4C41-91E9-727ECABCFFD2}" type="slidenum">
              <a:rPr lang="zh-CN" altLang="en-US" smtClean="0"/>
              <a:pPr/>
              <a:t>‹#›</a:t>
            </a:fld>
            <a:endParaRPr lang="zh-CN" altLang="en-US"/>
          </a:p>
        </p:txBody>
      </p:sp>
    </p:spTree>
    <p:extLst>
      <p:ext uri="{BB962C8B-B14F-4D97-AF65-F5344CB8AC3E}">
        <p14:creationId xmlns:p14="http://schemas.microsoft.com/office/powerpoint/2010/main" val="943815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EC658F-5661-4116-A148-DE30573B7B00}" type="datetimeFigureOut">
              <a:rPr lang="zh-CN" altLang="en-US" smtClean="0"/>
              <a:pPr/>
              <a:t>2017/2/21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FC6F3E-2AC6-42A0-A248-193B04769C69}" type="slidenum">
              <a:rPr lang="zh-CN" altLang="en-US" smtClean="0"/>
              <a:pPr/>
              <a:t>‹#›</a:t>
            </a:fld>
            <a:endParaRPr lang="zh-CN" altLang="en-US"/>
          </a:p>
        </p:txBody>
      </p:sp>
    </p:spTree>
    <p:extLst>
      <p:ext uri="{BB962C8B-B14F-4D97-AF65-F5344CB8AC3E}">
        <p14:creationId xmlns:p14="http://schemas.microsoft.com/office/powerpoint/2010/main" val="464739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26FC6F3E-2AC6-42A0-A248-193B04769C69}" type="slidenum">
              <a:rPr lang="zh-CN" altLang="en-US" smtClean="0"/>
              <a:pPr/>
              <a:t>1</a:t>
            </a:fld>
            <a:endParaRPr lang="zh-CN" altLang="en-US"/>
          </a:p>
        </p:txBody>
      </p:sp>
    </p:spTree>
    <p:extLst>
      <p:ext uri="{BB962C8B-B14F-4D97-AF65-F5344CB8AC3E}">
        <p14:creationId xmlns:p14="http://schemas.microsoft.com/office/powerpoint/2010/main" val="182800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sz="1200" kern="1200" dirty="0" smtClean="0">
                <a:solidFill>
                  <a:schemeClr val="tx1"/>
                </a:solidFill>
                <a:effectLst/>
                <a:latin typeface="+mn-lt"/>
                <a:ea typeface="+mn-ea"/>
                <a:cs typeface="+mn-cs"/>
              </a:rPr>
              <a:t>Driven by the national demand for safe disposal of nuclear waste as well as the potentials for nuclear fuel breeding and advanced energy generation, CAS initiated the China Accelerator Driven Sub-critical System (ADS) program in 2011, which is incorporated into the program of “Advanced Fission Energy” under the frame of “Strategic Technology Pilot Project”.</a:t>
            </a:r>
            <a:endParaRPr lang="zh-CN" altLang="en-US" dirty="0" smtClean="0"/>
          </a:p>
        </p:txBody>
      </p:sp>
      <p:sp>
        <p:nvSpPr>
          <p:cNvPr id="58372" name="灯片编号占位符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defRPr/>
            </a:pPr>
            <a:fld id="{944853EF-67B8-4CF0-BC01-304CE29B925A}" type="slidenum">
              <a:rPr lang="zh-CN" altLang="en-US" smtClean="0">
                <a:latin typeface="Calibri" pitchFamily="34" charset="0"/>
              </a:rPr>
              <a:pPr fontAlgn="base">
                <a:spcBef>
                  <a:spcPct val="0"/>
                </a:spcBef>
                <a:spcAft>
                  <a:spcPct val="0"/>
                </a:spcAft>
                <a:defRPr/>
              </a:pPr>
              <a:t>4</a:t>
            </a:fld>
            <a:endParaRPr lang="zh-CN" altLang="en-US" smtClean="0">
              <a:latin typeface="Calibri" pitchFamily="34" charset="0"/>
            </a:endParaRPr>
          </a:p>
        </p:txBody>
      </p:sp>
    </p:spTree>
    <p:extLst>
      <p:ext uri="{BB962C8B-B14F-4D97-AF65-F5344CB8AC3E}">
        <p14:creationId xmlns:p14="http://schemas.microsoft.com/office/powerpoint/2010/main" val="1435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58372" name="灯片编号占位符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fontAlgn="base">
              <a:spcBef>
                <a:spcPct val="0"/>
              </a:spcBef>
              <a:spcAft>
                <a:spcPct val="0"/>
              </a:spcAft>
              <a:defRPr/>
            </a:pPr>
            <a:fld id="{944853EF-67B8-4CF0-BC01-304CE29B925A}" type="slidenum">
              <a:rPr lang="zh-CN" altLang="en-US" smtClean="0">
                <a:latin typeface="Calibri" pitchFamily="34" charset="0"/>
              </a:rPr>
              <a:pPr fontAlgn="base">
                <a:spcBef>
                  <a:spcPct val="0"/>
                </a:spcBef>
                <a:spcAft>
                  <a:spcPct val="0"/>
                </a:spcAft>
                <a:defRPr/>
              </a:pPr>
              <a:t>6</a:t>
            </a:fld>
            <a:endParaRPr lang="zh-CN" altLang="en-US" smtClean="0">
              <a:latin typeface="Calibri" pitchFamily="34" charset="0"/>
            </a:endParaRPr>
          </a:p>
        </p:txBody>
      </p:sp>
    </p:spTree>
    <p:extLst>
      <p:ext uri="{BB962C8B-B14F-4D97-AF65-F5344CB8AC3E}">
        <p14:creationId xmlns:p14="http://schemas.microsoft.com/office/powerpoint/2010/main" val="122688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buClr>
                <a:srgbClr val="C58D01"/>
              </a:buClr>
            </a:pPr>
            <a:endParaRPr lang="zh-CN" altLang="en-US" smtClean="0"/>
          </a:p>
        </p:txBody>
      </p:sp>
      <p:sp>
        <p:nvSpPr>
          <p:cNvPr id="163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FEB2F76E-B409-40F4-90BC-7C688D4D56FE}" type="slidenum">
              <a:rPr lang="zh-CN" altLang="en-US" smtClean="0">
                <a:solidFill>
                  <a:srgbClr val="000000"/>
                </a:solidFill>
              </a:rPr>
              <a:pPr/>
              <a:t>9</a:t>
            </a:fld>
            <a:endParaRPr lang="zh-CN" altLang="en-US" smtClean="0">
              <a:solidFill>
                <a:srgbClr val="000000"/>
              </a:solidFill>
            </a:endParaRPr>
          </a:p>
        </p:txBody>
      </p:sp>
    </p:spTree>
    <p:extLst>
      <p:ext uri="{BB962C8B-B14F-4D97-AF65-F5344CB8AC3E}">
        <p14:creationId xmlns:p14="http://schemas.microsoft.com/office/powerpoint/2010/main" val="123187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buClr>
                <a:srgbClr val="C58D01"/>
              </a:buClr>
            </a:pPr>
            <a:endParaRPr lang="zh-CN" altLang="en-US"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1FAAB64F-256A-4190-8599-866D405AAAEC}" type="slidenum">
              <a:rPr lang="zh-CN" altLang="en-US" smtClean="0">
                <a:solidFill>
                  <a:srgbClr val="000000"/>
                </a:solidFill>
              </a:rPr>
              <a:pPr/>
              <a:t>10</a:t>
            </a:fld>
            <a:endParaRPr lang="zh-CN" altLang="en-US" smtClean="0">
              <a:solidFill>
                <a:srgbClr val="000000"/>
              </a:solidFill>
            </a:endParaRPr>
          </a:p>
        </p:txBody>
      </p:sp>
    </p:spTree>
    <p:extLst>
      <p:ext uri="{BB962C8B-B14F-4D97-AF65-F5344CB8AC3E}">
        <p14:creationId xmlns:p14="http://schemas.microsoft.com/office/powerpoint/2010/main" val="37967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buClr>
                <a:srgbClr val="C58D01"/>
              </a:buClr>
            </a:pPr>
            <a:endParaRPr lang="zh-CN" altLang="en-US" smtClean="0"/>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F7CF134E-F9C2-4B18-8812-4B9BFD7D7B14}" type="slidenum">
              <a:rPr lang="zh-CN" altLang="en-US" smtClean="0">
                <a:solidFill>
                  <a:srgbClr val="000000"/>
                </a:solidFill>
              </a:rPr>
              <a:pPr/>
              <a:t>11</a:t>
            </a:fld>
            <a:endParaRPr lang="zh-CN" altLang="en-US" smtClean="0">
              <a:solidFill>
                <a:srgbClr val="000000"/>
              </a:solidFill>
            </a:endParaRPr>
          </a:p>
        </p:txBody>
      </p:sp>
    </p:spTree>
    <p:extLst>
      <p:ext uri="{BB962C8B-B14F-4D97-AF65-F5344CB8AC3E}">
        <p14:creationId xmlns:p14="http://schemas.microsoft.com/office/powerpoint/2010/main" val="382315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buClr>
                <a:srgbClr val="C58D01"/>
              </a:buClr>
            </a:pPr>
            <a:endParaRPr lang="zh-CN" altLang="en-US" smtClean="0"/>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4D0F3EA9-4093-4C26-A8D6-F4170B380625}" type="slidenum">
              <a:rPr lang="zh-CN" altLang="en-US" smtClean="0">
                <a:solidFill>
                  <a:srgbClr val="000000"/>
                </a:solidFill>
              </a:rPr>
              <a:pPr/>
              <a:t>12</a:t>
            </a:fld>
            <a:endParaRPr lang="zh-CN" altLang="en-US" smtClean="0">
              <a:solidFill>
                <a:srgbClr val="000000"/>
              </a:solidFill>
            </a:endParaRPr>
          </a:p>
        </p:txBody>
      </p:sp>
    </p:spTree>
    <p:extLst>
      <p:ext uri="{BB962C8B-B14F-4D97-AF65-F5344CB8AC3E}">
        <p14:creationId xmlns:p14="http://schemas.microsoft.com/office/powerpoint/2010/main" val="108805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buClr>
                <a:srgbClr val="C58D01"/>
              </a:buClr>
            </a:pPr>
            <a:endParaRPr lang="zh-CN" altLang="en-US" smtClean="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C2F60E1D-3AF3-4AC6-8199-20719DEF978B}" type="slidenum">
              <a:rPr lang="zh-CN" altLang="en-US" smtClean="0">
                <a:solidFill>
                  <a:srgbClr val="000000"/>
                </a:solidFill>
              </a:rPr>
              <a:pPr/>
              <a:t>13</a:t>
            </a:fld>
            <a:endParaRPr lang="zh-CN" altLang="en-US" smtClean="0">
              <a:solidFill>
                <a:srgbClr val="000000"/>
              </a:solidFill>
            </a:endParaRPr>
          </a:p>
        </p:txBody>
      </p:sp>
    </p:spTree>
    <p:extLst>
      <p:ext uri="{BB962C8B-B14F-4D97-AF65-F5344CB8AC3E}">
        <p14:creationId xmlns:p14="http://schemas.microsoft.com/office/powerpoint/2010/main" val="264470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buClr>
                <a:srgbClr val="C58D01"/>
              </a:buClr>
            </a:pPr>
            <a:endParaRPr lang="zh-CN" altLang="en-US" smtClean="0"/>
          </a:p>
        </p:txBody>
      </p:sp>
      <p:sp>
        <p:nvSpPr>
          <p:cNvPr id="368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09A7293C-D1A0-49C2-A749-7D02AFF198CC}" type="slidenum">
              <a:rPr lang="zh-CN" altLang="en-US" smtClean="0">
                <a:solidFill>
                  <a:srgbClr val="000000"/>
                </a:solidFill>
              </a:rPr>
              <a:pPr/>
              <a:t>14</a:t>
            </a:fld>
            <a:endParaRPr lang="zh-CN" altLang="en-US" smtClean="0">
              <a:solidFill>
                <a:srgbClr val="000000"/>
              </a:solidFill>
            </a:endParaRPr>
          </a:p>
        </p:txBody>
      </p:sp>
    </p:spTree>
    <p:extLst>
      <p:ext uri="{BB962C8B-B14F-4D97-AF65-F5344CB8AC3E}">
        <p14:creationId xmlns:p14="http://schemas.microsoft.com/office/powerpoint/2010/main" val="1733620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2" name="矩形 11"/>
          <p:cNvSpPr/>
          <p:nvPr userDrawn="1"/>
        </p:nvSpPr>
        <p:spPr>
          <a:xfrm>
            <a:off x="0" y="6453810"/>
            <a:ext cx="9144000" cy="404190"/>
          </a:xfrm>
          <a:prstGeom prst="rect">
            <a:avLst/>
          </a:prstGeom>
          <a:gradFill flip="none" rotWithShape="1">
            <a:gsLst>
              <a:gs pos="4000">
                <a:schemeClr val="bg1"/>
              </a:gs>
              <a:gs pos="50000">
                <a:srgbClr val="0047A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1" cap="none" spc="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TTC 2017</a:t>
            </a:r>
            <a:r>
              <a:rPr lang="en-US" altLang="zh-CN" sz="1600" b="1" i="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 Michigan State University,  Feb. 21</a:t>
            </a:r>
            <a:r>
              <a:rPr lang="en-US" altLang="zh-CN" sz="1600" b="1" i="1" cap="none" spc="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 </a:t>
            </a:r>
            <a:r>
              <a:rPr lang="en-US" altLang="zh-CN" sz="1600" b="1" i="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 2017</a:t>
            </a:r>
            <a:endParaRPr lang="zh-CN" altLang="en-US" sz="1600" b="1" i="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endParaRPr>
          </a:p>
        </p:txBody>
      </p:sp>
      <p:sp>
        <p:nvSpPr>
          <p:cNvPr id="8" name="标题 7"/>
          <p:cNvSpPr>
            <a:spLocks noGrp="1"/>
          </p:cNvSpPr>
          <p:nvPr>
            <p:ph type="ctrTitle"/>
          </p:nvPr>
        </p:nvSpPr>
        <p:spPr>
          <a:xfrm>
            <a:off x="676696" y="2060848"/>
            <a:ext cx="7999760" cy="1476032"/>
          </a:xfrm>
        </p:spPr>
        <p:txBody>
          <a:bodyPr vert="horz" anchor="ctr" anchorCtr="0">
            <a:normAutofit/>
          </a:bodyPr>
          <a:lstStyle>
            <a:lvl1pPr algn="r">
              <a:defRPr sz="4000">
                <a:solidFill>
                  <a:srgbClr val="FE8637"/>
                </a:solidFill>
                <a:latin typeface="Times New Roman" pitchFamily="18" charset="0"/>
                <a:cs typeface="Times New Roman" pitchFamily="18" charset="0"/>
              </a:defRPr>
            </a:lvl1pPr>
          </a:lstStyle>
          <a:p>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690053" y="3825044"/>
            <a:ext cx="7986403" cy="2484276"/>
          </a:xfrm>
          <a:prstGeom prst="rect">
            <a:avLst/>
          </a:prstGeom>
        </p:spPr>
        <p:txBody>
          <a:bodyPr vert="horz" anchor="ctr" anchorCtr="0"/>
          <a:lstStyle>
            <a:lvl1pPr marL="0" indent="0" algn="r">
              <a:buNone/>
              <a:defRPr sz="2400" b="1">
                <a:solidFill>
                  <a:srgbClr val="7598D9"/>
                </a:solidFill>
                <a:latin typeface="Times New Roman" pitchFamily="18" charset="0"/>
                <a:ea typeface="+mj-ea"/>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dirty="0"/>
          </a:p>
        </p:txBody>
      </p:sp>
      <p:sp>
        <p:nvSpPr>
          <p:cNvPr id="21" name="矩形 20"/>
          <p:cNvSpPr/>
          <p:nvPr/>
        </p:nvSpPr>
        <p:spPr>
          <a:xfrm>
            <a:off x="385253" y="2060848"/>
            <a:ext cx="8291203" cy="1476031"/>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Times New Roman" pitchFamily="18" charset="0"/>
              <a:cs typeface="Times New Roman" pitchFamily="18" charset="0"/>
            </a:endParaRPr>
          </a:p>
        </p:txBody>
      </p:sp>
      <p:sp>
        <p:nvSpPr>
          <p:cNvPr id="33" name="矩形 32"/>
          <p:cNvSpPr/>
          <p:nvPr/>
        </p:nvSpPr>
        <p:spPr>
          <a:xfrm>
            <a:off x="385254" y="3825044"/>
            <a:ext cx="8291202" cy="2484276"/>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Times New Roman" pitchFamily="18" charset="0"/>
              <a:cs typeface="Times New Roman" pitchFamily="18" charset="0"/>
            </a:endParaRPr>
          </a:p>
        </p:txBody>
      </p:sp>
      <p:sp>
        <p:nvSpPr>
          <p:cNvPr id="22" name="矩形 21"/>
          <p:cNvSpPr/>
          <p:nvPr/>
        </p:nvSpPr>
        <p:spPr>
          <a:xfrm>
            <a:off x="375728" y="2060848"/>
            <a:ext cx="238126" cy="1476032"/>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Times New Roman" pitchFamily="18" charset="0"/>
              <a:cs typeface="Times New Roman" pitchFamily="18" charset="0"/>
            </a:endParaRPr>
          </a:p>
        </p:txBody>
      </p:sp>
      <p:sp>
        <p:nvSpPr>
          <p:cNvPr id="32" name="矩形 31"/>
          <p:cNvSpPr/>
          <p:nvPr/>
        </p:nvSpPr>
        <p:spPr>
          <a:xfrm>
            <a:off x="385254" y="3825044"/>
            <a:ext cx="228600" cy="2484276"/>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Times New Roman" pitchFamily="18" charset="0"/>
              <a:cs typeface="Times New Roman" pitchFamily="18" charset="0"/>
            </a:endParaRPr>
          </a:p>
        </p:txBody>
      </p:sp>
      <p:pic>
        <p:nvPicPr>
          <p:cNvPr id="13" name="图片 12" descr="核裂变副本.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 y="6454800"/>
            <a:ext cx="781200" cy="403200"/>
          </a:xfrm>
          <a:prstGeom prst="rect">
            <a:avLst/>
          </a:prstGeom>
        </p:spPr>
      </p:pic>
      <p:pic>
        <p:nvPicPr>
          <p:cNvPr id="16" name="图片 15"/>
          <p:cNvPicPr>
            <a:picLocks noChangeAspect="1"/>
          </p:cNvPicPr>
          <p:nvPr userDrawn="1"/>
        </p:nvPicPr>
        <p:blipFill rotWithShape="1">
          <a:blip r:embed="rId3"/>
          <a:srcRect l="1349" t="14793" r="53757" b="74023"/>
          <a:stretch/>
        </p:blipFill>
        <p:spPr>
          <a:xfrm>
            <a:off x="2562500" y="1064852"/>
            <a:ext cx="5609900" cy="786143"/>
          </a:xfrm>
          <a:prstGeom prst="rect">
            <a:avLst/>
          </a:prstGeom>
        </p:spPr>
      </p:pic>
      <p:pic>
        <p:nvPicPr>
          <p:cNvPr id="17" name="图片 16"/>
          <p:cNvPicPr>
            <a:picLocks noChangeAspect="1"/>
          </p:cNvPicPr>
          <p:nvPr userDrawn="1"/>
        </p:nvPicPr>
        <p:blipFill rotWithShape="1">
          <a:blip r:embed="rId4"/>
          <a:srcRect l="28070" t="35178" r="48837" b="27613"/>
          <a:stretch/>
        </p:blipFill>
        <p:spPr>
          <a:xfrm>
            <a:off x="554846" y="58497"/>
            <a:ext cx="2000930" cy="1813533"/>
          </a:xfrm>
          <a:prstGeom prst="rect">
            <a:avLst/>
          </a:prstGeom>
        </p:spPr>
      </p:pic>
      <p:pic>
        <p:nvPicPr>
          <p:cNvPr id="18" name="图片 17"/>
          <p:cNvPicPr>
            <a:picLocks noChangeAspect="1"/>
          </p:cNvPicPr>
          <p:nvPr userDrawn="1"/>
        </p:nvPicPr>
        <p:blipFill rotWithShape="1">
          <a:blip r:embed="rId5"/>
          <a:srcRect l="2675" t="10992" r="59350" b="77310"/>
          <a:stretch/>
        </p:blipFill>
        <p:spPr>
          <a:xfrm>
            <a:off x="2557852" y="86079"/>
            <a:ext cx="5616176" cy="973156"/>
          </a:xfrm>
          <a:prstGeom prst="rect">
            <a:avLst/>
          </a:prstGeom>
        </p:spPr>
      </p:pic>
    </p:spTree>
  </p:cSld>
  <p:clrMapOvr>
    <a:masterClrMapping/>
  </p:clrMapOvr>
  <p:transition advTm="114609">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43608" y="116632"/>
            <a:ext cx="7525084" cy="720000"/>
          </a:xfrm>
          <a:noFill/>
          <a:ln>
            <a:noFill/>
          </a:ln>
        </p:spPr>
        <p:txBody>
          <a:bodyPr vert="horz" anchor="ctr" anchorCtr="0">
            <a:normAutofit/>
          </a:bodyPr>
          <a:lstStyle>
            <a:lvl1pPr>
              <a:defRPr lang="en-US" dirty="0">
                <a:ln w="3175" cmpd="sng">
                  <a:noFill/>
                  <a:prstDash val="solid"/>
                </a:ln>
                <a:solidFill>
                  <a:srgbClr val="F18E30"/>
                </a:solidFill>
                <a:latin typeface="+mn-lt"/>
              </a:defRPr>
            </a:lvl1pPr>
          </a:lstStyle>
          <a:p>
            <a:pPr lvl="0"/>
            <a:r>
              <a:rPr kumimoji="0" lang="zh-CN" altLang="en-US" dirty="0" smtClean="0"/>
              <a:t>单击此处编辑母版标题样式</a:t>
            </a:r>
            <a:endParaRPr kumimoji="0" lang="en-US" dirty="0"/>
          </a:p>
        </p:txBody>
      </p:sp>
    </p:spTree>
  </p:cSld>
  <p:clrMapOvr>
    <a:masterClrMapping/>
  </p:clrMapOvr>
  <p:transition advTm="114609">
    <p:diamon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F18E30"/>
                </a:solidFill>
                <a:latin typeface="+mn-lt"/>
              </a:defRPr>
            </a:lvl1pPr>
          </a:lstStyle>
          <a:p>
            <a:r>
              <a:rPr kumimoji="1" lang="zh-CN" altLang="en-US" dirty="0" smtClean="0"/>
              <a:t>单击此处编辑母版标题样式</a:t>
            </a:r>
            <a:endParaRPr kumimoji="1"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Tree>
    <p:extLst>
      <p:ext uri="{BB962C8B-B14F-4D97-AF65-F5344CB8AC3E}">
        <p14:creationId xmlns:p14="http://schemas.microsoft.com/office/powerpoint/2010/main" val="175110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kumimoji="0"/>
            </a:lvl1pPr>
          </a:lstStyle>
          <a:p>
            <a:pPr>
              <a:defRPr/>
            </a:pPr>
            <a:endParaRPr lang="en-US" altLang="ja-JP" dirty="0"/>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kumimoji="0"/>
            </a:lvl1pPr>
          </a:lstStyle>
          <a:p>
            <a:pPr>
              <a:defRPr/>
            </a:pPr>
            <a:endParaRPr lang="en-US" altLang="ja-JP"/>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kumimoji="0"/>
            </a:lvl1pPr>
          </a:lstStyle>
          <a:p>
            <a:pPr>
              <a:defRPr/>
            </a:pPr>
            <a:fld id="{ED169CA2-577B-4FD5-BE1F-5FA185886C3F}" type="slidenum">
              <a:rPr lang="en-US" altLang="ja-JP"/>
              <a:pPr>
                <a:defRPr/>
              </a:pPr>
              <a:t>‹#›</a:t>
            </a:fld>
            <a:endParaRPr lang="en-US" altLang="ja-JP"/>
          </a:p>
        </p:txBody>
      </p:sp>
    </p:spTree>
    <p:extLst>
      <p:ext uri="{BB962C8B-B14F-4D97-AF65-F5344CB8AC3E}">
        <p14:creationId xmlns:p14="http://schemas.microsoft.com/office/powerpoint/2010/main" val="81252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1115616" y="116632"/>
            <a:ext cx="7180181" cy="720690"/>
          </a:xfrm>
          <a:prstGeom prst="rect">
            <a:avLst/>
          </a:prstGeom>
        </p:spPr>
        <p:txBody>
          <a:bodyPr vert="horz" anchor="ctr" anchorCtr="0">
            <a:normAutofit/>
          </a:bodyPr>
          <a:lstStyle/>
          <a:p>
            <a:r>
              <a:rPr kumimoji="0" lang="zh-CN" altLang="en-US" dirty="0" smtClean="0"/>
              <a:t>单击此处编辑母版标题样式</a:t>
            </a:r>
            <a:endParaRPr kumimoji="0" lang="en-US" dirty="0"/>
          </a:p>
        </p:txBody>
      </p:sp>
      <p:sp>
        <p:nvSpPr>
          <p:cNvPr id="17" name="矩形 16"/>
          <p:cNvSpPr/>
          <p:nvPr/>
        </p:nvSpPr>
        <p:spPr>
          <a:xfrm>
            <a:off x="0" y="6453810"/>
            <a:ext cx="9144000" cy="404190"/>
          </a:xfrm>
          <a:prstGeom prst="rect">
            <a:avLst/>
          </a:prstGeom>
          <a:gradFill flip="none" rotWithShape="1">
            <a:gsLst>
              <a:gs pos="4000">
                <a:schemeClr val="bg1"/>
              </a:gs>
              <a:gs pos="50000">
                <a:srgbClr val="0047A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1" cap="none" spc="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TTC 2017</a:t>
            </a:r>
            <a:r>
              <a:rPr lang="en-US" altLang="zh-CN" sz="1600" b="1" i="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 Michigan State University,  Feb. 21</a:t>
            </a:r>
            <a:r>
              <a:rPr lang="en-US" altLang="zh-CN" sz="1600" b="1" i="1" cap="none" spc="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 </a:t>
            </a:r>
            <a:r>
              <a:rPr lang="en-US" altLang="zh-CN" sz="1600" b="1" i="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rPr>
              <a:t>, 2017</a:t>
            </a:r>
            <a:endParaRPr lang="zh-CN" altLang="en-US" sz="1600" b="1" i="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endParaRPr>
          </a:p>
        </p:txBody>
      </p:sp>
      <p:sp>
        <p:nvSpPr>
          <p:cNvPr id="10" name="矩形 9"/>
          <p:cNvSpPr/>
          <p:nvPr/>
        </p:nvSpPr>
        <p:spPr>
          <a:xfrm>
            <a:off x="953" y="873125"/>
            <a:ext cx="8858280" cy="36000"/>
          </a:xfrm>
          <a:prstGeom prst="rect">
            <a:avLst/>
          </a:prstGeom>
          <a:gradFill flip="none" rotWithShape="1">
            <a:gsLst>
              <a:gs pos="4000">
                <a:schemeClr val="bg1"/>
              </a:gs>
              <a:gs pos="50000">
                <a:srgbClr val="0047A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r" defTabSz="914400" rtl="0" eaLnBrk="1" fontAlgn="auto" latinLnBrk="0" hangingPunct="1">
              <a:lnSpc>
                <a:spcPct val="100000"/>
              </a:lnSpc>
              <a:spcBef>
                <a:spcPts val="0"/>
              </a:spcBef>
              <a:spcAft>
                <a:spcPts val="0"/>
              </a:spcAft>
              <a:buClrTx/>
              <a:buSzTx/>
              <a:buFontTx/>
              <a:buNone/>
              <a:tabLst>
                <a:tab pos="8428038" algn="l"/>
              </a:tabLst>
              <a:defRPr/>
            </a:pPr>
            <a:endParaRPr lang="zh-CN" altLang="en-US" sz="1600" b="1" i="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endParaRPr>
          </a:p>
        </p:txBody>
      </p:sp>
      <p:pic>
        <p:nvPicPr>
          <p:cNvPr id="19" name="图片 18" descr="核裂变副本.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 y="6454800"/>
            <a:ext cx="781200" cy="403200"/>
          </a:xfrm>
          <a:prstGeom prst="rect">
            <a:avLst/>
          </a:prstGeom>
        </p:spPr>
      </p:pic>
      <p:sp>
        <p:nvSpPr>
          <p:cNvPr id="7" name="TextBox 6"/>
          <p:cNvSpPr txBox="1"/>
          <p:nvPr/>
        </p:nvSpPr>
        <p:spPr bwMode="auto">
          <a:xfrm>
            <a:off x="8748713" y="6486628"/>
            <a:ext cx="389850" cy="338554"/>
          </a:xfrm>
          <a:prstGeom prst="rect">
            <a:avLst/>
          </a:prstGeom>
          <a:noFill/>
          <a:ln w="9525">
            <a:noFill/>
            <a:miter lim="800000"/>
            <a:headEnd/>
            <a:tailEnd/>
          </a:ln>
        </p:spPr>
        <p:txBody>
          <a:bodyPr wrap="none" rtlCol="0">
            <a:spAutoFit/>
          </a:bodyPr>
          <a:lstStyle/>
          <a:p>
            <a:fld id="{6666605D-F742-46A5-9526-2ACEDBC5B4A2}" type="slidenum">
              <a:rPr lang="zh-CN" altLang="en-US" sz="1600" i="1" smtClean="0">
                <a:latin typeface="Arial Narrow" pitchFamily="34" charset="0"/>
                <a:ea typeface="楷体_GB2312" pitchFamily="49" charset="-122"/>
                <a:cs typeface="Times New Roman" pitchFamily="18" charset="0"/>
              </a:rPr>
              <a:pPr/>
              <a:t>‹#›</a:t>
            </a:fld>
            <a:endParaRPr lang="zh-CN" altLang="en-US" sz="1600" i="1" dirty="0" smtClean="0">
              <a:latin typeface="Arial Narrow" pitchFamily="34" charset="0"/>
              <a:ea typeface="楷体_GB2312" pitchFamily="49" charset="-122"/>
              <a:cs typeface="Times New Roman" pitchFamily="18" charset="0"/>
            </a:endParaRPr>
          </a:p>
        </p:txBody>
      </p:sp>
      <p:pic>
        <p:nvPicPr>
          <p:cNvPr id="9" name="图片 8"/>
          <p:cNvPicPr/>
          <p:nvPr userDrawn="1"/>
        </p:nvPicPr>
        <p:blipFill>
          <a:blip r:embed="rId7"/>
          <a:stretch>
            <a:fillRect/>
          </a:stretch>
        </p:blipFill>
        <p:spPr>
          <a:xfrm>
            <a:off x="35496" y="31114"/>
            <a:ext cx="902208" cy="838846"/>
          </a:xfrm>
          <a:prstGeom prst="rect">
            <a:avLst/>
          </a:prstGeom>
        </p:spPr>
      </p:pic>
      <p:pic>
        <p:nvPicPr>
          <p:cNvPr id="11" name="图片 10"/>
          <p:cNvPicPr>
            <a:picLocks noChangeAspect="1"/>
          </p:cNvPicPr>
          <p:nvPr userDrawn="1"/>
        </p:nvPicPr>
        <p:blipFill rotWithShape="1">
          <a:blip r:embed="rId8"/>
          <a:srcRect r="70022"/>
          <a:stretch/>
        </p:blipFill>
        <p:spPr>
          <a:xfrm>
            <a:off x="7867730" y="116632"/>
            <a:ext cx="1211957" cy="7691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6" r:id="rId2"/>
    <p:sldLayoutId id="2147483671" r:id="rId3"/>
    <p:sldLayoutId id="2147483676" r:id="rId4"/>
  </p:sldLayoutIdLst>
  <p:transition advTm="114609">
    <p:diamond/>
  </p:transition>
  <p:timing>
    <p:tnLst>
      <p:par>
        <p:cTn id="1" dur="indefinite" restart="never" nodeType="tmRoot"/>
      </p:par>
    </p:tnLst>
  </p:timing>
  <p:txStyles>
    <p:titleStyle>
      <a:lvl1pPr algn="l" rtl="0" eaLnBrk="1" latinLnBrk="0" hangingPunct="1">
        <a:spcBef>
          <a:spcPct val="0"/>
        </a:spcBef>
        <a:buNone/>
        <a:defRPr kumimoji="0" sz="3600" b="1" kern="1200" cap="none" spc="0">
          <a:ln w="3175" cmpd="sng">
            <a:solidFill>
              <a:schemeClr val="accent1">
                <a:shade val="88000"/>
                <a:satMod val="110000"/>
              </a:schemeClr>
            </a:solidFill>
            <a:prstDash val="solid"/>
          </a:ln>
          <a:solidFill>
            <a:srgbClr val="FF6600"/>
          </a:solidFill>
          <a:effectLst/>
          <a:latin typeface="Times New Roman" pitchFamily="18" charset="0"/>
          <a:ea typeface="黑体" pitchFamily="49" charset="-122"/>
          <a:cs typeface="Times New Roman" pitchFamily="18" charset="0"/>
        </a:defRPr>
      </a:lvl1pPr>
    </p:titleStyle>
    <p:bodyStyle>
      <a:lvl1pPr marL="274320" indent="-274320" algn="just" rtl="0" eaLnBrk="1" latinLnBrk="0" hangingPunct="1">
        <a:spcBef>
          <a:spcPts val="1200"/>
        </a:spcBef>
        <a:buClr>
          <a:srgbClr val="0047A0"/>
        </a:buClr>
        <a:buSzPct val="100000"/>
        <a:buFont typeface="Wingdings 3"/>
        <a:buChar char=""/>
        <a:defRPr kumimoji="0" sz="2600" kern="1200">
          <a:solidFill>
            <a:schemeClr val="tx1"/>
          </a:solidFill>
          <a:latin typeface="黑体" pitchFamily="49" charset="-122"/>
          <a:ea typeface="黑体" pitchFamily="49" charset="-122"/>
          <a:cs typeface="+mn-cs"/>
        </a:defRPr>
      </a:lvl1pPr>
      <a:lvl2pPr marL="548640" indent="-274320" algn="just" rtl="0" eaLnBrk="1" latinLnBrk="0" hangingPunct="1">
        <a:spcBef>
          <a:spcPts val="500"/>
        </a:spcBef>
        <a:buClr>
          <a:schemeClr val="accent2"/>
        </a:buClr>
        <a:buSzPct val="90000"/>
        <a:buFont typeface="Wingdings 3"/>
        <a:buChar char=""/>
        <a:defRPr kumimoji="0" sz="2300" kern="1200">
          <a:solidFill>
            <a:schemeClr val="tx2"/>
          </a:solidFill>
          <a:latin typeface="黑体" pitchFamily="49" charset="-122"/>
          <a:ea typeface="黑体" pitchFamily="49" charset="-122"/>
          <a:cs typeface="+mn-cs"/>
        </a:defRPr>
      </a:lvl2pPr>
      <a:lvl3pPr marL="822960" indent="-228600" algn="just" rtl="0" eaLnBrk="1" latinLnBrk="0" hangingPunct="1">
        <a:spcBef>
          <a:spcPts val="500"/>
        </a:spcBef>
        <a:buClr>
          <a:schemeClr val="bg1">
            <a:shade val="50000"/>
          </a:schemeClr>
        </a:buClr>
        <a:buSzPct val="80000"/>
        <a:buFont typeface="Wingdings 3"/>
        <a:buChar char=""/>
        <a:defRPr kumimoji="0" sz="2000" kern="1200">
          <a:solidFill>
            <a:schemeClr val="tx1"/>
          </a:solidFill>
          <a:latin typeface="黑体" pitchFamily="49" charset="-122"/>
          <a:ea typeface="黑体" pitchFamily="49" charset="-122"/>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黑体" pitchFamily="49" charset="-122"/>
          <a:ea typeface="黑体" pitchFamily="49" charset="-122"/>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黑体" pitchFamily="49" charset="-122"/>
          <a:ea typeface="黑体" pitchFamily="49" charset="-122"/>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hemeOverride" Target="../theme/themeOverride1.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1520" y="2060848"/>
            <a:ext cx="8136904" cy="1539602"/>
          </a:xfrm>
        </p:spPr>
        <p:txBody>
          <a:bodyPr>
            <a:normAutofit/>
          </a:bodyPr>
          <a:lstStyle/>
          <a:p>
            <a:r>
              <a:rPr kumimoji="1" lang="en-US" altLang="zh-CN" sz="4400" dirty="0">
                <a:ln w="3175" cmpd="sng">
                  <a:noFill/>
                  <a:prstDash val="solid"/>
                </a:ln>
                <a:solidFill>
                  <a:schemeClr val="tx1"/>
                </a:solidFill>
              </a:rPr>
              <a:t>CADS </a:t>
            </a:r>
            <a:r>
              <a:rPr kumimoji="1" lang="en-US" altLang="zh-CN" sz="4400" dirty="0" err="1">
                <a:ln w="3175" cmpd="sng">
                  <a:noFill/>
                  <a:prstDash val="solid"/>
                </a:ln>
                <a:solidFill>
                  <a:schemeClr val="tx1"/>
                </a:solidFill>
              </a:rPr>
              <a:t>Linac</a:t>
            </a:r>
            <a:r>
              <a:rPr kumimoji="1" lang="en-US" altLang="zh-CN" sz="4400" dirty="0">
                <a:ln w="3175" cmpd="sng">
                  <a:noFill/>
                  <a:prstDash val="solid"/>
                </a:ln>
                <a:solidFill>
                  <a:schemeClr val="tx1"/>
                </a:solidFill>
              </a:rPr>
              <a:t> Beam Operation</a:t>
            </a:r>
            <a:endParaRPr kumimoji="1" lang="zh-CN" altLang="en-US" sz="4400" dirty="0">
              <a:ln w="3175" cmpd="sng">
                <a:noFill/>
                <a:prstDash val="solid"/>
              </a:ln>
              <a:solidFill>
                <a:schemeClr val="tx1"/>
              </a:solidFill>
            </a:endParaRPr>
          </a:p>
        </p:txBody>
      </p:sp>
      <p:sp>
        <p:nvSpPr>
          <p:cNvPr id="4" name="文本框 3"/>
          <p:cNvSpPr txBox="1"/>
          <p:nvPr/>
        </p:nvSpPr>
        <p:spPr bwMode="auto">
          <a:xfrm>
            <a:off x="611560" y="3933056"/>
            <a:ext cx="8064896" cy="2262158"/>
          </a:xfrm>
          <a:prstGeom prst="rect">
            <a:avLst/>
          </a:prstGeom>
          <a:noFill/>
          <a:ln w="9525">
            <a:noFill/>
            <a:miter lim="800000"/>
            <a:headEnd/>
            <a:tailEnd/>
          </a:ln>
        </p:spPr>
        <p:txBody>
          <a:bodyPr wrap="square" rtlCol="0">
            <a:spAutoFit/>
          </a:bodyPr>
          <a:lstStyle/>
          <a:p>
            <a:r>
              <a:rPr lang="en-US" altLang="zh-CN" sz="2200" b="1" dirty="0" smtClean="0">
                <a:ea typeface="楷体_GB2312" pitchFamily="49" charset="-122"/>
                <a:cs typeface="Times New Roman" pitchFamily="18" charset="0"/>
              </a:rPr>
              <a:t>                           </a:t>
            </a:r>
            <a:r>
              <a:rPr lang="en-US" altLang="zh-CN" sz="2200" b="1" dirty="0" err="1" smtClean="0">
                <a:ea typeface="楷体_GB2312" pitchFamily="49" charset="-122"/>
                <a:cs typeface="Times New Roman" pitchFamily="18" charset="0"/>
              </a:rPr>
              <a:t>Linac</a:t>
            </a:r>
            <a:r>
              <a:rPr lang="en-US" altLang="zh-CN" sz="2200" b="1" dirty="0" smtClean="0">
                <a:ea typeface="楷体_GB2312" pitchFamily="49" charset="-122"/>
                <a:cs typeface="Times New Roman" pitchFamily="18" charset="0"/>
              </a:rPr>
              <a:t> </a:t>
            </a:r>
            <a:r>
              <a:rPr lang="en-US" altLang="zh-CN" sz="2200" b="1" dirty="0">
                <a:ea typeface="楷体_GB2312" pitchFamily="49" charset="-122"/>
                <a:cs typeface="Times New Roman" pitchFamily="18" charset="0"/>
              </a:rPr>
              <a:t>Team of China ADS</a:t>
            </a:r>
          </a:p>
          <a:p>
            <a:endParaRPr lang="en-US" altLang="zh-CN" sz="900" dirty="0" smtClean="0">
              <a:ea typeface="楷体_GB2312" pitchFamily="49" charset="-122"/>
              <a:cs typeface="Times New Roman" pitchFamily="18" charset="0"/>
            </a:endParaRPr>
          </a:p>
          <a:p>
            <a:r>
              <a:rPr lang="en-US" altLang="zh-CN" sz="2200" dirty="0" smtClean="0">
                <a:ea typeface="楷体_GB2312" pitchFamily="49" charset="-122"/>
                <a:cs typeface="Times New Roman" pitchFamily="18" charset="0"/>
              </a:rPr>
              <a:t>     Y. He, </a:t>
            </a:r>
            <a:r>
              <a:rPr lang="en-US" altLang="zh-CN" sz="2200" u="sng" dirty="0" smtClean="0">
                <a:solidFill>
                  <a:srgbClr val="0000FF"/>
                </a:solidFill>
                <a:ea typeface="楷体_GB2312" pitchFamily="49" charset="-122"/>
                <a:cs typeface="Times New Roman" pitchFamily="18" charset="0"/>
              </a:rPr>
              <a:t>Y.M. Li</a:t>
            </a:r>
            <a:r>
              <a:rPr lang="en-US" altLang="zh-CN" sz="2200" dirty="0" smtClean="0">
                <a:ea typeface="楷体_GB2312" pitchFamily="49" charset="-122"/>
                <a:cs typeface="Times New Roman" pitchFamily="18" charset="0"/>
              </a:rPr>
              <a:t>, J.H. Zhang, S.H. Zhang, Z.J. Wang, W.M. Yue</a:t>
            </a:r>
          </a:p>
          <a:p>
            <a:r>
              <a:rPr lang="en-US" altLang="zh-CN" sz="2200" dirty="0" smtClean="0">
                <a:ea typeface="楷体_GB2312" pitchFamily="49" charset="-122"/>
                <a:cs typeface="Times New Roman" pitchFamily="18" charset="0"/>
              </a:rPr>
              <a:t>Institute of Modern Physics, Chinese Academy of Science</a:t>
            </a:r>
          </a:p>
          <a:p>
            <a:endParaRPr lang="en-US" altLang="zh-CN" sz="2200" dirty="0">
              <a:ea typeface="楷体_GB2312" pitchFamily="49" charset="-122"/>
              <a:cs typeface="Times New Roman" pitchFamily="18" charset="0"/>
            </a:endParaRPr>
          </a:p>
          <a:p>
            <a:r>
              <a:rPr lang="en-US" altLang="zh-CN" sz="2200" dirty="0" smtClean="0">
                <a:ea typeface="楷体_GB2312" pitchFamily="49" charset="-122"/>
                <a:cs typeface="Times New Roman" pitchFamily="18" charset="0"/>
              </a:rPr>
              <a:t>      W.M. Pan, </a:t>
            </a:r>
            <a:r>
              <a:rPr lang="en-US" altLang="zh-CN" sz="2200" u="sng" dirty="0" smtClean="0">
                <a:solidFill>
                  <a:srgbClr val="0000FF"/>
                </a:solidFill>
                <a:ea typeface="楷体_GB2312" pitchFamily="49" charset="-122"/>
                <a:cs typeface="Times New Roman" pitchFamily="18" charset="0"/>
              </a:rPr>
              <a:t>Y.L. Chi</a:t>
            </a:r>
            <a:r>
              <a:rPr lang="en-US" altLang="zh-CN" sz="2200" dirty="0" smtClean="0">
                <a:ea typeface="楷体_GB2312" pitchFamily="49" charset="-122"/>
                <a:cs typeface="Times New Roman" pitchFamily="18" charset="0"/>
              </a:rPr>
              <a:t>, R. Ge, F.S. He, F. Yan</a:t>
            </a:r>
          </a:p>
          <a:p>
            <a:r>
              <a:rPr lang="en-US" altLang="zh-CN" sz="2200" dirty="0" smtClean="0">
                <a:ea typeface="楷体_GB2312" pitchFamily="49" charset="-122"/>
                <a:cs typeface="Times New Roman" pitchFamily="18" charset="0"/>
              </a:rPr>
              <a:t>Institute of High Energy Physics Chinese Academy of science</a:t>
            </a:r>
          </a:p>
        </p:txBody>
      </p:sp>
    </p:spTree>
    <p:extLst>
      <p:ext uri="{BB962C8B-B14F-4D97-AF65-F5344CB8AC3E}">
        <p14:creationId xmlns:p14="http://schemas.microsoft.com/office/powerpoint/2010/main" val="2412312170"/>
      </p:ext>
    </p:extLst>
  </p:cSld>
  <p:clrMapOvr>
    <a:masterClrMapping/>
  </p:clrMapOvr>
  <mc:AlternateContent xmlns:mc="http://schemas.openxmlformats.org/markup-compatibility/2006" xmlns:p14="http://schemas.microsoft.com/office/powerpoint/2010/main">
    <mc:Choice Requires="p14">
      <p:transition p14:dur="0" advTm="114609"/>
    </mc:Choice>
    <mc:Fallback xmlns="">
      <p:transition advTm="1146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20" y="178272"/>
            <a:ext cx="9078913" cy="1219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a:defRPr/>
            </a:pPr>
            <a:r>
              <a:rPr lang="en-US" altLang="zh-CN" sz="3200" b="1" i="1" dirty="0">
                <a:solidFill>
                  <a:srgbClr val="FF0000"/>
                </a:solidFill>
                <a:latin typeface="Times New Roman" pitchFamily="18" charset="0"/>
                <a:cs typeface="Times New Roman" pitchFamily="18" charset="0"/>
              </a:rPr>
              <a:t>Pulse </a:t>
            </a:r>
            <a:r>
              <a:rPr lang="en-US" altLang="zh-CN" sz="3200" b="1" i="1" dirty="0" smtClean="0">
                <a:solidFill>
                  <a:srgbClr val="FF0000"/>
                </a:solidFill>
                <a:latin typeface="Times New Roman" pitchFamily="18" charset="0"/>
                <a:cs typeface="Times New Roman" pitchFamily="18" charset="0"/>
              </a:rPr>
              <a:t>mode Operation</a:t>
            </a:r>
          </a:p>
          <a:p>
            <a:pPr>
              <a:defRPr/>
            </a:pPr>
            <a:endParaRPr lang="en-US" altLang="zh-CN" sz="900" b="1" i="1" dirty="0">
              <a:latin typeface="Times New Roman" pitchFamily="18" charset="0"/>
              <a:cs typeface="Times New Roman" pitchFamily="18" charset="0"/>
            </a:endParaRPr>
          </a:p>
          <a:p>
            <a:pPr>
              <a:defRPr/>
            </a:pPr>
            <a:endParaRPr lang="en-US" altLang="zh-CN" sz="1200" b="1" i="1" dirty="0" smtClean="0">
              <a:latin typeface="Times New Roman" pitchFamily="18" charset="0"/>
              <a:cs typeface="Times New Roman" pitchFamily="18" charset="0"/>
            </a:endParaRPr>
          </a:p>
          <a:p>
            <a:pPr>
              <a:defRPr/>
            </a:pPr>
            <a:r>
              <a:rPr lang="en-US" altLang="zh-CN" sz="2400" b="1" i="1" dirty="0">
                <a:latin typeface="Times New Roman" pitchFamily="18" charset="0"/>
                <a:cs typeface="Times New Roman" pitchFamily="18" charset="0"/>
              </a:rPr>
              <a:t>b</a:t>
            </a:r>
            <a:r>
              <a:rPr lang="en-US" altLang="zh-CN" sz="2400" b="1" i="1" dirty="0" smtClean="0">
                <a:latin typeface="Times New Roman" pitchFamily="18" charset="0"/>
                <a:cs typeface="Times New Roman" pitchFamily="18" charset="0"/>
              </a:rPr>
              <a:t>) </a:t>
            </a:r>
            <a:r>
              <a:rPr lang="en-US" altLang="zh-CN" sz="2400" b="1" i="1" dirty="0">
                <a:latin typeface="Times New Roman" panose="02020603050405020304" pitchFamily="18" charset="0"/>
                <a:cs typeface="Times New Roman" panose="02020603050405020304" pitchFamily="18" charset="0"/>
              </a:rPr>
              <a:t>Achieved </a:t>
            </a:r>
            <a:r>
              <a:rPr lang="en-US" altLang="zh-CN" sz="2400" b="1" i="1" dirty="0" smtClean="0">
                <a:latin typeface="Times New Roman" panose="02020603050405020304" pitchFamily="18" charset="0"/>
                <a:cs typeface="Times New Roman" panose="02020603050405020304" pitchFamily="18" charset="0"/>
              </a:rPr>
              <a:t>10MeV</a:t>
            </a:r>
            <a:r>
              <a:rPr lang="zh-CN" altLang="en-US" sz="2400" b="1" i="1" dirty="0" smtClean="0">
                <a:latin typeface="Times New Roman" panose="02020603050405020304" pitchFamily="18" charset="0"/>
                <a:cs typeface="Times New Roman" panose="02020603050405020304" pitchFamily="18" charset="0"/>
              </a:rPr>
              <a:t> </a:t>
            </a:r>
            <a:r>
              <a:rPr lang="en-US" altLang="zh-CN" sz="2400" b="1" i="1" dirty="0">
                <a:latin typeface="Times New Roman" panose="02020603050405020304" pitchFamily="18" charset="0"/>
                <a:cs typeface="Times New Roman" panose="02020603050405020304" pitchFamily="18" charset="0"/>
              </a:rPr>
              <a:t>proton beam at the exit of the </a:t>
            </a:r>
            <a:r>
              <a:rPr lang="en-US" altLang="zh-CN" sz="2400" b="1" i="1" dirty="0" smtClean="0">
                <a:latin typeface="Times New Roman" panose="02020603050405020304" pitchFamily="18" charset="0"/>
                <a:cs typeface="Times New Roman" panose="02020603050405020304" pitchFamily="18" charset="0"/>
              </a:rPr>
              <a:t>CMs</a:t>
            </a:r>
            <a:endParaRPr lang="zh-CN" altLang="en-US" sz="2400" b="1" i="1" dirty="0">
              <a:latin typeface="Times New Roman" panose="02020603050405020304" pitchFamily="18" charset="0"/>
              <a:cs typeface="Times New Roman" panose="02020603050405020304"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1170349737"/>
              </p:ext>
            </p:extLst>
          </p:nvPr>
        </p:nvGraphicFramePr>
        <p:xfrm>
          <a:off x="1011238" y="1910234"/>
          <a:ext cx="6764336" cy="1482724"/>
        </p:xfrm>
        <a:graphic>
          <a:graphicData uri="http://schemas.openxmlformats.org/drawingml/2006/table">
            <a:tbl>
              <a:tblPr firstRow="1" bandRow="1">
                <a:tableStyleId>{5C22544A-7EE6-4342-B048-85BDC9FD1C3A}</a:tableStyleId>
              </a:tblPr>
              <a:tblGrid>
                <a:gridCol w="1430588"/>
                <a:gridCol w="761964"/>
                <a:gridCol w="761964"/>
                <a:gridCol w="761964"/>
                <a:gridCol w="761964"/>
                <a:gridCol w="761964"/>
                <a:gridCol w="761964"/>
                <a:gridCol w="761964"/>
              </a:tblGrid>
              <a:tr h="370681">
                <a:tc>
                  <a:txBody>
                    <a:bodyPr/>
                    <a:lstStyle/>
                    <a:p>
                      <a:pPr algn="ctr"/>
                      <a:r>
                        <a:rPr lang="en-US" altLang="zh-CN" sz="1800" dirty="0" smtClean="0">
                          <a:latin typeface="Times New Roman" panose="02020603050405020304" pitchFamily="18" charset="0"/>
                          <a:cs typeface="Times New Roman" panose="02020603050405020304" pitchFamily="18" charset="0"/>
                        </a:rPr>
                        <a:t>Cav.</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#1</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#2</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#3</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#4</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#5</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#6</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algn="ctr"/>
                      <a:r>
                        <a:rPr lang="en-US" altLang="zh-CN" sz="1800" dirty="0" smtClean="0">
                          <a:latin typeface="Times New Roman" panose="02020603050405020304" pitchFamily="18" charset="0"/>
                          <a:cs typeface="Times New Roman" panose="02020603050405020304" pitchFamily="18" charset="0"/>
                        </a:rPr>
                        <a:t>#7</a:t>
                      </a:r>
                      <a:endParaRPr lang="zh-CN" altLang="en-US" sz="1800" dirty="0">
                        <a:latin typeface="Times New Roman" panose="02020603050405020304" pitchFamily="18" charset="0"/>
                        <a:cs typeface="Times New Roman" panose="02020603050405020304" pitchFamily="18" charset="0"/>
                      </a:endParaRPr>
                    </a:p>
                  </a:txBody>
                  <a:tcPr marL="91436" marR="91436" marT="45700" marB="45700"/>
                </a:tc>
              </a:tr>
              <a:tr h="370681">
                <a:tc>
                  <a:txBody>
                    <a:bodyPr/>
                    <a:lstStyle/>
                    <a:p>
                      <a:pPr algn="ctr"/>
                      <a:r>
                        <a:rPr lang="en-US" altLang="zh-CN" sz="1700" dirty="0" smtClean="0">
                          <a:latin typeface="Times New Roman" panose="02020603050405020304" pitchFamily="18" charset="0"/>
                          <a:cs typeface="Times New Roman" panose="02020603050405020304" pitchFamily="18" charset="0"/>
                        </a:rPr>
                        <a:t>Ep(MV/m)</a:t>
                      </a:r>
                      <a:endParaRPr lang="zh-CN" altLang="en-US" sz="1700" dirty="0">
                        <a:latin typeface="Times New Roman" panose="02020603050405020304" pitchFamily="18" charset="0"/>
                        <a:cs typeface="Times New Roman" panose="02020603050405020304" pitchFamily="18" charset="0"/>
                      </a:endParaRPr>
                    </a:p>
                  </a:txBody>
                  <a:tcPr marL="91436" marR="91436" marT="45700" marB="45700"/>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16.5</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23.9</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25.0</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26.5</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29.1</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24.3</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20.3</a:t>
                      </a:r>
                    </a:p>
                  </a:txBody>
                  <a:tcPr marL="9525" marR="9525" marT="9521" marB="0" anchor="ctr"/>
                </a:tc>
              </a:tr>
              <a:tr h="370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Cav.</a:t>
                      </a:r>
                      <a:endParaRPr lang="zh-CN" altLang="en-US" sz="1800" b="1" kern="1200" dirty="0" smtClean="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#8</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#9</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#10</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#11</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#12</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#13</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c>
                  <a:txBody>
                    <a:bodyPr/>
                    <a:lstStyle/>
                    <a:p>
                      <a:pPr marL="0" algn="ctr" defTabSz="914400" rtl="0" eaLnBrk="1" fontAlgn="ctr" latinLnBrk="0" hangingPunct="1"/>
                      <a:r>
                        <a:rPr lang="en-US" altLang="zh-CN" sz="1800" b="1" kern="1200" dirty="0" smtClean="0">
                          <a:solidFill>
                            <a:schemeClr val="lt1"/>
                          </a:solidFill>
                          <a:latin typeface="Times New Roman" panose="02020603050405020304" pitchFamily="18" charset="0"/>
                          <a:ea typeface="+mn-ea"/>
                          <a:cs typeface="Times New Roman" panose="02020603050405020304" pitchFamily="18" charset="0"/>
                        </a:rPr>
                        <a:t>#14</a:t>
                      </a:r>
                      <a:endParaRPr lang="zh-CN" altLang="en-US" sz="1800" b="1" kern="12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00" marB="45700">
                    <a:solidFill>
                      <a:srgbClr val="92D050"/>
                    </a:solidFill>
                  </a:tcPr>
                </a:tc>
              </a:tr>
              <a:tr h="370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700" dirty="0" smtClean="0">
                          <a:latin typeface="Times New Roman" panose="02020603050405020304" pitchFamily="18" charset="0"/>
                          <a:cs typeface="Times New Roman" panose="02020603050405020304" pitchFamily="18" charset="0"/>
                        </a:rPr>
                        <a:t>Ep(MV/m)</a:t>
                      </a:r>
                      <a:endParaRPr lang="zh-CN" altLang="en-US" sz="1700" dirty="0" smtClean="0">
                        <a:latin typeface="Times New Roman" panose="02020603050405020304" pitchFamily="18" charset="0"/>
                        <a:cs typeface="Times New Roman" panose="02020603050405020304" pitchFamily="18" charset="0"/>
                      </a:endParaRPr>
                    </a:p>
                  </a:txBody>
                  <a:tcPr marL="91436" marR="91436" marT="45700" marB="45700"/>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24.5</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18.1</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29.6</a:t>
                      </a:r>
                    </a:p>
                  </a:txBody>
                  <a:tcPr marL="9525" marR="9525" marT="9521" marB="0" anchor="ctr"/>
                </a:tc>
                <a:tc>
                  <a:txBody>
                    <a:bodyPr/>
                    <a:lstStyle/>
                    <a:p>
                      <a:pPr marL="0" algn="ctr" defTabSz="914400" rtl="0" eaLnBrk="1" fontAlgn="ctr" latinLnBrk="0" hangingPunct="1"/>
                      <a:r>
                        <a:rPr lang="en-US" altLang="zh-CN" sz="1700" kern="1200">
                          <a:solidFill>
                            <a:schemeClr val="dk1"/>
                          </a:solidFill>
                          <a:latin typeface="Times New Roman" panose="02020603050405020304" pitchFamily="18" charset="0"/>
                          <a:ea typeface="+mn-ea"/>
                          <a:cs typeface="Times New Roman" panose="02020603050405020304" pitchFamily="18" charset="0"/>
                        </a:rPr>
                        <a:t>24.7</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27.6</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26.1</a:t>
                      </a:r>
                    </a:p>
                  </a:txBody>
                  <a:tcPr marL="9525" marR="9525" marT="9521" marB="0" anchor="ctr"/>
                </a:tc>
                <a:tc>
                  <a:txBody>
                    <a:bodyPr/>
                    <a:lstStyle/>
                    <a:p>
                      <a:pPr marL="0" algn="ctr" defTabSz="914400" rtl="0" eaLnBrk="1" fontAlgn="ctr" latinLnBrk="0" hangingPunct="1"/>
                      <a:r>
                        <a:rPr lang="en-US" altLang="zh-CN" sz="1700" kern="1200" dirty="0">
                          <a:solidFill>
                            <a:schemeClr val="dk1"/>
                          </a:solidFill>
                          <a:latin typeface="Times New Roman" panose="02020603050405020304" pitchFamily="18" charset="0"/>
                          <a:ea typeface="+mn-ea"/>
                          <a:cs typeface="Times New Roman" panose="02020603050405020304" pitchFamily="18" charset="0"/>
                        </a:rPr>
                        <a:t>21.8</a:t>
                      </a:r>
                    </a:p>
                  </a:txBody>
                  <a:tcPr marL="9525" marR="9525" marT="9521" marB="0" anchor="ctr"/>
                </a:tc>
              </a:tr>
            </a:tbl>
          </a:graphicData>
        </a:graphic>
      </p:graphicFrame>
      <p:sp>
        <p:nvSpPr>
          <p:cNvPr id="23606" name="文本框 10"/>
          <p:cNvSpPr txBox="1">
            <a:spLocks noChangeArrowheads="1"/>
          </p:cNvSpPr>
          <p:nvPr/>
        </p:nvSpPr>
        <p:spPr bwMode="auto">
          <a:xfrm>
            <a:off x="1695450" y="1484784"/>
            <a:ext cx="5400675" cy="400050"/>
          </a:xfrm>
          <a:prstGeom prst="rect">
            <a:avLst/>
          </a:prstGeom>
          <a:solidFill>
            <a:srgbClr val="2D60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a:defRPr/>
            </a:pPr>
            <a:r>
              <a:rPr lang="en-US" altLang="zh-CN" b="1" dirty="0">
                <a:solidFill>
                  <a:schemeClr val="bg1"/>
                </a:solidFill>
                <a:latin typeface="Times New Roman" panose="02020603050405020304" pitchFamily="18" charset="0"/>
                <a:cs typeface="Times New Roman" panose="02020603050405020304" pitchFamily="18" charset="0"/>
              </a:rPr>
              <a:t>Operating gradient of 14 Spoke </a:t>
            </a:r>
            <a:r>
              <a:rPr lang="en-US" altLang="zh-CN" b="1" dirty="0" err="1" smtClean="0">
                <a:solidFill>
                  <a:schemeClr val="bg1"/>
                </a:solidFill>
                <a:latin typeface="Times New Roman" panose="02020603050405020304" pitchFamily="18" charset="0"/>
                <a:cs typeface="Times New Roman" panose="02020603050405020304" pitchFamily="18" charset="0"/>
              </a:rPr>
              <a:t>cavitie</a:t>
            </a:r>
            <a:r>
              <a:rPr lang="en-US" altLang="zh-CN" b="1" dirty="0" smtClean="0">
                <a:solidFill>
                  <a:schemeClr val="bg1"/>
                </a:solidFill>
                <a:latin typeface="Times New Roman" panose="02020603050405020304" pitchFamily="18" charset="0"/>
                <a:cs typeface="Times New Roman" panose="02020603050405020304" pitchFamily="18" charset="0"/>
              </a:rPr>
              <a:t> </a:t>
            </a:r>
            <a:r>
              <a:rPr lang="en-US" altLang="zh-CN" sz="2000" b="1" dirty="0" smtClean="0">
                <a:solidFill>
                  <a:schemeClr val="bg1"/>
                </a:solidFill>
                <a:latin typeface="Times New Roman" panose="02020603050405020304" pitchFamily="18" charset="0"/>
                <a:ea typeface="+mn-ea"/>
                <a:cs typeface="Times New Roman" panose="02020603050405020304" pitchFamily="18" charset="0"/>
              </a:rPr>
              <a:t>@10.08MeV</a:t>
            </a:r>
            <a:endParaRPr lang="zh-CN" altLang="en-US" sz="2000" b="1" dirty="0" smtClean="0">
              <a:solidFill>
                <a:schemeClr val="bg1"/>
              </a:solidFill>
              <a:latin typeface="Times New Roman" panose="02020603050405020304" pitchFamily="18" charset="0"/>
              <a:ea typeface="+mn-ea"/>
              <a:cs typeface="Times New Roman" panose="02020603050405020304" pitchFamily="18" charset="0"/>
            </a:endParaRPr>
          </a:p>
        </p:txBody>
      </p:sp>
      <p:pic>
        <p:nvPicPr>
          <p:cNvPr id="21559" name="图片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3429472"/>
            <a:ext cx="33131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9" name="文本框 3"/>
          <p:cNvSpPr txBox="1">
            <a:spLocks noChangeArrowheads="1"/>
          </p:cNvSpPr>
          <p:nvPr/>
        </p:nvSpPr>
        <p:spPr bwMode="auto">
          <a:xfrm>
            <a:off x="1043608" y="5733256"/>
            <a:ext cx="3240360"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defRPr/>
            </a:pPr>
            <a:r>
              <a:rPr lang="en-US" altLang="zh-CN" sz="1400" b="1" dirty="0" smtClean="0">
                <a:latin typeface="Times New Roman" panose="02020603050405020304" pitchFamily="18" charset="0"/>
                <a:ea typeface="+mn-ea"/>
                <a:cs typeface="Times New Roman" panose="02020603050405020304" pitchFamily="18" charset="0"/>
              </a:rPr>
              <a:t>The Energy is measured by upstream FCT1 (yellow curve) and downstream FCT2 (red curve)</a:t>
            </a:r>
            <a:endParaRPr lang="zh-CN" altLang="en-US" sz="1400" b="1" dirty="0" smtClean="0">
              <a:latin typeface="Times New Roman" panose="02020603050405020304" pitchFamily="18" charset="0"/>
              <a:ea typeface="+mn-ea"/>
              <a:cs typeface="Times New Roman" panose="02020603050405020304" pitchFamily="18" charset="0"/>
            </a:endParaRPr>
          </a:p>
        </p:txBody>
      </p:sp>
      <p:sp>
        <p:nvSpPr>
          <p:cNvPr id="9" name="文本框 4"/>
          <p:cNvSpPr txBox="1">
            <a:spLocks noChangeArrowheads="1"/>
          </p:cNvSpPr>
          <p:nvPr/>
        </p:nvSpPr>
        <p:spPr bwMode="auto">
          <a:xfrm>
            <a:off x="4827513" y="5676468"/>
            <a:ext cx="3026280"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just">
              <a:defRPr/>
            </a:pPr>
            <a:r>
              <a:rPr lang="en-US" altLang="zh-CN" sz="1400" b="1" i="1" dirty="0" smtClean="0">
                <a:latin typeface="Times New Roman" pitchFamily="18" charset="0"/>
                <a:cs typeface="Times New Roman" pitchFamily="18" charset="0"/>
              </a:rPr>
              <a:t>The </a:t>
            </a:r>
            <a:r>
              <a:rPr lang="en-US" altLang="zh-CN" sz="1400" b="1" i="1" dirty="0">
                <a:latin typeface="Times New Roman" pitchFamily="18" charset="0"/>
                <a:cs typeface="Times New Roman" pitchFamily="18" charset="0"/>
              </a:rPr>
              <a:t>transmission of the beam </a:t>
            </a:r>
            <a:r>
              <a:rPr lang="en-US" altLang="zh-CN" sz="1400" b="1" dirty="0" smtClean="0">
                <a:latin typeface="Times New Roman" panose="02020603050405020304" pitchFamily="18" charset="0"/>
                <a:ea typeface="+mn-ea"/>
                <a:cs typeface="Times New Roman" panose="02020603050405020304" pitchFamily="18" charset="0"/>
              </a:rPr>
              <a:t>From the entrance of the CM1 to the exit of the CM2</a:t>
            </a:r>
            <a:r>
              <a:rPr lang="zh-CN" altLang="en-US" sz="1400" b="1" dirty="0" smtClean="0">
                <a:latin typeface="Times New Roman" panose="02020603050405020304" pitchFamily="18" charset="0"/>
                <a:ea typeface="+mn-ea"/>
                <a:cs typeface="Times New Roman" panose="02020603050405020304" pitchFamily="18" charset="0"/>
              </a:rPr>
              <a:t>：</a:t>
            </a:r>
            <a:r>
              <a:rPr lang="en-US" altLang="zh-CN" sz="1400" b="1" dirty="0" smtClean="0">
                <a:latin typeface="Times New Roman" panose="02020603050405020304" pitchFamily="18" charset="0"/>
                <a:ea typeface="+mn-ea"/>
                <a:cs typeface="Times New Roman" panose="02020603050405020304" pitchFamily="18" charset="0"/>
              </a:rPr>
              <a:t>100</a:t>
            </a:r>
            <a:r>
              <a:rPr lang="zh-CN" altLang="en-US" sz="1400" b="1" dirty="0" smtClean="0">
                <a:latin typeface="Times New Roman" panose="02020603050405020304" pitchFamily="18" charset="0"/>
                <a:ea typeface="+mn-ea"/>
                <a:cs typeface="Times New Roman" panose="02020603050405020304" pitchFamily="18" charset="0"/>
              </a:rPr>
              <a:t>％</a:t>
            </a:r>
          </a:p>
        </p:txBody>
      </p:sp>
      <p:pic>
        <p:nvPicPr>
          <p:cNvPr id="11"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655303" y="3429472"/>
            <a:ext cx="3198490" cy="224903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156176" y="3789040"/>
            <a:ext cx="1085554" cy="276999"/>
          </a:xfrm>
          <a:prstGeom prst="rect">
            <a:avLst/>
          </a:prstGeom>
        </p:spPr>
        <p:txBody>
          <a:bodyPr wrap="none">
            <a:spAutoFit/>
          </a:bodyPr>
          <a:lstStyle/>
          <a:p>
            <a:r>
              <a:rPr lang="en-US" altLang="zh-CN" sz="1200" b="1" dirty="0" smtClean="0">
                <a:solidFill>
                  <a:schemeClr val="bg1"/>
                </a:solidFill>
                <a:latin typeface="Times New Roman" panose="02020603050405020304" pitchFamily="18" charset="0"/>
                <a:cs typeface="Times New Roman" panose="02020603050405020304" pitchFamily="18" charset="0"/>
              </a:rPr>
              <a:t>Blue:ACCT2 </a:t>
            </a:r>
            <a:endParaRPr lang="zh-CN" altLang="en-US" sz="1200" dirty="0"/>
          </a:p>
        </p:txBody>
      </p:sp>
      <p:sp>
        <p:nvSpPr>
          <p:cNvPr id="13" name="矩形 12"/>
          <p:cNvSpPr/>
          <p:nvPr/>
        </p:nvSpPr>
        <p:spPr>
          <a:xfrm>
            <a:off x="6186008" y="4081259"/>
            <a:ext cx="1050288" cy="276999"/>
          </a:xfrm>
          <a:prstGeom prst="rect">
            <a:avLst/>
          </a:prstGeom>
        </p:spPr>
        <p:txBody>
          <a:bodyPr wrap="none">
            <a:spAutoFit/>
          </a:bodyPr>
          <a:lstStyle/>
          <a:p>
            <a:r>
              <a:rPr lang="en-US" altLang="zh-CN" sz="1200" b="1" dirty="0" smtClean="0">
                <a:solidFill>
                  <a:schemeClr val="bg1"/>
                </a:solidFill>
                <a:latin typeface="Times New Roman" panose="02020603050405020304" pitchFamily="18" charset="0"/>
                <a:cs typeface="Times New Roman" panose="02020603050405020304" pitchFamily="18" charset="0"/>
              </a:rPr>
              <a:t>Red:ACCT3 </a:t>
            </a:r>
            <a:endParaRPr lang="zh-CN" altLang="en-US" sz="1200" dirty="0"/>
          </a:p>
        </p:txBody>
      </p:sp>
      <p:sp>
        <p:nvSpPr>
          <p:cNvPr id="4" name="矩形 3"/>
          <p:cNvSpPr/>
          <p:nvPr/>
        </p:nvSpPr>
        <p:spPr>
          <a:xfrm>
            <a:off x="5220072" y="3769295"/>
            <a:ext cx="909160" cy="307777"/>
          </a:xfrm>
          <a:prstGeom prst="rect">
            <a:avLst/>
          </a:prstGeom>
        </p:spPr>
        <p:txBody>
          <a:bodyPr wrap="none">
            <a:spAutoFit/>
          </a:bodyPr>
          <a:lstStyle/>
          <a:p>
            <a:r>
              <a:rPr lang="en-US" altLang="zh-CN" sz="1400" b="1" dirty="0">
                <a:solidFill>
                  <a:schemeClr val="bg1"/>
                </a:solidFill>
                <a:latin typeface="Times New Roman" panose="02020603050405020304" pitchFamily="18" charset="0"/>
                <a:cs typeface="Times New Roman" panose="02020603050405020304" pitchFamily="18" charset="0"/>
              </a:rPr>
              <a:t>upstream</a:t>
            </a:r>
            <a:endParaRPr lang="zh-CN" altLang="en-US" sz="1400" dirty="0">
              <a:solidFill>
                <a:schemeClr val="bg1"/>
              </a:solidFill>
            </a:endParaRPr>
          </a:p>
        </p:txBody>
      </p:sp>
      <p:sp>
        <p:nvSpPr>
          <p:cNvPr id="15" name="矩形 14"/>
          <p:cNvSpPr/>
          <p:nvPr/>
        </p:nvSpPr>
        <p:spPr>
          <a:xfrm>
            <a:off x="4841354" y="4047281"/>
            <a:ext cx="1128771" cy="307777"/>
          </a:xfrm>
          <a:prstGeom prst="rect">
            <a:avLst/>
          </a:prstGeom>
        </p:spPr>
        <p:txBody>
          <a:bodyPr wrap="none">
            <a:spAutoFit/>
          </a:bodyPr>
          <a:lstStyle/>
          <a:p>
            <a:r>
              <a:rPr lang="en-US" altLang="zh-CN" sz="1400" b="1" dirty="0" smtClean="0">
                <a:solidFill>
                  <a:schemeClr val="bg1"/>
                </a:solidFill>
                <a:latin typeface="Times New Roman" panose="02020603050405020304" pitchFamily="18" charset="0"/>
                <a:cs typeface="Times New Roman" panose="02020603050405020304" pitchFamily="18" charset="0"/>
              </a:rPr>
              <a:t>downstream</a:t>
            </a:r>
            <a:endParaRPr lang="zh-CN" altLang="en-US" sz="1400" dirty="0">
              <a:solidFill>
                <a:schemeClr val="bg1"/>
              </a:solidFill>
            </a:endParaRPr>
          </a:p>
        </p:txBody>
      </p:sp>
    </p:spTree>
    <p:extLst>
      <p:ext uri="{BB962C8B-B14F-4D97-AF65-F5344CB8AC3E}">
        <p14:creationId xmlns:p14="http://schemas.microsoft.com/office/powerpoint/2010/main" val="2892880024"/>
      </p:ext>
    </p:extLst>
  </p:cSld>
  <p:clrMapOvr>
    <a:masterClrMapping/>
  </p:clrMapOvr>
  <p:transition spd="slow" advTm="38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95537" y="204788"/>
            <a:ext cx="8208912" cy="1219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a:defRPr/>
            </a:pPr>
            <a:r>
              <a:rPr lang="en-US" altLang="zh-CN" sz="3200" b="1" i="1" dirty="0" smtClean="0">
                <a:solidFill>
                  <a:srgbClr val="FF0000"/>
                </a:solidFill>
                <a:latin typeface="Times New Roman" panose="02020603050405020304" pitchFamily="18" charset="0"/>
                <a:ea typeface="+mn-ea"/>
                <a:cs typeface="Times New Roman" panose="02020603050405020304" pitchFamily="18" charset="0"/>
              </a:rPr>
              <a:t>Long pulse</a:t>
            </a:r>
            <a:r>
              <a:rPr lang="zh-CN" altLang="en-US" sz="3200" b="1" i="1" dirty="0" smtClean="0">
                <a:solidFill>
                  <a:srgbClr val="FF0000"/>
                </a:solidFill>
                <a:latin typeface="Times New Roman" panose="02020603050405020304" pitchFamily="18" charset="0"/>
                <a:ea typeface="+mn-ea"/>
                <a:cs typeface="Times New Roman" panose="02020603050405020304" pitchFamily="18" charset="0"/>
              </a:rPr>
              <a:t>／</a:t>
            </a:r>
            <a:r>
              <a:rPr lang="en-US" altLang="zh-CN" sz="3200" b="1" i="1" dirty="0" smtClean="0">
                <a:solidFill>
                  <a:srgbClr val="FF0000"/>
                </a:solidFill>
                <a:latin typeface="Times New Roman" panose="02020603050405020304" pitchFamily="18" charset="0"/>
                <a:ea typeface="+mn-ea"/>
                <a:cs typeface="Times New Roman" panose="02020603050405020304" pitchFamily="18" charset="0"/>
              </a:rPr>
              <a:t>CW commissioning</a:t>
            </a:r>
            <a:endParaRPr lang="en-US" altLang="zh-CN" sz="900" b="1" i="1" dirty="0" smtClean="0">
              <a:latin typeface="Times New Roman" panose="02020603050405020304" pitchFamily="18" charset="0"/>
              <a:ea typeface="+mn-ea"/>
              <a:cs typeface="Times New Roman" panose="02020603050405020304" pitchFamily="18" charset="0"/>
            </a:endParaRPr>
          </a:p>
          <a:p>
            <a:pPr>
              <a:defRPr/>
            </a:pPr>
            <a:endParaRPr lang="en-US" altLang="zh-CN" sz="1800" b="1" i="1" dirty="0" smtClean="0">
              <a:latin typeface="Times New Roman" panose="02020603050405020304" pitchFamily="18" charset="0"/>
              <a:ea typeface="+mn-ea"/>
              <a:cs typeface="Times New Roman" panose="02020603050405020304" pitchFamily="18" charset="0"/>
            </a:endParaRPr>
          </a:p>
        </p:txBody>
      </p:sp>
      <p:sp>
        <p:nvSpPr>
          <p:cNvPr id="3" name="文本框 2"/>
          <p:cNvSpPr txBox="1"/>
          <p:nvPr/>
        </p:nvSpPr>
        <p:spPr bwMode="auto">
          <a:xfrm>
            <a:off x="384952" y="1173968"/>
            <a:ext cx="8472159" cy="830997"/>
          </a:xfrm>
          <a:prstGeom prst="rect">
            <a:avLst/>
          </a:prstGeom>
          <a:solidFill>
            <a:srgbClr val="92D050"/>
          </a:solidFill>
          <a:ln w="9525">
            <a:noFill/>
            <a:miter lim="800000"/>
            <a:headEnd/>
            <a:tailEnd/>
          </a:ln>
        </p:spPr>
        <p:txBody>
          <a:bodyPr wrap="square" rtlCol="0">
            <a:spAutoFit/>
          </a:bodyPr>
          <a:lstStyle/>
          <a:p>
            <a:r>
              <a:rPr lang="en-US" altLang="zh-CN" sz="2400" b="1" i="1" dirty="0" smtClean="0">
                <a:latin typeface="Times New Roman" panose="02020603050405020304" pitchFamily="18" charset="0"/>
                <a:cs typeface="Times New Roman" panose="02020603050405020304" pitchFamily="18" charset="0"/>
              </a:rPr>
              <a:t>2016-12-28,  increasing </a:t>
            </a:r>
            <a:r>
              <a:rPr lang="en-US" altLang="zh-CN" sz="2400" b="1" i="1" dirty="0">
                <a:latin typeface="Times New Roman" panose="02020603050405020304" pitchFamily="18" charset="0"/>
                <a:cs typeface="Times New Roman" panose="02020603050405020304" pitchFamily="18" charset="0"/>
              </a:rPr>
              <a:t>the duty factor to 100</a:t>
            </a:r>
            <a:r>
              <a:rPr lang="en-US" altLang="zh-CN" sz="2400" b="1" i="1" dirty="0" smtClean="0">
                <a:latin typeface="Times New Roman" panose="02020603050405020304" pitchFamily="18" charset="0"/>
                <a:cs typeface="Times New Roman" panose="02020603050405020304" pitchFamily="18" charset="0"/>
              </a:rPr>
              <a:t>% gradually, </a:t>
            </a:r>
            <a:r>
              <a:rPr lang="en-US" altLang="zh-CN" sz="2400" b="1" i="1" dirty="0">
                <a:solidFill>
                  <a:srgbClr val="FFFF00"/>
                </a:solidFill>
                <a:latin typeface="Times New Roman" panose="02020603050405020304" pitchFamily="18" charset="0"/>
                <a:cs typeface="Times New Roman" panose="02020603050405020304" pitchFamily="18" charset="0"/>
              </a:rPr>
              <a:t>9.1 MeV@ 2.2 mA</a:t>
            </a:r>
            <a:r>
              <a:rPr lang="en-US" altLang="zh-CN" sz="2400" b="1" i="1" dirty="0">
                <a:solidFill>
                  <a:srgbClr val="FF0000"/>
                </a:solidFill>
                <a:latin typeface="Times New Roman" panose="02020603050405020304" pitchFamily="18" charset="0"/>
                <a:cs typeface="Times New Roman" panose="02020603050405020304" pitchFamily="18" charset="0"/>
              </a:rPr>
              <a:t> </a:t>
            </a:r>
            <a:r>
              <a:rPr lang="en-US" altLang="zh-CN" sz="2400" b="1" i="1" dirty="0" smtClean="0">
                <a:latin typeface="Times New Roman" panose="02020603050405020304" pitchFamily="18" charset="0"/>
                <a:cs typeface="Times New Roman" panose="02020603050405020304" pitchFamily="18" charset="0"/>
              </a:rPr>
              <a:t>first CW </a:t>
            </a:r>
            <a:r>
              <a:rPr lang="en-US" altLang="zh-CN" sz="2400" b="1" i="1" dirty="0">
                <a:latin typeface="Times New Roman" panose="02020603050405020304" pitchFamily="18" charset="0"/>
                <a:cs typeface="Times New Roman" panose="02020603050405020304" pitchFamily="18" charset="0"/>
              </a:rPr>
              <a:t>proton beams was </a:t>
            </a:r>
            <a:r>
              <a:rPr lang="en-US" altLang="zh-CN" sz="2400" b="1" i="1" dirty="0" smtClean="0">
                <a:latin typeface="Times New Roman" panose="02020603050405020304" pitchFamily="18" charset="0"/>
                <a:cs typeface="Times New Roman" panose="02020603050405020304" pitchFamily="18" charset="0"/>
              </a:rPr>
              <a:t>obtained!</a:t>
            </a:r>
            <a:endParaRPr lang="zh-CN" altLang="en-US" sz="2400" b="1" i="1" dirty="0">
              <a:latin typeface="Times New Roman" panose="02020603050405020304" pitchFamily="18" charset="0"/>
              <a:cs typeface="Times New Roman" panose="02020603050405020304" pitchFamily="18" charset="0"/>
            </a:endParaRPr>
          </a:p>
        </p:txBody>
      </p:sp>
      <p:sp>
        <p:nvSpPr>
          <p:cNvPr id="24" name="文本框 3"/>
          <p:cNvSpPr txBox="1">
            <a:spLocks noChangeArrowheads="1"/>
          </p:cNvSpPr>
          <p:nvPr/>
        </p:nvSpPr>
        <p:spPr bwMode="auto">
          <a:xfrm>
            <a:off x="395537" y="2060848"/>
            <a:ext cx="8461574" cy="461665"/>
          </a:xfrm>
          <a:prstGeom prst="rect">
            <a:avLst/>
          </a:prstGeom>
          <a:solidFill>
            <a:srgbClr val="2D60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defRPr/>
            </a:pPr>
            <a:r>
              <a:rPr lang="en-US" altLang="zh-CN" sz="2400" b="1" i="1" dirty="0" smtClean="0">
                <a:solidFill>
                  <a:schemeClr val="bg1"/>
                </a:solidFill>
                <a:latin typeface="+mn-lt"/>
                <a:ea typeface="+mn-ea"/>
                <a:cs typeface="Times New Roman" panose="02020603050405020304" pitchFamily="18" charset="0"/>
              </a:rPr>
              <a:t>2016-12-31, 17:51</a:t>
            </a:r>
            <a:r>
              <a:rPr lang="zh-CN" altLang="en-US" sz="2400" b="1" i="1" dirty="0" smtClean="0">
                <a:solidFill>
                  <a:schemeClr val="bg1"/>
                </a:solidFill>
                <a:latin typeface="+mn-lt"/>
                <a:ea typeface="+mn-ea"/>
                <a:cs typeface="Times New Roman" panose="02020603050405020304" pitchFamily="18" charset="0"/>
              </a:rPr>
              <a:t> </a:t>
            </a:r>
            <a:r>
              <a:rPr lang="en-US" altLang="zh-CN" sz="2400" b="1" i="1" dirty="0" smtClean="0">
                <a:solidFill>
                  <a:schemeClr val="bg1"/>
                </a:solidFill>
                <a:latin typeface="+mn-lt"/>
                <a:ea typeface="+mn-ea"/>
                <a:cs typeface="Times New Roman" panose="02020603050405020304" pitchFamily="18" charset="0"/>
              </a:rPr>
              <a:t>10MeV/1.83mA</a:t>
            </a:r>
            <a:r>
              <a:rPr lang="en-US" altLang="zh-CN" sz="2400" b="1" i="1" dirty="0">
                <a:solidFill>
                  <a:schemeClr val="bg1"/>
                </a:solidFill>
                <a:latin typeface="+mn-lt"/>
                <a:cs typeface="Times New Roman" panose="02020603050405020304" pitchFamily="18" charset="0"/>
              </a:rPr>
              <a:t> </a:t>
            </a:r>
            <a:r>
              <a:rPr lang="en-US" altLang="zh-CN" sz="2400" b="1" i="1" dirty="0" smtClean="0">
                <a:solidFill>
                  <a:schemeClr val="bg1"/>
                </a:solidFill>
                <a:latin typeface="+mn-lt"/>
                <a:cs typeface="Times New Roman" panose="02020603050405020304" pitchFamily="18" charset="0"/>
              </a:rPr>
              <a:t>CW beam obtained! </a:t>
            </a:r>
            <a:endParaRPr lang="en-US" altLang="zh-CN" sz="2400" b="1" i="1" dirty="0" smtClean="0">
              <a:solidFill>
                <a:schemeClr val="bg1"/>
              </a:solidFill>
              <a:latin typeface="+mn-lt"/>
              <a:ea typeface="+mn-ea"/>
              <a:cs typeface="Times New Roman" panose="02020603050405020304" pitchFamily="18" charset="0"/>
            </a:endParaRPr>
          </a:p>
        </p:txBody>
      </p:sp>
      <p:sp>
        <p:nvSpPr>
          <p:cNvPr id="26" name="文本框 25"/>
          <p:cNvSpPr txBox="1"/>
          <p:nvPr/>
        </p:nvSpPr>
        <p:spPr>
          <a:xfrm>
            <a:off x="358897" y="2564904"/>
            <a:ext cx="8498213" cy="461665"/>
          </a:xfrm>
          <a:prstGeom prst="rect">
            <a:avLst/>
          </a:prstGeom>
          <a:solidFill>
            <a:srgbClr val="FFC000"/>
          </a:solidFill>
        </p:spPr>
        <p:txBody>
          <a:bodyPr wrap="square">
            <a:spAutoFit/>
          </a:bodyPr>
          <a:lstStyle/>
          <a:p>
            <a:pPr>
              <a:defRPr/>
            </a:pPr>
            <a:r>
              <a:rPr lang="en-US" altLang="zh-CN" sz="2400" b="1" i="1" dirty="0" smtClean="0">
                <a:solidFill>
                  <a:srgbClr val="FF0000"/>
                </a:solidFill>
                <a:latin typeface="Times New Roman" panose="02020603050405020304" pitchFamily="18" charset="0"/>
                <a:ea typeface="+mn-ea"/>
                <a:cs typeface="Times New Roman" panose="02020603050405020304" pitchFamily="18" charset="0"/>
              </a:rPr>
              <a:t>2017-1-4,  </a:t>
            </a:r>
            <a:r>
              <a:rPr lang="en-US" altLang="zh-CN" sz="2400" b="1" i="1" dirty="0">
                <a:solidFill>
                  <a:srgbClr val="FF0000"/>
                </a:solidFill>
                <a:latin typeface="Times New Roman" panose="02020603050405020304" pitchFamily="18" charset="0"/>
                <a:ea typeface="+mn-ea"/>
                <a:cs typeface="Times New Roman" panose="02020603050405020304" pitchFamily="18" charset="0"/>
              </a:rPr>
              <a:t>10MeV/2.1mA CW</a:t>
            </a:r>
            <a:r>
              <a:rPr lang="zh-CN" altLang="en-US" sz="2400" b="1" i="1" dirty="0">
                <a:solidFill>
                  <a:srgbClr val="FF0000"/>
                </a:solidFill>
                <a:latin typeface="Times New Roman" panose="02020603050405020304" pitchFamily="18" charset="0"/>
                <a:ea typeface="+mn-ea"/>
                <a:cs typeface="Times New Roman" panose="02020603050405020304" pitchFamily="18" charset="0"/>
              </a:rPr>
              <a:t> </a:t>
            </a:r>
            <a:r>
              <a:rPr lang="en-US" altLang="zh-CN" sz="2400" b="1" i="1" dirty="0">
                <a:solidFill>
                  <a:srgbClr val="FF0000"/>
                </a:solidFill>
                <a:latin typeface="Times New Roman" panose="02020603050405020304" pitchFamily="18" charset="0"/>
                <a:ea typeface="+mn-ea"/>
                <a:cs typeface="Times New Roman" panose="02020603050405020304" pitchFamily="18" charset="0"/>
              </a:rPr>
              <a:t>proton beam operated for 155s</a:t>
            </a:r>
            <a:r>
              <a:rPr lang="zh-CN" altLang="en-US" sz="2400" b="1" i="1" dirty="0">
                <a:solidFill>
                  <a:srgbClr val="FF0000"/>
                </a:solidFill>
                <a:latin typeface="Times New Roman" panose="02020603050405020304" pitchFamily="18" charset="0"/>
                <a:ea typeface="+mn-ea"/>
                <a:cs typeface="Times New Roman" panose="02020603050405020304" pitchFamily="18" charset="0"/>
              </a:rPr>
              <a:t>！</a:t>
            </a:r>
          </a:p>
        </p:txBody>
      </p:sp>
      <p:pic>
        <p:nvPicPr>
          <p:cNvPr id="27"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068959"/>
            <a:ext cx="6507821" cy="33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27"/>
          <p:cNvSpPr txBox="1"/>
          <p:nvPr/>
        </p:nvSpPr>
        <p:spPr>
          <a:xfrm>
            <a:off x="394267" y="4654054"/>
            <a:ext cx="8498213" cy="430212"/>
          </a:xfrm>
          <a:prstGeom prst="rect">
            <a:avLst/>
          </a:prstGeom>
          <a:solidFill>
            <a:srgbClr val="FFC000"/>
          </a:solidFill>
        </p:spPr>
        <p:txBody>
          <a:bodyPr wrap="square">
            <a:spAutoFit/>
          </a:bodyPr>
          <a:lstStyle/>
          <a:p>
            <a:pPr>
              <a:defRPr/>
            </a:pPr>
            <a:r>
              <a:rPr lang="en-US" altLang="zh-CN" sz="2200" b="1" i="1" dirty="0" smtClean="0">
                <a:solidFill>
                  <a:srgbClr val="FF0000"/>
                </a:solidFill>
                <a:latin typeface="Times New Roman" panose="02020603050405020304" pitchFamily="18" charset="0"/>
                <a:ea typeface="+mn-ea"/>
                <a:cs typeface="Times New Roman" panose="02020603050405020304" pitchFamily="18" charset="0"/>
              </a:rPr>
              <a:t>2017-1-6, 10MeV/1.6mA </a:t>
            </a:r>
            <a:r>
              <a:rPr lang="en-US" altLang="zh-CN" sz="2200" b="1" i="1" dirty="0">
                <a:solidFill>
                  <a:srgbClr val="FF0000"/>
                </a:solidFill>
                <a:latin typeface="Times New Roman" panose="02020603050405020304" pitchFamily="18" charset="0"/>
                <a:ea typeface="+mn-ea"/>
                <a:cs typeface="Times New Roman" panose="02020603050405020304" pitchFamily="18" charset="0"/>
              </a:rPr>
              <a:t>CW proton beam operated for 23 minutes!!!</a:t>
            </a:r>
            <a:endParaRPr lang="zh-CN" altLang="en-US" sz="2200" b="1" i="1" dirty="0">
              <a:solidFill>
                <a:srgbClr val="FF0000"/>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587668286"/>
      </p:ext>
    </p:extLst>
  </p:cSld>
  <p:clrMapOvr>
    <a:masterClrMapping/>
  </p:clrMapOvr>
  <p:transition spd="slow" advTm="620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1"/>
          <p:cNvSpPr txBox="1">
            <a:spLocks/>
          </p:cNvSpPr>
          <p:nvPr/>
        </p:nvSpPr>
        <p:spPr bwMode="auto">
          <a:xfrm>
            <a:off x="72008" y="1021416"/>
            <a:ext cx="899998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342900" indent="-342900">
              <a:buFont typeface="Arial" panose="020B0604020202020204" pitchFamily="34" charset="0"/>
              <a:buChar char="•"/>
            </a:pPr>
            <a:r>
              <a:rPr lang="en-US" altLang="zh-CN" sz="2000" dirty="0" smtClean="0">
                <a:latin typeface="+mn-lt"/>
                <a:ea typeface="微软雅黑" panose="020B0503020204020204" pitchFamily="34" charset="-122"/>
              </a:rPr>
              <a:t>It takes about </a:t>
            </a:r>
            <a:r>
              <a:rPr lang="en-US" altLang="zh-CN" sz="2000" dirty="0">
                <a:latin typeface="+mn-lt"/>
                <a:ea typeface="微软雅黑" panose="020B0503020204020204" pitchFamily="34" charset="-122"/>
              </a:rPr>
              <a:t>6</a:t>
            </a:r>
            <a:r>
              <a:rPr lang="en-US" altLang="zh-CN" sz="2000" dirty="0" smtClean="0">
                <a:latin typeface="+mn-lt"/>
                <a:ea typeface="微软雅黑" panose="020B0503020204020204" pitchFamily="34" charset="-122"/>
              </a:rPr>
              <a:t> days to reach 4K stable operation</a:t>
            </a:r>
          </a:p>
          <a:p>
            <a:pPr marL="342900" indent="-342900">
              <a:buFont typeface="Arial" panose="020B0604020202020204" pitchFamily="34" charset="0"/>
              <a:buChar char="•"/>
            </a:pPr>
            <a:r>
              <a:rPr lang="en-US" altLang="zh-CN" sz="2000" dirty="0" smtClean="0">
                <a:latin typeface="+mn-lt"/>
                <a:ea typeface="微软雅黑" panose="020B0503020204020204" pitchFamily="34" charset="-122"/>
              </a:rPr>
              <a:t>Cooling from 4K to 2K usually takes 0.5-2 hours</a:t>
            </a:r>
          </a:p>
          <a:p>
            <a:pPr marL="342900" indent="-342900">
              <a:buFont typeface="Arial" panose="020B0604020202020204" pitchFamily="34" charset="0"/>
              <a:buChar char="•"/>
            </a:pPr>
            <a:r>
              <a:rPr lang="en-US" altLang="zh-CN" sz="2000" dirty="0" smtClean="0">
                <a:latin typeface="+mn-lt"/>
                <a:ea typeface="微软雅黑" panose="020B0503020204020204" pitchFamily="34" charset="-122"/>
              </a:rPr>
              <a:t>Measured </a:t>
            </a:r>
            <a:r>
              <a:rPr lang="en-US" altLang="zh-CN" sz="2000" dirty="0" err="1" smtClean="0">
                <a:latin typeface="+mn-lt"/>
                <a:ea typeface="微软雅黑" panose="020B0503020204020204" pitchFamily="34" charset="-122"/>
              </a:rPr>
              <a:t>df</a:t>
            </a:r>
            <a:r>
              <a:rPr lang="en-US" altLang="zh-CN" sz="2000" dirty="0" smtClean="0">
                <a:latin typeface="+mn-lt"/>
                <a:ea typeface="微软雅黑" panose="020B0503020204020204" pitchFamily="34" charset="-122"/>
              </a:rPr>
              <a:t>/</a:t>
            </a:r>
            <a:r>
              <a:rPr lang="en-US" altLang="zh-CN" sz="2000" dirty="0" err="1" smtClean="0">
                <a:latin typeface="+mn-lt"/>
                <a:ea typeface="微软雅黑" panose="020B0503020204020204" pitchFamily="34" charset="-122"/>
              </a:rPr>
              <a:t>dp</a:t>
            </a:r>
            <a:r>
              <a:rPr lang="en-US" altLang="zh-CN" sz="2000" dirty="0" smtClean="0">
                <a:latin typeface="+mn-lt"/>
                <a:ea typeface="微软雅黑" panose="020B0503020204020204" pitchFamily="34" charset="-122"/>
              </a:rPr>
              <a:t> is about -130Hz/mbar for CM1 cavities, </a:t>
            </a:r>
          </a:p>
          <a:p>
            <a:r>
              <a:rPr lang="en-US" altLang="zh-CN" sz="2000" dirty="0">
                <a:latin typeface="+mn-lt"/>
                <a:ea typeface="微软雅黑" panose="020B0503020204020204" pitchFamily="34" charset="-122"/>
              </a:rPr>
              <a:t> </a:t>
            </a:r>
            <a:r>
              <a:rPr lang="en-US" altLang="zh-CN" sz="2000" dirty="0" smtClean="0">
                <a:latin typeface="+mn-lt"/>
                <a:ea typeface="微软雅黑" panose="020B0503020204020204" pitchFamily="34" charset="-122"/>
              </a:rPr>
              <a:t>    -83Hz/mbar for CM2 cavities; LFD factor is about -13 Hz/mbar.</a:t>
            </a:r>
            <a:endParaRPr lang="en-US" altLang="zh-CN" sz="2000" dirty="0">
              <a:latin typeface="+mn-lt"/>
              <a:ea typeface="微软雅黑" panose="020B0503020204020204" pitchFamily="34" charset="-122"/>
            </a:endParaRPr>
          </a:p>
        </p:txBody>
      </p:sp>
      <p:sp>
        <p:nvSpPr>
          <p:cNvPr id="26" name="TextBox 3"/>
          <p:cNvSpPr txBox="1">
            <a:spLocks noChangeArrowheads="1"/>
          </p:cNvSpPr>
          <p:nvPr/>
        </p:nvSpPr>
        <p:spPr bwMode="auto">
          <a:xfrm>
            <a:off x="986738" y="224512"/>
            <a:ext cx="8100392" cy="584775"/>
          </a:xfrm>
          <a:prstGeom prst="rect">
            <a:avLst/>
          </a:prstGeom>
          <a:noFill/>
          <a:ln w="9525">
            <a:noFill/>
            <a:miter lim="800000"/>
            <a:headEnd/>
            <a:tailEnd/>
          </a:ln>
        </p:spPr>
        <p:txBody>
          <a:bodyPr wrap="square">
            <a:spAutoFit/>
          </a:bodyPr>
          <a:lstStyle/>
          <a:p>
            <a:pPr>
              <a:defRPr/>
            </a:pPr>
            <a:r>
              <a:rPr lang="en-US" altLang="zh-CN" sz="3200" b="1" i="1" dirty="0" err="1" smtClean="0">
                <a:solidFill>
                  <a:srgbClr val="FF0000"/>
                </a:solidFill>
                <a:latin typeface="Times New Roman" panose="02020603050405020304" pitchFamily="18" charset="0"/>
                <a:ea typeface="+mj-ea"/>
                <a:cs typeface="Times New Roman" panose="02020603050405020304" pitchFamily="18" charset="0"/>
              </a:rPr>
              <a:t>Cryomodule</a:t>
            </a:r>
            <a:r>
              <a:rPr lang="en-US" altLang="zh-CN" sz="3200" b="1" i="1" dirty="0" smtClean="0">
                <a:solidFill>
                  <a:srgbClr val="FF0000"/>
                </a:solidFill>
                <a:latin typeface="Times New Roman" panose="02020603050405020304" pitchFamily="18" charset="0"/>
                <a:ea typeface="+mj-ea"/>
                <a:cs typeface="Times New Roman" panose="02020603050405020304" pitchFamily="18" charset="0"/>
              </a:rPr>
              <a:t> and </a:t>
            </a:r>
            <a:r>
              <a:rPr lang="en-US" altLang="zh-CN" sz="3200" b="1" i="1" dirty="0">
                <a:solidFill>
                  <a:srgbClr val="FF0000"/>
                </a:solidFill>
                <a:latin typeface="Times New Roman" panose="02020603050405020304" pitchFamily="18" charset="0"/>
                <a:ea typeface="+mj-ea"/>
                <a:cs typeface="Times New Roman" panose="02020603050405020304" pitchFamily="18" charset="0"/>
              </a:rPr>
              <a:t>cavity </a:t>
            </a:r>
            <a:r>
              <a:rPr lang="en-US" altLang="zh-CN" sz="3200" b="1" i="1" dirty="0" smtClean="0">
                <a:solidFill>
                  <a:srgbClr val="FF0000"/>
                </a:solidFill>
                <a:latin typeface="Times New Roman" panose="02020603050405020304" pitchFamily="18" charset="0"/>
                <a:ea typeface="+mj-ea"/>
                <a:cs typeface="Times New Roman" panose="02020603050405020304" pitchFamily="18" charset="0"/>
              </a:rPr>
              <a:t>measurements</a:t>
            </a:r>
            <a:endParaRPr lang="zh-CN" altLang="en-US" sz="3200" b="1" i="1" dirty="0">
              <a:solidFill>
                <a:srgbClr val="FF0000"/>
              </a:solidFill>
              <a:latin typeface="Times New Roman" panose="02020603050405020304" pitchFamily="18" charset="0"/>
              <a:ea typeface="+mj-ea"/>
              <a:cs typeface="Times New Roman" panose="02020603050405020304" pitchFamily="18" charset="0"/>
            </a:endParaRPr>
          </a:p>
        </p:txBody>
      </p:sp>
      <p:graphicFrame>
        <p:nvGraphicFramePr>
          <p:cNvPr id="5" name="表格 4"/>
          <p:cNvGraphicFramePr>
            <a:graphicFrameLocks noGrp="1"/>
          </p:cNvGraphicFramePr>
          <p:nvPr>
            <p:extLst/>
          </p:nvPr>
        </p:nvGraphicFramePr>
        <p:xfrm>
          <a:off x="0" y="2461576"/>
          <a:ext cx="9143998" cy="1075436"/>
        </p:xfrm>
        <a:graphic>
          <a:graphicData uri="http://schemas.openxmlformats.org/drawingml/2006/table">
            <a:tbl>
              <a:tblPr bandCol="1">
                <a:tableStyleId>{F5AB1C69-6EDB-4FF4-983F-18BD219EF322}</a:tableStyleId>
              </a:tblPr>
              <a:tblGrid>
                <a:gridCol w="1763688"/>
                <a:gridCol w="527165"/>
                <a:gridCol w="527165"/>
                <a:gridCol w="527165"/>
                <a:gridCol w="527165"/>
                <a:gridCol w="527165"/>
                <a:gridCol w="527165"/>
                <a:gridCol w="527165"/>
                <a:gridCol w="527165"/>
                <a:gridCol w="527165"/>
                <a:gridCol w="527165"/>
                <a:gridCol w="527165"/>
                <a:gridCol w="527165"/>
                <a:gridCol w="527165"/>
                <a:gridCol w="527165"/>
              </a:tblGrid>
              <a:tr h="180288">
                <a:tc>
                  <a:txBody>
                    <a:bodyPr/>
                    <a:lstStyle/>
                    <a:p>
                      <a:pPr algn="ctr" fontAlgn="b"/>
                      <a:r>
                        <a:rPr lang="en-US" altLang="zh-CN" sz="1500" b="0" u="none" strike="noStrike" kern="1200" dirty="0" err="1" smtClean="0">
                          <a:solidFill>
                            <a:schemeClr val="dk1"/>
                          </a:solidFill>
                          <a:effectLst/>
                          <a:latin typeface="+mn-lt"/>
                          <a:ea typeface="+mn-ea"/>
                          <a:cs typeface="+mn-cs"/>
                        </a:rPr>
                        <a:t>Cavity_ID</a:t>
                      </a:r>
                      <a:endParaRPr lang="zh-CN" alt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1</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2</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3</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4</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5</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6</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7</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8</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9</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10</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11</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12</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13</a:t>
                      </a:r>
                      <a:endParaRPr lang="en-US" sz="1500" b="0" u="none" strike="noStrike" kern="1200" dirty="0">
                        <a:solidFill>
                          <a:schemeClr val="dk1"/>
                        </a:solidFill>
                        <a:effectLst/>
                        <a:latin typeface="+mn-lt"/>
                        <a:ea typeface="+mn-ea"/>
                        <a:cs typeface="+mn-cs"/>
                      </a:endParaRPr>
                    </a:p>
                  </a:txBody>
                  <a:tcPr marL="9525" marR="9525" marT="9512" marB="0" anchor="ctr"/>
                </a:tc>
                <a:tc>
                  <a:txBody>
                    <a:bodyPr/>
                    <a:lstStyle/>
                    <a:p>
                      <a:pPr marL="0" algn="ctr" defTabSz="914400" rtl="0" eaLnBrk="1" fontAlgn="b" latinLnBrk="0" hangingPunct="1"/>
                      <a:r>
                        <a:rPr lang="en-US" sz="1500" b="0" u="none" strike="noStrike" kern="1200" dirty="0" smtClean="0">
                          <a:solidFill>
                            <a:schemeClr val="dk1"/>
                          </a:solidFill>
                          <a:effectLst/>
                          <a:latin typeface="+mn-lt"/>
                          <a:ea typeface="+mn-ea"/>
                          <a:cs typeface="+mn-cs"/>
                        </a:rPr>
                        <a:t>14</a:t>
                      </a:r>
                      <a:endParaRPr lang="en-US" sz="1500" b="0" u="none" strike="noStrike" kern="1200" dirty="0">
                        <a:solidFill>
                          <a:schemeClr val="dk1"/>
                        </a:solidFill>
                        <a:effectLst/>
                        <a:latin typeface="+mn-lt"/>
                        <a:ea typeface="+mn-ea"/>
                        <a:cs typeface="+mn-cs"/>
                      </a:endParaRPr>
                    </a:p>
                  </a:txBody>
                  <a:tcPr marL="9525" marR="9525" marT="9512" marB="0" anchor="ctr"/>
                </a:tc>
              </a:tr>
              <a:tr h="279108">
                <a:tc>
                  <a:txBody>
                    <a:bodyPr/>
                    <a:lstStyle/>
                    <a:p>
                      <a:pPr algn="ctr" fontAlgn="b"/>
                      <a:r>
                        <a:rPr lang="en-US" sz="1500" b="0" u="none" strike="noStrike" dirty="0" smtClean="0">
                          <a:effectLst/>
                        </a:rPr>
                        <a:t>df_4K</a:t>
                      </a:r>
                      <a:r>
                        <a:rPr lang="en-US" altLang="zh-CN" sz="1500" b="0" u="none" strike="noStrike" dirty="0" smtClean="0">
                          <a:effectLst/>
                        </a:rPr>
                        <a:t>vsRT</a:t>
                      </a:r>
                      <a:r>
                        <a:rPr lang="en-US" sz="1500" b="0" u="none" strike="noStrike" dirty="0" smtClean="0">
                          <a:effectLst/>
                        </a:rPr>
                        <a:t> </a:t>
                      </a:r>
                      <a:r>
                        <a:rPr lang="en-US" sz="1500" b="0" u="none" strike="noStrike" dirty="0">
                          <a:effectLst/>
                        </a:rPr>
                        <a:t>[kHz</a:t>
                      </a:r>
                      <a:r>
                        <a:rPr lang="en-US" sz="1500" b="0" u="none" strike="noStrike" dirty="0" smtClean="0">
                          <a:effectLst/>
                        </a:rPr>
                        <a:t>]</a:t>
                      </a:r>
                      <a:endParaRPr lang="en-US" sz="15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12"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546 </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523</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540</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462</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509</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557</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496</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408</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428</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511</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323</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572</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519</a:t>
                      </a:r>
                    </a:p>
                  </a:txBody>
                  <a:tcPr marL="9525" marR="9525" marT="9521"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553</a:t>
                      </a:r>
                    </a:p>
                  </a:txBody>
                  <a:tcPr marL="9525" marR="9525" marT="9521" marB="0" anchor="ctr"/>
                </a:tc>
              </a:tr>
              <a:tr h="279108">
                <a:tc>
                  <a:txBody>
                    <a:bodyPr/>
                    <a:lstStyle/>
                    <a:p>
                      <a:pPr algn="ctr" fontAlgn="b"/>
                      <a:r>
                        <a:rPr lang="en-US" altLang="zh-CN" sz="1500" b="0" u="none" strike="noStrike" dirty="0" err="1" smtClean="0">
                          <a:effectLst/>
                        </a:rPr>
                        <a:t>df</a:t>
                      </a:r>
                      <a:r>
                        <a:rPr lang="en-US" altLang="zh-CN" sz="1500" b="0" u="none" strike="noStrike" dirty="0" smtClean="0">
                          <a:effectLst/>
                        </a:rPr>
                        <a:t>/</a:t>
                      </a:r>
                      <a:r>
                        <a:rPr lang="en-US" altLang="zh-CN" sz="1500" b="0" u="none" strike="noStrike" dirty="0" err="1" smtClean="0">
                          <a:effectLst/>
                        </a:rPr>
                        <a:t>dp</a:t>
                      </a:r>
                      <a:r>
                        <a:rPr lang="en-US" altLang="zh-CN" sz="1500" b="0" u="none" strike="noStrike" dirty="0" smtClean="0">
                          <a:effectLst/>
                        </a:rPr>
                        <a:t> [Hz/mbar]</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12"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-157</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-129</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-134</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-150</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-131</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-119</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-91</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-66</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-47</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-96</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-82</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-75</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-97</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-119</a:t>
                      </a:r>
                    </a:p>
                  </a:txBody>
                  <a:tcPr marL="9525" marR="9525" marT="9525" marB="0" anchor="b"/>
                </a:tc>
              </a:tr>
              <a:tr h="279108">
                <a:tc>
                  <a:txBody>
                    <a:bodyPr/>
                    <a:lstStyle/>
                    <a:p>
                      <a:pPr algn="ctr" fontAlgn="b"/>
                      <a:r>
                        <a:rPr lang="en-US" sz="1500" b="0" u="none" strike="noStrike" dirty="0" smtClean="0">
                          <a:effectLst/>
                        </a:rPr>
                        <a:t>LFD </a:t>
                      </a:r>
                      <a:r>
                        <a:rPr lang="en-US" sz="1500" b="0" u="none" strike="noStrike" dirty="0">
                          <a:effectLst/>
                        </a:rPr>
                        <a:t>[kHz</a:t>
                      </a:r>
                      <a:r>
                        <a:rPr lang="en-US" sz="1500" b="0" u="none" strike="noStrike" dirty="0" smtClean="0">
                          <a:effectLst/>
                        </a:rPr>
                        <a:t>]</a:t>
                      </a:r>
                      <a:endParaRPr lang="en-US" sz="15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12" marB="0" anchor="ctr"/>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-14</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-12</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-11</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-13</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-12</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-10</a:t>
                      </a:r>
                    </a:p>
                  </a:txBody>
                  <a:tcPr marL="9525" marR="9525" marT="9525" marB="0" anchor="b"/>
                </a:tc>
                <a:tc>
                  <a:txBody>
                    <a:bodyPr/>
                    <a:lstStyle/>
                    <a:p>
                      <a:pPr marL="0" algn="ctr" defTabSz="914400" rtl="0" eaLnBrk="1" fontAlgn="b" latinLnBrk="0" hangingPunct="1"/>
                      <a:endParaRPr lang="zh-CN" altLang="en-US" sz="1500" b="0" u="none" strike="noStrike" kern="1200" dirty="0">
                        <a:solidFill>
                          <a:schemeClr val="dk1"/>
                        </a:solidFill>
                        <a:effectLst/>
                        <a:latin typeface="+mn-lt"/>
                        <a:ea typeface="+mn-ea"/>
                        <a:cs typeface="+mn-cs"/>
                      </a:endParaRP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-13</a:t>
                      </a:r>
                    </a:p>
                  </a:txBody>
                  <a:tcPr marL="9525" marR="9525" marT="9525" marB="0" anchor="b"/>
                </a:tc>
                <a:tc>
                  <a:txBody>
                    <a:bodyPr/>
                    <a:lstStyle/>
                    <a:p>
                      <a:pPr marL="0" algn="ctr" defTabSz="914400" rtl="0" eaLnBrk="1" fontAlgn="b" latinLnBrk="0" hangingPunct="1"/>
                      <a:r>
                        <a:rPr lang="en-US" altLang="zh-CN" sz="1500" b="0" u="none" strike="noStrike" kern="1200">
                          <a:solidFill>
                            <a:schemeClr val="dk1"/>
                          </a:solidFill>
                          <a:effectLst/>
                          <a:latin typeface="+mn-lt"/>
                          <a:ea typeface="+mn-ea"/>
                          <a:cs typeface="+mn-cs"/>
                        </a:rPr>
                        <a:t>-13</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-9</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-10</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-12</a:t>
                      </a:r>
                    </a:p>
                  </a:txBody>
                  <a:tcPr marL="9525" marR="9525" marT="9525" marB="0" anchor="b"/>
                </a:tc>
                <a:tc>
                  <a:txBody>
                    <a:bodyPr/>
                    <a:lstStyle/>
                    <a:p>
                      <a:pPr marL="0" algn="ctr" defTabSz="914400" rtl="0" eaLnBrk="1" fontAlgn="b" latinLnBrk="0" hangingPunct="1"/>
                      <a:r>
                        <a:rPr lang="en-US" altLang="zh-CN" sz="1500" b="0" u="none" strike="noStrike" kern="1200" dirty="0">
                          <a:solidFill>
                            <a:schemeClr val="dk1"/>
                          </a:solidFill>
                          <a:effectLst/>
                          <a:latin typeface="+mn-lt"/>
                          <a:ea typeface="+mn-ea"/>
                          <a:cs typeface="+mn-cs"/>
                        </a:rPr>
                        <a:t>-9</a:t>
                      </a:r>
                    </a:p>
                  </a:txBody>
                  <a:tcPr marL="9525" marR="9525" marT="9525" marB="0" anchor="b"/>
                </a:tc>
                <a:tc>
                  <a:txBody>
                    <a:bodyPr/>
                    <a:lstStyle/>
                    <a:p>
                      <a:pPr marL="0" algn="ctr" defTabSz="914400" rtl="0" eaLnBrk="1" fontAlgn="b" latinLnBrk="0" hangingPunct="1"/>
                      <a:r>
                        <a:rPr lang="en-US" altLang="zh-CN" sz="1500" b="0" u="none" strike="noStrike" kern="1200" dirty="0" smtClean="0">
                          <a:solidFill>
                            <a:schemeClr val="dk1"/>
                          </a:solidFill>
                          <a:effectLst/>
                          <a:latin typeface="+mn-lt"/>
                          <a:ea typeface="+mn-ea"/>
                          <a:cs typeface="+mn-cs"/>
                        </a:rPr>
                        <a:t>-16</a:t>
                      </a:r>
                      <a:endParaRPr lang="en-US" altLang="zh-CN" sz="1500" b="0" u="none" strike="noStrike" kern="1200" dirty="0">
                        <a:solidFill>
                          <a:schemeClr val="dk1"/>
                        </a:solidFill>
                        <a:effectLst/>
                        <a:latin typeface="+mn-lt"/>
                        <a:ea typeface="+mn-ea"/>
                        <a:cs typeface="+mn-cs"/>
                      </a:endParaRPr>
                    </a:p>
                  </a:txBody>
                  <a:tcPr marL="9525" marR="9525" marT="9525" marB="0" anchor="b"/>
                </a:tc>
              </a:tr>
            </a:tbl>
          </a:graphicData>
        </a:graphic>
      </p:graphicFrame>
      <p:pic>
        <p:nvPicPr>
          <p:cNvPr id="2" name="图片 1"/>
          <p:cNvPicPr>
            <a:picLocks noChangeAspect="1"/>
          </p:cNvPicPr>
          <p:nvPr/>
        </p:nvPicPr>
        <p:blipFill>
          <a:blip r:embed="rId3"/>
          <a:stretch>
            <a:fillRect/>
          </a:stretch>
        </p:blipFill>
        <p:spPr>
          <a:xfrm>
            <a:off x="4572000" y="3573016"/>
            <a:ext cx="4572000" cy="2993180"/>
          </a:xfrm>
          <a:prstGeom prst="rect">
            <a:avLst/>
          </a:prstGeom>
        </p:spPr>
      </p:pic>
      <p:pic>
        <p:nvPicPr>
          <p:cNvPr id="4" name="图片 3"/>
          <p:cNvPicPr>
            <a:picLocks noChangeAspect="1"/>
          </p:cNvPicPr>
          <p:nvPr/>
        </p:nvPicPr>
        <p:blipFill>
          <a:blip r:embed="rId4"/>
          <a:stretch>
            <a:fillRect/>
          </a:stretch>
        </p:blipFill>
        <p:spPr>
          <a:xfrm>
            <a:off x="0" y="3532164"/>
            <a:ext cx="4572000" cy="2993180"/>
          </a:xfrm>
          <a:prstGeom prst="rect">
            <a:avLst/>
          </a:prstGeom>
        </p:spPr>
      </p:pic>
    </p:spTree>
    <p:extLst>
      <p:ext uri="{BB962C8B-B14F-4D97-AF65-F5344CB8AC3E}">
        <p14:creationId xmlns:p14="http://schemas.microsoft.com/office/powerpoint/2010/main" val="430309992"/>
      </p:ext>
    </p:extLst>
  </p:cSld>
  <p:clrMapOvr>
    <a:masterClrMapping/>
  </p:clrMapOvr>
  <p:transition spd="slow" advTm="383"/>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itle 1"/>
          <p:cNvSpPr txBox="1">
            <a:spLocks/>
          </p:cNvSpPr>
          <p:nvPr/>
        </p:nvSpPr>
        <p:spPr bwMode="auto">
          <a:xfrm>
            <a:off x="194868" y="1052736"/>
            <a:ext cx="878446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342900" indent="-342900">
              <a:buFont typeface="Arial" panose="020B0604020202020204" pitchFamily="34" charset="0"/>
              <a:buChar char="•"/>
            </a:pPr>
            <a:r>
              <a:rPr lang="en-US" altLang="zh-CN" sz="2200" dirty="0" smtClean="0">
                <a:latin typeface="+mn-lt"/>
                <a:ea typeface="微软雅黑" panose="020B0503020204020204" pitchFamily="34" charset="-122"/>
              </a:rPr>
              <a:t>During maintenance period, gate valves outside </a:t>
            </a:r>
            <a:r>
              <a:rPr lang="en-US" altLang="zh-CN" sz="2200" dirty="0" err="1" smtClean="0">
                <a:latin typeface="+mn-lt"/>
                <a:ea typeface="微软雅黑" panose="020B0503020204020204" pitchFamily="34" charset="-122"/>
              </a:rPr>
              <a:t>cryomodule</a:t>
            </a:r>
            <a:r>
              <a:rPr lang="en-US" altLang="zh-CN" sz="2200" dirty="0" smtClean="0">
                <a:latin typeface="+mn-lt"/>
                <a:ea typeface="微软雅黑" panose="020B0503020204020204" pitchFamily="34" charset="-122"/>
              </a:rPr>
              <a:t> are typically closed, and vacuum in the cavities is typically 1e-2 to 1e-3 Pa</a:t>
            </a:r>
          </a:p>
          <a:p>
            <a:pPr marL="342900" indent="-342900">
              <a:buFont typeface="Arial" panose="020B0604020202020204" pitchFamily="34" charset="0"/>
              <a:buChar char="•"/>
            </a:pPr>
            <a:r>
              <a:rPr lang="en-US" altLang="zh-CN" sz="2200" dirty="0" smtClean="0">
                <a:latin typeface="+mn-lt"/>
                <a:ea typeface="微软雅黑" panose="020B0503020204020204" pitchFamily="34" charset="-122"/>
              </a:rPr>
              <a:t>Coupler RT conditioning typically takes more than 4days due to low pumping speed from beam pipe</a:t>
            </a:r>
          </a:p>
          <a:p>
            <a:pPr marL="342900" indent="-342900">
              <a:buFont typeface="Arial" panose="020B0604020202020204" pitchFamily="34" charset="0"/>
              <a:buChar char="•"/>
            </a:pPr>
            <a:r>
              <a:rPr lang="en-US" altLang="zh-CN" sz="2200" dirty="0" smtClean="0">
                <a:latin typeface="+mn-lt"/>
                <a:ea typeface="微软雅黑" panose="020B0503020204020204" pitchFamily="34" charset="-122"/>
              </a:rPr>
              <a:t>Cavity conditioning at 4K typically takes 1-2 days</a:t>
            </a:r>
            <a:endParaRPr lang="en-US" altLang="zh-CN" sz="2200" dirty="0">
              <a:latin typeface="+mn-lt"/>
              <a:ea typeface="微软雅黑" panose="020B0503020204020204" pitchFamily="34" charset="-122"/>
            </a:endParaRPr>
          </a:p>
        </p:txBody>
      </p:sp>
      <p:sp>
        <p:nvSpPr>
          <p:cNvPr id="26" name="TextBox 3"/>
          <p:cNvSpPr txBox="1">
            <a:spLocks noChangeArrowheads="1"/>
          </p:cNvSpPr>
          <p:nvPr/>
        </p:nvSpPr>
        <p:spPr bwMode="auto">
          <a:xfrm>
            <a:off x="981265" y="155423"/>
            <a:ext cx="6775450" cy="584775"/>
          </a:xfrm>
          <a:prstGeom prst="rect">
            <a:avLst/>
          </a:prstGeom>
          <a:noFill/>
          <a:ln w="9525">
            <a:noFill/>
            <a:miter lim="800000"/>
            <a:headEnd/>
            <a:tailEnd/>
          </a:ln>
        </p:spPr>
        <p:txBody>
          <a:bodyPr>
            <a:spAutoFit/>
          </a:bodyPr>
          <a:lstStyle/>
          <a:p>
            <a:pPr algn="ctr">
              <a:defRPr/>
            </a:pPr>
            <a:r>
              <a:rPr lang="en-US" altLang="zh-CN" sz="3200" b="1" i="1" dirty="0">
                <a:solidFill>
                  <a:srgbClr val="FF0000"/>
                </a:solidFill>
                <a:latin typeface="Times New Roman" panose="02020603050405020304" pitchFamily="18" charset="0"/>
                <a:ea typeface="+mj-ea"/>
                <a:cs typeface="Times New Roman" panose="02020603050405020304" pitchFamily="18" charset="0"/>
              </a:rPr>
              <a:t>Cavity and coupler conditioning</a:t>
            </a:r>
            <a:endParaRPr lang="zh-CN" altLang="en-US" sz="3200" b="1" i="1" dirty="0">
              <a:solidFill>
                <a:srgbClr val="FF0000"/>
              </a:solidFill>
              <a:latin typeface="Times New Roman" panose="02020603050405020304" pitchFamily="18" charset="0"/>
              <a:ea typeface="+mj-ea"/>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0" y="2852936"/>
            <a:ext cx="5058989" cy="3312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419" y="2852936"/>
            <a:ext cx="4057581" cy="3312000"/>
          </a:xfrm>
          <a:prstGeom prst="rect">
            <a:avLst/>
          </a:prstGeom>
        </p:spPr>
      </p:pic>
    </p:spTree>
    <p:extLst>
      <p:ext uri="{BB962C8B-B14F-4D97-AF65-F5344CB8AC3E}">
        <p14:creationId xmlns:p14="http://schemas.microsoft.com/office/powerpoint/2010/main" val="3162453566"/>
      </p:ext>
    </p:extLst>
  </p:cSld>
  <p:clrMapOvr>
    <a:masterClrMapping/>
  </p:clrMapOvr>
  <p:transition spd="slow" advTm="383"/>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5845" name="Title 1"/>
          <p:cNvSpPr txBox="1">
            <a:spLocks/>
          </p:cNvSpPr>
          <p:nvPr/>
        </p:nvSpPr>
        <p:spPr bwMode="auto">
          <a:xfrm>
            <a:off x="323850" y="1196752"/>
            <a:ext cx="84963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buFont typeface="Arial" panose="020B0604020202020204" pitchFamily="34" charset="0"/>
              <a:buChar char="•"/>
            </a:pPr>
            <a:r>
              <a:rPr lang="en-US" altLang="zh-CN" sz="2200" dirty="0">
                <a:latin typeface="+mn-lt"/>
                <a:ea typeface="微软雅黑" panose="020B0503020204020204" pitchFamily="34" charset="-122"/>
              </a:rPr>
              <a:t>Cavity was conditioned to </a:t>
            </a:r>
            <a:r>
              <a:rPr lang="en-US" altLang="zh-CN" sz="2200" dirty="0" smtClean="0">
                <a:latin typeface="+mn-lt"/>
                <a:ea typeface="微软雅黑" panose="020B0503020204020204" pitchFamily="34" charset="-122"/>
              </a:rPr>
              <a:t>7-8MV/m </a:t>
            </a:r>
            <a:r>
              <a:rPr lang="en-US" altLang="zh-CN" sz="2200" dirty="0">
                <a:latin typeface="+mn-lt"/>
                <a:ea typeface="微软雅黑" panose="020B0503020204020204" pitchFamily="34" charset="-122"/>
              </a:rPr>
              <a:t>before beam operation (FE for </a:t>
            </a:r>
            <a:r>
              <a:rPr lang="en-US" altLang="zh-CN" sz="2200" dirty="0" err="1">
                <a:latin typeface="+mn-lt"/>
                <a:ea typeface="微软雅黑" panose="020B0503020204020204" pitchFamily="34" charset="-122"/>
              </a:rPr>
              <a:t>cav</a:t>
            </a:r>
            <a:r>
              <a:rPr lang="en-US" altLang="zh-CN" sz="2200" dirty="0">
                <a:latin typeface="+mn-lt"/>
                <a:ea typeface="微软雅黑" panose="020B0503020204020204" pitchFamily="34" charset="-122"/>
              </a:rPr>
              <a:t> 1-4#, administrative for Cav5-14#)</a:t>
            </a:r>
          </a:p>
          <a:p>
            <a:pPr>
              <a:buFont typeface="Arial" panose="020B0604020202020204" pitchFamily="34" charset="0"/>
              <a:buChar char="•"/>
            </a:pPr>
            <a:r>
              <a:rPr lang="en-US" altLang="zh-CN" sz="2200" dirty="0">
                <a:latin typeface="+mn-lt"/>
                <a:ea typeface="微软雅黑" panose="020B0503020204020204" pitchFamily="34" charset="-122"/>
              </a:rPr>
              <a:t>On beam operation of 10MeV mode, average cavity gradient is 6MV/m, i.e. Ep~27MV/m</a:t>
            </a:r>
          </a:p>
          <a:p>
            <a:pPr>
              <a:buFont typeface="Arial" panose="020B0604020202020204" pitchFamily="34" charset="0"/>
              <a:buChar char="•"/>
            </a:pPr>
            <a:r>
              <a:rPr lang="en-US" altLang="zh-CN" sz="2200" dirty="0">
                <a:latin typeface="+mn-lt"/>
                <a:ea typeface="微软雅黑" panose="020B0503020204020204" pitchFamily="34" charset="-122"/>
              </a:rPr>
              <a:t>Cav1-4# degraded significantly after an vacuum leak in the RFQ section.</a:t>
            </a:r>
          </a:p>
        </p:txBody>
      </p:sp>
      <p:sp>
        <p:nvSpPr>
          <p:cNvPr id="26" name="TextBox 3"/>
          <p:cNvSpPr txBox="1">
            <a:spLocks noChangeArrowheads="1"/>
          </p:cNvSpPr>
          <p:nvPr/>
        </p:nvSpPr>
        <p:spPr bwMode="auto">
          <a:xfrm>
            <a:off x="755576" y="188640"/>
            <a:ext cx="7632848" cy="584775"/>
          </a:xfrm>
          <a:prstGeom prst="rect">
            <a:avLst/>
          </a:prstGeom>
          <a:noFill/>
          <a:ln w="9525">
            <a:noFill/>
            <a:miter lim="800000"/>
            <a:headEnd/>
            <a:tailEnd/>
          </a:ln>
        </p:spPr>
        <p:txBody>
          <a:bodyPr wrap="square">
            <a:spAutoFit/>
          </a:bodyPr>
          <a:lstStyle/>
          <a:p>
            <a:pPr>
              <a:defRPr/>
            </a:pPr>
            <a:r>
              <a:rPr lang="en-US" altLang="zh-CN" sz="3200" b="1" i="1" dirty="0">
                <a:solidFill>
                  <a:srgbClr val="FF0000"/>
                </a:solidFill>
                <a:latin typeface="Times New Roman" panose="02020603050405020304" pitchFamily="18" charset="0"/>
                <a:ea typeface="+mj-ea"/>
                <a:cs typeface="Times New Roman" panose="02020603050405020304" pitchFamily="18" charset="0"/>
              </a:rPr>
              <a:t>Cavity performance during beam operation</a:t>
            </a:r>
            <a:endParaRPr lang="zh-CN" altLang="en-US" sz="3200" b="1" i="1" dirty="0">
              <a:solidFill>
                <a:srgbClr val="FF0000"/>
              </a:solidFill>
              <a:latin typeface="Times New Roman" panose="02020603050405020304" pitchFamily="18" charset="0"/>
              <a:ea typeface="+mj-ea"/>
              <a:cs typeface="Times New Roman" panose="02020603050405020304" pitchFamily="18" charset="0"/>
            </a:endParaRPr>
          </a:p>
        </p:txBody>
      </p:sp>
      <p:pic>
        <p:nvPicPr>
          <p:cNvPr id="35847" name="图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6992"/>
            <a:ext cx="45720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 descr="D:\ADS总体\ADS\DSC_268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56992"/>
            <a:ext cx="45720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946884" y="6150476"/>
            <a:ext cx="960519" cy="369332"/>
          </a:xfrm>
          <a:prstGeom prst="rect">
            <a:avLst/>
          </a:prstGeom>
        </p:spPr>
        <p:txBody>
          <a:bodyPr wrap="none">
            <a:spAutoFit/>
          </a:bodyPr>
          <a:lstStyle/>
          <a:p>
            <a:pPr algn="ctr">
              <a:defRPr/>
            </a:pPr>
            <a:r>
              <a:rPr lang="en-US" altLang="zh-CN" b="1" dirty="0">
                <a:solidFill>
                  <a:srgbClr val="0000FF"/>
                </a:solidFill>
                <a:latin typeface="Times New Roman" panose="02020603050405020304" pitchFamily="18" charset="0"/>
                <a:cs typeface="Times New Roman" panose="02020603050405020304" pitchFamily="18" charset="0"/>
              </a:rPr>
              <a:t>9.1MeV</a:t>
            </a:r>
            <a:endParaRPr lang="zh-CN" alt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358949"/>
      </p:ext>
    </p:extLst>
  </p:cSld>
  <p:clrMapOvr>
    <a:overrideClrMapping bg1="lt1" tx1="dk1" bg2="lt2" tx2="dk2" accent1="accent1" accent2="accent2" accent3="accent3" accent4="accent4" accent5="accent5" accent6="accent6" hlink="hlink" folHlink="folHlink"/>
  </p:clrMapOvr>
  <p:transition spd="slow" advTm="38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9901" y="101062"/>
            <a:ext cx="7180181" cy="720690"/>
          </a:xfrm>
        </p:spPr>
        <p:txBody>
          <a:bodyPr>
            <a:normAutofit/>
          </a:bodyPr>
          <a:lstStyle/>
          <a:p>
            <a:pPr algn="ctr"/>
            <a:r>
              <a:rPr lang="en-US" altLang="zh-CN" sz="3200" i="1" dirty="0">
                <a:solidFill>
                  <a:srgbClr val="FF0000"/>
                </a:solidFill>
                <a:ea typeface="+mj-ea"/>
              </a:rPr>
              <a:t>162.5 MHz SRF </a:t>
            </a:r>
            <a:r>
              <a:rPr lang="en-US" altLang="zh-CN" sz="3200" i="1" dirty="0" err="1">
                <a:solidFill>
                  <a:srgbClr val="FF0000"/>
                </a:solidFill>
                <a:ea typeface="+mj-ea"/>
              </a:rPr>
              <a:t>Linac</a:t>
            </a:r>
            <a:r>
              <a:rPr lang="en-US" altLang="zh-CN" sz="3200" i="1" dirty="0">
                <a:solidFill>
                  <a:srgbClr val="FF0000"/>
                </a:solidFill>
                <a:ea typeface="+mj-ea"/>
              </a:rPr>
              <a:t> </a:t>
            </a:r>
            <a:r>
              <a:rPr lang="en-US" altLang="zh-CN" sz="3200" i="1" dirty="0" smtClean="0">
                <a:solidFill>
                  <a:srgbClr val="FF0000"/>
                </a:solidFill>
                <a:ea typeface="+mj-ea"/>
              </a:rPr>
              <a:t>@ IMP</a:t>
            </a:r>
            <a:endParaRPr lang="zh-CN" altLang="en-US" sz="3200" i="1" dirty="0">
              <a:solidFill>
                <a:srgbClr val="FF0000"/>
              </a:solidFill>
              <a:ea typeface="+mj-ea"/>
            </a:endParaRPr>
          </a:p>
        </p:txBody>
      </p:sp>
      <p:pic>
        <p:nvPicPr>
          <p:cNvPr id="4" name="图片 3"/>
          <p:cNvPicPr>
            <a:picLocks noChangeAspect="1"/>
          </p:cNvPicPr>
          <p:nvPr/>
        </p:nvPicPr>
        <p:blipFill rotWithShape="1">
          <a:blip r:embed="rId2"/>
          <a:srcRect l="18827" t="21000" r="17021" b="10121"/>
          <a:stretch/>
        </p:blipFill>
        <p:spPr>
          <a:xfrm>
            <a:off x="-36512" y="973814"/>
            <a:ext cx="9289032" cy="5479522"/>
          </a:xfrm>
          <a:prstGeom prst="rect">
            <a:avLst/>
          </a:prstGeom>
        </p:spPr>
      </p:pic>
    </p:spTree>
    <p:extLst>
      <p:ext uri="{BB962C8B-B14F-4D97-AF65-F5344CB8AC3E}">
        <p14:creationId xmlns:p14="http://schemas.microsoft.com/office/powerpoint/2010/main" val="189648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8923" y="116632"/>
            <a:ext cx="7180181" cy="720690"/>
          </a:xfrm>
        </p:spPr>
        <p:txBody>
          <a:bodyPr>
            <a:normAutofit/>
          </a:bodyPr>
          <a:lstStyle/>
          <a:p>
            <a:pPr algn="ctr"/>
            <a:r>
              <a:rPr kumimoji="1" lang="en-US" altLang="zh-CN" dirty="0" smtClean="0"/>
              <a:t>Commissioning of Injector II</a:t>
            </a:r>
            <a:endParaRPr lang="zh-CN" altLang="en-US" dirty="0"/>
          </a:p>
        </p:txBody>
      </p:sp>
      <p:grpSp>
        <p:nvGrpSpPr>
          <p:cNvPr id="20" name="组 7"/>
          <p:cNvGrpSpPr/>
          <p:nvPr/>
        </p:nvGrpSpPr>
        <p:grpSpPr>
          <a:xfrm>
            <a:off x="184155" y="3722707"/>
            <a:ext cx="8959845" cy="2758702"/>
            <a:chOff x="184155" y="3722707"/>
            <a:chExt cx="8959845" cy="2758702"/>
          </a:xfrm>
        </p:grpSpPr>
        <p:grpSp>
          <p:nvGrpSpPr>
            <p:cNvPr id="21" name="组 3"/>
            <p:cNvGrpSpPr/>
            <p:nvPr/>
          </p:nvGrpSpPr>
          <p:grpSpPr>
            <a:xfrm>
              <a:off x="276830" y="3722707"/>
              <a:ext cx="7676168" cy="2758702"/>
              <a:chOff x="276830" y="3722707"/>
              <a:chExt cx="7676168" cy="2758702"/>
            </a:xfrm>
          </p:grpSpPr>
          <p:pic>
            <p:nvPicPr>
              <p:cNvPr id="24" name="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830" y="3722707"/>
                <a:ext cx="7676168" cy="2758702"/>
              </a:xfrm>
              <a:prstGeom prst="rect">
                <a:avLst/>
              </a:prstGeom>
              <a:ln w="12700">
                <a:miter lim="400000"/>
              </a:ln>
            </p:spPr>
          </p:pic>
          <p:sp>
            <p:nvSpPr>
              <p:cNvPr id="25" name="文本框 24"/>
              <p:cNvSpPr txBox="1"/>
              <p:nvPr/>
            </p:nvSpPr>
            <p:spPr bwMode="auto">
              <a:xfrm>
                <a:off x="3223744" y="5777985"/>
                <a:ext cx="2097026" cy="338554"/>
              </a:xfrm>
              <a:prstGeom prst="rect">
                <a:avLst/>
              </a:prstGeom>
              <a:noFill/>
              <a:ln w="9525">
                <a:noFill/>
                <a:miter lim="800000"/>
                <a:headEnd/>
                <a:tailEnd/>
              </a:ln>
            </p:spPr>
            <p:txBody>
              <a:bodyPr wrap="none" rtlCol="0">
                <a:spAutoFit/>
                <a:scene3d>
                  <a:camera prst="orthographicFront">
                    <a:rot lat="0" lon="0" rev="660000"/>
                  </a:camera>
                  <a:lightRig rig="threePt" dir="t"/>
                </a:scene3d>
              </a:bodyPr>
              <a:lstStyle/>
              <a:p>
                <a:r>
                  <a:rPr lang="en-US" altLang="zh-CN" sz="1600" dirty="0">
                    <a:ea typeface="楷体_GB2312" pitchFamily="49" charset="-122"/>
                    <a:cs typeface="Times New Roman" pitchFamily="18" charset="0"/>
                  </a:rPr>
                  <a:t>162.5 MHz HWR010</a:t>
                </a:r>
                <a:endParaRPr lang="zh-CN" altLang="en-US" sz="1600" dirty="0">
                  <a:ea typeface="楷体_GB2312" pitchFamily="49" charset="-122"/>
                  <a:cs typeface="Times New Roman" pitchFamily="18" charset="0"/>
                </a:endParaRPr>
              </a:p>
            </p:txBody>
          </p:sp>
        </p:grpSp>
        <p:sp>
          <p:nvSpPr>
            <p:cNvPr id="22" name="TextBox 17"/>
            <p:cNvSpPr txBox="1"/>
            <p:nvPr/>
          </p:nvSpPr>
          <p:spPr bwMode="auto">
            <a:xfrm>
              <a:off x="184155" y="5606214"/>
              <a:ext cx="316112" cy="439672"/>
            </a:xfrm>
            <a:prstGeom prst="rect">
              <a:avLst/>
            </a:prstGeom>
            <a:noFill/>
            <a:ln w="9525">
              <a:noFill/>
              <a:miter lim="800000"/>
              <a:headEnd/>
              <a:tailEnd/>
            </a:ln>
          </p:spPr>
          <p:txBody>
            <a:bodyPr wrap="none" rtlCol="0">
              <a:spAutoFit/>
            </a:bodyPr>
            <a:lstStyle/>
            <a:p>
              <a:r>
                <a:rPr lang="en-US" altLang="zh-CN" sz="2257" b="1" dirty="0">
                  <a:solidFill>
                    <a:prstClr val="black"/>
                  </a:solidFill>
                  <a:latin typeface="Arial Narrow" pitchFamily="34" charset="0"/>
                  <a:ea typeface="楷体_GB2312" pitchFamily="49" charset="-122"/>
                  <a:cs typeface="Times New Roman" pitchFamily="18" charset="0"/>
                </a:rPr>
                <a:t>4</a:t>
              </a:r>
              <a:endParaRPr lang="zh-CN" altLang="en-US" sz="2257" b="1" dirty="0">
                <a:solidFill>
                  <a:prstClr val="black"/>
                </a:solidFill>
                <a:latin typeface="Arial Narrow" pitchFamily="34" charset="0"/>
                <a:ea typeface="楷体_GB2312" pitchFamily="49" charset="-122"/>
                <a:cs typeface="Times New Roman" pitchFamily="18" charset="0"/>
              </a:endParaRPr>
            </a:p>
          </p:txBody>
        </p:sp>
        <p:sp>
          <p:nvSpPr>
            <p:cNvPr id="23" name="矩形 22"/>
            <p:cNvSpPr/>
            <p:nvPr/>
          </p:nvSpPr>
          <p:spPr>
            <a:xfrm>
              <a:off x="5766127" y="5521283"/>
              <a:ext cx="3377873" cy="830997"/>
            </a:xfrm>
            <a:prstGeom prst="rect">
              <a:avLst/>
            </a:prstGeom>
          </p:spPr>
          <p:txBody>
            <a:bodyPr wrap="square">
              <a:spAutoFit/>
            </a:bodyPr>
            <a:lstStyle/>
            <a:p>
              <a:pPr marL="268776" indent="-268776">
                <a:buFont typeface="Wingdings" pitchFamily="2" charset="2"/>
                <a:buChar char="l"/>
              </a:pPr>
              <a:r>
                <a:rPr kumimoji="1" lang="en-US" altLang="zh-CN" sz="1600" b="1" dirty="0" smtClean="0">
                  <a:solidFill>
                    <a:prstClr val="black"/>
                  </a:solidFill>
                  <a:latin typeface="Times New Roman" charset="0"/>
                  <a:ea typeface="Times New Roman" charset="0"/>
                  <a:cs typeface="Times New Roman" charset="0"/>
                </a:rPr>
                <a:t>ECRIS + RFQ + CM1 + CM2</a:t>
              </a:r>
            </a:p>
            <a:p>
              <a:pPr marL="268776" indent="-268776">
                <a:buFont typeface="Wingdings" pitchFamily="2" charset="2"/>
                <a:buChar char="l"/>
              </a:pPr>
              <a:r>
                <a:rPr kumimoji="1" lang="en-US" altLang="zh-CN" sz="1600" b="1" dirty="0" smtClean="0">
                  <a:solidFill>
                    <a:schemeClr val="tx1"/>
                  </a:solidFill>
                  <a:latin typeface="Times New Roman" charset="0"/>
                  <a:ea typeface="Times New Roman" charset="0"/>
                  <a:cs typeface="Times New Roman" charset="0"/>
                </a:rPr>
                <a:t>Energy is ~</a:t>
              </a:r>
              <a:r>
                <a:rPr kumimoji="1" lang="en-US" altLang="zh-CN" sz="1600" b="1" dirty="0" smtClean="0">
                  <a:solidFill>
                    <a:srgbClr val="FF0000"/>
                  </a:solidFill>
                  <a:latin typeface="Times New Roman" charset="0"/>
                  <a:ea typeface="Times New Roman" charset="0"/>
                  <a:cs typeface="Times New Roman" charset="0"/>
                </a:rPr>
                <a:t>10 MeV</a:t>
              </a:r>
              <a:endParaRPr kumimoji="1" lang="en-US" altLang="zh-CN" sz="1600" b="1" dirty="0">
                <a:solidFill>
                  <a:srgbClr val="FF0000"/>
                </a:solidFill>
                <a:latin typeface="Times New Roman" charset="0"/>
                <a:ea typeface="Times New Roman" charset="0"/>
                <a:cs typeface="Times New Roman" charset="0"/>
              </a:endParaRPr>
            </a:p>
            <a:p>
              <a:pPr marL="268776" indent="-268776">
                <a:buFont typeface="Wingdings" pitchFamily="2" charset="2"/>
                <a:buChar char="l"/>
              </a:pPr>
              <a:r>
                <a:rPr kumimoji="1" lang="en-US" altLang="zh-CN" sz="1600" b="1" dirty="0" smtClean="0">
                  <a:solidFill>
                    <a:schemeClr val="tx1"/>
                  </a:solidFill>
                  <a:latin typeface="Times New Roman" charset="0"/>
                  <a:ea typeface="Times New Roman" charset="0"/>
                  <a:cs typeface="Times New Roman" charset="0"/>
                </a:rPr>
                <a:t>First beam </a:t>
              </a:r>
              <a:r>
                <a:rPr kumimoji="1" lang="en-US" altLang="zh-CN" sz="1600" b="1" dirty="0" smtClean="0">
                  <a:solidFill>
                    <a:srgbClr val="FF0000"/>
                  </a:solidFill>
                  <a:latin typeface="Times New Roman" charset="0"/>
                  <a:ea typeface="Times New Roman" charset="0"/>
                  <a:cs typeface="Times New Roman" charset="0"/>
                </a:rPr>
                <a:t>September</a:t>
              </a:r>
              <a:r>
                <a:rPr kumimoji="1" lang="zh-CN" altLang="en-US" sz="1600" b="1" dirty="0" smtClean="0">
                  <a:solidFill>
                    <a:srgbClr val="FF0000"/>
                  </a:solidFill>
                  <a:latin typeface="Times New Roman" charset="0"/>
                  <a:ea typeface="Times New Roman" charset="0"/>
                  <a:cs typeface="Times New Roman" charset="0"/>
                </a:rPr>
                <a:t> </a:t>
              </a:r>
              <a:r>
                <a:rPr kumimoji="1" lang="en-US" altLang="zh-CN" sz="1600" b="1" dirty="0" smtClean="0">
                  <a:solidFill>
                    <a:srgbClr val="FF0000"/>
                  </a:solidFill>
                  <a:latin typeface="Times New Roman" charset="0"/>
                  <a:ea typeface="Times New Roman" charset="0"/>
                  <a:cs typeface="Times New Roman" charset="0"/>
                </a:rPr>
                <a:t>15</a:t>
              </a:r>
              <a:r>
                <a:rPr kumimoji="1" lang="en-US" altLang="zh-CN" sz="1600" b="1" baseline="30000" dirty="0" smtClean="0">
                  <a:solidFill>
                    <a:srgbClr val="FF0000"/>
                  </a:solidFill>
                  <a:latin typeface="Times New Roman" charset="0"/>
                  <a:ea typeface="Times New Roman" charset="0"/>
                  <a:cs typeface="Times New Roman" charset="0"/>
                </a:rPr>
                <a:t>th</a:t>
              </a:r>
              <a:r>
                <a:rPr kumimoji="1" lang="en-US" altLang="zh-CN" sz="1600" b="1" dirty="0" smtClean="0">
                  <a:solidFill>
                    <a:srgbClr val="FF0000"/>
                  </a:solidFill>
                  <a:latin typeface="Times New Roman" charset="0"/>
                  <a:ea typeface="Times New Roman" charset="0"/>
                  <a:cs typeface="Times New Roman" charset="0"/>
                </a:rPr>
                <a:t>, 2016</a:t>
              </a:r>
              <a:endParaRPr lang="zh-CN" altLang="en-US" sz="1600" b="1" dirty="0">
                <a:solidFill>
                  <a:srgbClr val="FF0000"/>
                </a:solidFill>
                <a:latin typeface="Times New Roman" charset="0"/>
                <a:ea typeface="Times New Roman" charset="0"/>
                <a:cs typeface="Times New Roman" charset="0"/>
              </a:endParaRPr>
            </a:p>
          </p:txBody>
        </p:sp>
      </p:grpSp>
      <p:grpSp>
        <p:nvGrpSpPr>
          <p:cNvPr id="26" name="组 6"/>
          <p:cNvGrpSpPr/>
          <p:nvPr/>
        </p:nvGrpSpPr>
        <p:grpSpPr>
          <a:xfrm>
            <a:off x="186495" y="2988430"/>
            <a:ext cx="9072227" cy="1653148"/>
            <a:chOff x="186495" y="2988430"/>
            <a:chExt cx="9072227" cy="1653148"/>
          </a:xfrm>
        </p:grpSpPr>
        <p:sp>
          <p:nvSpPr>
            <p:cNvPr id="27" name="TextBox 17"/>
            <p:cNvSpPr txBox="1"/>
            <p:nvPr/>
          </p:nvSpPr>
          <p:spPr bwMode="auto">
            <a:xfrm>
              <a:off x="186495" y="3946838"/>
              <a:ext cx="316112" cy="439672"/>
            </a:xfrm>
            <a:prstGeom prst="rect">
              <a:avLst/>
            </a:prstGeom>
            <a:noFill/>
            <a:ln w="9525">
              <a:noFill/>
              <a:miter lim="800000"/>
              <a:headEnd/>
              <a:tailEnd/>
            </a:ln>
          </p:spPr>
          <p:txBody>
            <a:bodyPr wrap="none" rtlCol="0">
              <a:spAutoFit/>
            </a:bodyPr>
            <a:lstStyle/>
            <a:p>
              <a:r>
                <a:rPr lang="en-US" altLang="zh-CN" sz="2257" b="1" dirty="0">
                  <a:solidFill>
                    <a:prstClr val="black"/>
                  </a:solidFill>
                  <a:latin typeface="Arial Narrow" pitchFamily="34" charset="0"/>
                  <a:ea typeface="楷体_GB2312" pitchFamily="49" charset="-122"/>
                  <a:cs typeface="Times New Roman" pitchFamily="18" charset="0"/>
                </a:rPr>
                <a:t>3</a:t>
              </a:r>
              <a:endParaRPr lang="zh-CN" altLang="en-US" sz="2257" b="1" dirty="0">
                <a:solidFill>
                  <a:prstClr val="black"/>
                </a:solidFill>
                <a:latin typeface="Arial Narrow" pitchFamily="34" charset="0"/>
                <a:ea typeface="楷体_GB2312" pitchFamily="49" charset="-122"/>
                <a:cs typeface="Times New Roman" pitchFamily="18" charset="0"/>
              </a:endParaRPr>
            </a:p>
          </p:txBody>
        </p:sp>
        <p:grpSp>
          <p:nvGrpSpPr>
            <p:cNvPr id="28" name="组 23"/>
            <p:cNvGrpSpPr/>
            <p:nvPr/>
          </p:nvGrpSpPr>
          <p:grpSpPr>
            <a:xfrm>
              <a:off x="407572" y="2988430"/>
              <a:ext cx="8851150" cy="1653148"/>
              <a:chOff x="407572" y="2988430"/>
              <a:chExt cx="8851150" cy="1653148"/>
            </a:xfrm>
          </p:grpSpPr>
          <p:sp>
            <p:nvSpPr>
              <p:cNvPr id="29" name="矩形 28"/>
              <p:cNvSpPr/>
              <p:nvPr/>
            </p:nvSpPr>
            <p:spPr>
              <a:xfrm>
                <a:off x="6262400" y="3092341"/>
                <a:ext cx="2996322" cy="830997"/>
              </a:xfrm>
              <a:prstGeom prst="rect">
                <a:avLst/>
              </a:prstGeom>
            </p:spPr>
            <p:txBody>
              <a:bodyPr wrap="square">
                <a:spAutoFit/>
              </a:bodyPr>
              <a:lstStyle/>
              <a:p>
                <a:pPr marL="268776" indent="-268776">
                  <a:buFont typeface="Wingdings" pitchFamily="2" charset="2"/>
                  <a:buChar char="l"/>
                </a:pPr>
                <a:r>
                  <a:rPr kumimoji="1" lang="en-US" altLang="zh-CN" sz="1600" b="1" dirty="0" smtClean="0">
                    <a:solidFill>
                      <a:prstClr val="black"/>
                    </a:solidFill>
                    <a:latin typeface="Times New Roman" charset="0"/>
                    <a:ea typeface="Times New Roman" charset="0"/>
                    <a:cs typeface="Times New Roman" charset="0"/>
                  </a:rPr>
                  <a:t>ECRIS + RFQ + CM1</a:t>
                </a:r>
              </a:p>
              <a:p>
                <a:pPr marL="268776" indent="-268776">
                  <a:buFont typeface="Wingdings" pitchFamily="2" charset="2"/>
                  <a:buChar char="l"/>
                </a:pPr>
                <a:r>
                  <a:rPr kumimoji="1" lang="en-US" altLang="zh-CN" sz="1600" b="1" dirty="0" smtClean="0">
                    <a:solidFill>
                      <a:schemeClr val="tx1"/>
                    </a:solidFill>
                    <a:latin typeface="Times New Roman" charset="0"/>
                    <a:ea typeface="Times New Roman" charset="0"/>
                    <a:cs typeface="Times New Roman" charset="0"/>
                  </a:rPr>
                  <a:t>Energy is </a:t>
                </a:r>
                <a:r>
                  <a:rPr kumimoji="1" lang="en-US" altLang="zh-CN" sz="1600" b="1" dirty="0" smtClean="0">
                    <a:solidFill>
                      <a:srgbClr val="FF0000"/>
                    </a:solidFill>
                    <a:latin typeface="Times New Roman" charset="0"/>
                    <a:ea typeface="Times New Roman" charset="0"/>
                    <a:cs typeface="Times New Roman" charset="0"/>
                  </a:rPr>
                  <a:t>5 MeV</a:t>
                </a:r>
                <a:endParaRPr kumimoji="1" lang="en-US" altLang="zh-CN" sz="1600" b="1" dirty="0">
                  <a:solidFill>
                    <a:srgbClr val="FF0000"/>
                  </a:solidFill>
                  <a:latin typeface="Times New Roman" charset="0"/>
                  <a:ea typeface="Times New Roman" charset="0"/>
                  <a:cs typeface="Times New Roman" charset="0"/>
                </a:endParaRPr>
              </a:p>
              <a:p>
                <a:pPr marL="268776" indent="-268776">
                  <a:buFont typeface="Wingdings" pitchFamily="2" charset="2"/>
                  <a:buChar char="l"/>
                </a:pPr>
                <a:r>
                  <a:rPr kumimoji="1" lang="en-US" altLang="zh-CN" sz="1600" b="1" dirty="0" smtClean="0">
                    <a:solidFill>
                      <a:schemeClr val="tx1"/>
                    </a:solidFill>
                    <a:latin typeface="Times New Roman" charset="0"/>
                    <a:ea typeface="Times New Roman" charset="0"/>
                    <a:cs typeface="Times New Roman" charset="0"/>
                  </a:rPr>
                  <a:t>First beam </a:t>
                </a:r>
                <a:r>
                  <a:rPr kumimoji="1" lang="en-US" altLang="zh-CN" sz="1600" b="1" dirty="0" smtClean="0">
                    <a:solidFill>
                      <a:srgbClr val="FF0000"/>
                    </a:solidFill>
                    <a:latin typeface="Times New Roman" charset="0"/>
                    <a:ea typeface="Times New Roman" charset="0"/>
                    <a:cs typeface="Times New Roman" charset="0"/>
                  </a:rPr>
                  <a:t>June</a:t>
                </a:r>
                <a:r>
                  <a:rPr kumimoji="1" lang="zh-CN" altLang="en-US" sz="1600" b="1" dirty="0" smtClean="0">
                    <a:solidFill>
                      <a:srgbClr val="FF0000"/>
                    </a:solidFill>
                    <a:latin typeface="Times New Roman" charset="0"/>
                    <a:ea typeface="Times New Roman" charset="0"/>
                    <a:cs typeface="Times New Roman" charset="0"/>
                  </a:rPr>
                  <a:t> </a:t>
                </a:r>
                <a:r>
                  <a:rPr kumimoji="1" lang="en-US" altLang="zh-CN" sz="1600" b="1" dirty="0" smtClean="0">
                    <a:solidFill>
                      <a:srgbClr val="FF0000"/>
                    </a:solidFill>
                    <a:latin typeface="Times New Roman" charset="0"/>
                    <a:ea typeface="Times New Roman" charset="0"/>
                    <a:cs typeface="Times New Roman" charset="0"/>
                  </a:rPr>
                  <a:t>6</a:t>
                </a:r>
                <a:r>
                  <a:rPr kumimoji="1" lang="en-US" altLang="zh-CN" sz="1600" b="1" baseline="30000" dirty="0" smtClean="0">
                    <a:solidFill>
                      <a:srgbClr val="FF0000"/>
                    </a:solidFill>
                    <a:latin typeface="Times New Roman" charset="0"/>
                    <a:ea typeface="Times New Roman" charset="0"/>
                    <a:cs typeface="Times New Roman" charset="0"/>
                  </a:rPr>
                  <a:t>th</a:t>
                </a:r>
                <a:r>
                  <a:rPr kumimoji="1" lang="en-US" altLang="zh-CN" sz="1600" b="1" dirty="0" smtClean="0">
                    <a:solidFill>
                      <a:srgbClr val="FF0000"/>
                    </a:solidFill>
                    <a:latin typeface="Times New Roman" charset="0"/>
                    <a:ea typeface="Times New Roman" charset="0"/>
                    <a:cs typeface="Times New Roman" charset="0"/>
                  </a:rPr>
                  <a:t>, 2015</a:t>
                </a:r>
                <a:endParaRPr lang="zh-CN" altLang="en-US" sz="1600" b="1" dirty="0">
                  <a:solidFill>
                    <a:srgbClr val="FF0000"/>
                  </a:solidFill>
                  <a:latin typeface="Times New Roman" charset="0"/>
                  <a:ea typeface="Times New Roman" charset="0"/>
                  <a:cs typeface="Times New Roman" charset="0"/>
                </a:endParaRPr>
              </a:p>
            </p:txBody>
          </p:sp>
          <p:grpSp>
            <p:nvGrpSpPr>
              <p:cNvPr id="30" name="组 1"/>
              <p:cNvGrpSpPr/>
              <p:nvPr/>
            </p:nvGrpSpPr>
            <p:grpSpPr>
              <a:xfrm>
                <a:off x="407572" y="2988430"/>
                <a:ext cx="5847570" cy="1653148"/>
                <a:chOff x="381461" y="2791126"/>
                <a:chExt cx="5847570" cy="1653148"/>
              </a:xfrm>
            </p:grpSpPr>
            <p:grpSp>
              <p:nvGrpSpPr>
                <p:cNvPr id="31" name="组 20"/>
                <p:cNvGrpSpPr/>
                <p:nvPr/>
              </p:nvGrpSpPr>
              <p:grpSpPr>
                <a:xfrm>
                  <a:off x="381461" y="3259544"/>
                  <a:ext cx="4654819" cy="1184730"/>
                  <a:chOff x="437677" y="2245608"/>
                  <a:chExt cx="4341747" cy="1259599"/>
                </a:xfrm>
              </p:grpSpPr>
              <p:pic>
                <p:nvPicPr>
                  <p:cNvPr id="33" name="图片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420000">
                    <a:off x="437677" y="2245608"/>
                    <a:ext cx="4341747" cy="1259599"/>
                  </a:xfrm>
                  <a:prstGeom prst="rect">
                    <a:avLst/>
                  </a:prstGeom>
                </p:spPr>
              </p:pic>
              <p:sp>
                <p:nvSpPr>
                  <p:cNvPr id="34" name="文本框 33"/>
                  <p:cNvSpPr txBox="1"/>
                  <p:nvPr/>
                </p:nvSpPr>
                <p:spPr bwMode="auto">
                  <a:xfrm>
                    <a:off x="2540467" y="3054013"/>
                    <a:ext cx="1955985" cy="359949"/>
                  </a:xfrm>
                  <a:prstGeom prst="rect">
                    <a:avLst/>
                  </a:prstGeom>
                  <a:noFill/>
                  <a:ln w="9525">
                    <a:noFill/>
                    <a:miter lim="800000"/>
                    <a:headEnd/>
                    <a:tailEnd/>
                  </a:ln>
                </p:spPr>
                <p:txBody>
                  <a:bodyPr wrap="none" rtlCol="0">
                    <a:spAutoFit/>
                    <a:scene3d>
                      <a:camera prst="orthographicFront">
                        <a:rot lat="0" lon="0" rev="660000"/>
                      </a:camera>
                      <a:lightRig rig="threePt" dir="t"/>
                    </a:scene3d>
                  </a:bodyPr>
                  <a:lstStyle/>
                  <a:p>
                    <a:r>
                      <a:rPr lang="en-US" altLang="zh-CN" sz="1600" dirty="0">
                        <a:ea typeface="楷体_GB2312" pitchFamily="49" charset="-122"/>
                        <a:cs typeface="Times New Roman" pitchFamily="18" charset="0"/>
                      </a:rPr>
                      <a:t>162.5 MHz HWR010</a:t>
                    </a:r>
                    <a:endParaRPr lang="zh-CN" altLang="en-US" sz="1600" dirty="0">
                      <a:ea typeface="楷体_GB2312" pitchFamily="49" charset="-122"/>
                      <a:cs typeface="Times New Roman" pitchFamily="18" charset="0"/>
                    </a:endParaRPr>
                  </a:p>
                </p:txBody>
              </p:sp>
            </p:grpSp>
            <p:pic>
              <p:nvPicPr>
                <p:cNvPr id="32" name="pasted-imag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5541" y="2791126"/>
                  <a:ext cx="2213490" cy="1135409"/>
                </a:xfrm>
                <a:prstGeom prst="rect">
                  <a:avLst/>
                </a:prstGeom>
                <a:ln w="12700">
                  <a:miter lim="400000"/>
                </a:ln>
              </p:spPr>
            </p:pic>
          </p:grpSp>
        </p:grpSp>
      </p:grpSp>
      <p:grpSp>
        <p:nvGrpSpPr>
          <p:cNvPr id="35" name="组 5"/>
          <p:cNvGrpSpPr/>
          <p:nvPr/>
        </p:nvGrpSpPr>
        <p:grpSpPr>
          <a:xfrm>
            <a:off x="130279" y="2140276"/>
            <a:ext cx="8767537" cy="1236624"/>
            <a:chOff x="130279" y="1991992"/>
            <a:chExt cx="8767537" cy="1236624"/>
          </a:xfrm>
        </p:grpSpPr>
        <p:sp>
          <p:nvSpPr>
            <p:cNvPr id="36" name="TextBox 16"/>
            <p:cNvSpPr txBox="1"/>
            <p:nvPr/>
          </p:nvSpPr>
          <p:spPr bwMode="auto">
            <a:xfrm>
              <a:off x="130279" y="2585114"/>
              <a:ext cx="316112" cy="439672"/>
            </a:xfrm>
            <a:prstGeom prst="rect">
              <a:avLst/>
            </a:prstGeom>
            <a:noFill/>
            <a:ln w="9525">
              <a:noFill/>
              <a:miter lim="800000"/>
              <a:headEnd/>
              <a:tailEnd/>
            </a:ln>
          </p:spPr>
          <p:txBody>
            <a:bodyPr wrap="none" rtlCol="0">
              <a:spAutoFit/>
            </a:bodyPr>
            <a:lstStyle/>
            <a:p>
              <a:r>
                <a:rPr lang="en-US" altLang="zh-CN" sz="2257" b="1" dirty="0">
                  <a:solidFill>
                    <a:prstClr val="black"/>
                  </a:solidFill>
                  <a:latin typeface="Arial Narrow" pitchFamily="34" charset="0"/>
                  <a:ea typeface="楷体_GB2312" pitchFamily="49" charset="-122"/>
                  <a:cs typeface="Times New Roman" pitchFamily="18" charset="0"/>
                </a:rPr>
                <a:t>2</a:t>
              </a:r>
              <a:endParaRPr lang="zh-CN" altLang="en-US" sz="2257" b="1" dirty="0">
                <a:solidFill>
                  <a:prstClr val="black"/>
                </a:solidFill>
                <a:latin typeface="Arial Narrow" pitchFamily="34" charset="0"/>
                <a:ea typeface="楷体_GB2312" pitchFamily="49" charset="-122"/>
                <a:cs typeface="Times New Roman" pitchFamily="18" charset="0"/>
              </a:endParaRPr>
            </a:p>
          </p:txBody>
        </p:sp>
        <p:grpSp>
          <p:nvGrpSpPr>
            <p:cNvPr id="37" name="组 13"/>
            <p:cNvGrpSpPr/>
            <p:nvPr/>
          </p:nvGrpSpPr>
          <p:grpSpPr>
            <a:xfrm>
              <a:off x="385543" y="1991992"/>
              <a:ext cx="8512273" cy="1236624"/>
              <a:chOff x="441759" y="868817"/>
              <a:chExt cx="7939756" cy="1314772"/>
            </a:xfrm>
          </p:grpSpPr>
          <p:sp>
            <p:nvSpPr>
              <p:cNvPr id="38" name="矩形 37"/>
              <p:cNvSpPr/>
              <p:nvPr/>
            </p:nvSpPr>
            <p:spPr>
              <a:xfrm>
                <a:off x="4090381" y="868817"/>
                <a:ext cx="4291134" cy="883512"/>
              </a:xfrm>
              <a:prstGeom prst="rect">
                <a:avLst/>
              </a:prstGeom>
            </p:spPr>
            <p:txBody>
              <a:bodyPr wrap="square">
                <a:spAutoFit/>
              </a:bodyPr>
              <a:lstStyle/>
              <a:p>
                <a:pPr marL="268776" indent="-268776">
                  <a:buFont typeface="Wingdings" pitchFamily="2" charset="2"/>
                  <a:buChar char="l"/>
                </a:pPr>
                <a:r>
                  <a:rPr kumimoji="1" lang="en-US" altLang="zh-CN" sz="1600" b="1" dirty="0">
                    <a:solidFill>
                      <a:prstClr val="black"/>
                    </a:solidFill>
                  </a:rPr>
                  <a:t>ECRIS </a:t>
                </a:r>
                <a:r>
                  <a:rPr kumimoji="1" lang="en-US" altLang="zh-CN" sz="1600" b="1" dirty="0" smtClean="0">
                    <a:solidFill>
                      <a:prstClr val="black"/>
                    </a:solidFill>
                  </a:rPr>
                  <a:t>+ </a:t>
                </a:r>
                <a:r>
                  <a:rPr kumimoji="1" lang="en-US" altLang="zh-CN" sz="1600" b="1" dirty="0">
                    <a:solidFill>
                      <a:prstClr val="black"/>
                    </a:solidFill>
                  </a:rPr>
                  <a:t>RFQ + MEBT + </a:t>
                </a:r>
                <a:r>
                  <a:rPr kumimoji="1" lang="en-US" altLang="zh-CN" sz="1600" b="1" dirty="0" smtClean="0">
                    <a:solidFill>
                      <a:prstClr val="black"/>
                    </a:solidFill>
                  </a:rPr>
                  <a:t>TCM (single HWR)</a:t>
                </a:r>
              </a:p>
              <a:p>
                <a:pPr marL="268776" indent="-268776">
                  <a:buFont typeface="Wingdings" pitchFamily="2" charset="2"/>
                  <a:buChar char="l"/>
                </a:pPr>
                <a:r>
                  <a:rPr kumimoji="1" lang="en-US" altLang="zh-CN" sz="1600" b="1" dirty="0" smtClean="0">
                    <a:solidFill>
                      <a:schemeClr val="tx1"/>
                    </a:solidFill>
                  </a:rPr>
                  <a:t>Energy is </a:t>
                </a:r>
                <a:r>
                  <a:rPr kumimoji="1" lang="en-US" altLang="zh-CN" sz="1600" b="1" dirty="0" smtClean="0">
                    <a:solidFill>
                      <a:srgbClr val="FF0000"/>
                    </a:solidFill>
                  </a:rPr>
                  <a:t>2.5 MeV</a:t>
                </a:r>
              </a:p>
              <a:p>
                <a:pPr marL="268776" indent="-268776">
                  <a:buFont typeface="Wingdings" pitchFamily="2" charset="2"/>
                  <a:buChar char="l"/>
                </a:pPr>
                <a:r>
                  <a:rPr kumimoji="1" lang="en-US" altLang="zh-CN" sz="1600" b="1" dirty="0" smtClean="0">
                    <a:solidFill>
                      <a:schemeClr val="tx1"/>
                    </a:solidFill>
                  </a:rPr>
                  <a:t>First beam  </a:t>
                </a:r>
                <a:r>
                  <a:rPr kumimoji="1" lang="en-US" altLang="zh-CN" sz="1600" b="1" dirty="0" smtClean="0">
                    <a:solidFill>
                      <a:srgbClr val="FF0000"/>
                    </a:solidFill>
                  </a:rPr>
                  <a:t>October 1</a:t>
                </a:r>
                <a:r>
                  <a:rPr kumimoji="1" lang="en-US" altLang="zh-CN" sz="1600" b="1" baseline="30000" dirty="0" smtClean="0">
                    <a:solidFill>
                      <a:srgbClr val="FF0000"/>
                    </a:solidFill>
                  </a:rPr>
                  <a:t>st</a:t>
                </a:r>
                <a:r>
                  <a:rPr kumimoji="1" lang="en-US" altLang="zh-CN" sz="1600" b="1" dirty="0" smtClean="0">
                    <a:solidFill>
                      <a:srgbClr val="FF0000"/>
                    </a:solidFill>
                  </a:rPr>
                  <a:t>, 2014</a:t>
                </a:r>
                <a:endParaRPr kumimoji="1" lang="en-US" altLang="zh-CN" sz="1600" b="1" dirty="0">
                  <a:solidFill>
                    <a:srgbClr val="FF0000"/>
                  </a:solidFill>
                </a:endParaRPr>
              </a:p>
            </p:txBody>
          </p:sp>
          <p:grpSp>
            <p:nvGrpSpPr>
              <p:cNvPr id="39" name="组 15"/>
              <p:cNvGrpSpPr/>
              <p:nvPr/>
            </p:nvGrpSpPr>
            <p:grpSpPr>
              <a:xfrm>
                <a:off x="441759" y="908720"/>
                <a:ext cx="3625302" cy="1274869"/>
                <a:chOff x="441759" y="908720"/>
                <a:chExt cx="3625302" cy="1274869"/>
              </a:xfrm>
            </p:grpSpPr>
            <p:pic>
              <p:nvPicPr>
                <p:cNvPr id="40" name="图片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759" y="908720"/>
                  <a:ext cx="3625302" cy="1274869"/>
                </a:xfrm>
                <a:prstGeom prst="rect">
                  <a:avLst/>
                </a:prstGeom>
              </p:spPr>
            </p:pic>
            <p:sp>
              <p:nvSpPr>
                <p:cNvPr id="41" name="文本框 40"/>
                <p:cNvSpPr txBox="1"/>
                <p:nvPr/>
              </p:nvSpPr>
              <p:spPr bwMode="auto">
                <a:xfrm>
                  <a:off x="1971616" y="1795066"/>
                  <a:ext cx="1955985" cy="359949"/>
                </a:xfrm>
                <a:prstGeom prst="rect">
                  <a:avLst/>
                </a:prstGeom>
                <a:noFill/>
                <a:ln w="9525">
                  <a:noFill/>
                  <a:miter lim="800000"/>
                  <a:headEnd/>
                  <a:tailEnd/>
                </a:ln>
              </p:spPr>
              <p:txBody>
                <a:bodyPr wrap="none" rtlCol="0">
                  <a:spAutoFit/>
                  <a:scene3d>
                    <a:camera prst="orthographicFront">
                      <a:rot lat="0" lon="0" rev="660000"/>
                    </a:camera>
                    <a:lightRig rig="threePt" dir="t"/>
                  </a:scene3d>
                </a:bodyPr>
                <a:lstStyle/>
                <a:p>
                  <a:r>
                    <a:rPr lang="en-US" altLang="zh-CN" sz="1600" dirty="0">
                      <a:ea typeface="楷体_GB2312" pitchFamily="49" charset="-122"/>
                      <a:cs typeface="Times New Roman" pitchFamily="18" charset="0"/>
                    </a:rPr>
                    <a:t>162.5 MHz HWR010</a:t>
                  </a:r>
                  <a:endParaRPr lang="zh-CN" altLang="en-US" sz="1600" dirty="0">
                    <a:ea typeface="楷体_GB2312" pitchFamily="49" charset="-122"/>
                    <a:cs typeface="Times New Roman" pitchFamily="18" charset="0"/>
                  </a:endParaRPr>
                </a:p>
              </p:txBody>
            </p:sp>
          </p:grpSp>
        </p:grpSp>
      </p:grpSp>
      <p:grpSp>
        <p:nvGrpSpPr>
          <p:cNvPr id="42" name="组 4"/>
          <p:cNvGrpSpPr/>
          <p:nvPr/>
        </p:nvGrpSpPr>
        <p:grpSpPr>
          <a:xfrm>
            <a:off x="165459" y="942465"/>
            <a:ext cx="6399464" cy="1362121"/>
            <a:chOff x="165459" y="942465"/>
            <a:chExt cx="6399464" cy="1362121"/>
          </a:xfrm>
        </p:grpSpPr>
        <p:pic>
          <p:nvPicPr>
            <p:cNvPr id="43" name="图片 42"/>
            <p:cNvPicPr>
              <a:picLocks noChangeAspect="1"/>
            </p:cNvPicPr>
            <p:nvPr/>
          </p:nvPicPr>
          <p:blipFill>
            <a:blip r:embed="rId6" cstate="screen">
              <a:alphaModFix amt="98000"/>
              <a:extLst>
                <a:ext uri="{BEBA8EAE-BF5A-486C-A8C5-ECC9F3942E4B}">
                  <a14:imgProps xmlns:a14="http://schemas.microsoft.com/office/drawing/2010/main">
                    <a14:imgLayer r:embed="rId7">
                      <a14:imgEffect>
                        <a14:sharpenSoften amount="96000"/>
                      </a14:imgEffect>
                      <a14:imgEffect>
                        <a14:brightnessContrast bright="46000" contrast="-46000"/>
                      </a14:imgEffect>
                    </a14:imgLayer>
                  </a14:imgProps>
                </a:ext>
                <a:ext uri="{28A0092B-C50C-407E-A947-70E740481C1C}">
                  <a14:useLocalDpi xmlns:a14="http://schemas.microsoft.com/office/drawing/2010/main"/>
                </a:ext>
              </a:extLst>
            </a:blip>
            <a:stretch>
              <a:fillRect/>
            </a:stretch>
          </p:blipFill>
          <p:spPr>
            <a:xfrm>
              <a:off x="407572" y="942465"/>
              <a:ext cx="2888518" cy="1212302"/>
            </a:xfrm>
            <a:prstGeom prst="rect">
              <a:avLst/>
            </a:prstGeom>
          </p:spPr>
        </p:pic>
        <p:sp>
          <p:nvSpPr>
            <p:cNvPr id="44" name="TextBox 15"/>
            <p:cNvSpPr txBox="1"/>
            <p:nvPr/>
          </p:nvSpPr>
          <p:spPr bwMode="auto">
            <a:xfrm>
              <a:off x="165459" y="1146068"/>
              <a:ext cx="316112" cy="439672"/>
            </a:xfrm>
            <a:prstGeom prst="rect">
              <a:avLst/>
            </a:prstGeom>
            <a:noFill/>
            <a:ln w="9525">
              <a:noFill/>
              <a:miter lim="800000"/>
              <a:headEnd/>
              <a:tailEnd/>
            </a:ln>
          </p:spPr>
          <p:txBody>
            <a:bodyPr wrap="none" rtlCol="0">
              <a:spAutoFit/>
            </a:bodyPr>
            <a:lstStyle/>
            <a:p>
              <a:r>
                <a:rPr lang="en-US" altLang="zh-CN" sz="2257" b="1" dirty="0">
                  <a:solidFill>
                    <a:prstClr val="black"/>
                  </a:solidFill>
                  <a:latin typeface="Arial Narrow" pitchFamily="34" charset="0"/>
                  <a:ea typeface="楷体_GB2312" pitchFamily="49" charset="-122"/>
                  <a:cs typeface="Times New Roman" pitchFamily="18" charset="0"/>
                </a:rPr>
                <a:t>1</a:t>
              </a:r>
              <a:endParaRPr lang="zh-CN" altLang="en-US" sz="2257" b="1" dirty="0">
                <a:solidFill>
                  <a:prstClr val="black"/>
                </a:solidFill>
                <a:latin typeface="Arial Narrow" pitchFamily="34" charset="0"/>
                <a:ea typeface="楷体_GB2312" pitchFamily="49" charset="-122"/>
                <a:cs typeface="Times New Roman" pitchFamily="18" charset="0"/>
              </a:endParaRPr>
            </a:p>
          </p:txBody>
        </p:sp>
        <p:sp>
          <p:nvSpPr>
            <p:cNvPr id="45" name="文本框 44"/>
            <p:cNvSpPr txBox="1"/>
            <p:nvPr/>
          </p:nvSpPr>
          <p:spPr bwMode="auto">
            <a:xfrm>
              <a:off x="1145218" y="1980651"/>
              <a:ext cx="1484702" cy="323935"/>
            </a:xfrm>
            <a:prstGeom prst="rect">
              <a:avLst/>
            </a:prstGeom>
            <a:noFill/>
            <a:ln w="9525">
              <a:noFill/>
              <a:miter lim="800000"/>
              <a:headEnd/>
              <a:tailEnd/>
            </a:ln>
          </p:spPr>
          <p:txBody>
            <a:bodyPr wrap="none" rtlCol="0">
              <a:spAutoFit/>
              <a:scene3d>
                <a:camera prst="orthographicFront">
                  <a:rot lat="0" lon="0" rev="660000"/>
                </a:camera>
                <a:lightRig rig="threePt" dir="t"/>
              </a:scene3d>
            </a:bodyPr>
            <a:lstStyle/>
            <a:p>
              <a:r>
                <a:rPr lang="en-US" altLang="zh-CN" sz="1505" dirty="0">
                  <a:ea typeface="楷体_GB2312" pitchFamily="49" charset="-122"/>
                  <a:cs typeface="Times New Roman" pitchFamily="18" charset="0"/>
                </a:rPr>
                <a:t>162.5 MHz RFQ</a:t>
              </a:r>
              <a:endParaRPr lang="zh-CN" altLang="en-US" sz="1505" dirty="0">
                <a:ea typeface="楷体_GB2312" pitchFamily="49" charset="-122"/>
                <a:cs typeface="Times New Roman" pitchFamily="18" charset="0"/>
              </a:endParaRPr>
            </a:p>
          </p:txBody>
        </p:sp>
        <p:sp>
          <p:nvSpPr>
            <p:cNvPr id="46" name="矩形 45"/>
            <p:cNvSpPr/>
            <p:nvPr/>
          </p:nvSpPr>
          <p:spPr>
            <a:xfrm>
              <a:off x="3569760" y="1007661"/>
              <a:ext cx="2995163" cy="830997"/>
            </a:xfrm>
            <a:prstGeom prst="rect">
              <a:avLst/>
            </a:prstGeom>
          </p:spPr>
          <p:txBody>
            <a:bodyPr wrap="square">
              <a:spAutoFit/>
            </a:bodyPr>
            <a:lstStyle/>
            <a:p>
              <a:pPr marL="268776" indent="-268776">
                <a:buFont typeface="Wingdings" panose="05000000000000000000" pitchFamily="2" charset="2"/>
                <a:buChar char="l"/>
              </a:pPr>
              <a:r>
                <a:rPr kumimoji="1" lang="en-US" altLang="zh-CN" sz="1600" b="1" dirty="0" smtClean="0">
                  <a:solidFill>
                    <a:prstClr val="black"/>
                  </a:solidFill>
                </a:rPr>
                <a:t>ECR + RFQ</a:t>
              </a:r>
            </a:p>
            <a:p>
              <a:pPr marL="268776" indent="-268776">
                <a:buFont typeface="Wingdings" panose="05000000000000000000" pitchFamily="2" charset="2"/>
                <a:buChar char="l"/>
              </a:pPr>
              <a:r>
                <a:rPr kumimoji="1" lang="en-US" altLang="zh-CN" sz="1600" b="1" dirty="0">
                  <a:solidFill>
                    <a:schemeClr val="tx1"/>
                  </a:solidFill>
                </a:rPr>
                <a:t>E</a:t>
              </a:r>
              <a:r>
                <a:rPr kumimoji="1" lang="en-US" altLang="zh-CN" sz="1600" b="1" dirty="0" smtClean="0">
                  <a:solidFill>
                    <a:schemeClr val="tx1"/>
                  </a:solidFill>
                </a:rPr>
                <a:t>nergy </a:t>
              </a:r>
              <a:r>
                <a:rPr kumimoji="1" lang="en-US" altLang="zh-CN" sz="1600" b="1" dirty="0">
                  <a:solidFill>
                    <a:schemeClr val="tx1"/>
                  </a:solidFill>
                </a:rPr>
                <a:t>is </a:t>
              </a:r>
              <a:r>
                <a:rPr kumimoji="1" lang="en-US" altLang="zh-CN" sz="1600" b="1" dirty="0" smtClean="0">
                  <a:solidFill>
                    <a:srgbClr val="FF0000"/>
                  </a:solidFill>
                </a:rPr>
                <a:t>2.15 MeV</a:t>
              </a:r>
            </a:p>
            <a:p>
              <a:pPr marL="268776" indent="-268776">
                <a:buFont typeface="Wingdings" panose="05000000000000000000" pitchFamily="2" charset="2"/>
                <a:buChar char="l"/>
              </a:pPr>
              <a:r>
                <a:rPr kumimoji="1" lang="en-US" altLang="zh-CN" sz="1600" b="1" dirty="0" smtClean="0">
                  <a:solidFill>
                    <a:schemeClr val="tx1"/>
                  </a:solidFill>
                </a:rPr>
                <a:t>First beam </a:t>
              </a:r>
              <a:r>
                <a:rPr kumimoji="1" lang="en-US" altLang="zh-CN" sz="1600" b="1" dirty="0" smtClean="0">
                  <a:solidFill>
                    <a:srgbClr val="FF0000"/>
                  </a:solidFill>
                </a:rPr>
                <a:t>June 6</a:t>
              </a:r>
              <a:r>
                <a:rPr kumimoji="1" lang="en-US" altLang="zh-CN" sz="1600" b="1" baseline="30000" dirty="0" smtClean="0">
                  <a:solidFill>
                    <a:srgbClr val="FF0000"/>
                  </a:solidFill>
                </a:rPr>
                <a:t>th</a:t>
              </a:r>
              <a:r>
                <a:rPr kumimoji="1" lang="en-US" altLang="zh-CN" sz="1600" b="1" dirty="0" smtClean="0">
                  <a:solidFill>
                    <a:srgbClr val="FF0000"/>
                  </a:solidFill>
                </a:rPr>
                <a:t>, 2014</a:t>
              </a:r>
            </a:p>
          </p:txBody>
        </p:sp>
      </p:grpSp>
    </p:spTree>
    <p:extLst>
      <p:ext uri="{BB962C8B-B14F-4D97-AF65-F5344CB8AC3E}">
        <p14:creationId xmlns:p14="http://schemas.microsoft.com/office/powerpoint/2010/main" val="6598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99992" y="2955104"/>
            <a:ext cx="4107832" cy="242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273491" y="5494824"/>
            <a:ext cx="4154493" cy="1077218"/>
          </a:xfrm>
          <a:prstGeom prst="rect">
            <a:avLst/>
          </a:prstGeom>
          <a:noFill/>
        </p:spPr>
        <p:txBody>
          <a:bodyPr wrap="square">
            <a:spAutoFit/>
          </a:bodyPr>
          <a:lstStyle/>
          <a:p>
            <a:pPr marL="285750" indent="-285750">
              <a:buFont typeface="Wingdings" panose="05000000000000000000" pitchFamily="2" charset="2"/>
              <a:buChar char="l"/>
            </a:pPr>
            <a:r>
              <a:rPr lang="en-US" altLang="zh-CN" sz="1600" b="1" dirty="0" err="1" smtClean="0">
                <a:ea typeface="Arial Narrow"/>
                <a:cs typeface="Arial Narrow"/>
                <a:sym typeface="Arial Narrow"/>
              </a:rPr>
              <a:t>Qo</a:t>
            </a:r>
            <a:r>
              <a:rPr lang="en-US" altLang="zh-CN" sz="1600" b="1" dirty="0" smtClean="0">
                <a:ea typeface="Arial Narrow"/>
                <a:cs typeface="Arial Narrow"/>
                <a:sym typeface="Arial Narrow"/>
              </a:rPr>
              <a:t> @ 25MV/m &gt;8E8</a:t>
            </a:r>
            <a:endParaRPr kumimoji="1" lang="en-US" altLang="zh-CN" sz="1600" b="1" dirty="0" smtClean="0">
              <a:solidFill>
                <a:srgbClr val="FF0000"/>
              </a:solidFill>
            </a:endParaRPr>
          </a:p>
          <a:p>
            <a:pPr marL="285750" indent="-285750">
              <a:buFont typeface="Wingdings" panose="05000000000000000000" pitchFamily="2" charset="2"/>
              <a:buChar char="l"/>
            </a:pPr>
            <a:r>
              <a:rPr kumimoji="1" lang="en-US" altLang="zh-CN" sz="1600" b="1" dirty="0" smtClean="0">
                <a:solidFill>
                  <a:srgbClr val="FF0000"/>
                </a:solidFill>
              </a:rPr>
              <a:t>Oct. 1</a:t>
            </a:r>
            <a:r>
              <a:rPr kumimoji="1" lang="en-US" altLang="zh-CN" sz="1600" b="1" baseline="30000" dirty="0" smtClean="0">
                <a:solidFill>
                  <a:srgbClr val="FF0000"/>
                </a:solidFill>
              </a:rPr>
              <a:t>st</a:t>
            </a:r>
            <a:r>
              <a:rPr kumimoji="1" lang="en-US" altLang="zh-CN" sz="1600" b="1" dirty="0" smtClean="0">
                <a:solidFill>
                  <a:srgbClr val="FF0000"/>
                </a:solidFill>
              </a:rPr>
              <a:t>, 2014, first beam</a:t>
            </a:r>
            <a:r>
              <a:rPr kumimoji="1" lang="en-US" altLang="zh-CN" sz="1600" b="1" dirty="0" smtClean="0">
                <a:solidFill>
                  <a:srgbClr val="0000FF"/>
                </a:solidFill>
              </a:rPr>
              <a:t>, 2.6 MeV, 2.3 mA</a:t>
            </a:r>
          </a:p>
          <a:p>
            <a:pPr marL="285750" indent="-285750">
              <a:buFont typeface="Wingdings" panose="05000000000000000000" pitchFamily="2" charset="2"/>
              <a:buChar char="l"/>
            </a:pPr>
            <a:r>
              <a:rPr kumimoji="1" lang="en-US" altLang="zh-CN" sz="1600" b="1" dirty="0" smtClean="0">
                <a:solidFill>
                  <a:srgbClr val="0000FF"/>
                </a:solidFill>
                <a:sym typeface="Arial Narrow"/>
              </a:rPr>
              <a:t>Feb</a:t>
            </a:r>
            <a:r>
              <a:rPr kumimoji="1" lang="en-US" altLang="zh-CN" sz="1600" b="1" dirty="0">
                <a:solidFill>
                  <a:srgbClr val="0000FF"/>
                </a:solidFill>
                <a:sym typeface="Arial Narrow"/>
              </a:rPr>
              <a:t>. 4th, 2015, </a:t>
            </a:r>
            <a:r>
              <a:rPr kumimoji="1" lang="en-US" altLang="zh-CN" sz="1600" b="1" dirty="0" smtClean="0">
                <a:solidFill>
                  <a:srgbClr val="0000FF"/>
                </a:solidFill>
                <a:sym typeface="Arial Narrow"/>
              </a:rPr>
              <a:t>4.2~10.8 </a:t>
            </a:r>
            <a:r>
              <a:rPr kumimoji="1" lang="en-US" altLang="zh-CN" sz="1600" b="1" dirty="0">
                <a:solidFill>
                  <a:srgbClr val="0000FF"/>
                </a:solidFill>
                <a:sym typeface="Arial Narrow"/>
              </a:rPr>
              <a:t>mA, 2.5MeV, </a:t>
            </a:r>
            <a:r>
              <a:rPr kumimoji="1" lang="en-US" altLang="zh-CN" sz="1600" b="1" dirty="0">
                <a:solidFill>
                  <a:srgbClr val="0000FF"/>
                </a:solidFill>
                <a:sym typeface="楷体_GB2312"/>
              </a:rPr>
              <a:t>CW</a:t>
            </a:r>
            <a:endParaRPr kumimoji="1" lang="en-US" altLang="zh-CN" sz="1600" b="1" dirty="0">
              <a:solidFill>
                <a:srgbClr val="0000FF"/>
              </a:solidFill>
            </a:endParaRPr>
          </a:p>
          <a:p>
            <a:pPr marL="285750" indent="-285750">
              <a:buFont typeface="Wingdings" panose="05000000000000000000" pitchFamily="2" charset="2"/>
              <a:buChar char="l"/>
            </a:pPr>
            <a:endParaRPr kumimoji="1" lang="en-US" altLang="zh-CN" sz="1600" b="1" dirty="0">
              <a:solidFill>
                <a:srgbClr val="0000FF"/>
              </a:solidFill>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312" y="950084"/>
            <a:ext cx="8311380" cy="1863982"/>
          </a:xfrm>
          <a:prstGeom prst="rect">
            <a:avLst/>
          </a:prstGeom>
        </p:spPr>
      </p:pic>
      <p:sp>
        <p:nvSpPr>
          <p:cNvPr id="7" name="标题 2"/>
          <p:cNvSpPr>
            <a:spLocks noGrp="1"/>
          </p:cNvSpPr>
          <p:nvPr>
            <p:ph type="title"/>
          </p:nvPr>
        </p:nvSpPr>
        <p:spPr>
          <a:xfrm>
            <a:off x="761368" y="116632"/>
            <a:ext cx="7669100" cy="720000"/>
          </a:xfrm>
        </p:spPr>
        <p:txBody>
          <a:bodyPr/>
          <a:lstStyle/>
          <a:p>
            <a:r>
              <a:rPr kumimoji="1" lang="en-US" altLang="zh-CN" dirty="0" smtClean="0"/>
              <a:t>Commissioning of HWR test module</a:t>
            </a:r>
            <a:endParaRPr kumimoji="1" lang="zh-CN" altLang="en-US" dirty="0"/>
          </a:p>
        </p:txBody>
      </p:sp>
      <p:sp>
        <p:nvSpPr>
          <p:cNvPr id="9" name="矩形 8"/>
          <p:cNvSpPr/>
          <p:nvPr/>
        </p:nvSpPr>
        <p:spPr>
          <a:xfrm>
            <a:off x="4516996" y="5495165"/>
            <a:ext cx="4488780" cy="830997"/>
          </a:xfrm>
          <a:prstGeom prst="rect">
            <a:avLst/>
          </a:prstGeom>
        </p:spPr>
        <p:txBody>
          <a:bodyPr wrap="square">
            <a:spAutoFit/>
          </a:bodyPr>
          <a:lstStyle/>
          <a:p>
            <a:pPr marL="285750" indent="-285750">
              <a:buFont typeface="Wingdings" panose="05000000000000000000" pitchFamily="2" charset="2"/>
              <a:buChar char="l"/>
            </a:pPr>
            <a:r>
              <a:rPr lang="en-US" altLang="zh-CN" sz="1600" b="1" dirty="0" smtClean="0">
                <a:ea typeface="Arial Narrow"/>
                <a:cs typeface="Arial Narrow"/>
              </a:rPr>
              <a:t>Nov.25th</a:t>
            </a:r>
            <a:r>
              <a:rPr lang="en-US" altLang="zh-CN" sz="1600" b="1" dirty="0">
                <a:ea typeface="Arial Narrow"/>
                <a:cs typeface="Arial Narrow"/>
              </a:rPr>
              <a:t>, 2014, first CW, 3.4 mA ~ 6 hours.</a:t>
            </a:r>
          </a:p>
          <a:p>
            <a:pPr marL="285750" lvl="0" indent="-285750">
              <a:buFont typeface="Wingdings" panose="05000000000000000000" pitchFamily="2" charset="2"/>
              <a:buChar char="l"/>
            </a:pPr>
            <a:r>
              <a:rPr lang="en-US" altLang="zh-CN" sz="1600" b="1" dirty="0" smtClean="0">
                <a:solidFill>
                  <a:srgbClr val="FF0000"/>
                </a:solidFill>
              </a:rPr>
              <a:t>Feb</a:t>
            </a:r>
            <a:r>
              <a:rPr lang="en-US" altLang="zh-CN" sz="1600" b="1" dirty="0">
                <a:solidFill>
                  <a:srgbClr val="FF0000"/>
                </a:solidFill>
              </a:rPr>
              <a:t>. 23</a:t>
            </a:r>
            <a:r>
              <a:rPr lang="en-US" altLang="zh-CN" sz="1600" b="1" baseline="30000" dirty="0">
                <a:solidFill>
                  <a:srgbClr val="FF0000"/>
                </a:solidFill>
              </a:rPr>
              <a:t>rd</a:t>
            </a:r>
            <a:r>
              <a:rPr lang="en-US" altLang="zh-CN" sz="1600" b="1" dirty="0">
                <a:solidFill>
                  <a:srgbClr val="FF0000"/>
                </a:solidFill>
              </a:rPr>
              <a:t>, 2015, </a:t>
            </a:r>
            <a:r>
              <a:rPr lang="en-US" altLang="zh-CN" sz="1600" b="1" dirty="0" smtClean="0">
                <a:solidFill>
                  <a:srgbClr val="FF0000"/>
                </a:solidFill>
              </a:rPr>
              <a:t>2.55MeV</a:t>
            </a:r>
            <a:r>
              <a:rPr lang="en-US" altLang="zh-CN" sz="1600" b="1" dirty="0">
                <a:solidFill>
                  <a:srgbClr val="FF0000"/>
                </a:solidFill>
              </a:rPr>
              <a:t>/~11mA/28kW, 1 </a:t>
            </a:r>
            <a:r>
              <a:rPr lang="en-US" altLang="zh-CN" sz="1600" b="1" dirty="0" smtClean="0">
                <a:solidFill>
                  <a:srgbClr val="FF0000"/>
                </a:solidFill>
              </a:rPr>
              <a:t>h</a:t>
            </a:r>
            <a:endParaRPr lang="en-US" altLang="zh-CN" sz="1600" b="1" dirty="0">
              <a:solidFill>
                <a:srgbClr val="FF0000"/>
              </a:solidFill>
            </a:endParaRPr>
          </a:p>
          <a:p>
            <a:pPr marL="285750" indent="-285750">
              <a:buFont typeface="Wingdings" panose="05000000000000000000" pitchFamily="2" charset="2"/>
              <a:buChar char="l"/>
            </a:pPr>
            <a:r>
              <a:rPr kumimoji="1" lang="en-US" altLang="zh-CN" sz="1600" b="1" dirty="0">
                <a:solidFill>
                  <a:srgbClr val="0000FF"/>
                </a:solidFill>
              </a:rPr>
              <a:t>Total operation time was </a:t>
            </a:r>
            <a:r>
              <a:rPr kumimoji="1" lang="en-US" altLang="zh-CN" sz="1600" b="1" dirty="0">
                <a:solidFill>
                  <a:srgbClr val="FF0000"/>
                </a:solidFill>
              </a:rPr>
              <a:t>~ 200 hours</a:t>
            </a:r>
            <a:r>
              <a:rPr kumimoji="1" lang="en-US" altLang="zh-CN" sz="1600" b="1" dirty="0" smtClean="0">
                <a:solidFill>
                  <a:srgbClr val="0000FF"/>
                </a:solidFill>
              </a:rPr>
              <a:t>.</a:t>
            </a:r>
            <a:endParaRPr kumimoji="1" lang="en-US" altLang="zh-CN" sz="1600" b="1" dirty="0">
              <a:solidFill>
                <a:srgbClr val="0000FF"/>
              </a:solidFill>
            </a:endParaRPr>
          </a:p>
        </p:txBody>
      </p:sp>
      <p:sp>
        <p:nvSpPr>
          <p:cNvPr id="10" name="文本框 9"/>
          <p:cNvSpPr txBox="1"/>
          <p:nvPr/>
        </p:nvSpPr>
        <p:spPr bwMode="auto">
          <a:xfrm>
            <a:off x="6084168" y="3816061"/>
            <a:ext cx="1080120" cy="338554"/>
          </a:xfrm>
          <a:prstGeom prst="rect">
            <a:avLst/>
          </a:prstGeom>
          <a:noFill/>
          <a:ln w="9525">
            <a:noFill/>
            <a:miter lim="800000"/>
            <a:headEnd/>
            <a:tailEnd/>
          </a:ln>
        </p:spPr>
        <p:txBody>
          <a:bodyPr wrap="square" rtlCol="0">
            <a:spAutoFit/>
          </a:bodyPr>
          <a:lstStyle/>
          <a:p>
            <a:r>
              <a:rPr lang="en-US" altLang="zh-CN" sz="1600" dirty="0" smtClean="0">
                <a:latin typeface="Arial Narrow" pitchFamily="34" charset="0"/>
                <a:ea typeface="楷体_GB2312" pitchFamily="49" charset="-122"/>
                <a:cs typeface="Times New Roman" pitchFamily="18" charset="0"/>
              </a:rPr>
              <a:t>CW 11mA</a:t>
            </a:r>
            <a:endParaRPr lang="zh-CN" altLang="en-US" sz="1600" dirty="0" smtClean="0">
              <a:latin typeface="Arial Narrow" pitchFamily="34" charset="0"/>
              <a:ea typeface="楷体_GB2312" pitchFamily="49" charset="-122"/>
              <a:cs typeface="Times New Roman" pitchFamily="18" charset="0"/>
            </a:endParaRPr>
          </a:p>
        </p:txBody>
      </p:sp>
      <p:pic>
        <p:nvPicPr>
          <p:cNvPr id="11" name="图片 10"/>
          <p:cNvPicPr/>
          <p:nvPr/>
        </p:nvPicPr>
        <p:blipFill>
          <a:blip r:embed="rId4"/>
          <a:stretch>
            <a:fillRect/>
          </a:stretch>
        </p:blipFill>
        <p:spPr>
          <a:xfrm>
            <a:off x="251520" y="2924944"/>
            <a:ext cx="4128374" cy="2547328"/>
          </a:xfrm>
          <a:prstGeom prst="rect">
            <a:avLst/>
          </a:prstGeom>
        </p:spPr>
      </p:pic>
    </p:spTree>
    <p:extLst>
      <p:ext uri="{BB962C8B-B14F-4D97-AF65-F5344CB8AC3E}">
        <p14:creationId xmlns:p14="http://schemas.microsoft.com/office/powerpoint/2010/main" val="146019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11"/>
          <p:cNvGrpSpPr/>
          <p:nvPr/>
        </p:nvGrpSpPr>
        <p:grpSpPr>
          <a:xfrm>
            <a:off x="192100" y="3623043"/>
            <a:ext cx="3816424" cy="2614269"/>
            <a:chOff x="3141972" y="940530"/>
            <a:chExt cx="2995091" cy="2091881"/>
          </a:xfrm>
        </p:grpSpPr>
        <p:pic>
          <p:nvPicPr>
            <p:cNvPr id="5" name="图片 4" descr="5MeV 201506060300 BPM count energy.png"/>
            <p:cNvPicPr>
              <a:picLocks noChangeAspect="1"/>
            </p:cNvPicPr>
            <p:nvPr/>
          </p:nvPicPr>
          <p:blipFill rotWithShape="1">
            <a:blip r:embed="rId2" cstate="print">
              <a:extLst>
                <a:ext uri="{28A0092B-C50C-407E-A947-70E740481C1C}">
                  <a14:useLocalDpi xmlns:a14="http://schemas.microsoft.com/office/drawing/2010/main"/>
                </a:ext>
              </a:extLst>
            </a:blip>
            <a:srcRect t="3640"/>
            <a:stretch/>
          </p:blipFill>
          <p:spPr>
            <a:xfrm>
              <a:off x="3141972" y="940530"/>
              <a:ext cx="2995091" cy="2091881"/>
            </a:xfrm>
            <a:prstGeom prst="rect">
              <a:avLst/>
            </a:prstGeom>
          </p:spPr>
        </p:pic>
        <p:sp>
          <p:nvSpPr>
            <p:cNvPr id="6" name="文本框 5"/>
            <p:cNvSpPr txBox="1"/>
            <p:nvPr/>
          </p:nvSpPr>
          <p:spPr>
            <a:xfrm>
              <a:off x="3205170" y="1838917"/>
              <a:ext cx="2736304" cy="369332"/>
            </a:xfrm>
            <a:prstGeom prst="rect">
              <a:avLst/>
            </a:prstGeom>
            <a:noFill/>
          </p:spPr>
          <p:txBody>
            <a:bodyPr wrap="square" rtlCol="0">
              <a:spAutoFit/>
            </a:bodyPr>
            <a:lstStyle/>
            <a:p>
              <a:pPr algn="ctr"/>
              <a:r>
                <a:rPr kumimoji="1" lang="en-US" altLang="zh-CN" dirty="0" smtClean="0">
                  <a:solidFill>
                    <a:srgbClr val="FFFF00"/>
                  </a:solidFill>
                </a:rPr>
                <a:t>Beam energy: 5.2±0.1MeV</a:t>
              </a:r>
              <a:endParaRPr kumimoji="1" lang="zh-CN" altLang="en-US" dirty="0">
                <a:solidFill>
                  <a:srgbClr val="FFFF00"/>
                </a:solidFill>
              </a:endParaRPr>
            </a:p>
          </p:txBody>
        </p:sp>
      </p:grpSp>
      <p:sp>
        <p:nvSpPr>
          <p:cNvPr id="7" name="标题 1"/>
          <p:cNvSpPr txBox="1">
            <a:spLocks/>
          </p:cNvSpPr>
          <p:nvPr/>
        </p:nvSpPr>
        <p:spPr>
          <a:xfrm>
            <a:off x="827584" y="208371"/>
            <a:ext cx="8064896" cy="655637"/>
          </a:xfrm>
          <a:prstGeom prst="rect">
            <a:avLst/>
          </a:prstGeom>
          <a:noFill/>
          <a:ln>
            <a:noFill/>
          </a:ln>
        </p:spPr>
        <p:txBody>
          <a:bodyPr vert="horz" anchor="ctr" anchorCtr="0">
            <a:normAutofit/>
          </a:bodyPr>
          <a:lstStyle>
            <a:lvl1pPr>
              <a:spcBef>
                <a:spcPct val="0"/>
              </a:spcBef>
              <a:buNone/>
              <a:defRPr kumimoji="1" lang="en-US" sz="3600" b="1" cap="none" spc="0" dirty="0">
                <a:ln w="3175" cmpd="sng">
                  <a:noFill/>
                  <a:prstDash val="solid"/>
                </a:ln>
                <a:solidFill>
                  <a:srgbClr val="F18E30"/>
                </a:solidFill>
                <a:effectLst/>
                <a:ea typeface="黑体" pitchFamily="49" charset="-122"/>
                <a:cs typeface="Times New Roman" pitchFamily="18" charset="0"/>
              </a:defRPr>
            </a:lvl1pPr>
          </a:lstStyle>
          <a:p>
            <a:r>
              <a:rPr lang="en-US" altLang="zh-CN" dirty="0"/>
              <a:t>Commissioning of 5 MeV </a:t>
            </a:r>
            <a:r>
              <a:rPr lang="en-US" altLang="zh-CN" dirty="0" err="1"/>
              <a:t>Linac</a:t>
            </a:r>
            <a:endParaRPr lang="en-US" altLang="zh-CN" dirty="0"/>
          </a:p>
        </p:txBody>
      </p:sp>
      <p:pic>
        <p:nvPicPr>
          <p:cNvPr id="8" name="图片 7" descr="IMG_20150515_22140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00" y="1089288"/>
            <a:ext cx="3694029" cy="2267602"/>
          </a:xfrm>
          <a:prstGeom prst="rect">
            <a:avLst/>
          </a:prstGeom>
        </p:spPr>
      </p:pic>
      <p:sp>
        <p:nvSpPr>
          <p:cNvPr id="9" name="文本框 8"/>
          <p:cNvSpPr txBox="1"/>
          <p:nvPr/>
        </p:nvSpPr>
        <p:spPr bwMode="auto">
          <a:xfrm>
            <a:off x="3923928" y="956335"/>
            <a:ext cx="5108468" cy="2677656"/>
          </a:xfrm>
          <a:prstGeom prst="rect">
            <a:avLst/>
          </a:prstGeom>
          <a:solidFill>
            <a:srgbClr val="CCFFFF"/>
          </a:solidFill>
          <a:ln w="9525">
            <a:noFill/>
            <a:miter lim="800000"/>
            <a:headEnd/>
            <a:tailEnd/>
          </a:ln>
        </p:spPr>
        <p:txBody>
          <a:bodyPr wrap="square" rtlCol="0">
            <a:spAutoFit/>
          </a:bodyPr>
          <a:lstStyle/>
          <a:p>
            <a:pPr marL="285750" indent="-285750">
              <a:buFont typeface="Arial" charset="0"/>
              <a:buChar char="•"/>
            </a:pPr>
            <a:r>
              <a:rPr kumimoji="1" lang="en-US" altLang="zh-CN" b="1" dirty="0">
                <a:solidFill>
                  <a:srgbClr val="0000FF"/>
                </a:solidFill>
              </a:rPr>
              <a:t>June 6</a:t>
            </a:r>
            <a:r>
              <a:rPr kumimoji="1" lang="en-US" altLang="zh-CN" b="1" baseline="30000" dirty="0">
                <a:solidFill>
                  <a:srgbClr val="0000FF"/>
                </a:solidFill>
              </a:rPr>
              <a:t>th</a:t>
            </a:r>
            <a:r>
              <a:rPr kumimoji="1" lang="en-US" altLang="zh-CN" b="1" dirty="0">
                <a:solidFill>
                  <a:srgbClr val="0000FF"/>
                </a:solidFill>
              </a:rPr>
              <a:t>, 2015, </a:t>
            </a:r>
            <a:r>
              <a:rPr kumimoji="1" lang="en-US" altLang="zh-CN" sz="2000" b="1" dirty="0" smtClean="0">
                <a:solidFill>
                  <a:srgbClr val="FF0000"/>
                </a:solidFill>
              </a:rPr>
              <a:t>5.2 MeV</a:t>
            </a:r>
            <a:r>
              <a:rPr kumimoji="1" lang="en-US" altLang="zh-CN" sz="2000" b="1" dirty="0">
                <a:solidFill>
                  <a:srgbClr val="FF0000"/>
                </a:solidFill>
              </a:rPr>
              <a:t>, </a:t>
            </a:r>
            <a:r>
              <a:rPr kumimoji="1" lang="en-US" altLang="zh-CN" sz="2000" b="1" dirty="0" smtClean="0">
                <a:solidFill>
                  <a:srgbClr val="FF0000"/>
                </a:solidFill>
              </a:rPr>
              <a:t>10.2 mA</a:t>
            </a:r>
            <a:r>
              <a:rPr kumimoji="1" lang="en-US" altLang="zh-CN" b="1" dirty="0">
                <a:solidFill>
                  <a:srgbClr val="0000FF"/>
                </a:solidFill>
              </a:rPr>
              <a:t>, </a:t>
            </a:r>
            <a:r>
              <a:rPr kumimoji="1" lang="en-US" altLang="zh-CN" b="1" dirty="0" smtClean="0">
                <a:solidFill>
                  <a:srgbClr val="0000FF"/>
                </a:solidFill>
              </a:rPr>
              <a:t>short pulse, 100us@1Hz; MPS upgrade</a:t>
            </a:r>
            <a:endParaRPr kumimoji="1" lang="en-US" altLang="zh-CN" b="1" dirty="0">
              <a:solidFill>
                <a:srgbClr val="0000FF"/>
              </a:solidFill>
            </a:endParaRPr>
          </a:p>
          <a:p>
            <a:pPr marL="285750" indent="-285750">
              <a:buFont typeface="Arial" charset="0"/>
              <a:buChar char="•"/>
            </a:pPr>
            <a:r>
              <a:rPr kumimoji="1" lang="en-US" altLang="zh-CN" b="1" dirty="0">
                <a:solidFill>
                  <a:srgbClr val="0000FF"/>
                </a:solidFill>
              </a:rPr>
              <a:t>June 12</a:t>
            </a:r>
            <a:r>
              <a:rPr kumimoji="1" lang="en-US" altLang="zh-CN" b="1" baseline="30000" dirty="0">
                <a:solidFill>
                  <a:srgbClr val="0000FF"/>
                </a:solidFill>
              </a:rPr>
              <a:t>th</a:t>
            </a:r>
            <a:r>
              <a:rPr kumimoji="1" lang="en-US" altLang="zh-CN" b="1" dirty="0">
                <a:solidFill>
                  <a:srgbClr val="0000FF"/>
                </a:solidFill>
              </a:rPr>
              <a:t>, 2015, </a:t>
            </a:r>
            <a:r>
              <a:rPr kumimoji="1" lang="en-US" altLang="zh-CN" sz="2000" b="1" dirty="0" smtClean="0">
                <a:solidFill>
                  <a:srgbClr val="FF0000"/>
                </a:solidFill>
              </a:rPr>
              <a:t>5.1 MeV</a:t>
            </a:r>
            <a:r>
              <a:rPr kumimoji="1" lang="en-US" altLang="zh-CN" sz="2000" b="1" dirty="0">
                <a:solidFill>
                  <a:srgbClr val="FF0000"/>
                </a:solidFill>
              </a:rPr>
              <a:t>, </a:t>
            </a:r>
            <a:r>
              <a:rPr kumimoji="1" lang="en-US" altLang="zh-CN" sz="2000" b="1" dirty="0" smtClean="0">
                <a:solidFill>
                  <a:srgbClr val="FF0000"/>
                </a:solidFill>
              </a:rPr>
              <a:t>2.7 mA</a:t>
            </a:r>
            <a:r>
              <a:rPr kumimoji="1" lang="en-US" altLang="zh-CN" b="1" dirty="0">
                <a:solidFill>
                  <a:srgbClr val="0000FF"/>
                </a:solidFill>
              </a:rPr>
              <a:t>, </a:t>
            </a:r>
            <a:r>
              <a:rPr kumimoji="1" lang="en-US" altLang="zh-CN" b="1" dirty="0" smtClean="0">
                <a:solidFill>
                  <a:srgbClr val="0000FF"/>
                </a:solidFill>
              </a:rPr>
              <a:t>100ms@1Hz </a:t>
            </a:r>
            <a:r>
              <a:rPr kumimoji="1" lang="en-US" altLang="zh-CN" sz="2000" b="1" dirty="0">
                <a:solidFill>
                  <a:srgbClr val="FF0000"/>
                </a:solidFill>
              </a:rPr>
              <a:t>; </a:t>
            </a:r>
            <a:r>
              <a:rPr kumimoji="1" lang="en-US" altLang="zh-CN" sz="2000" b="1" dirty="0" smtClean="0">
                <a:solidFill>
                  <a:srgbClr val="FF0000"/>
                </a:solidFill>
              </a:rPr>
              <a:t>radiation protection upgrade</a:t>
            </a:r>
          </a:p>
          <a:p>
            <a:pPr marL="285750" indent="-285750">
              <a:buFont typeface="Arial" charset="0"/>
              <a:buChar char="•"/>
            </a:pPr>
            <a:r>
              <a:rPr kumimoji="1" lang="en-US" altLang="zh-CN" b="1" dirty="0" smtClean="0">
                <a:solidFill>
                  <a:srgbClr val="0000FF"/>
                </a:solidFill>
                <a:ea typeface="+mj-ea"/>
                <a:cs typeface="Heiti SC Light" charset="-122"/>
              </a:rPr>
              <a:t>June 24</a:t>
            </a:r>
            <a:r>
              <a:rPr kumimoji="1" lang="en-US" altLang="zh-CN" b="1" baseline="30000" dirty="0" smtClean="0">
                <a:solidFill>
                  <a:srgbClr val="0000FF"/>
                </a:solidFill>
                <a:ea typeface="+mj-ea"/>
                <a:cs typeface="Heiti SC Light" charset="-122"/>
              </a:rPr>
              <a:t>th</a:t>
            </a:r>
            <a:r>
              <a:rPr kumimoji="1" lang="en-US" altLang="zh-CN" b="1" dirty="0" smtClean="0">
                <a:solidFill>
                  <a:srgbClr val="0000FF"/>
                </a:solidFill>
                <a:ea typeface="+mj-ea"/>
                <a:cs typeface="Heiti SC Light" charset="-122"/>
              </a:rPr>
              <a:t>, 5.3 MeV, 2.7 mA, CW, 5 min, MPS upgrade</a:t>
            </a:r>
          </a:p>
          <a:p>
            <a:pPr marL="285750" indent="-285750">
              <a:buFont typeface="Arial" charset="0"/>
              <a:buChar char="•"/>
            </a:pPr>
            <a:r>
              <a:rPr kumimoji="1" lang="en-US" altLang="zh-CN" b="1" dirty="0" smtClean="0">
                <a:solidFill>
                  <a:srgbClr val="0000FF"/>
                </a:solidFill>
                <a:cs typeface="Heiti SC Light" charset="-122"/>
              </a:rPr>
              <a:t>Dec</a:t>
            </a:r>
            <a:r>
              <a:rPr kumimoji="1" lang="zh-CN" altLang="en-US" b="1" dirty="0" smtClean="0">
                <a:solidFill>
                  <a:srgbClr val="0000FF"/>
                </a:solidFill>
                <a:cs typeface="Heiti SC Light" charset="-122"/>
              </a:rPr>
              <a:t> </a:t>
            </a:r>
            <a:r>
              <a:rPr kumimoji="1" lang="en-US" altLang="zh-CN" b="1" dirty="0">
                <a:solidFill>
                  <a:srgbClr val="0000FF"/>
                </a:solidFill>
                <a:cs typeface="Heiti SC Light" charset="-122"/>
              </a:rPr>
              <a:t>27</a:t>
            </a:r>
            <a:r>
              <a:rPr kumimoji="1" lang="en-US" altLang="zh-CN" b="1" baseline="30000" dirty="0">
                <a:solidFill>
                  <a:srgbClr val="0000FF"/>
                </a:solidFill>
                <a:cs typeface="Heiti SC Light" charset="-122"/>
              </a:rPr>
              <a:t>th</a:t>
            </a:r>
            <a:r>
              <a:rPr kumimoji="1" lang="en-US" altLang="zh-CN" b="1" dirty="0">
                <a:solidFill>
                  <a:srgbClr val="0000FF"/>
                </a:solidFill>
                <a:cs typeface="Heiti SC Light" charset="-122"/>
              </a:rPr>
              <a:t>,</a:t>
            </a:r>
            <a:r>
              <a:rPr kumimoji="1" lang="zh-CN" altLang="en-US" b="1" dirty="0">
                <a:solidFill>
                  <a:srgbClr val="0000FF"/>
                </a:solidFill>
                <a:cs typeface="Heiti SC Light" charset="-122"/>
              </a:rPr>
              <a:t> </a:t>
            </a:r>
            <a:r>
              <a:rPr kumimoji="1" lang="en-US" altLang="zh-CN" b="1" dirty="0">
                <a:solidFill>
                  <a:srgbClr val="0000FF"/>
                </a:solidFill>
                <a:cs typeface="Heiti SC Light" charset="-122"/>
              </a:rPr>
              <a:t>2015,</a:t>
            </a:r>
            <a:r>
              <a:rPr kumimoji="1" lang="zh-CN" altLang="zh-CN" b="1" dirty="0">
                <a:solidFill>
                  <a:srgbClr val="FF0000"/>
                </a:solidFill>
                <a:cs typeface="Heiti SC Light" charset="-122"/>
              </a:rPr>
              <a:t>4</a:t>
            </a:r>
            <a:r>
              <a:rPr kumimoji="1" lang="en-US" altLang="zh-CN" b="1" dirty="0">
                <a:solidFill>
                  <a:srgbClr val="FF0000"/>
                </a:solidFill>
                <a:cs typeface="Heiti SC Light" charset="-122"/>
              </a:rPr>
              <a:t>.6MeV/4mA/CW/40min</a:t>
            </a:r>
            <a:r>
              <a:rPr kumimoji="1" lang="zh-CN" altLang="en-US" b="1" dirty="0">
                <a:solidFill>
                  <a:srgbClr val="0000FF"/>
                </a:solidFill>
                <a:cs typeface="Heiti SC Light" charset="-122"/>
              </a:rPr>
              <a:t>；</a:t>
            </a:r>
            <a:r>
              <a:rPr kumimoji="1" lang="en-US" altLang="zh-CN" b="1" dirty="0" smtClean="0">
                <a:solidFill>
                  <a:srgbClr val="0000FF"/>
                </a:solidFill>
                <a:cs typeface="Heiti SC Light" charset="-122"/>
              </a:rPr>
              <a:t>4.6MeV/3mA/CW/50min</a:t>
            </a:r>
          </a:p>
          <a:p>
            <a:pPr marL="285750" indent="-285750">
              <a:buFont typeface="Arial" charset="0"/>
              <a:buChar char="•"/>
            </a:pPr>
            <a:r>
              <a:rPr kumimoji="1" lang="en-US" altLang="zh-CN" b="1" dirty="0" smtClean="0">
                <a:solidFill>
                  <a:srgbClr val="0000FF"/>
                </a:solidFill>
                <a:cs typeface="Heiti SC Light" charset="-122"/>
              </a:rPr>
              <a:t>Jan</a:t>
            </a:r>
            <a:r>
              <a:rPr kumimoji="1" lang="zh-CN" altLang="en-US" b="1" dirty="0" smtClean="0">
                <a:solidFill>
                  <a:srgbClr val="0000FF"/>
                </a:solidFill>
                <a:cs typeface="Heiti SC Light" charset="-122"/>
              </a:rPr>
              <a:t> </a:t>
            </a:r>
            <a:r>
              <a:rPr kumimoji="1" lang="en-US" altLang="zh-CN" b="1" dirty="0">
                <a:solidFill>
                  <a:srgbClr val="0000FF"/>
                </a:solidFill>
                <a:cs typeface="Heiti SC Light" charset="-122"/>
              </a:rPr>
              <a:t>2</a:t>
            </a:r>
            <a:r>
              <a:rPr kumimoji="1" lang="en-US" altLang="zh-CN" b="1" baseline="30000" dirty="0">
                <a:solidFill>
                  <a:srgbClr val="0000FF"/>
                </a:solidFill>
                <a:cs typeface="Heiti SC Light" charset="-122"/>
              </a:rPr>
              <a:t>th</a:t>
            </a:r>
            <a:r>
              <a:rPr kumimoji="1" lang="zh-CN" altLang="en-US" b="1" dirty="0">
                <a:solidFill>
                  <a:srgbClr val="0000FF"/>
                </a:solidFill>
                <a:cs typeface="Heiti SC Light" charset="-122"/>
              </a:rPr>
              <a:t>,</a:t>
            </a:r>
            <a:r>
              <a:rPr kumimoji="1" lang="en-US" altLang="zh-CN" b="1" dirty="0">
                <a:solidFill>
                  <a:srgbClr val="0000FF"/>
                </a:solidFill>
                <a:cs typeface="Heiti SC Light" charset="-122"/>
              </a:rPr>
              <a:t>2016,</a:t>
            </a:r>
            <a:r>
              <a:rPr kumimoji="1" lang="zh-CN" altLang="en-US" b="1" dirty="0">
                <a:solidFill>
                  <a:srgbClr val="0000FF"/>
                </a:solidFill>
                <a:cs typeface="Heiti SC Light" charset="-122"/>
              </a:rPr>
              <a:t> </a:t>
            </a:r>
            <a:r>
              <a:rPr kumimoji="1" lang="zh-CN" altLang="zh-CN" b="1" dirty="0">
                <a:solidFill>
                  <a:srgbClr val="0000FF"/>
                </a:solidFill>
                <a:cs typeface="Heiti SC Light" charset="-122"/>
              </a:rPr>
              <a:t>4</a:t>
            </a:r>
            <a:r>
              <a:rPr kumimoji="1" lang="en-US" altLang="zh-CN" b="1" dirty="0">
                <a:solidFill>
                  <a:srgbClr val="0000FF"/>
                </a:solidFill>
                <a:cs typeface="Heiti SC Light" charset="-122"/>
              </a:rPr>
              <a:t>MeV/</a:t>
            </a:r>
            <a:r>
              <a:rPr kumimoji="1" lang="zh-CN" altLang="zh-CN" b="1" dirty="0">
                <a:solidFill>
                  <a:srgbClr val="0000FF"/>
                </a:solidFill>
                <a:cs typeface="Heiti SC Light" charset="-122"/>
              </a:rPr>
              <a:t>1</a:t>
            </a:r>
            <a:r>
              <a:rPr kumimoji="1" lang="en-US" altLang="zh-CN" b="1" dirty="0">
                <a:solidFill>
                  <a:srgbClr val="0000FF"/>
                </a:solidFill>
                <a:cs typeface="Heiti SC Light" charset="-122"/>
              </a:rPr>
              <a:t>.7mA/CW/6.8kW</a:t>
            </a:r>
            <a:r>
              <a:rPr kumimoji="1" lang="zh-CN" altLang="en-US" b="1" dirty="0">
                <a:solidFill>
                  <a:srgbClr val="0000FF"/>
                </a:solidFill>
                <a:cs typeface="Heiti SC Light" charset="-122"/>
              </a:rPr>
              <a:t>,</a:t>
            </a:r>
            <a:r>
              <a:rPr kumimoji="1" lang="en-US" altLang="zh-CN" b="1" dirty="0">
                <a:solidFill>
                  <a:srgbClr val="0000FF"/>
                </a:solidFill>
                <a:cs typeface="Heiti SC Light" charset="-122"/>
              </a:rPr>
              <a:t>7.5</a:t>
            </a:r>
            <a:r>
              <a:rPr kumimoji="1" lang="zh-CN" altLang="en-US" b="1" dirty="0">
                <a:solidFill>
                  <a:srgbClr val="0000FF"/>
                </a:solidFill>
                <a:cs typeface="Heiti SC Light" charset="-122"/>
              </a:rPr>
              <a:t> </a:t>
            </a:r>
            <a:r>
              <a:rPr kumimoji="1" lang="en-US" altLang="zh-CN" b="1" dirty="0" smtClean="0">
                <a:solidFill>
                  <a:srgbClr val="0000FF"/>
                </a:solidFill>
                <a:cs typeface="Heiti SC Light" charset="-122"/>
              </a:rPr>
              <a:t>h</a:t>
            </a:r>
            <a:endParaRPr kumimoji="1" lang="en-US" altLang="zh-CN" b="1" dirty="0">
              <a:solidFill>
                <a:srgbClr val="FF0000"/>
              </a:solidFill>
              <a:cs typeface="Heiti SC Light" charset="-122"/>
            </a:endParaRPr>
          </a:p>
        </p:txBody>
      </p:sp>
      <p:pic>
        <p:nvPicPr>
          <p:cNvPr id="10" name="图片 9" descr="CW al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1946" y="3691049"/>
            <a:ext cx="4272432" cy="2673030"/>
          </a:xfrm>
          <a:prstGeom prst="rect">
            <a:avLst/>
          </a:prstGeom>
        </p:spPr>
      </p:pic>
    </p:spTree>
    <p:extLst>
      <p:ext uri="{BB962C8B-B14F-4D97-AF65-F5344CB8AC3E}">
        <p14:creationId xmlns:p14="http://schemas.microsoft.com/office/powerpoint/2010/main" val="1836288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
          <p:cNvSpPr/>
          <p:nvPr/>
        </p:nvSpPr>
        <p:spPr>
          <a:xfrm>
            <a:off x="4366443" y="4167881"/>
            <a:ext cx="4649611" cy="1938992"/>
          </a:xfrm>
          <a:prstGeom prst="rect">
            <a:avLst/>
          </a:prstGeom>
          <a:solidFill>
            <a:srgbClr val="99FFCC"/>
          </a:solidFill>
        </p:spPr>
        <p:txBody>
          <a:bodyPr wrap="square">
            <a:spAutoFit/>
          </a:bodyPr>
          <a:lstStyle/>
          <a:p>
            <a:r>
              <a:rPr kumimoji="1" lang="en-US" altLang="zh-CN" sz="2000" b="1" dirty="0" smtClean="0">
                <a:solidFill>
                  <a:srgbClr val="003366"/>
                </a:solidFill>
                <a:latin typeface="Times New Roman" panose="02020603050405020304" pitchFamily="18" charset="0"/>
                <a:ea typeface="仿宋" panose="02010609060101010101" pitchFamily="49" charset="-122"/>
                <a:cs typeface="Times New Roman" panose="02020603050405020304" pitchFamily="18" charset="0"/>
              </a:rPr>
              <a:t>Sept. 15, 2016, 7 MeV/10 mA, pulse</a:t>
            </a:r>
          </a:p>
          <a:p>
            <a:r>
              <a:rPr kumimoji="1" lang="en-US" altLang="zh-CN" sz="2000" b="1" dirty="0" smtClean="0">
                <a:solidFill>
                  <a:srgbClr val="003366"/>
                </a:solidFill>
                <a:latin typeface="Times New Roman" panose="02020603050405020304" pitchFamily="18" charset="0"/>
                <a:ea typeface="仿宋" panose="02010609060101010101" pitchFamily="49" charset="-122"/>
                <a:cs typeface="Times New Roman" panose="02020603050405020304" pitchFamily="18" charset="0"/>
              </a:rPr>
              <a:t>Sept. 24, 6.5 MeV/ 1 mA, CW</a:t>
            </a:r>
          </a:p>
          <a:p>
            <a:r>
              <a:rPr kumimoji="1" lang="en-US" altLang="zh-CN" sz="2000" b="1" dirty="0" smtClean="0">
                <a:solidFill>
                  <a:srgbClr val="003366"/>
                </a:solidFill>
                <a:latin typeface="Times New Roman" panose="02020603050405020304" pitchFamily="18" charset="0"/>
                <a:ea typeface="仿宋" panose="02010609060101010101" pitchFamily="49" charset="-122"/>
                <a:cs typeface="Times New Roman" panose="02020603050405020304" pitchFamily="18" charset="0"/>
              </a:rPr>
              <a:t>Oct. 31, 10.2 MeV/ 10.3 mA, pulse</a:t>
            </a:r>
          </a:p>
          <a:p>
            <a:r>
              <a:rPr kumimoji="1" lang="en-US" altLang="zh-CN" sz="2000" b="1" dirty="0" smtClean="0">
                <a:solidFill>
                  <a:srgbClr val="003366"/>
                </a:solidFill>
                <a:latin typeface="Times New Roman" panose="02020603050405020304" pitchFamily="18" charset="0"/>
                <a:ea typeface="仿宋" panose="02010609060101010101" pitchFamily="49" charset="-122"/>
                <a:cs typeface="Times New Roman" panose="02020603050405020304" pitchFamily="18" charset="0"/>
              </a:rPr>
              <a:t>Nov. 27, 9.55 MeV/ 2.7 mA, CW</a:t>
            </a:r>
          </a:p>
          <a:p>
            <a:r>
              <a:rPr kumimoji="1" lang="en-US" altLang="zh-CN" sz="2000" b="1" dirty="0" smtClean="0">
                <a:solidFill>
                  <a:srgbClr val="003366"/>
                </a:solidFill>
                <a:latin typeface="Times New Roman" panose="02020603050405020304" pitchFamily="18" charset="0"/>
                <a:ea typeface="仿宋" panose="02010609060101010101" pitchFamily="49" charset="-122"/>
                <a:cs typeface="Times New Roman" panose="02020603050405020304" pitchFamily="18" charset="0"/>
              </a:rPr>
              <a:t>Dec. </a:t>
            </a:r>
            <a:r>
              <a:rPr kumimoji="1" lang="en-US" altLang="zh-CN" sz="2000" b="1" dirty="0">
                <a:solidFill>
                  <a:srgbClr val="003366"/>
                </a:solidFill>
                <a:latin typeface="Times New Roman" panose="02020603050405020304" pitchFamily="18" charset="0"/>
                <a:ea typeface="仿宋" panose="02010609060101010101" pitchFamily="49" charset="-122"/>
                <a:cs typeface="Times New Roman" panose="02020603050405020304" pitchFamily="18" charset="0"/>
              </a:rPr>
              <a:t>17, 2016, </a:t>
            </a:r>
            <a:r>
              <a:rPr kumimoji="1" lang="en-US" altLang="zh-CN" sz="2000" b="1" dirty="0" err="1" smtClean="0">
                <a:solidFill>
                  <a:srgbClr val="FF0000"/>
                </a:solidFill>
              </a:rPr>
              <a:t>10.06MeV</a:t>
            </a:r>
            <a:r>
              <a:rPr kumimoji="1" lang="en-US" altLang="zh-CN" sz="2000" b="1" dirty="0" smtClean="0">
                <a:solidFill>
                  <a:srgbClr val="FF0000"/>
                </a:solidFill>
              </a:rPr>
              <a:t>/</a:t>
            </a:r>
            <a:r>
              <a:rPr kumimoji="1" lang="en-US" altLang="zh-CN" sz="2000" b="1" dirty="0" err="1" smtClean="0">
                <a:solidFill>
                  <a:srgbClr val="FF0000"/>
                </a:solidFill>
              </a:rPr>
              <a:t>1.16mA</a:t>
            </a:r>
            <a:r>
              <a:rPr kumimoji="1" lang="en-US" altLang="zh-CN" sz="2000" b="1" dirty="0" smtClean="0">
                <a:solidFill>
                  <a:srgbClr val="FF0000"/>
                </a:solidFill>
              </a:rPr>
              <a:t>/</a:t>
            </a:r>
            <a:r>
              <a:rPr kumimoji="1" lang="en-US" altLang="zh-CN" sz="2000" b="1" dirty="0" err="1" smtClean="0">
                <a:solidFill>
                  <a:srgbClr val="FF0000"/>
                </a:solidFill>
              </a:rPr>
              <a:t>CW</a:t>
            </a:r>
            <a:r>
              <a:rPr kumimoji="1" lang="zh-CN" altLang="en-US" sz="2000" b="1" dirty="0" smtClean="0">
                <a:solidFill>
                  <a:srgbClr val="FF0000"/>
                </a:solidFill>
              </a:rPr>
              <a:t> </a:t>
            </a:r>
            <a:r>
              <a:rPr kumimoji="1" lang="en-US" altLang="zh-CN" sz="2000" b="1" dirty="0" smtClean="0">
                <a:solidFill>
                  <a:srgbClr val="FF0000"/>
                </a:solidFill>
              </a:rPr>
              <a:t>28 min, </a:t>
            </a:r>
            <a:r>
              <a:rPr lang="en-US" altLang="zh-CN" sz="2000" dirty="0" smtClean="0">
                <a:solidFill>
                  <a:srgbClr val="0000FF"/>
                </a:solidFill>
              </a:rPr>
              <a:t>10.06MeV/11.7mA/pule</a:t>
            </a:r>
            <a:endParaRPr kumimoji="1" lang="en-US" altLang="zh-CN" sz="2000" dirty="0">
              <a:solidFill>
                <a:srgbClr val="0000FF"/>
              </a:solidFill>
            </a:endParaRPr>
          </a:p>
        </p:txBody>
      </p:sp>
      <p:pic>
        <p:nvPicPr>
          <p:cNvPr id="11" name="图片 10" descr="http://www.impcas.ac.cn/xwzx/kyjz/201612/W02016122163604854174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034721"/>
            <a:ext cx="4358205" cy="2681830"/>
          </a:xfrm>
          <a:prstGeom prst="rect">
            <a:avLst/>
          </a:prstGeom>
          <a:noFill/>
          <a:ln>
            <a:noFill/>
          </a:ln>
        </p:spPr>
      </p:pic>
      <p:sp>
        <p:nvSpPr>
          <p:cNvPr id="14" name="标题 1"/>
          <p:cNvSpPr txBox="1">
            <a:spLocks/>
          </p:cNvSpPr>
          <p:nvPr/>
        </p:nvSpPr>
        <p:spPr>
          <a:xfrm>
            <a:off x="926706" y="189129"/>
            <a:ext cx="8064896" cy="655637"/>
          </a:xfrm>
          <a:prstGeom prst="rect">
            <a:avLst/>
          </a:prstGeom>
          <a:noFill/>
          <a:ln>
            <a:noFill/>
          </a:ln>
        </p:spPr>
        <p:txBody>
          <a:bodyPr vert="horz" anchor="ctr" anchorCtr="0">
            <a:normAutofit/>
          </a:bodyPr>
          <a:lstStyle>
            <a:lvl1pPr>
              <a:spcBef>
                <a:spcPct val="0"/>
              </a:spcBef>
              <a:buNone/>
              <a:defRPr kumimoji="1" lang="en-US" sz="3600" b="1" cap="none" spc="0" dirty="0">
                <a:ln w="3175" cmpd="sng">
                  <a:noFill/>
                  <a:prstDash val="solid"/>
                </a:ln>
                <a:solidFill>
                  <a:srgbClr val="F18E30"/>
                </a:solidFill>
                <a:effectLst/>
                <a:ea typeface="黑体" pitchFamily="49" charset="-122"/>
                <a:cs typeface="Times New Roman" pitchFamily="18" charset="0"/>
              </a:defRPr>
            </a:lvl1pPr>
          </a:lstStyle>
          <a:p>
            <a:r>
              <a:rPr lang="en-US" altLang="zh-CN" dirty="0"/>
              <a:t>Commissioning of </a:t>
            </a:r>
            <a:r>
              <a:rPr lang="en-US" altLang="zh-CN" dirty="0" smtClean="0"/>
              <a:t>10 </a:t>
            </a:r>
            <a:r>
              <a:rPr lang="en-US" altLang="zh-CN" dirty="0"/>
              <a:t>MeV </a:t>
            </a:r>
            <a:r>
              <a:rPr lang="en-US" altLang="zh-CN" dirty="0" err="1"/>
              <a:t>Linac</a:t>
            </a:r>
            <a:endParaRPr lang="en-US" altLang="zh-CN" dirty="0"/>
          </a:p>
        </p:txBody>
      </p:sp>
      <p:grpSp>
        <p:nvGrpSpPr>
          <p:cNvPr id="15" name="组 14"/>
          <p:cNvGrpSpPr/>
          <p:nvPr/>
        </p:nvGrpSpPr>
        <p:grpSpPr>
          <a:xfrm>
            <a:off x="179511" y="3812634"/>
            <a:ext cx="4134545" cy="2649486"/>
            <a:chOff x="5229416" y="4208504"/>
            <a:chExt cx="3078358" cy="2076478"/>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416" y="4208504"/>
              <a:ext cx="3078358" cy="2076478"/>
            </a:xfrm>
            <a:prstGeom prst="rect">
              <a:avLst/>
            </a:prstGeom>
          </p:spPr>
        </p:pic>
        <p:sp>
          <p:nvSpPr>
            <p:cNvPr id="17" name="文本框 16"/>
            <p:cNvSpPr txBox="1"/>
            <p:nvPr/>
          </p:nvSpPr>
          <p:spPr>
            <a:xfrm>
              <a:off x="5535474" y="4886038"/>
              <a:ext cx="1151076" cy="461665"/>
            </a:xfrm>
            <a:prstGeom prst="rect">
              <a:avLst/>
            </a:prstGeom>
            <a:noFill/>
          </p:spPr>
          <p:txBody>
            <a:bodyPr wrap="square" rtlCol="0">
              <a:spAutoFit/>
            </a:bodyPr>
            <a:lstStyle/>
            <a:p>
              <a:r>
                <a:rPr lang="en-US" altLang="zh-CN" sz="1200" dirty="0" smtClean="0">
                  <a:solidFill>
                    <a:srgbClr val="FF0000"/>
                  </a:solidFill>
                </a:rPr>
                <a:t>Beam</a:t>
              </a:r>
              <a:r>
                <a:rPr lang="zh-CN" altLang="en-US" sz="1200" dirty="0" smtClean="0">
                  <a:solidFill>
                    <a:srgbClr val="FF0000"/>
                  </a:solidFill>
                </a:rPr>
                <a:t> </a:t>
              </a:r>
              <a:r>
                <a:rPr lang="en-US" altLang="zh-CN" sz="1200" dirty="0" smtClean="0">
                  <a:solidFill>
                    <a:srgbClr val="FF0000"/>
                  </a:solidFill>
                </a:rPr>
                <a:t>energy</a:t>
              </a:r>
              <a:r>
                <a:rPr lang="zh-CN" altLang="en-US" sz="1200" dirty="0" smtClean="0">
                  <a:solidFill>
                    <a:srgbClr val="FF0000"/>
                  </a:solidFill>
                </a:rPr>
                <a:t> </a:t>
              </a:r>
              <a:r>
                <a:rPr lang="en-US" altLang="zh-CN" sz="1200" dirty="0" smtClean="0">
                  <a:solidFill>
                    <a:srgbClr val="FF0000"/>
                  </a:solidFill>
                </a:rPr>
                <a:t>=10.06MeV</a:t>
              </a:r>
              <a:endParaRPr lang="zh-CN" altLang="en-US" sz="1200" dirty="0">
                <a:solidFill>
                  <a:srgbClr val="FF0000"/>
                </a:solidFill>
              </a:endParaRPr>
            </a:p>
          </p:txBody>
        </p:sp>
      </p:grpSp>
      <p:pic>
        <p:nvPicPr>
          <p:cNvPr id="21" name="图片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960188"/>
            <a:ext cx="4134545" cy="2756363"/>
          </a:xfrm>
          <a:prstGeom prst="rect">
            <a:avLst/>
          </a:prstGeom>
        </p:spPr>
      </p:pic>
    </p:spTree>
    <p:extLst>
      <p:ext uri="{BB962C8B-B14F-4D97-AF65-F5344CB8AC3E}">
        <p14:creationId xmlns:p14="http://schemas.microsoft.com/office/powerpoint/2010/main" val="3536490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Outlines</a:t>
            </a:r>
            <a:endParaRPr kumimoji="1" lang="zh-CN" altLang="en-US" dirty="0"/>
          </a:p>
        </p:txBody>
      </p:sp>
      <p:sp>
        <p:nvSpPr>
          <p:cNvPr id="4" name="Rectangle 3"/>
          <p:cNvSpPr txBox="1">
            <a:spLocks noChangeArrowheads="1"/>
          </p:cNvSpPr>
          <p:nvPr/>
        </p:nvSpPr>
        <p:spPr>
          <a:xfrm>
            <a:off x="899840" y="1923622"/>
            <a:ext cx="7668852" cy="2653034"/>
          </a:xfrm>
          <a:prstGeom prst="rect">
            <a:avLst/>
          </a:prstGeom>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15000"/>
              </a:spcBef>
              <a:spcAft>
                <a:spcPct val="25000"/>
              </a:spcAft>
            </a:pPr>
            <a:r>
              <a:rPr lang="en-US" altLang="zh-CN" b="1" dirty="0" smtClean="0">
                <a:latin typeface="Times New Roman" charset="0"/>
                <a:ea typeface="黑体" charset="0"/>
                <a:cs typeface="黑体" charset="0"/>
              </a:rPr>
              <a:t>Introduction of ADS Project of China</a:t>
            </a:r>
          </a:p>
          <a:p>
            <a:pPr>
              <a:spcBef>
                <a:spcPct val="15000"/>
              </a:spcBef>
              <a:spcAft>
                <a:spcPct val="25000"/>
              </a:spcAft>
            </a:pPr>
            <a:r>
              <a:rPr lang="en-US" altLang="zh-CN" b="1" dirty="0" smtClean="0">
                <a:solidFill>
                  <a:schemeClr val="accent6">
                    <a:lumMod val="40000"/>
                    <a:lumOff val="60000"/>
                  </a:schemeClr>
                </a:solidFill>
                <a:latin typeface="Times New Roman" charset="0"/>
                <a:ea typeface="黑体" charset="0"/>
                <a:cs typeface="黑体" charset="0"/>
              </a:rPr>
              <a:t>Progress of 162.5 MHz Injector</a:t>
            </a:r>
          </a:p>
          <a:p>
            <a:pPr>
              <a:spcBef>
                <a:spcPct val="15000"/>
              </a:spcBef>
              <a:spcAft>
                <a:spcPct val="25000"/>
              </a:spcAft>
            </a:pPr>
            <a:r>
              <a:rPr lang="en-US" altLang="zh-CN" b="1" dirty="0" smtClean="0">
                <a:solidFill>
                  <a:schemeClr val="accent6">
                    <a:lumMod val="40000"/>
                    <a:lumOff val="60000"/>
                  </a:schemeClr>
                </a:solidFill>
                <a:latin typeface="Times New Roman" charset="0"/>
                <a:ea typeface="黑体" charset="0"/>
                <a:cs typeface="黑体" charset="0"/>
              </a:rPr>
              <a:t>Progress of 325 MHz Injector</a:t>
            </a:r>
            <a:endParaRPr lang="en-US" altLang="zh-CN" b="1" dirty="0">
              <a:solidFill>
                <a:schemeClr val="accent6">
                  <a:lumMod val="40000"/>
                  <a:lumOff val="60000"/>
                </a:schemeClr>
              </a:solidFill>
              <a:latin typeface="Times New Roman" charset="0"/>
              <a:ea typeface="黑体" charset="0"/>
              <a:cs typeface="黑体" charset="0"/>
            </a:endParaRPr>
          </a:p>
          <a:p>
            <a:pPr>
              <a:spcBef>
                <a:spcPct val="15000"/>
              </a:spcBef>
              <a:spcAft>
                <a:spcPct val="25000"/>
              </a:spcAft>
            </a:pPr>
            <a:r>
              <a:rPr lang="en-US" altLang="zh-CN" b="1" dirty="0" smtClean="0">
                <a:solidFill>
                  <a:srgbClr val="C9CBCE"/>
                </a:solidFill>
                <a:latin typeface="Times New Roman" charset="0"/>
                <a:ea typeface="黑体" charset="0"/>
                <a:cs typeface="黑体" charset="0"/>
              </a:rPr>
              <a:t>Summary</a:t>
            </a:r>
            <a:endParaRPr lang="en-US" altLang="zh-CN" b="1" dirty="0">
              <a:solidFill>
                <a:srgbClr val="C9CBCE"/>
              </a:solidFill>
              <a:latin typeface="Times New Roman" charset="0"/>
              <a:ea typeface="黑体" charset="0"/>
              <a:cs typeface="黑体" charset="0"/>
            </a:endParaRPr>
          </a:p>
        </p:txBody>
      </p:sp>
    </p:spTree>
    <p:extLst>
      <p:ext uri="{BB962C8B-B14F-4D97-AF65-F5344CB8AC3E}">
        <p14:creationId xmlns:p14="http://schemas.microsoft.com/office/powerpoint/2010/main" val="411127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3(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000" y="3124575"/>
            <a:ext cx="4455795" cy="3342640"/>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281307069"/>
              </p:ext>
            </p:extLst>
          </p:nvPr>
        </p:nvGraphicFramePr>
        <p:xfrm>
          <a:off x="55000" y="1331854"/>
          <a:ext cx="9033999" cy="1975315"/>
        </p:xfrm>
        <a:graphic>
          <a:graphicData uri="http://schemas.openxmlformats.org/drawingml/2006/table">
            <a:tbl>
              <a:tblPr firstRow="1" bandRow="1">
                <a:tableStyleId>{5C22544A-7EE6-4342-B048-85BDC9FD1C3A}</a:tableStyleId>
              </a:tblPr>
              <a:tblGrid>
                <a:gridCol w="1478581">
                  <a:extLst>
                    <a:ext uri="{9D8B030D-6E8A-4147-A177-3AD203B41FA5}">
                      <a16:colId xmlns:a16="http://schemas.microsoft.com/office/drawing/2014/main" xmlns="" val="20000"/>
                    </a:ext>
                  </a:extLst>
                </a:gridCol>
                <a:gridCol w="1395046"/>
                <a:gridCol w="1043354">
                  <a:extLst>
                    <a:ext uri="{9D8B030D-6E8A-4147-A177-3AD203B41FA5}">
                      <a16:colId xmlns:a16="http://schemas.microsoft.com/office/drawing/2014/main" xmlns="" val="20001"/>
                    </a:ext>
                  </a:extLst>
                </a:gridCol>
                <a:gridCol w="1090246">
                  <a:extLst>
                    <a:ext uri="{9D8B030D-6E8A-4147-A177-3AD203B41FA5}">
                      <a16:colId xmlns:a16="http://schemas.microsoft.com/office/drawing/2014/main" xmlns="" val="20002"/>
                    </a:ext>
                  </a:extLst>
                </a:gridCol>
                <a:gridCol w="1465385">
                  <a:extLst>
                    <a:ext uri="{9D8B030D-6E8A-4147-A177-3AD203B41FA5}">
                      <a16:colId xmlns:a16="http://schemas.microsoft.com/office/drawing/2014/main" xmlns="" val="20003"/>
                    </a:ext>
                  </a:extLst>
                </a:gridCol>
                <a:gridCol w="1242646">
                  <a:extLst>
                    <a:ext uri="{9D8B030D-6E8A-4147-A177-3AD203B41FA5}">
                      <a16:colId xmlns:a16="http://schemas.microsoft.com/office/drawing/2014/main" xmlns="" val="20004"/>
                    </a:ext>
                  </a:extLst>
                </a:gridCol>
                <a:gridCol w="1318741"/>
              </a:tblGrid>
              <a:tr h="337820">
                <a:tc>
                  <a:txBody>
                    <a:bodyPr/>
                    <a:lstStyle/>
                    <a:p>
                      <a:r>
                        <a:rPr lang="en-US" altLang="zh-CN" sz="1400" b="1" dirty="0" smtClean="0">
                          <a:solidFill>
                            <a:schemeClr val="tx1"/>
                          </a:solidFill>
                          <a:latin typeface="+mn-lt"/>
                        </a:rPr>
                        <a:t>Accelerator</a:t>
                      </a:r>
                      <a:r>
                        <a:rPr lang="en-US" altLang="zh-CN" sz="1400" b="1" baseline="0" dirty="0" smtClean="0">
                          <a:solidFill>
                            <a:schemeClr val="tx1"/>
                          </a:solidFill>
                          <a:latin typeface="+mn-lt"/>
                        </a:rPr>
                        <a:t> segments</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solidFill>
                            <a:schemeClr val="tx1"/>
                          </a:solidFill>
                          <a:latin typeface="+mn-lt"/>
                        </a:rPr>
                        <a:t>First</a:t>
                      </a:r>
                      <a:r>
                        <a:rPr lang="en-US" altLang="zh-CN" sz="1400" b="1" baseline="0" dirty="0" smtClean="0">
                          <a:solidFill>
                            <a:schemeClr val="tx1"/>
                          </a:solidFill>
                          <a:latin typeface="+mn-lt"/>
                        </a:rPr>
                        <a:t> CW beam</a:t>
                      </a:r>
                      <a:endParaRPr lang="en-US" altLang="zh-CN" sz="1400" b="1" dirty="0" smtClean="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solidFill>
                            <a:schemeClr val="tx1"/>
                          </a:solidFill>
                          <a:latin typeface="+mn-lt"/>
                        </a:rPr>
                        <a:t>Maximum</a:t>
                      </a:r>
                      <a:r>
                        <a:rPr lang="en-US" altLang="zh-CN" sz="1400" b="1" baseline="0" dirty="0" smtClean="0">
                          <a:solidFill>
                            <a:schemeClr val="tx1"/>
                          </a:solidFill>
                          <a:latin typeface="+mn-lt"/>
                        </a:rPr>
                        <a:t> (MeV)</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solidFill>
                            <a:schemeClr val="tx1"/>
                          </a:solidFill>
                          <a:latin typeface="+mn-lt"/>
                        </a:rPr>
                        <a:t>Beam</a:t>
                      </a:r>
                      <a:r>
                        <a:rPr lang="en-US" altLang="zh-CN" sz="1400" b="1" baseline="0" dirty="0" smtClean="0">
                          <a:solidFill>
                            <a:schemeClr val="tx1"/>
                          </a:solidFill>
                          <a:latin typeface="+mn-lt"/>
                        </a:rPr>
                        <a:t> time</a:t>
                      </a:r>
                      <a:endParaRPr lang="en-US" altLang="zh-CN" sz="1400" b="1" dirty="0" smtClean="0">
                        <a:solidFill>
                          <a:schemeClr val="tx1"/>
                        </a:solidFill>
                        <a:latin typeface="+mn-lt"/>
                      </a:endParaRPr>
                    </a:p>
                    <a:p>
                      <a:r>
                        <a:rPr lang="en-US" altLang="zh-CN" sz="1400" b="1" dirty="0" smtClean="0">
                          <a:solidFill>
                            <a:schemeClr val="tx1"/>
                          </a:solidFill>
                          <a:latin typeface="+mn-lt"/>
                        </a:rPr>
                        <a:t>(hours)</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smtClean="0">
                          <a:solidFill>
                            <a:schemeClr val="tx1"/>
                          </a:solidFill>
                          <a:latin typeface="+mn-lt"/>
                        </a:rPr>
                        <a:t>CW</a:t>
                      </a:r>
                      <a:r>
                        <a:rPr lang="en-US" altLang="zh-CN" sz="1400" b="1" baseline="0" dirty="0" smtClean="0">
                          <a:solidFill>
                            <a:schemeClr val="tx1"/>
                          </a:solidFill>
                          <a:latin typeface="+mn-lt"/>
                        </a:rPr>
                        <a:t> beam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baseline="0" dirty="0" smtClean="0">
                          <a:solidFill>
                            <a:schemeClr val="tx1"/>
                          </a:solidFill>
                          <a:latin typeface="+mn-lt"/>
                        </a:rPr>
                        <a:t>Total (hours)</a:t>
                      </a:r>
                      <a:endParaRPr lang="zh-CN" altLang="en-US" sz="1400" b="1" dirty="0" smtClean="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smtClean="0">
                          <a:solidFill>
                            <a:schemeClr val="tx1"/>
                          </a:solidFill>
                          <a:latin typeface="+mn-lt"/>
                        </a:rPr>
                        <a:t>CW</a:t>
                      </a:r>
                      <a:r>
                        <a:rPr lang="en-US" altLang="zh-CN" sz="1400" b="1" baseline="0" dirty="0" smtClean="0">
                          <a:solidFill>
                            <a:schemeClr val="tx1"/>
                          </a:solidFill>
                          <a:latin typeface="+mn-lt"/>
                        </a:rPr>
                        <a:t> Current Max (mA)</a:t>
                      </a:r>
                      <a:endParaRPr lang="zh-CN" altLang="en-US" sz="1400" b="1" dirty="0" smtClean="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solidFill>
                            <a:schemeClr val="tx1"/>
                          </a:solidFill>
                          <a:latin typeface="+mn-lt"/>
                        </a:rPr>
                        <a:t>CW</a:t>
                      </a:r>
                      <a:r>
                        <a:rPr lang="en-US" altLang="zh-CN" sz="1400" b="1" baseline="0" dirty="0" smtClean="0">
                          <a:solidFill>
                            <a:schemeClr val="tx1"/>
                          </a:solidFill>
                          <a:latin typeface="+mn-lt"/>
                        </a:rPr>
                        <a:t> Power Max (kW)</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39684">
                <a:tc>
                  <a:txBody>
                    <a:bodyPr/>
                    <a:lstStyle/>
                    <a:p>
                      <a:r>
                        <a:rPr lang="en-US" altLang="zh-CN" sz="1400" b="1" dirty="0">
                          <a:latin typeface="+mn-lt"/>
                        </a:rPr>
                        <a:t>RFQ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latin typeface="+mn-lt"/>
                        </a:rPr>
                        <a:t>Jun. 21, 2014</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2.15</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2036</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70</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11</a:t>
                      </a:r>
                      <a:endParaRPr lang="zh-CN" altLang="en-US"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23</a:t>
                      </a:r>
                      <a:endParaRPr lang="zh-CN" altLang="en-US"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39684">
                <a:tc>
                  <a:txBody>
                    <a:bodyPr/>
                    <a:lstStyle/>
                    <a:p>
                      <a:r>
                        <a:rPr lang="en-US" altLang="zh-CN" sz="1400" b="1" dirty="0">
                          <a:latin typeface="+mn-lt"/>
                        </a:rPr>
                        <a:t>TCM1</a:t>
                      </a:r>
                      <a:r>
                        <a:rPr lang="en-US" altLang="zh-CN" sz="1400" b="1" baseline="0" dirty="0">
                          <a:latin typeface="+mn-lt"/>
                        </a:rPr>
                        <a:t> </a:t>
                      </a:r>
                      <a:r>
                        <a:rPr lang="en-US" altLang="zh-CN" sz="1400" b="1" dirty="0">
                          <a:latin typeface="+mn-lt"/>
                        </a:rPr>
                        <a:t>(1 HWR)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latin typeface="+mn-lt"/>
                        </a:rPr>
                        <a:t>Nov. 24, 2014</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2.55</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208</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22.5</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11</a:t>
                      </a:r>
                      <a:endParaRPr lang="zh-CN" altLang="en-US"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28</a:t>
                      </a:r>
                      <a:endParaRPr lang="zh-CN" altLang="en-US"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29395">
                <a:tc>
                  <a:txBody>
                    <a:bodyPr/>
                    <a:lstStyle/>
                    <a:p>
                      <a:r>
                        <a:rPr lang="en-US" altLang="zh-CN" sz="1400" b="1" dirty="0">
                          <a:latin typeface="+mn-lt"/>
                        </a:rPr>
                        <a:t>CM1</a:t>
                      </a:r>
                      <a:r>
                        <a:rPr lang="en-US" altLang="zh-CN" sz="1400" b="1" baseline="0" dirty="0">
                          <a:latin typeface="+mn-lt"/>
                        </a:rPr>
                        <a:t> </a:t>
                      </a:r>
                      <a:r>
                        <a:rPr lang="en-US" altLang="zh-CN" sz="1400" b="1" dirty="0">
                          <a:latin typeface="+mn-lt"/>
                        </a:rPr>
                        <a:t>(6 HWRs)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latin typeface="+mn-lt"/>
                        </a:rPr>
                        <a:t>Jun.</a:t>
                      </a:r>
                      <a:r>
                        <a:rPr lang="en-US" altLang="zh-CN" sz="1400" b="1" baseline="0" dirty="0" smtClean="0">
                          <a:latin typeface="+mn-lt"/>
                        </a:rPr>
                        <a:t> 24, 2015</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5.3</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400</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latin typeface="+mn-lt"/>
                        </a:rPr>
                        <a:t>20</a:t>
                      </a:r>
                      <a:endParaRPr lang="en-US" altLang="zh-CN"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4</a:t>
                      </a:r>
                      <a:endParaRPr lang="en-US" altLang="zh-CN"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21</a:t>
                      </a:r>
                      <a:endParaRPr lang="en-US" altLang="zh-CN"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239684">
                <a:tc>
                  <a:txBody>
                    <a:bodyPr/>
                    <a:lstStyle/>
                    <a:p>
                      <a:r>
                        <a:rPr lang="en-US" altLang="zh-CN" sz="1400" b="1" dirty="0">
                          <a:latin typeface="+mn-lt"/>
                        </a:rPr>
                        <a:t>CM1+CM2</a:t>
                      </a:r>
                      <a:r>
                        <a:rPr lang="en-US" altLang="zh-CN" sz="1400" b="1" baseline="0" dirty="0">
                          <a:latin typeface="+mn-lt"/>
                        </a:rPr>
                        <a:t> </a:t>
                      </a:r>
                      <a:endParaRPr lang="en-US" altLang="zh-CN" sz="1400" b="1" baseline="0" dirty="0" smtClean="0">
                        <a:latin typeface="+mn-lt"/>
                      </a:endParaRPr>
                    </a:p>
                    <a:p>
                      <a:r>
                        <a:rPr lang="en-US" altLang="zh-CN" sz="1400" b="1" dirty="0" smtClean="0">
                          <a:latin typeface="+mn-lt"/>
                        </a:rPr>
                        <a:t>(6</a:t>
                      </a:r>
                      <a:r>
                        <a:rPr lang="en-US" altLang="zh-CN" sz="1400" b="1" baseline="0" dirty="0" smtClean="0">
                          <a:latin typeface="+mn-lt"/>
                        </a:rPr>
                        <a:t> + 6</a:t>
                      </a:r>
                      <a:r>
                        <a:rPr lang="en-US" altLang="zh-CN" sz="1400" b="1" dirty="0" smtClean="0">
                          <a:latin typeface="+mn-lt"/>
                        </a:rPr>
                        <a:t> </a:t>
                      </a:r>
                      <a:r>
                        <a:rPr lang="en-US" altLang="zh-CN" sz="1400" b="1" dirty="0">
                          <a:latin typeface="+mn-lt"/>
                        </a:rPr>
                        <a:t>HWRs)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b="1" dirty="0" smtClean="0">
                          <a:latin typeface="+mn-lt"/>
                        </a:rPr>
                        <a:t>Sept. 24, 2016</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zh-CN" sz="1400" b="1" dirty="0" smtClean="0">
                          <a:latin typeface="+mn-lt"/>
                        </a:rPr>
                        <a:t>1</a:t>
                      </a:r>
                      <a:r>
                        <a:rPr lang="en-US" altLang="zh-CN" sz="1400" b="1" dirty="0" smtClean="0">
                          <a:latin typeface="+mn-lt"/>
                        </a:rPr>
                        <a:t>0.2</a:t>
                      </a:r>
                      <a:endParaRPr lang="zh-CN" altLang="en-US"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chemeClr val="tx1"/>
                          </a:solidFill>
                          <a:latin typeface="+mn-lt"/>
                        </a:rPr>
                        <a:t>327</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zh-CN" sz="1400" b="1" dirty="0" smtClean="0">
                          <a:solidFill>
                            <a:schemeClr val="tx1"/>
                          </a:solidFill>
                          <a:latin typeface="Times New Roman" charset="0"/>
                          <a:ea typeface="Times New Roman" charset="0"/>
                          <a:cs typeface="Times New Roman" charset="0"/>
                        </a:rPr>
                        <a:t>1</a:t>
                      </a:r>
                      <a:r>
                        <a:rPr lang="en-US" altLang="zh-CN" sz="1400" b="1" dirty="0" smtClean="0">
                          <a:solidFill>
                            <a:schemeClr val="tx1"/>
                          </a:solidFill>
                          <a:latin typeface="Times New Roman" charset="0"/>
                          <a:ea typeface="Times New Roman" charset="0"/>
                          <a:cs typeface="Times New Roman" charset="0"/>
                        </a:rPr>
                        <a:t>1</a:t>
                      </a:r>
                      <a:endParaRPr lang="zh-CN" sz="1400" b="1" dirty="0">
                        <a:solidFill>
                          <a:schemeClr val="tx1"/>
                        </a:solidFill>
                        <a:latin typeface="Times New Roman" charset="0"/>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2.7</a:t>
                      </a:r>
                      <a:endParaRPr lang="zh-CN"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rgbClr val="FF0000"/>
                          </a:solidFill>
                          <a:latin typeface="+mn-lt"/>
                          <a:ea typeface="Times New Roman" charset="0"/>
                          <a:cs typeface="Times New Roman" charset="0"/>
                        </a:rPr>
                        <a:t>26</a:t>
                      </a:r>
                      <a:endParaRPr lang="zh-CN" altLang="en-US" sz="1400" b="1" dirty="0">
                        <a:solidFill>
                          <a:srgbClr val="FF0000"/>
                        </a:solidFill>
                        <a:latin typeface="+mn-lt"/>
                        <a:ea typeface="Times New Roman" charset="0"/>
                        <a:cs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
        <p:nvSpPr>
          <p:cNvPr id="9" name="标题 8"/>
          <p:cNvSpPr>
            <a:spLocks noGrp="1"/>
          </p:cNvSpPr>
          <p:nvPr>
            <p:ph type="title"/>
          </p:nvPr>
        </p:nvSpPr>
        <p:spPr/>
        <p:txBody>
          <a:bodyPr/>
          <a:lstStyle/>
          <a:p>
            <a:r>
              <a:rPr kumimoji="1" lang="en-US" altLang="zh-CN" dirty="0" smtClean="0"/>
              <a:t>Summary of CW Commissioning</a:t>
            </a:r>
            <a:endParaRPr kumimoji="1" lang="zh-CN" altLang="en-US" dirty="0"/>
          </a:p>
        </p:txBody>
      </p:sp>
      <p:sp>
        <p:nvSpPr>
          <p:cNvPr id="10" name="矩形 10"/>
          <p:cNvSpPr>
            <a:spLocks noChangeArrowheads="1"/>
          </p:cNvSpPr>
          <p:nvPr/>
        </p:nvSpPr>
        <p:spPr bwMode="auto">
          <a:xfrm>
            <a:off x="971601" y="116632"/>
            <a:ext cx="8172400" cy="646331"/>
          </a:xfrm>
          <a:prstGeom prst="rect">
            <a:avLst/>
          </a:prstGeom>
          <a:extLst/>
        </p:spPr>
        <p:txBody>
          <a:bodyPr vert="horz" lIns="91440" tIns="45720" rIns="91440" bIns="45720" rtlCol="0" anchor="ctr">
            <a:normAutofit/>
          </a:bodyPr>
          <a:lstStyle/>
          <a:p>
            <a:pPr algn="l"/>
            <a:endParaRPr lang="zh-CN" altLang="en-US" sz="3600" b="1" dirty="0">
              <a:ln w="3175">
                <a:solidFill>
                  <a:srgbClr val="F97D2B"/>
                </a:solidFill>
              </a:ln>
              <a:solidFill>
                <a:srgbClr val="F18E30"/>
              </a:solidFill>
              <a:latin typeface="Times New Roman" charset="0"/>
              <a:ea typeface="Times New Roman" charset="0"/>
              <a:cs typeface="Times New Roman" charset="0"/>
            </a:endParaRPr>
          </a:p>
        </p:txBody>
      </p:sp>
      <p:sp>
        <p:nvSpPr>
          <p:cNvPr id="2" name="矩形 1"/>
          <p:cNvSpPr/>
          <p:nvPr/>
        </p:nvSpPr>
        <p:spPr>
          <a:xfrm>
            <a:off x="1676928" y="881589"/>
            <a:ext cx="6370655" cy="369332"/>
          </a:xfrm>
          <a:prstGeom prst="rect">
            <a:avLst/>
          </a:prstGeom>
        </p:spPr>
        <p:txBody>
          <a:bodyPr wrap="none">
            <a:spAutoFit/>
          </a:bodyPr>
          <a:lstStyle/>
          <a:p>
            <a:r>
              <a:rPr lang="en-US" altLang="zh-CN" b="1" dirty="0" smtClean="0">
                <a:ln w="3175">
                  <a:solidFill>
                    <a:srgbClr val="F97D2B"/>
                  </a:solidFill>
                </a:ln>
                <a:solidFill>
                  <a:srgbClr val="F18E30"/>
                </a:solidFill>
                <a:latin typeface="Times New Roman" charset="0"/>
                <a:ea typeface="Times New Roman" charset="0"/>
                <a:cs typeface="Times New Roman" charset="0"/>
              </a:rPr>
              <a:t>Summary </a:t>
            </a:r>
            <a:r>
              <a:rPr lang="en-US" altLang="zh-CN" b="1" dirty="0">
                <a:ln w="3175">
                  <a:solidFill>
                    <a:srgbClr val="F97D2B"/>
                  </a:solidFill>
                </a:ln>
                <a:solidFill>
                  <a:srgbClr val="F18E30"/>
                </a:solidFill>
                <a:latin typeface="Times New Roman" charset="0"/>
                <a:ea typeface="Times New Roman" charset="0"/>
                <a:cs typeface="Times New Roman" charset="0"/>
              </a:rPr>
              <a:t>of </a:t>
            </a:r>
            <a:r>
              <a:rPr lang="en-US" altLang="zh-CN" b="1" dirty="0" smtClean="0">
                <a:ln w="3175">
                  <a:solidFill>
                    <a:srgbClr val="F97D2B"/>
                  </a:solidFill>
                </a:ln>
                <a:solidFill>
                  <a:srgbClr val="F18E30"/>
                </a:solidFill>
                <a:latin typeface="Times New Roman" charset="0"/>
                <a:ea typeface="Times New Roman" charset="0"/>
                <a:cs typeface="Times New Roman" charset="0"/>
              </a:rPr>
              <a:t>Commissioning from Jun. 6, 2014 ~ Sept. 24, 2016</a:t>
            </a:r>
            <a:endParaRPr lang="zh-CN" altLang="en-US" b="1" dirty="0">
              <a:ln w="3175">
                <a:solidFill>
                  <a:srgbClr val="F97D2B"/>
                </a:solidFill>
              </a:ln>
              <a:solidFill>
                <a:srgbClr val="F18E30"/>
              </a:solidFill>
              <a:latin typeface="Times New Roman" charset="0"/>
              <a:ea typeface="Times New Roman" charset="0"/>
              <a:cs typeface="Times New Roman" charset="0"/>
            </a:endParaRPr>
          </a:p>
        </p:txBody>
      </p:sp>
      <p:sp>
        <p:nvSpPr>
          <p:cNvPr id="12" name="文本框 11"/>
          <p:cNvSpPr txBox="1"/>
          <p:nvPr/>
        </p:nvSpPr>
        <p:spPr>
          <a:xfrm>
            <a:off x="4329546" y="3503234"/>
            <a:ext cx="4572001"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altLang="zh-CN" b="1" dirty="0" smtClean="0"/>
              <a:t>Tens of kilowatt</a:t>
            </a:r>
            <a:r>
              <a:rPr kumimoji="0" lang="en-US" altLang="zh-CN" sz="1800" b="1" i="0" u="none" strike="noStrike" cap="none" spc="0" normalizeH="0" baseline="0" dirty="0" smtClean="0">
                <a:ln>
                  <a:noFill/>
                </a:ln>
                <a:solidFill>
                  <a:srgbClr val="000000"/>
                </a:solidFill>
                <a:effectLst/>
                <a:uFillTx/>
                <a:sym typeface="Times New Roman"/>
              </a:rPr>
              <a:t> CW beam achieved in superconducting</a:t>
            </a:r>
            <a:r>
              <a:rPr kumimoji="0" lang="en-US" altLang="zh-CN" sz="1800" b="1" i="0" u="none" strike="noStrike" cap="none" spc="0" normalizeH="0" dirty="0" smtClean="0">
                <a:ln>
                  <a:noFill/>
                </a:ln>
                <a:solidFill>
                  <a:srgbClr val="000000"/>
                </a:solidFill>
                <a:effectLst/>
                <a:uFillTx/>
                <a:sym typeface="Times New Roman"/>
              </a:rPr>
              <a:t> front-end of Chinese ADS.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altLang="zh-CN" b="1" dirty="0" smtClean="0"/>
              <a:t>The tuning procedures of high power CW </a:t>
            </a:r>
            <a:r>
              <a:rPr kumimoji="0" lang="en-US" altLang="zh-CN" sz="1800" b="1" i="0" u="none" strike="noStrike" cap="none" spc="0" normalizeH="0" dirty="0" smtClean="0">
                <a:ln>
                  <a:noFill/>
                </a:ln>
                <a:solidFill>
                  <a:srgbClr val="000000"/>
                </a:solidFill>
                <a:effectLst/>
                <a:uFillTx/>
                <a:sym typeface="Times New Roman"/>
              </a:rPr>
              <a:t> beam has been demonstrated successfully.</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altLang="zh-CN" b="1" dirty="0" smtClean="0"/>
              <a:t>The front-end demo </a:t>
            </a:r>
            <a:r>
              <a:rPr lang="en-US" altLang="zh-CN" b="1" dirty="0" err="1" smtClean="0"/>
              <a:t>Linac</a:t>
            </a:r>
            <a:r>
              <a:rPr lang="en-US" altLang="zh-CN" b="1" dirty="0" smtClean="0"/>
              <a:t> will be finished in 2017. </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altLang="zh-CN" sz="1800" b="1" i="0" u="none" strike="noStrike" cap="none" spc="0" normalizeH="0" baseline="0" dirty="0" smtClean="0">
                <a:ln>
                  <a:noFill/>
                </a:ln>
                <a:solidFill>
                  <a:srgbClr val="000000"/>
                </a:solidFill>
                <a:effectLst/>
                <a:uFillTx/>
                <a:sym typeface="Times New Roman"/>
              </a:rPr>
              <a:t>High</a:t>
            </a:r>
            <a:r>
              <a:rPr lang="en-US" altLang="zh-CN" b="1" dirty="0" smtClean="0"/>
              <a:t>er power and higher stability will be demonstrated in the future.</a:t>
            </a:r>
            <a:endParaRPr kumimoji="0" lang="zh-CN" altLang="en-US" sz="1800" b="1" i="0" u="none" strike="noStrike" cap="none" spc="0" normalizeH="0" baseline="0" dirty="0">
              <a:ln>
                <a:noFill/>
              </a:ln>
              <a:solidFill>
                <a:srgbClr val="000000"/>
              </a:solidFill>
              <a:effectLst/>
              <a:uFillTx/>
              <a:sym typeface="Times New Roman"/>
            </a:endParaRPr>
          </a:p>
        </p:txBody>
      </p:sp>
    </p:spTree>
    <p:extLst>
      <p:ext uri="{BB962C8B-B14F-4D97-AF65-F5344CB8AC3E}">
        <p14:creationId xmlns:p14="http://schemas.microsoft.com/office/powerpoint/2010/main" val="2080926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8"/>
          <p:cNvSpPr>
            <a:spLocks noGrp="1"/>
          </p:cNvSpPr>
          <p:nvPr>
            <p:ph type="title"/>
          </p:nvPr>
        </p:nvSpPr>
        <p:spPr>
          <a:xfrm>
            <a:off x="683568" y="116632"/>
            <a:ext cx="7525084" cy="720000"/>
          </a:xfrm>
        </p:spPr>
        <p:txBody>
          <a:bodyPr>
            <a:normAutofit/>
          </a:bodyPr>
          <a:lstStyle/>
          <a:p>
            <a:pPr algn="ctr"/>
            <a:r>
              <a:rPr kumimoji="1" lang="en-US" altLang="zh-CN" sz="2800" dirty="0" smtClean="0"/>
              <a:t>Summary of </a:t>
            </a:r>
            <a:r>
              <a:rPr kumimoji="1" lang="en-US" altLang="zh-CN" sz="2800" dirty="0" err="1"/>
              <a:t>C</a:t>
            </a:r>
            <a:r>
              <a:rPr kumimoji="1" lang="en-US" altLang="zh-CN" sz="2800" dirty="0" err="1" smtClean="0"/>
              <a:t>ryomdule</a:t>
            </a:r>
            <a:r>
              <a:rPr kumimoji="1" lang="en-US" altLang="zh-CN" sz="2800" dirty="0" smtClean="0"/>
              <a:t> Performance </a:t>
            </a:r>
            <a:endParaRPr kumimoji="1" lang="zh-CN" altLang="en-US" sz="2800" dirty="0"/>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420000">
            <a:off x="1153258" y="1052139"/>
            <a:ext cx="6929046" cy="1831790"/>
          </a:xfrm>
          <a:prstGeom prst="rect">
            <a:avLst/>
          </a:prstGeom>
        </p:spPr>
      </p:pic>
      <p:sp>
        <p:nvSpPr>
          <p:cNvPr id="6" name="矩形 5"/>
          <p:cNvSpPr/>
          <p:nvPr/>
        </p:nvSpPr>
        <p:spPr>
          <a:xfrm>
            <a:off x="2158562" y="1052736"/>
            <a:ext cx="2090572" cy="523220"/>
          </a:xfrm>
          <a:prstGeom prst="rect">
            <a:avLst/>
          </a:prstGeom>
        </p:spPr>
        <p:txBody>
          <a:bodyPr wrap="none">
            <a:spAutoFit/>
          </a:bodyPr>
          <a:lstStyle/>
          <a:p>
            <a:r>
              <a:rPr lang="en-US" altLang="zh-CN" sz="2800" dirty="0"/>
              <a:t>5 MeV </a:t>
            </a:r>
            <a:r>
              <a:rPr lang="en-US" altLang="zh-CN" sz="2800" dirty="0" err="1"/>
              <a:t>Linac</a:t>
            </a:r>
            <a:endParaRPr lang="en-US" altLang="zh-CN" sz="2800" dirty="0"/>
          </a:p>
        </p:txBody>
      </p:sp>
      <p:graphicFrame>
        <p:nvGraphicFramePr>
          <p:cNvPr id="7" name="表格 6"/>
          <p:cNvGraphicFramePr>
            <a:graphicFrameLocks noGrp="1"/>
          </p:cNvGraphicFramePr>
          <p:nvPr>
            <p:extLst>
              <p:ext uri="{D42A27DB-BD31-4B8C-83A1-F6EECF244321}">
                <p14:modId xmlns:p14="http://schemas.microsoft.com/office/powerpoint/2010/main" val="1587943784"/>
              </p:ext>
            </p:extLst>
          </p:nvPr>
        </p:nvGraphicFramePr>
        <p:xfrm>
          <a:off x="323528" y="3284984"/>
          <a:ext cx="4320480" cy="3096344"/>
        </p:xfrm>
        <a:graphic>
          <a:graphicData uri="http://schemas.openxmlformats.org/drawingml/2006/table">
            <a:tbl>
              <a:tblPr>
                <a:tableStyleId>{B301B821-A1FF-4177-AEE7-76D212191A09}</a:tableStyleId>
              </a:tblPr>
              <a:tblGrid>
                <a:gridCol w="936103"/>
                <a:gridCol w="1080120"/>
                <a:gridCol w="1152128"/>
                <a:gridCol w="1152129"/>
              </a:tblGrid>
              <a:tr h="387043">
                <a:tc>
                  <a:txBody>
                    <a:bodyPr/>
                    <a:lstStyle/>
                    <a:p>
                      <a:pPr algn="ctr" fontAlgn="b"/>
                      <a:r>
                        <a:rPr lang="en-US" altLang="zh-CN" sz="2000" b="0" i="0" u="none" strike="noStrike" dirty="0" smtClean="0">
                          <a:solidFill>
                            <a:srgbClr val="000000"/>
                          </a:solidFill>
                          <a:effectLst/>
                          <a:latin typeface="等线"/>
                        </a:rPr>
                        <a:t>Cavity</a:t>
                      </a:r>
                      <a:endParaRPr lang="zh-CN" altLang="en-US" sz="2000" b="0" i="0" u="none" strike="noStrike" dirty="0">
                        <a:solidFill>
                          <a:srgbClr val="000000"/>
                        </a:solidFill>
                        <a:effectLst/>
                        <a:latin typeface="等线"/>
                      </a:endParaRPr>
                    </a:p>
                  </a:txBody>
                  <a:tcPr marL="9525" marR="9525" marT="9525" marB="0" anchor="b"/>
                </a:tc>
                <a:tc>
                  <a:txBody>
                    <a:bodyPr/>
                    <a:lstStyle/>
                    <a:p>
                      <a:pPr algn="ctr" fontAlgn="b"/>
                      <a:r>
                        <a:rPr lang="en-US" sz="2000" b="0" i="0" u="none" strike="noStrike" dirty="0" smtClean="0">
                          <a:solidFill>
                            <a:schemeClr val="dk1"/>
                          </a:solidFill>
                          <a:effectLst/>
                          <a:latin typeface="+mn-lt"/>
                        </a:rPr>
                        <a:t>Stage1</a:t>
                      </a:r>
                      <a:endParaRPr lang="en-US" sz="2000" b="0" i="0" u="none" strike="noStrike" dirty="0">
                        <a:solidFill>
                          <a:srgbClr val="000000"/>
                        </a:solidFill>
                        <a:effectLst/>
                        <a:latin typeface="等线"/>
                      </a:endParaRPr>
                    </a:p>
                  </a:txBody>
                  <a:tcPr marL="9525" marR="9525" marT="9525" marB="0" anchor="b"/>
                </a:tc>
                <a:tc>
                  <a:txBody>
                    <a:bodyPr/>
                    <a:lstStyle/>
                    <a:p>
                      <a:pPr algn="ctr" fontAlgn="b"/>
                      <a:r>
                        <a:rPr lang="en-US" sz="2000" b="0" i="0" u="none" strike="noStrike" dirty="0" smtClean="0">
                          <a:solidFill>
                            <a:schemeClr val="dk1"/>
                          </a:solidFill>
                          <a:effectLst/>
                          <a:latin typeface="+mn-lt"/>
                        </a:rPr>
                        <a:t>Stage2</a:t>
                      </a:r>
                      <a:endParaRPr lang="en-US" sz="2000" b="0" i="0" u="none" strike="noStrike" dirty="0">
                        <a:solidFill>
                          <a:srgbClr val="000000"/>
                        </a:solidFill>
                        <a:effectLst/>
                        <a:latin typeface="等线"/>
                      </a:endParaRPr>
                    </a:p>
                  </a:txBody>
                  <a:tcPr marL="9525" marR="9525" marT="9525" marB="0" anchor="b"/>
                </a:tc>
                <a:tc>
                  <a:txBody>
                    <a:bodyPr/>
                    <a:lstStyle/>
                    <a:p>
                      <a:pPr algn="ctr" fontAlgn="b"/>
                      <a:r>
                        <a:rPr lang="en-US" sz="2000" u="none" strike="noStrike" dirty="0" smtClean="0">
                          <a:effectLst/>
                        </a:rPr>
                        <a:t>Stage3</a:t>
                      </a:r>
                      <a:endParaRPr lang="en-US" sz="2000" b="0" i="0" u="none" strike="noStrike" dirty="0">
                        <a:solidFill>
                          <a:srgbClr val="000000"/>
                        </a:solidFill>
                        <a:effectLst/>
                        <a:latin typeface="等线"/>
                      </a:endParaRPr>
                    </a:p>
                  </a:txBody>
                  <a:tcPr marL="9525" marR="9525" marT="9525" marB="0" anchor="b"/>
                </a:tc>
              </a:tr>
              <a:tr h="387043">
                <a:tc>
                  <a:txBody>
                    <a:bodyPr/>
                    <a:lstStyle/>
                    <a:p>
                      <a:pPr algn="ctr" fontAlgn="b"/>
                      <a:r>
                        <a:rPr lang="en-US" altLang="zh-CN" sz="2000" u="none" strike="noStrike" dirty="0">
                          <a:effectLst/>
                        </a:rPr>
                        <a:t>1# </a:t>
                      </a:r>
                      <a:endParaRPr lang="en-US" altLang="zh-CN" sz="2000" b="0" i="0" u="none" strike="noStrike" dirty="0">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11.5</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13.54</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sng" strike="noStrike" dirty="0">
                          <a:effectLst/>
                        </a:rPr>
                        <a:t>16.33</a:t>
                      </a:r>
                      <a:endParaRPr lang="en-US" altLang="zh-CN" sz="2000" b="1" i="0" u="sng" strike="noStrike" dirty="0">
                        <a:solidFill>
                          <a:srgbClr val="FF0000"/>
                        </a:solidFill>
                        <a:effectLst/>
                        <a:latin typeface="等线"/>
                      </a:endParaRPr>
                    </a:p>
                  </a:txBody>
                  <a:tcPr marL="9525" marR="9525" marT="9525" marB="0" anchor="b"/>
                </a:tc>
              </a:tr>
              <a:tr h="387043">
                <a:tc>
                  <a:txBody>
                    <a:bodyPr/>
                    <a:lstStyle/>
                    <a:p>
                      <a:pPr algn="ctr" fontAlgn="b"/>
                      <a:r>
                        <a:rPr lang="en-US" altLang="zh-CN" sz="2000" u="none" strike="noStrike">
                          <a:effectLst/>
                        </a:rPr>
                        <a:t>2#</a:t>
                      </a:r>
                      <a:endParaRPr lang="en-US" altLang="zh-CN" sz="2000" b="0"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19</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dirty="0">
                          <a:effectLst/>
                        </a:rPr>
                        <a:t>14.21</a:t>
                      </a:r>
                      <a:endParaRPr lang="en-US" altLang="zh-CN" sz="2000" b="1" i="0" u="none" strike="noStrike" dirty="0">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16.00</a:t>
                      </a:r>
                      <a:endParaRPr lang="en-US" altLang="zh-CN" sz="2000" b="1" i="0" u="none" strike="noStrike">
                        <a:solidFill>
                          <a:srgbClr val="FF0000"/>
                        </a:solidFill>
                        <a:effectLst/>
                        <a:latin typeface="等线"/>
                      </a:endParaRPr>
                    </a:p>
                  </a:txBody>
                  <a:tcPr marL="9525" marR="9525" marT="9525" marB="0" anchor="b"/>
                </a:tc>
              </a:tr>
              <a:tr h="387043">
                <a:tc>
                  <a:txBody>
                    <a:bodyPr/>
                    <a:lstStyle/>
                    <a:p>
                      <a:pPr algn="ctr" fontAlgn="b"/>
                      <a:r>
                        <a:rPr lang="en-US" altLang="zh-CN" sz="2000" u="none" strike="noStrike">
                          <a:effectLst/>
                        </a:rPr>
                        <a:t>3#</a:t>
                      </a:r>
                      <a:endParaRPr lang="en-US" altLang="zh-CN" sz="2000" b="0"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19</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12.84</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sng" strike="noStrike" dirty="0">
                          <a:effectLst/>
                        </a:rPr>
                        <a:t>11.88</a:t>
                      </a:r>
                      <a:endParaRPr lang="en-US" altLang="zh-CN" sz="2000" b="1" i="0" u="sng" strike="noStrike" dirty="0">
                        <a:solidFill>
                          <a:srgbClr val="FF0000"/>
                        </a:solidFill>
                        <a:effectLst/>
                        <a:latin typeface="等线"/>
                      </a:endParaRPr>
                    </a:p>
                  </a:txBody>
                  <a:tcPr marL="9525" marR="9525" marT="9525" marB="0" anchor="b"/>
                </a:tc>
              </a:tr>
              <a:tr h="387043">
                <a:tc>
                  <a:txBody>
                    <a:bodyPr/>
                    <a:lstStyle/>
                    <a:p>
                      <a:pPr algn="ctr" fontAlgn="b"/>
                      <a:r>
                        <a:rPr lang="en-US" altLang="zh-CN" sz="2000" u="none" strike="noStrike">
                          <a:effectLst/>
                        </a:rPr>
                        <a:t>4#</a:t>
                      </a:r>
                      <a:endParaRPr lang="en-US" altLang="zh-CN" sz="2000" b="0"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18</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16.02</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14.00</a:t>
                      </a:r>
                      <a:endParaRPr lang="en-US" altLang="zh-CN" sz="2000" b="1" i="0" u="none" strike="noStrike">
                        <a:solidFill>
                          <a:srgbClr val="FF0000"/>
                        </a:solidFill>
                        <a:effectLst/>
                        <a:latin typeface="等线"/>
                      </a:endParaRPr>
                    </a:p>
                  </a:txBody>
                  <a:tcPr marL="9525" marR="9525" marT="9525" marB="0" anchor="b"/>
                </a:tc>
              </a:tr>
              <a:tr h="387043">
                <a:tc>
                  <a:txBody>
                    <a:bodyPr/>
                    <a:lstStyle/>
                    <a:p>
                      <a:pPr algn="ctr" fontAlgn="b"/>
                      <a:r>
                        <a:rPr lang="en-US" altLang="zh-CN" sz="2000" u="none" strike="noStrike">
                          <a:effectLst/>
                        </a:rPr>
                        <a:t>5#</a:t>
                      </a:r>
                      <a:endParaRPr lang="en-US" altLang="zh-CN" sz="2000" b="0"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17</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14.92</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14.98</a:t>
                      </a:r>
                      <a:endParaRPr lang="en-US" altLang="zh-CN" sz="2000" b="1" i="0" u="none" strike="noStrike">
                        <a:solidFill>
                          <a:srgbClr val="FF0000"/>
                        </a:solidFill>
                        <a:effectLst/>
                        <a:latin typeface="等线"/>
                      </a:endParaRPr>
                    </a:p>
                  </a:txBody>
                  <a:tcPr marL="9525" marR="9525" marT="9525" marB="0" anchor="b"/>
                </a:tc>
              </a:tr>
              <a:tr h="387043">
                <a:tc>
                  <a:txBody>
                    <a:bodyPr/>
                    <a:lstStyle/>
                    <a:p>
                      <a:pPr algn="ctr" fontAlgn="b"/>
                      <a:r>
                        <a:rPr lang="en-US" altLang="zh-CN" sz="2000" u="none" strike="noStrike">
                          <a:effectLst/>
                        </a:rPr>
                        <a:t>6#</a:t>
                      </a:r>
                      <a:endParaRPr lang="en-US" altLang="zh-CN" sz="2000" b="0"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18</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14.46</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sz="2000" u="none" strike="noStrike">
                          <a:effectLst/>
                        </a:rPr>
                        <a:t>bypass</a:t>
                      </a:r>
                      <a:endParaRPr lang="en-US" sz="2000" b="1" i="0" u="none" strike="noStrike">
                        <a:solidFill>
                          <a:srgbClr val="FF0000"/>
                        </a:solidFill>
                        <a:effectLst/>
                        <a:latin typeface="等线"/>
                      </a:endParaRPr>
                    </a:p>
                  </a:txBody>
                  <a:tcPr marL="9525" marR="9525" marT="9525" marB="0" anchor="b"/>
                </a:tc>
              </a:tr>
              <a:tr h="387043">
                <a:tc>
                  <a:txBody>
                    <a:bodyPr/>
                    <a:lstStyle/>
                    <a:p>
                      <a:pPr algn="ctr" fontAlgn="b"/>
                      <a:r>
                        <a:rPr lang="en-US" sz="2000" u="none" strike="noStrike">
                          <a:effectLst/>
                        </a:rPr>
                        <a:t>Ave</a:t>
                      </a:r>
                      <a:endParaRPr lang="en-US" sz="2000" b="0"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dirty="0">
                          <a:effectLst/>
                        </a:rPr>
                        <a:t>17.1</a:t>
                      </a:r>
                      <a:endParaRPr lang="en-US" altLang="zh-CN" sz="2000" b="1" i="0" u="none" strike="noStrike" dirty="0">
                        <a:solidFill>
                          <a:srgbClr val="FF0000"/>
                        </a:solidFill>
                        <a:effectLst/>
                        <a:latin typeface="等线"/>
                      </a:endParaRPr>
                    </a:p>
                  </a:txBody>
                  <a:tcPr marL="9525" marR="9525" marT="9525" marB="0" anchor="b"/>
                </a:tc>
                <a:tc>
                  <a:txBody>
                    <a:bodyPr/>
                    <a:lstStyle/>
                    <a:p>
                      <a:pPr algn="ctr" fontAlgn="b"/>
                      <a:r>
                        <a:rPr lang="en-US" altLang="zh-CN" sz="2000" u="none" strike="noStrike">
                          <a:effectLst/>
                        </a:rPr>
                        <a:t>14.3</a:t>
                      </a:r>
                      <a:endParaRPr lang="en-US" altLang="zh-CN" sz="2000" b="1" i="0" u="none" strike="noStrike">
                        <a:solidFill>
                          <a:srgbClr val="FF0000"/>
                        </a:solidFill>
                        <a:effectLst/>
                        <a:latin typeface="等线"/>
                      </a:endParaRPr>
                    </a:p>
                  </a:txBody>
                  <a:tcPr marL="9525" marR="9525" marT="9525" marB="0" anchor="b"/>
                </a:tc>
                <a:tc>
                  <a:txBody>
                    <a:bodyPr/>
                    <a:lstStyle/>
                    <a:p>
                      <a:pPr algn="ctr" fontAlgn="b"/>
                      <a:r>
                        <a:rPr lang="en-US" altLang="zh-CN" sz="2000" u="none" strike="noStrike" dirty="0">
                          <a:effectLst/>
                        </a:rPr>
                        <a:t>14.6</a:t>
                      </a:r>
                      <a:endParaRPr lang="en-US" altLang="zh-CN" sz="2000" b="1" i="0" u="none" strike="noStrike" dirty="0">
                        <a:solidFill>
                          <a:srgbClr val="FF0000"/>
                        </a:solidFill>
                        <a:effectLst/>
                        <a:latin typeface="等线"/>
                      </a:endParaRPr>
                    </a:p>
                  </a:txBody>
                  <a:tcPr marL="9525" marR="9525" marT="9525" marB="0" anchor="b"/>
                </a:tc>
              </a:tr>
            </a:tbl>
          </a:graphicData>
        </a:graphic>
      </p:graphicFrame>
      <p:sp>
        <p:nvSpPr>
          <p:cNvPr id="8" name="文本框 7"/>
          <p:cNvSpPr txBox="1"/>
          <p:nvPr/>
        </p:nvSpPr>
        <p:spPr bwMode="auto">
          <a:xfrm>
            <a:off x="539552" y="2924944"/>
            <a:ext cx="3816424" cy="369332"/>
          </a:xfrm>
          <a:prstGeom prst="rect">
            <a:avLst/>
          </a:prstGeom>
          <a:noFill/>
          <a:ln w="9525">
            <a:noFill/>
            <a:miter lim="800000"/>
            <a:headEnd/>
            <a:tailEnd/>
          </a:ln>
        </p:spPr>
        <p:txBody>
          <a:bodyPr wrap="square" rtlCol="0">
            <a:spAutoFit/>
          </a:bodyPr>
          <a:lstStyle/>
          <a:p>
            <a:r>
              <a:rPr lang="en-US" altLang="zh-CN" dirty="0" smtClean="0">
                <a:latin typeface="Arial Narrow" pitchFamily="34" charset="0"/>
                <a:ea typeface="楷体_GB2312" pitchFamily="49" charset="-122"/>
                <a:cs typeface="Times New Roman" pitchFamily="18" charset="0"/>
              </a:rPr>
              <a:t>Cavity  Gradient  degradation</a:t>
            </a:r>
            <a:endParaRPr lang="zh-CN" altLang="en-US" dirty="0" smtClean="0">
              <a:latin typeface="Arial Narrow" pitchFamily="34" charset="0"/>
              <a:ea typeface="楷体_GB2312" pitchFamily="49" charset="-122"/>
              <a:cs typeface="Times New Roman" pitchFamily="18" charset="0"/>
            </a:endParaRPr>
          </a:p>
        </p:txBody>
      </p:sp>
      <p:sp>
        <p:nvSpPr>
          <p:cNvPr id="9" name="文本框 8"/>
          <p:cNvSpPr txBox="1"/>
          <p:nvPr/>
        </p:nvSpPr>
        <p:spPr bwMode="auto">
          <a:xfrm>
            <a:off x="3203848" y="2915652"/>
            <a:ext cx="1296144" cy="369332"/>
          </a:xfrm>
          <a:prstGeom prst="rect">
            <a:avLst/>
          </a:prstGeom>
          <a:noFill/>
          <a:ln w="9525">
            <a:noFill/>
            <a:miter lim="800000"/>
            <a:headEnd/>
            <a:tailEnd/>
          </a:ln>
        </p:spPr>
        <p:txBody>
          <a:bodyPr wrap="square" rtlCol="0">
            <a:spAutoFit/>
          </a:bodyPr>
          <a:lstStyle/>
          <a:p>
            <a:r>
              <a:rPr lang="en-US" altLang="zh-CN" dirty="0" err="1" smtClean="0">
                <a:ea typeface="楷体_GB2312" pitchFamily="49" charset="-122"/>
                <a:cs typeface="Times New Roman" pitchFamily="18" charset="0"/>
              </a:rPr>
              <a:t>Unit:MV</a:t>
            </a:r>
            <a:r>
              <a:rPr lang="en-US" altLang="zh-CN" dirty="0" smtClean="0">
                <a:ea typeface="楷体_GB2312" pitchFamily="49" charset="-122"/>
                <a:cs typeface="Times New Roman" pitchFamily="18" charset="0"/>
              </a:rPr>
              <a:t>/m</a:t>
            </a:r>
            <a:endParaRPr lang="zh-CN" altLang="en-US" dirty="0" smtClean="0">
              <a:ea typeface="楷体_GB2312" pitchFamily="49" charset="-122"/>
              <a:cs typeface="Times New Roman" pitchFamily="18" charset="0"/>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5897"/>
          <a:stretch/>
        </p:blipFill>
        <p:spPr>
          <a:xfrm>
            <a:off x="4788024" y="3507503"/>
            <a:ext cx="2298334" cy="2764925"/>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382" r="6393"/>
          <a:stretch/>
        </p:blipFill>
        <p:spPr>
          <a:xfrm>
            <a:off x="6758254" y="4978251"/>
            <a:ext cx="2278242" cy="1422324"/>
          </a:xfrm>
          <a:prstGeom prst="rect">
            <a:avLst/>
          </a:prstGeom>
        </p:spPr>
      </p:pic>
      <p:sp>
        <p:nvSpPr>
          <p:cNvPr id="12" name="文本框 11"/>
          <p:cNvSpPr txBox="1"/>
          <p:nvPr/>
        </p:nvSpPr>
        <p:spPr bwMode="auto">
          <a:xfrm>
            <a:off x="4735570" y="2895244"/>
            <a:ext cx="1980958" cy="707886"/>
          </a:xfrm>
          <a:prstGeom prst="rect">
            <a:avLst/>
          </a:prstGeom>
          <a:noFill/>
          <a:ln w="9525">
            <a:noFill/>
            <a:miter lim="800000"/>
            <a:headEnd/>
            <a:tailEnd/>
          </a:ln>
        </p:spPr>
        <p:txBody>
          <a:bodyPr wrap="square" rtlCol="0">
            <a:spAutoFit/>
          </a:bodyPr>
          <a:lstStyle/>
          <a:p>
            <a:r>
              <a:rPr lang="en-US" altLang="zh-CN" sz="2000" dirty="0" smtClean="0">
                <a:ea typeface="楷体_GB2312" pitchFamily="49" charset="-122"/>
                <a:cs typeface="Times New Roman" pitchFamily="18" charset="0"/>
              </a:rPr>
              <a:t>Beam hitting on the Value</a:t>
            </a:r>
            <a:endParaRPr lang="zh-CN" altLang="en-US" sz="2000" dirty="0" smtClean="0">
              <a:ea typeface="楷体_GB2312" pitchFamily="49" charset="-122"/>
              <a:cs typeface="Times New Roman" pitchFamily="18" charset="0"/>
            </a:endParaRPr>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2786" t="15135" r="31010" b="11139"/>
          <a:stretch/>
        </p:blipFill>
        <p:spPr>
          <a:xfrm rot="16200000">
            <a:off x="7127180" y="3170412"/>
            <a:ext cx="1456937" cy="2202007"/>
          </a:xfrm>
          <a:prstGeom prst="rect">
            <a:avLst/>
          </a:prstGeom>
        </p:spPr>
      </p:pic>
      <p:sp>
        <p:nvSpPr>
          <p:cNvPr id="14" name="椭圆 13"/>
          <p:cNvSpPr/>
          <p:nvPr/>
        </p:nvSpPr>
        <p:spPr>
          <a:xfrm flipH="1">
            <a:off x="6906176" y="3789040"/>
            <a:ext cx="156285" cy="128147"/>
          </a:xfrm>
          <a:prstGeom prst="ellipse">
            <a:avLst/>
          </a:prstGeom>
          <a:solidFill>
            <a:srgbClr val="FFFFFF"/>
          </a:solidFill>
          <a:ln w="25400" cap="flat">
            <a:solidFill>
              <a:schemeClr val="accent1"/>
            </a:solidFill>
            <a:prstDash val="solid"/>
            <a:round/>
          </a:ln>
          <a:effectLst>
            <a:outerShdw blurRad="50800" dist="25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5" name="矩形 14"/>
          <p:cNvSpPr/>
          <p:nvPr/>
        </p:nvSpPr>
        <p:spPr>
          <a:xfrm>
            <a:off x="6902225" y="2926685"/>
            <a:ext cx="2101857" cy="646331"/>
          </a:xfrm>
          <a:prstGeom prst="rect">
            <a:avLst/>
          </a:prstGeom>
        </p:spPr>
        <p:txBody>
          <a:bodyPr wrap="none">
            <a:spAutoFit/>
          </a:bodyPr>
          <a:lstStyle/>
          <a:p>
            <a:r>
              <a:rPr lang="en-US" altLang="zh-CN" dirty="0"/>
              <a:t>Beam Drilled a </a:t>
            </a:r>
            <a:r>
              <a:rPr lang="en-US" altLang="zh-CN" dirty="0" smtClean="0"/>
              <a:t>Hole</a:t>
            </a:r>
          </a:p>
          <a:p>
            <a:r>
              <a:rPr lang="en-US" altLang="zh-CN" dirty="0" smtClean="0"/>
              <a:t> </a:t>
            </a:r>
            <a:r>
              <a:rPr lang="en-US" altLang="zh-CN" dirty="0"/>
              <a:t>in Faraday Cup </a:t>
            </a:r>
            <a:endParaRPr lang="zh-CN" altLang="en-US" dirty="0"/>
          </a:p>
        </p:txBody>
      </p:sp>
    </p:spTree>
    <p:extLst>
      <p:ext uri="{BB962C8B-B14F-4D97-AF65-F5344CB8AC3E}">
        <p14:creationId xmlns:p14="http://schemas.microsoft.com/office/powerpoint/2010/main" val="2010566783"/>
      </p:ext>
    </p:extLst>
  </p:cSld>
  <p:clrMapOvr>
    <a:masterClrMapping/>
  </p:clrMapOvr>
  <p:transition advTm="114609">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 5"/>
          <p:cNvGrpSpPr/>
          <p:nvPr/>
        </p:nvGrpSpPr>
        <p:grpSpPr>
          <a:xfrm>
            <a:off x="185351" y="943567"/>
            <a:ext cx="8822725" cy="3516384"/>
            <a:chOff x="185350" y="1646680"/>
            <a:chExt cx="8822725" cy="3516384"/>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2363" t="15519"/>
            <a:stretch/>
          </p:blipFill>
          <p:spPr>
            <a:xfrm>
              <a:off x="185350" y="1646680"/>
              <a:ext cx="7658518" cy="3516384"/>
            </a:xfrm>
            <a:prstGeom prst="rect">
              <a:avLst/>
            </a:prstGeom>
          </p:spPr>
        </p:pic>
        <p:pic>
          <p:nvPicPr>
            <p:cNvPr id="8" name="图片 7"/>
            <p:cNvPicPr>
              <a:picLocks noChangeAspect="1"/>
            </p:cNvPicPr>
            <p:nvPr/>
          </p:nvPicPr>
          <p:blipFill rotWithShape="1">
            <a:blip r:embed="rId3"/>
            <a:srcRect t="5648"/>
            <a:stretch/>
          </p:blipFill>
          <p:spPr>
            <a:xfrm>
              <a:off x="6187720" y="1646680"/>
              <a:ext cx="2820355" cy="1786256"/>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665" y="4459951"/>
            <a:ext cx="2854411" cy="1902941"/>
          </a:xfrm>
          <a:prstGeom prst="rect">
            <a:avLst/>
          </a:prstGeom>
        </p:spPr>
      </p:pic>
      <p:sp>
        <p:nvSpPr>
          <p:cNvPr id="10" name="文本框 9"/>
          <p:cNvSpPr txBox="1"/>
          <p:nvPr/>
        </p:nvSpPr>
        <p:spPr>
          <a:xfrm>
            <a:off x="185351" y="4288038"/>
            <a:ext cx="5649492"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altLang="zh-CN" sz="2000" b="1" dirty="0" smtClean="0">
                <a:solidFill>
                  <a:srgbClr val="0070C0"/>
                </a:solidFill>
              </a:rPr>
              <a:t>First cooling down and</a:t>
            </a:r>
            <a:r>
              <a:rPr kumimoji="0" lang="en-US" altLang="zh-CN" sz="2000" b="1" i="0" u="none" strike="noStrike" cap="none" spc="0" normalizeH="0" baseline="0" dirty="0" smtClean="0">
                <a:ln>
                  <a:noFill/>
                </a:ln>
                <a:solidFill>
                  <a:srgbClr val="0070C0"/>
                </a:solidFill>
                <a:effectLst/>
                <a:uFillTx/>
                <a:sym typeface="Times New Roman"/>
              </a:rPr>
              <a:t> conditioning of coupler on May</a:t>
            </a:r>
            <a:r>
              <a:rPr kumimoji="0" lang="en-US" altLang="zh-CN" sz="2000" b="1" i="0" u="none" strike="noStrike" cap="none" spc="0" normalizeH="0" dirty="0" smtClean="0">
                <a:ln>
                  <a:noFill/>
                </a:ln>
                <a:solidFill>
                  <a:srgbClr val="0070C0"/>
                </a:solidFill>
                <a:effectLst/>
                <a:uFillTx/>
                <a:sym typeface="Times New Roman"/>
              </a:rPr>
              <a:t> 3</a:t>
            </a:r>
            <a:r>
              <a:rPr kumimoji="0" lang="en-US" altLang="zh-CN" sz="2000" b="1" i="0" u="none" strike="noStrike" cap="none" spc="0" normalizeH="0" baseline="30000" dirty="0" smtClean="0">
                <a:ln>
                  <a:noFill/>
                </a:ln>
                <a:solidFill>
                  <a:srgbClr val="0070C0"/>
                </a:solidFill>
                <a:effectLst/>
                <a:uFillTx/>
                <a:sym typeface="Times New Roman"/>
              </a:rPr>
              <a:t>rd</a:t>
            </a:r>
            <a:r>
              <a:rPr kumimoji="0" lang="en-US" altLang="zh-CN" sz="2000" b="1" i="0" u="none" strike="noStrike" cap="none" spc="0" normalizeH="0" dirty="0" smtClean="0">
                <a:ln>
                  <a:noFill/>
                </a:ln>
                <a:solidFill>
                  <a:srgbClr val="0070C0"/>
                </a:solidFill>
                <a:effectLst/>
                <a:uFillTx/>
                <a:sym typeface="Times New Roman"/>
              </a:rPr>
              <a:t>, 2016</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altLang="zh-CN" sz="2000" b="1" baseline="0" dirty="0" smtClean="0">
                <a:solidFill>
                  <a:srgbClr val="0070C0"/>
                </a:solidFill>
              </a:rPr>
              <a:t>4 couplers (single-window) were broken in May</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altLang="zh-CN" sz="2000" b="1" dirty="0" smtClean="0">
                <a:solidFill>
                  <a:srgbClr val="0070C0"/>
                </a:solidFill>
              </a:rPr>
              <a:t>Four </a:t>
            </a:r>
            <a:r>
              <a:rPr lang="en-US" altLang="zh-CN" sz="2000" b="1" dirty="0">
                <a:solidFill>
                  <a:srgbClr val="0070C0"/>
                </a:solidFill>
              </a:rPr>
              <a:t>b</a:t>
            </a:r>
            <a:r>
              <a:rPr lang="en-US" altLang="zh-CN" sz="2000" b="1" dirty="0" smtClean="0">
                <a:solidFill>
                  <a:srgbClr val="0070C0"/>
                </a:solidFill>
              </a:rPr>
              <a:t>roken c</a:t>
            </a:r>
            <a:r>
              <a:rPr kumimoji="0" lang="en-US" altLang="zh-CN" sz="2000" b="1" i="0" u="none" strike="noStrike" cap="none" spc="0" normalizeH="0" baseline="0" dirty="0" smtClean="0">
                <a:ln>
                  <a:noFill/>
                </a:ln>
                <a:solidFill>
                  <a:srgbClr val="0070C0"/>
                </a:solidFill>
                <a:effectLst/>
                <a:uFillTx/>
                <a:sym typeface="Times New Roman"/>
              </a:rPr>
              <a:t>ouplers were </a:t>
            </a:r>
            <a:r>
              <a:rPr lang="en-US" altLang="zh-CN" sz="2000" b="1" dirty="0" smtClean="0">
                <a:solidFill>
                  <a:srgbClr val="0070C0"/>
                </a:solidFill>
              </a:rPr>
              <a:t>replaced by double-window in tunnel</a:t>
            </a:r>
            <a:r>
              <a:rPr kumimoji="0" lang="en-US" altLang="zh-CN" sz="2000" b="1" i="0" u="none" strike="noStrike" cap="none" spc="0" normalizeH="0" baseline="0" dirty="0" smtClean="0">
                <a:ln>
                  <a:noFill/>
                </a:ln>
                <a:solidFill>
                  <a:srgbClr val="0070C0"/>
                </a:solidFill>
                <a:effectLst/>
                <a:uFillTx/>
                <a:sym typeface="Times New Roman"/>
              </a:rPr>
              <a:t> in one week.</a:t>
            </a:r>
          </a:p>
          <a:p>
            <a:pPr marL="285750" indent="-285750">
              <a:buFont typeface="Arial" charset="0"/>
              <a:buChar char="•"/>
            </a:pPr>
            <a:r>
              <a:rPr lang="en-US" altLang="zh-CN" sz="2000" b="1" dirty="0" smtClean="0">
                <a:solidFill>
                  <a:srgbClr val="0070C0"/>
                </a:solidFill>
              </a:rPr>
              <a:t>Second cooling down in August. First beam was achieved on Sept. 15</a:t>
            </a:r>
            <a:r>
              <a:rPr lang="en-US" altLang="zh-CN" sz="2000" b="1" baseline="30000" dirty="0" smtClean="0">
                <a:solidFill>
                  <a:srgbClr val="0070C0"/>
                </a:solidFill>
              </a:rPr>
              <a:t>th</a:t>
            </a:r>
            <a:r>
              <a:rPr lang="en-US" altLang="zh-CN" sz="2000" b="1" dirty="0" smtClean="0">
                <a:solidFill>
                  <a:srgbClr val="0070C0"/>
                </a:solidFill>
              </a:rPr>
              <a:t>, 2016.</a:t>
            </a:r>
            <a:endParaRPr kumimoji="0" lang="zh-CN" altLang="en-US" sz="2000" b="1" i="0" u="none" strike="noStrike" cap="none" spc="0" normalizeH="0" baseline="0" dirty="0">
              <a:ln>
                <a:noFill/>
              </a:ln>
              <a:solidFill>
                <a:srgbClr val="0070C0"/>
              </a:solidFill>
              <a:effectLst/>
              <a:uFillTx/>
              <a:sym typeface="Times New Roman"/>
            </a:endParaRPr>
          </a:p>
        </p:txBody>
      </p:sp>
      <p:sp>
        <p:nvSpPr>
          <p:cNvPr id="11" name="矩形 10"/>
          <p:cNvSpPr/>
          <p:nvPr/>
        </p:nvSpPr>
        <p:spPr>
          <a:xfrm>
            <a:off x="467544" y="1124744"/>
            <a:ext cx="2270109" cy="523220"/>
          </a:xfrm>
          <a:prstGeom prst="rect">
            <a:avLst/>
          </a:prstGeom>
        </p:spPr>
        <p:txBody>
          <a:bodyPr wrap="none">
            <a:spAutoFit/>
          </a:bodyPr>
          <a:lstStyle/>
          <a:p>
            <a:r>
              <a:rPr lang="en-US" altLang="zh-CN" sz="2800" dirty="0" smtClean="0"/>
              <a:t>10 </a:t>
            </a:r>
            <a:r>
              <a:rPr lang="en-US" altLang="zh-CN" sz="2800" dirty="0"/>
              <a:t>MeV </a:t>
            </a:r>
            <a:r>
              <a:rPr lang="en-US" altLang="zh-CN" sz="2800" dirty="0" err="1"/>
              <a:t>Linac</a:t>
            </a:r>
            <a:endParaRPr lang="en-US" altLang="zh-CN" sz="2800" dirty="0"/>
          </a:p>
        </p:txBody>
      </p:sp>
      <p:sp>
        <p:nvSpPr>
          <p:cNvPr id="12" name="标题 8"/>
          <p:cNvSpPr>
            <a:spLocks noGrp="1"/>
          </p:cNvSpPr>
          <p:nvPr>
            <p:ph type="title"/>
          </p:nvPr>
        </p:nvSpPr>
        <p:spPr>
          <a:xfrm>
            <a:off x="683568" y="116632"/>
            <a:ext cx="7525084" cy="720000"/>
          </a:xfrm>
        </p:spPr>
        <p:txBody>
          <a:bodyPr>
            <a:normAutofit/>
          </a:bodyPr>
          <a:lstStyle/>
          <a:p>
            <a:pPr algn="ctr"/>
            <a:r>
              <a:rPr kumimoji="1" lang="en-US" altLang="zh-CN" sz="2800" dirty="0" smtClean="0"/>
              <a:t>Summary of </a:t>
            </a:r>
            <a:r>
              <a:rPr kumimoji="1" lang="en-US" altLang="zh-CN" sz="2800" dirty="0" err="1"/>
              <a:t>C</a:t>
            </a:r>
            <a:r>
              <a:rPr kumimoji="1" lang="en-US" altLang="zh-CN" sz="2800" dirty="0" err="1" smtClean="0"/>
              <a:t>ryomdule</a:t>
            </a:r>
            <a:r>
              <a:rPr kumimoji="1" lang="en-US" altLang="zh-CN" sz="2800" dirty="0" smtClean="0"/>
              <a:t> Performance </a:t>
            </a:r>
            <a:endParaRPr kumimoji="1" lang="zh-CN" altLang="en-US" sz="2800" dirty="0"/>
          </a:p>
        </p:txBody>
      </p:sp>
    </p:spTree>
    <p:extLst>
      <p:ext uri="{BB962C8B-B14F-4D97-AF65-F5344CB8AC3E}">
        <p14:creationId xmlns:p14="http://schemas.microsoft.com/office/powerpoint/2010/main" val="1642334510"/>
      </p:ext>
    </p:extLst>
  </p:cSld>
  <p:clrMapOvr>
    <a:masterClrMapping/>
  </p:clrMapOvr>
  <p:transition advTm="114609">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931" y="4732267"/>
            <a:ext cx="988638" cy="1576225"/>
          </a:xfrm>
          <a:prstGeom prst="rect">
            <a:avLst/>
          </a:prstGeom>
        </p:spPr>
      </p:pic>
      <p:grpSp>
        <p:nvGrpSpPr>
          <p:cNvPr id="5" name="组合 4"/>
          <p:cNvGrpSpPr>
            <a:grpSpLocks noChangeAspect="1"/>
          </p:cNvGrpSpPr>
          <p:nvPr/>
        </p:nvGrpSpPr>
        <p:grpSpPr>
          <a:xfrm>
            <a:off x="2141530" y="3296381"/>
            <a:ext cx="1229395" cy="963756"/>
            <a:chOff x="2503133" y="1304764"/>
            <a:chExt cx="3977079" cy="2996245"/>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3133" y="1304764"/>
              <a:ext cx="3977079" cy="2996245"/>
            </a:xfrm>
            <a:prstGeom prst="rect">
              <a:avLst/>
            </a:prstGeom>
            <a:solidFill>
              <a:schemeClr val="accent1"/>
            </a:solidFill>
            <a:ln w="9525">
              <a:noFill/>
              <a:miter lim="800000"/>
              <a:headEnd/>
              <a:tailEnd/>
            </a:ln>
          </p:spPr>
        </p:pic>
        <p:sp>
          <p:nvSpPr>
            <p:cNvPr id="7" name="椭圆 6"/>
            <p:cNvSpPr/>
            <p:nvPr/>
          </p:nvSpPr>
          <p:spPr>
            <a:xfrm rot="2700000">
              <a:off x="3838815" y="2325981"/>
              <a:ext cx="144016" cy="50405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8100000">
              <a:off x="4918935" y="2289977"/>
              <a:ext cx="144016" cy="50405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8100000">
              <a:off x="3829021" y="2839831"/>
              <a:ext cx="144016" cy="50405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2700000">
              <a:off x="4909141" y="2794033"/>
              <a:ext cx="144016" cy="50405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51842" y="3403149"/>
            <a:ext cx="3630623" cy="728516"/>
          </a:xfrm>
          <a:prstGeom prst="rect">
            <a:avLst/>
          </a:prstGeom>
          <a:noFill/>
          <a:ln w="9525">
            <a:noFill/>
            <a:miter lim="800000"/>
            <a:headEnd/>
            <a:tailEnd/>
          </a:ln>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35802" t="1" r="31942" b="34228"/>
          <a:stretch/>
        </p:blipFill>
        <p:spPr>
          <a:xfrm flipH="1">
            <a:off x="5076056" y="1167706"/>
            <a:ext cx="1184768" cy="121958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30107"/>
          <a:stretch/>
        </p:blipFill>
        <p:spPr>
          <a:xfrm flipH="1">
            <a:off x="6156175" y="1167706"/>
            <a:ext cx="1136533" cy="1219581"/>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41747" t="7285" r="11395" b="23535"/>
          <a:stretch/>
        </p:blipFill>
        <p:spPr>
          <a:xfrm flipH="1">
            <a:off x="7164287" y="1167705"/>
            <a:ext cx="1101425" cy="1219581"/>
          </a:xfrm>
          <a:prstGeom prst="rect">
            <a:avLst/>
          </a:prstGeom>
        </p:spPr>
      </p:pic>
      <p:pic>
        <p:nvPicPr>
          <p:cNvPr id="15" name="图片 14"/>
          <p:cNvPicPr>
            <a:picLocks noChangeAspect="1"/>
          </p:cNvPicPr>
          <p:nvPr/>
        </p:nvPicPr>
        <p:blipFill>
          <a:blip r:embed="rId8" cstate="print"/>
          <a:stretch>
            <a:fillRect/>
          </a:stretch>
        </p:blipFill>
        <p:spPr>
          <a:xfrm rot="300000">
            <a:off x="700209" y="1155880"/>
            <a:ext cx="4158469" cy="1637506"/>
          </a:xfrm>
          <a:prstGeom prst="rect">
            <a:avLst/>
          </a:prstGeom>
        </p:spPr>
      </p:pic>
      <p:sp>
        <p:nvSpPr>
          <p:cNvPr id="16" name="文本框 15"/>
          <p:cNvSpPr txBox="1"/>
          <p:nvPr/>
        </p:nvSpPr>
        <p:spPr bwMode="auto">
          <a:xfrm>
            <a:off x="555496" y="2604994"/>
            <a:ext cx="8336984" cy="400110"/>
          </a:xfrm>
          <a:prstGeom prst="rect">
            <a:avLst/>
          </a:prstGeom>
          <a:noFill/>
          <a:ln w="9525">
            <a:noFill/>
            <a:miter lim="800000"/>
            <a:headEnd/>
            <a:tailEnd/>
          </a:ln>
        </p:spPr>
        <p:txBody>
          <a:bodyPr wrap="square" rtlCol="0">
            <a:spAutoFit/>
          </a:bodyPr>
          <a:lstStyle/>
          <a:p>
            <a:r>
              <a:rPr lang="en-US" altLang="zh-CN" sz="2000" dirty="0" smtClean="0">
                <a:latin typeface="Arial Narrow" pitchFamily="34" charset="0"/>
                <a:ea typeface="楷体_GB2312" pitchFamily="49" charset="-122"/>
                <a:cs typeface="Times New Roman" pitchFamily="18" charset="0"/>
              </a:rPr>
              <a:t>10 MeV </a:t>
            </a:r>
            <a:r>
              <a:rPr lang="en-US" altLang="zh-CN" sz="2000" dirty="0">
                <a:latin typeface="Arial Narrow" pitchFamily="34" charset="0"/>
                <a:ea typeface="楷体_GB2312" pitchFamily="49" charset="-122"/>
                <a:cs typeface="Times New Roman" pitchFamily="18" charset="0"/>
              </a:rPr>
              <a:t>o</a:t>
            </a:r>
            <a:r>
              <a:rPr lang="en-US" altLang="zh-CN" sz="2000" dirty="0" smtClean="0">
                <a:latin typeface="Arial Narrow" pitchFamily="34" charset="0"/>
                <a:ea typeface="楷体_GB2312" pitchFamily="49" charset="-122"/>
                <a:cs typeface="Times New Roman" pitchFamily="18" charset="0"/>
              </a:rPr>
              <a:t>peration for 2 months, ceramic windows of 2 couplers</a:t>
            </a:r>
            <a:r>
              <a:rPr lang="zh-CN" altLang="en-US" sz="2000" dirty="0" smtClean="0">
                <a:latin typeface="Arial Narrow" pitchFamily="34" charset="0"/>
                <a:ea typeface="楷体_GB2312" pitchFamily="49" charset="-122"/>
                <a:cs typeface="Times New Roman" pitchFamily="18" charset="0"/>
              </a:rPr>
              <a:t> </a:t>
            </a:r>
            <a:r>
              <a:rPr lang="en-US" altLang="zh-CN" sz="2000" dirty="0" smtClean="0">
                <a:latin typeface="Arial Narrow" pitchFamily="34" charset="0"/>
                <a:ea typeface="楷体_GB2312" pitchFamily="49" charset="-122"/>
                <a:cs typeface="Times New Roman" pitchFamily="18" charset="0"/>
              </a:rPr>
              <a:t>were leaking each CM.</a:t>
            </a:r>
            <a:endParaRPr lang="zh-CN" altLang="en-US" sz="2000" dirty="0" smtClean="0">
              <a:latin typeface="Arial Narrow" pitchFamily="34" charset="0"/>
              <a:ea typeface="楷体_GB2312" pitchFamily="49" charset="-122"/>
              <a:cs typeface="Times New Roman" pitchFamily="18" charset="0"/>
            </a:endParaRPr>
          </a:p>
        </p:txBody>
      </p:sp>
      <p:pic>
        <p:nvPicPr>
          <p:cNvPr id="17" name="图片 16"/>
          <p:cNvPicPr>
            <a:picLocks noChangeAspect="1"/>
          </p:cNvPicPr>
          <p:nvPr/>
        </p:nvPicPr>
        <p:blipFill>
          <a:blip r:embed="rId9" cstate="print"/>
          <a:stretch>
            <a:fillRect/>
          </a:stretch>
        </p:blipFill>
        <p:spPr>
          <a:xfrm>
            <a:off x="596665" y="3142861"/>
            <a:ext cx="1253215" cy="1464237"/>
          </a:xfrm>
          <a:prstGeom prst="rect">
            <a:avLst/>
          </a:prstGeom>
        </p:spPr>
      </p:pic>
      <p:grpSp>
        <p:nvGrpSpPr>
          <p:cNvPr id="18" name="组合 17"/>
          <p:cNvGrpSpPr>
            <a:grpSpLocks noChangeAspect="1"/>
          </p:cNvGrpSpPr>
          <p:nvPr/>
        </p:nvGrpSpPr>
        <p:grpSpPr>
          <a:xfrm>
            <a:off x="232989" y="4652319"/>
            <a:ext cx="1487642" cy="1802909"/>
            <a:chOff x="-700779" y="1219132"/>
            <a:chExt cx="4307679" cy="5220580"/>
          </a:xfrm>
        </p:grpSpPr>
        <p:pic>
          <p:nvPicPr>
            <p:cNvPr id="19" name="图片 18"/>
            <p:cNvPicPr>
              <a:picLocks noChangeAspect="1"/>
            </p:cNvPicPr>
            <p:nvPr/>
          </p:nvPicPr>
          <p:blipFill rotWithShape="1">
            <a:blip r:embed="rId10" cstate="print"/>
            <a:srcRect l="453" t="19723" r="83464" b="21059"/>
            <a:stretch/>
          </p:blipFill>
          <p:spPr>
            <a:xfrm>
              <a:off x="658701" y="1363150"/>
              <a:ext cx="2451107" cy="5076562"/>
            </a:xfrm>
            <a:prstGeom prst="rect">
              <a:avLst/>
            </a:prstGeom>
          </p:spPr>
        </p:pic>
        <p:sp>
          <p:nvSpPr>
            <p:cNvPr id="20" name="文本框 19"/>
            <p:cNvSpPr txBox="1"/>
            <p:nvPr/>
          </p:nvSpPr>
          <p:spPr bwMode="auto">
            <a:xfrm>
              <a:off x="-700779" y="4237428"/>
              <a:ext cx="2043556" cy="802090"/>
            </a:xfrm>
            <a:prstGeom prst="rect">
              <a:avLst/>
            </a:prstGeom>
            <a:noFill/>
            <a:ln w="9525">
              <a:noFill/>
              <a:miter lim="800000"/>
              <a:headEnd/>
              <a:tailEnd/>
            </a:ln>
          </p:spPr>
          <p:txBody>
            <a:bodyPr wrap="square" rtlCol="0">
              <a:spAutoFit/>
            </a:bodyPr>
            <a:lstStyle/>
            <a:p>
              <a:r>
                <a:rPr lang="en-US" altLang="zh-CN" sz="1200" dirty="0" smtClean="0">
                  <a:latin typeface="Arial Narrow" pitchFamily="34" charset="0"/>
                  <a:ea typeface="楷体_GB2312" pitchFamily="49" charset="-122"/>
                  <a:cs typeface="Times New Roman" pitchFamily="18" charset="0"/>
                </a:rPr>
                <a:t>windows</a:t>
              </a:r>
              <a:endParaRPr lang="zh-CN" altLang="en-US" sz="1200" dirty="0" smtClean="0">
                <a:latin typeface="Arial Narrow" pitchFamily="34" charset="0"/>
                <a:ea typeface="楷体_GB2312" pitchFamily="49" charset="-122"/>
                <a:cs typeface="Times New Roman" pitchFamily="18" charset="0"/>
              </a:endParaRPr>
            </a:p>
          </p:txBody>
        </p:sp>
        <p:cxnSp>
          <p:nvCxnSpPr>
            <p:cNvPr id="21" name="直接箭头连接符 20"/>
            <p:cNvCxnSpPr/>
            <p:nvPr/>
          </p:nvCxnSpPr>
          <p:spPr>
            <a:xfrm flipV="1">
              <a:off x="1054744" y="4237428"/>
              <a:ext cx="684076" cy="186060"/>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1054744" y="4452871"/>
              <a:ext cx="684076" cy="18606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2746932" y="1759192"/>
              <a:ext cx="859968" cy="6480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椭圆 23"/>
            <p:cNvSpPr/>
            <p:nvPr/>
          </p:nvSpPr>
          <p:spPr bwMode="auto">
            <a:xfrm>
              <a:off x="1450788" y="1219132"/>
              <a:ext cx="1296144" cy="1188132"/>
            </a:xfrm>
            <a:prstGeom prst="ellipse">
              <a:avLst/>
            </a:prstGeom>
            <a:noFill/>
            <a:ln w="19050">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grpSp>
      <p:pic>
        <p:nvPicPr>
          <p:cNvPr id="25" name="图片 24"/>
          <p:cNvPicPr>
            <a:picLocks noChangeAspect="1"/>
          </p:cNvPicPr>
          <p:nvPr/>
        </p:nvPicPr>
        <p:blipFill rotWithShape="1">
          <a:blip r:embed="rId11" cstate="print"/>
          <a:srcRect l="27891" t="37032" r="27931" b="46366"/>
          <a:stretch/>
        </p:blipFill>
        <p:spPr>
          <a:xfrm rot="5400000">
            <a:off x="2450848" y="5293501"/>
            <a:ext cx="1851914" cy="434972"/>
          </a:xfrm>
          <a:prstGeom prst="rect">
            <a:avLst/>
          </a:prstGeom>
        </p:spPr>
      </p:pic>
      <p:pic>
        <p:nvPicPr>
          <p:cNvPr id="26" name="图片 25"/>
          <p:cNvPicPr>
            <a:picLocks noChangeAspect="1"/>
          </p:cNvPicPr>
          <p:nvPr/>
        </p:nvPicPr>
        <p:blipFill rotWithShape="1">
          <a:blip r:embed="rId12" cstate="print">
            <a:extLst>
              <a:ext uri="{28A0092B-C50C-407E-A947-70E740481C1C}">
                <a14:useLocalDpi xmlns:a14="http://schemas.microsoft.com/office/drawing/2010/main" val="0"/>
              </a:ext>
            </a:extLst>
          </a:blip>
          <a:srcRect l="21792" t="14825" r="30021" b="13250"/>
          <a:stretch/>
        </p:blipFill>
        <p:spPr>
          <a:xfrm>
            <a:off x="3992674" y="4548025"/>
            <a:ext cx="728441" cy="1814480"/>
          </a:xfrm>
          <a:prstGeom prst="rect">
            <a:avLst/>
          </a:prstGeom>
        </p:spPr>
      </p:pic>
      <p:pic>
        <p:nvPicPr>
          <p:cNvPr id="27" name="图片 26"/>
          <p:cNvPicPr>
            <a:picLocks noChangeAspect="1"/>
          </p:cNvPicPr>
          <p:nvPr/>
        </p:nvPicPr>
        <p:blipFill rotWithShape="1">
          <a:blip r:embed="rId13" cstate="print"/>
          <a:srcRect l="10728" t="18398" r="43178" b="23052"/>
          <a:stretch/>
        </p:blipFill>
        <p:spPr>
          <a:xfrm>
            <a:off x="4932040" y="4569117"/>
            <a:ext cx="2434344" cy="1739375"/>
          </a:xfrm>
          <a:prstGeom prst="rect">
            <a:avLst/>
          </a:prstGeom>
        </p:spPr>
      </p:pic>
      <p:sp>
        <p:nvSpPr>
          <p:cNvPr id="28" name="文本框 27"/>
          <p:cNvSpPr txBox="1"/>
          <p:nvPr/>
        </p:nvSpPr>
        <p:spPr bwMode="auto">
          <a:xfrm>
            <a:off x="7268944" y="3327569"/>
            <a:ext cx="1875056" cy="830997"/>
          </a:xfrm>
          <a:prstGeom prst="rect">
            <a:avLst/>
          </a:prstGeom>
          <a:noFill/>
          <a:ln w="9525">
            <a:noFill/>
            <a:miter lim="800000"/>
            <a:headEnd/>
            <a:tailEnd/>
          </a:ln>
        </p:spPr>
        <p:txBody>
          <a:bodyPr wrap="square" rtlCol="0">
            <a:spAutoFit/>
          </a:bodyPr>
          <a:lstStyle/>
          <a:p>
            <a:r>
              <a:rPr lang="en-US" altLang="zh-CN" sz="1600" dirty="0" smtClean="0">
                <a:latin typeface="Arial Narrow" pitchFamily="34" charset="0"/>
                <a:ea typeface="楷体_GB2312" pitchFamily="49" charset="-122"/>
                <a:cs typeface="Times New Roman" pitchFamily="18" charset="0"/>
              </a:rPr>
              <a:t>Field emission e from the cavity hitting on the ceramic window</a:t>
            </a:r>
            <a:endParaRPr lang="zh-CN" altLang="en-US" sz="1600" dirty="0" smtClean="0">
              <a:latin typeface="Arial Narrow" pitchFamily="34" charset="0"/>
              <a:ea typeface="楷体_GB2312" pitchFamily="49" charset="-122"/>
              <a:cs typeface="Times New Roman" pitchFamily="18" charset="0"/>
            </a:endParaRPr>
          </a:p>
        </p:txBody>
      </p:sp>
      <p:sp>
        <p:nvSpPr>
          <p:cNvPr id="29" name="文本框 28"/>
          <p:cNvSpPr txBox="1"/>
          <p:nvPr/>
        </p:nvSpPr>
        <p:spPr bwMode="auto">
          <a:xfrm>
            <a:off x="7293604" y="4763180"/>
            <a:ext cx="1850396" cy="1077218"/>
          </a:xfrm>
          <a:prstGeom prst="rect">
            <a:avLst/>
          </a:prstGeom>
          <a:noFill/>
          <a:ln w="9525">
            <a:noFill/>
            <a:miter lim="800000"/>
            <a:headEnd/>
            <a:tailEnd/>
          </a:ln>
        </p:spPr>
        <p:txBody>
          <a:bodyPr wrap="square" rtlCol="0">
            <a:spAutoFit/>
          </a:bodyPr>
          <a:lstStyle/>
          <a:p>
            <a:r>
              <a:rPr lang="en-US" altLang="zh-CN" sz="1600" dirty="0" smtClean="0">
                <a:latin typeface="Arial Narrow" pitchFamily="34" charset="0"/>
                <a:ea typeface="楷体_GB2312" pitchFamily="49" charset="-122"/>
                <a:cs typeface="Times New Roman" pitchFamily="18" charset="0"/>
              </a:rPr>
              <a:t>New dual-window coupler was developed and passed the power test</a:t>
            </a:r>
            <a:endParaRPr lang="zh-CN" altLang="en-US" sz="1600" dirty="0" smtClean="0">
              <a:latin typeface="Arial Narrow" pitchFamily="34" charset="0"/>
              <a:ea typeface="楷体_GB2312" pitchFamily="49" charset="-122"/>
              <a:cs typeface="Times New Roman" pitchFamily="18" charset="0"/>
            </a:endParaRPr>
          </a:p>
        </p:txBody>
      </p:sp>
      <p:sp>
        <p:nvSpPr>
          <p:cNvPr id="30" name="文本框 29"/>
          <p:cNvSpPr txBox="1"/>
          <p:nvPr/>
        </p:nvSpPr>
        <p:spPr bwMode="auto">
          <a:xfrm>
            <a:off x="5508104" y="2091631"/>
            <a:ext cx="2650073" cy="369332"/>
          </a:xfrm>
          <a:prstGeom prst="rect">
            <a:avLst/>
          </a:prstGeom>
          <a:noFill/>
          <a:ln w="9525">
            <a:noFill/>
            <a:miter lim="800000"/>
            <a:headEnd/>
            <a:tailEnd/>
          </a:ln>
        </p:spPr>
        <p:txBody>
          <a:bodyPr wrap="square" rtlCol="0">
            <a:spAutoFit/>
          </a:bodyPr>
          <a:lstStyle/>
          <a:p>
            <a:r>
              <a:rPr lang="en-US" altLang="zh-CN" dirty="0" smtClean="0">
                <a:latin typeface="Arial Narrow" pitchFamily="34" charset="0"/>
                <a:ea typeface="楷体_GB2312" pitchFamily="49" charset="-122"/>
                <a:cs typeface="Times New Roman" pitchFamily="18" charset="0"/>
              </a:rPr>
              <a:t>Crack of ceramic window</a:t>
            </a:r>
            <a:endParaRPr lang="zh-CN" altLang="en-US" dirty="0" smtClean="0">
              <a:latin typeface="Arial Narrow" pitchFamily="34" charset="0"/>
              <a:ea typeface="楷体_GB2312" pitchFamily="49" charset="-122"/>
              <a:cs typeface="Times New Roman" pitchFamily="18" charset="0"/>
            </a:endParaRPr>
          </a:p>
        </p:txBody>
      </p:sp>
      <p:sp>
        <p:nvSpPr>
          <p:cNvPr id="31" name="圆角矩形 30"/>
          <p:cNvSpPr/>
          <p:nvPr/>
        </p:nvSpPr>
        <p:spPr>
          <a:xfrm>
            <a:off x="7020272" y="3426890"/>
            <a:ext cx="80917" cy="218134"/>
          </a:xfrm>
          <a:prstGeom prst="roundRect">
            <a:avLst/>
          </a:prstGeom>
          <a:solidFill>
            <a:srgbClr val="FFFF00"/>
          </a:solidFill>
          <a:ln>
            <a:solidFill>
              <a:schemeClr val="tx1"/>
            </a:solidFill>
          </a:ln>
        </p:spPr>
        <p:txBody>
          <a:bodyPr wrap="square" rtlCol="0" anchor="ctr">
            <a:spAutoFit/>
          </a:bodyPr>
          <a:lstStyle/>
          <a:p>
            <a:pPr algn="ctr"/>
            <a:endParaRPr lang="zh-CN" altLang="en-US" sz="2400" dirty="0" smtClean="0">
              <a:latin typeface="Arial Narrow" pitchFamily="34" charset="0"/>
            </a:endParaRPr>
          </a:p>
        </p:txBody>
      </p:sp>
      <p:sp>
        <p:nvSpPr>
          <p:cNvPr id="32" name="圆角矩形 31"/>
          <p:cNvSpPr/>
          <p:nvPr/>
        </p:nvSpPr>
        <p:spPr>
          <a:xfrm>
            <a:off x="7020272" y="3858938"/>
            <a:ext cx="80917" cy="218134"/>
          </a:xfrm>
          <a:prstGeom prst="roundRect">
            <a:avLst/>
          </a:prstGeom>
          <a:solidFill>
            <a:srgbClr val="FFFF00"/>
          </a:solidFill>
          <a:ln>
            <a:solidFill>
              <a:schemeClr val="tx1"/>
            </a:solidFill>
          </a:ln>
        </p:spPr>
        <p:txBody>
          <a:bodyPr wrap="square" rtlCol="0" anchor="ctr">
            <a:spAutoFit/>
          </a:bodyPr>
          <a:lstStyle/>
          <a:p>
            <a:pPr algn="ctr"/>
            <a:endParaRPr lang="zh-CN" altLang="en-US" sz="2400" dirty="0" smtClean="0">
              <a:latin typeface="Arial Narrow" pitchFamily="34" charset="0"/>
            </a:endParaRPr>
          </a:p>
        </p:txBody>
      </p:sp>
      <p:sp>
        <p:nvSpPr>
          <p:cNvPr id="33" name="文本框 32"/>
          <p:cNvSpPr txBox="1"/>
          <p:nvPr/>
        </p:nvSpPr>
        <p:spPr bwMode="auto">
          <a:xfrm>
            <a:off x="6662890" y="4169206"/>
            <a:ext cx="1602822" cy="307777"/>
          </a:xfrm>
          <a:prstGeom prst="rect">
            <a:avLst/>
          </a:prstGeom>
          <a:noFill/>
          <a:ln w="9525">
            <a:noFill/>
            <a:miter lim="800000"/>
            <a:headEnd/>
            <a:tailEnd/>
          </a:ln>
        </p:spPr>
        <p:txBody>
          <a:bodyPr wrap="square" rtlCol="0">
            <a:spAutoFit/>
          </a:bodyPr>
          <a:lstStyle/>
          <a:p>
            <a:r>
              <a:rPr lang="en-US" altLang="zh-CN" sz="1400" dirty="0" smtClean="0">
                <a:latin typeface="Arial Narrow" pitchFamily="34" charset="0"/>
                <a:ea typeface="楷体_GB2312" pitchFamily="49" charset="-122"/>
                <a:cs typeface="Times New Roman" pitchFamily="18" charset="0"/>
              </a:rPr>
              <a:t>Ceramic window</a:t>
            </a:r>
            <a:endParaRPr lang="zh-CN" altLang="en-US" sz="1400" dirty="0" smtClean="0">
              <a:latin typeface="Arial Narrow" pitchFamily="34" charset="0"/>
              <a:ea typeface="楷体_GB2312" pitchFamily="49" charset="-122"/>
              <a:cs typeface="Times New Roman" pitchFamily="18" charset="0"/>
            </a:endParaRPr>
          </a:p>
        </p:txBody>
      </p:sp>
      <p:sp>
        <p:nvSpPr>
          <p:cNvPr id="34" name="标题 1"/>
          <p:cNvSpPr txBox="1">
            <a:spLocks/>
          </p:cNvSpPr>
          <p:nvPr/>
        </p:nvSpPr>
        <p:spPr>
          <a:xfrm>
            <a:off x="827584" y="116632"/>
            <a:ext cx="7272808" cy="720690"/>
          </a:xfrm>
          <a:prstGeom prst="rect">
            <a:avLst/>
          </a:prstGeom>
        </p:spPr>
        <p:txBody>
          <a:bodyPr anchor="ctr">
            <a:noAutofit/>
          </a:bodyPr>
          <a:lstStyle>
            <a:lvl1pPr>
              <a:spcBef>
                <a:spcPct val="0"/>
              </a:spcBef>
              <a:buNone/>
              <a:defRPr kumimoji="1" sz="2800" b="1" cap="none" spc="0">
                <a:ln w="3175"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ea typeface="黑体" pitchFamily="49" charset="-122"/>
                <a:cs typeface="Times New Roman" pitchFamily="18" charset="0"/>
              </a:defRPr>
            </a:lvl1pPr>
          </a:lstStyle>
          <a:p>
            <a:pPr algn="ctr"/>
            <a:r>
              <a:rPr lang="en-US" altLang="zh-CN" sz="4000" dirty="0" smtClean="0">
                <a:solidFill>
                  <a:srgbClr val="FF0000"/>
                </a:solidFill>
                <a:latin typeface="+mn-lt"/>
                <a:ea typeface="SimHei" charset="-122"/>
                <a:cs typeface="SimHei" charset="-122"/>
              </a:rPr>
              <a:t>10 MeV </a:t>
            </a:r>
            <a:r>
              <a:rPr lang="en-US" altLang="zh-CN" sz="4000" dirty="0">
                <a:solidFill>
                  <a:srgbClr val="FF0000"/>
                </a:solidFill>
                <a:latin typeface="+mn-lt"/>
                <a:ea typeface="SimHei" charset="-122"/>
                <a:cs typeface="SimHei" charset="-122"/>
              </a:rPr>
              <a:t>C</a:t>
            </a:r>
            <a:r>
              <a:rPr lang="en-US" altLang="zh-CN" sz="4000" dirty="0" smtClean="0">
                <a:solidFill>
                  <a:srgbClr val="FF0000"/>
                </a:solidFill>
                <a:latin typeface="+mn-lt"/>
                <a:ea typeface="SimHei" charset="-122"/>
                <a:cs typeface="SimHei" charset="-122"/>
              </a:rPr>
              <a:t>oupler</a:t>
            </a:r>
            <a:endParaRPr lang="zh-CN" altLang="en-US" sz="4000" dirty="0">
              <a:solidFill>
                <a:srgbClr val="FF0000"/>
              </a:solidFill>
              <a:latin typeface="+mn-lt"/>
              <a:ea typeface="SimHei" charset="-122"/>
              <a:cs typeface="SimHei" charset="-122"/>
            </a:endParaRPr>
          </a:p>
        </p:txBody>
      </p:sp>
    </p:spTree>
    <p:extLst>
      <p:ext uri="{BB962C8B-B14F-4D97-AF65-F5344CB8AC3E}">
        <p14:creationId xmlns:p14="http://schemas.microsoft.com/office/powerpoint/2010/main" val="27380308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539552" y="108319"/>
            <a:ext cx="7525084" cy="720000"/>
          </a:xfrm>
          <a:prstGeom prst="rect">
            <a:avLst/>
          </a:prstGeom>
          <a:noFill/>
          <a:ln>
            <a:noFill/>
          </a:ln>
        </p:spPr>
        <p:txBody>
          <a:bodyPr vert="horz" anchor="ctr" anchorCtr="0">
            <a:normAutofit fontScale="92500"/>
          </a:bodyPr>
          <a:lstStyle>
            <a:lvl1pPr algn="l" rtl="0" eaLnBrk="1" latinLnBrk="0" hangingPunct="1">
              <a:spcBef>
                <a:spcPct val="0"/>
              </a:spcBef>
              <a:buNone/>
              <a:defRPr kumimoji="0" lang="en-US" sz="3600" b="1" kern="1200" cap="none" spc="0" dirty="0">
                <a:ln w="3175" cmpd="sng">
                  <a:noFill/>
                  <a:prstDash val="solid"/>
                </a:ln>
                <a:solidFill>
                  <a:srgbClr val="F18E30"/>
                </a:solidFill>
                <a:effectLst/>
                <a:latin typeface="+mn-lt"/>
                <a:ea typeface="黑体" pitchFamily="49" charset="-122"/>
                <a:cs typeface="Times New Roman" pitchFamily="18" charset="0"/>
              </a:defRPr>
            </a:lvl1pPr>
          </a:lstStyle>
          <a:p>
            <a:pPr algn="ctr"/>
            <a:r>
              <a:rPr lang="en-US" altLang="zh-CN" dirty="0" smtClean="0"/>
              <a:t>HWR010 Coupler Replacement online</a:t>
            </a:r>
            <a:endParaRPr lang="zh-CN" altLang="en-US" dirty="0"/>
          </a:p>
        </p:txBody>
      </p:sp>
      <p:sp>
        <p:nvSpPr>
          <p:cNvPr id="5" name="文本框 4"/>
          <p:cNvSpPr txBox="1"/>
          <p:nvPr/>
        </p:nvSpPr>
        <p:spPr bwMode="auto">
          <a:xfrm>
            <a:off x="249471" y="5085184"/>
            <a:ext cx="5042609" cy="400110"/>
          </a:xfrm>
          <a:prstGeom prst="rect">
            <a:avLst/>
          </a:prstGeom>
          <a:noFill/>
          <a:ln w="9525">
            <a:noFill/>
            <a:miter lim="800000"/>
            <a:headEnd/>
            <a:tailEnd/>
          </a:ln>
        </p:spPr>
        <p:txBody>
          <a:bodyPr wrap="square" rtlCol="0">
            <a:spAutoFit/>
          </a:bodyPr>
          <a:lstStyle/>
          <a:p>
            <a:r>
              <a:rPr lang="en-US" altLang="zh-CN" sz="2000" dirty="0" smtClean="0"/>
              <a:t>Temporary</a:t>
            </a:r>
            <a:r>
              <a:rPr lang="zh-CN" altLang="en-US" sz="2000" dirty="0" smtClean="0">
                <a:latin typeface="Arial Narrow" pitchFamily="34" charset="0"/>
                <a:ea typeface="楷体_GB2312" pitchFamily="49" charset="-122"/>
                <a:cs typeface="Times New Roman" pitchFamily="18" charset="0"/>
              </a:rPr>
              <a:t> </a:t>
            </a:r>
            <a:r>
              <a:rPr lang="en-US" altLang="zh-CN" sz="2000" dirty="0"/>
              <a:t>Clean room for coupler replacement</a:t>
            </a:r>
          </a:p>
        </p:txBody>
      </p:sp>
      <p:sp>
        <p:nvSpPr>
          <p:cNvPr id="6" name="文本框 5"/>
          <p:cNvSpPr txBox="1"/>
          <p:nvPr/>
        </p:nvSpPr>
        <p:spPr bwMode="auto">
          <a:xfrm>
            <a:off x="5508104" y="5045114"/>
            <a:ext cx="2740744" cy="400110"/>
          </a:xfrm>
          <a:prstGeom prst="rect">
            <a:avLst/>
          </a:prstGeom>
          <a:noFill/>
          <a:ln w="9525">
            <a:noFill/>
            <a:miter lim="800000"/>
            <a:headEnd/>
            <a:tailEnd/>
          </a:ln>
        </p:spPr>
        <p:txBody>
          <a:bodyPr wrap="square" rtlCol="0">
            <a:spAutoFit/>
          </a:bodyPr>
          <a:lstStyle/>
          <a:p>
            <a:r>
              <a:rPr lang="en-US" altLang="zh-CN" sz="2000" dirty="0" smtClean="0"/>
              <a:t>coupler </a:t>
            </a:r>
            <a:r>
              <a:rPr lang="en-US" altLang="zh-CN" sz="2000" dirty="0"/>
              <a:t>replacement</a:t>
            </a:r>
          </a:p>
        </p:txBody>
      </p:sp>
      <p:sp>
        <p:nvSpPr>
          <p:cNvPr id="7" name="文本框 6"/>
          <p:cNvSpPr txBox="1"/>
          <p:nvPr/>
        </p:nvSpPr>
        <p:spPr bwMode="auto">
          <a:xfrm>
            <a:off x="251520" y="5589240"/>
            <a:ext cx="8872572" cy="769441"/>
          </a:xfrm>
          <a:prstGeom prst="rect">
            <a:avLst/>
          </a:prstGeom>
          <a:noFill/>
          <a:ln w="9525">
            <a:noFill/>
            <a:miter lim="800000"/>
            <a:headEnd/>
            <a:tailEnd/>
          </a:ln>
        </p:spPr>
        <p:txBody>
          <a:bodyPr wrap="square" rtlCol="0">
            <a:spAutoFit/>
          </a:bodyPr>
          <a:lstStyle/>
          <a:p>
            <a:r>
              <a:rPr lang="en-US" altLang="zh-CN" sz="2200" dirty="0" smtClean="0">
                <a:latin typeface="Arial Narrow" pitchFamily="34" charset="0"/>
                <a:ea typeface="楷体_GB2312" pitchFamily="49" charset="-122"/>
                <a:cs typeface="Times New Roman" pitchFamily="18" charset="0"/>
              </a:rPr>
              <a:t>New couplers has worked for more than </a:t>
            </a:r>
            <a:r>
              <a:rPr lang="en-US" altLang="zh-CN" sz="2200" dirty="0">
                <a:latin typeface="Arial Narrow" pitchFamily="34" charset="0"/>
                <a:ea typeface="楷体_GB2312" pitchFamily="49" charset="-122"/>
                <a:cs typeface="Times New Roman" pitchFamily="18" charset="0"/>
              </a:rPr>
              <a:t>3</a:t>
            </a:r>
            <a:r>
              <a:rPr lang="en-US" altLang="zh-CN" sz="2200" dirty="0" smtClean="0">
                <a:latin typeface="Arial Narrow" pitchFamily="34" charset="0"/>
                <a:ea typeface="楷体_GB2312" pitchFamily="49" charset="-122"/>
                <a:cs typeface="Times New Roman" pitchFamily="18" charset="0"/>
              </a:rPr>
              <a:t> </a:t>
            </a:r>
            <a:r>
              <a:rPr lang="en-US" altLang="zh-CN" sz="2200" dirty="0" err="1" smtClean="0">
                <a:latin typeface="Arial Narrow" pitchFamily="34" charset="0"/>
                <a:ea typeface="楷体_GB2312" pitchFamily="49" charset="-122"/>
                <a:cs typeface="Times New Roman" pitchFamily="18" charset="0"/>
              </a:rPr>
              <a:t>monthes</a:t>
            </a:r>
            <a:r>
              <a:rPr lang="en-US" altLang="zh-CN" sz="2200" dirty="0" smtClean="0">
                <a:latin typeface="Arial Narrow" pitchFamily="34" charset="0"/>
                <a:ea typeface="楷体_GB2312" pitchFamily="49" charset="-122"/>
                <a:cs typeface="Times New Roman" pitchFamily="18" charset="0"/>
              </a:rPr>
              <a:t>, no leak was found, and the new couplers work very well. </a:t>
            </a:r>
            <a:endParaRPr lang="zh-CN" altLang="en-US" sz="2200" dirty="0" smtClean="0">
              <a:latin typeface="Arial Narrow" pitchFamily="34" charset="0"/>
              <a:ea typeface="楷体_GB2312" pitchFamily="49" charset="-122"/>
              <a:cs typeface="Times New Roman" pitchFamily="18" charset="0"/>
            </a:endParaRPr>
          </a:p>
        </p:txBody>
      </p:sp>
      <p:pic>
        <p:nvPicPr>
          <p:cNvPr id="8" name="Picture 1" descr="C:\Users\hp\AppData\Roaming\Tencent\Users\47431529\QQ\WinTemp\RichOle\FNG45}80DORTKTCZ16LB~OX.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170" t="9277" r="4026"/>
          <a:stretch/>
        </p:blipFill>
        <p:spPr bwMode="auto">
          <a:xfrm>
            <a:off x="345059" y="1213618"/>
            <a:ext cx="4730997" cy="356666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2476" t="5247" r="18900" b="17019"/>
          <a:stretch/>
        </p:blipFill>
        <p:spPr>
          <a:xfrm>
            <a:off x="5220072" y="1340768"/>
            <a:ext cx="2937048" cy="1872208"/>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3004" t="27568" r="-1" b="26326"/>
          <a:stretch/>
        </p:blipFill>
        <p:spPr>
          <a:xfrm>
            <a:off x="5220072" y="3068960"/>
            <a:ext cx="2937048" cy="1728192"/>
          </a:xfrm>
          <a:prstGeom prst="rect">
            <a:avLst/>
          </a:prstGeom>
        </p:spPr>
      </p:pic>
    </p:spTree>
    <p:extLst>
      <p:ext uri="{BB962C8B-B14F-4D97-AF65-F5344CB8AC3E}">
        <p14:creationId xmlns:p14="http://schemas.microsoft.com/office/powerpoint/2010/main" val="667462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bwMode="auto">
          <a:xfrm>
            <a:off x="107503" y="1190597"/>
            <a:ext cx="3955804" cy="576928"/>
          </a:xfrm>
          <a:prstGeom prst="roundRect">
            <a:avLst/>
          </a:prstGeom>
          <a:solidFill>
            <a:srgbClr val="FF0000"/>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5" name="标题 1"/>
          <p:cNvSpPr>
            <a:spLocks noGrp="1"/>
          </p:cNvSpPr>
          <p:nvPr>
            <p:ph type="title"/>
          </p:nvPr>
        </p:nvSpPr>
        <p:spPr>
          <a:xfrm>
            <a:off x="1043608" y="116632"/>
            <a:ext cx="7525084" cy="720000"/>
          </a:xfrm>
        </p:spPr>
        <p:txBody>
          <a:bodyPr/>
          <a:lstStyle/>
          <a:p>
            <a:pPr algn="ctr"/>
            <a:r>
              <a:rPr lang="en-US" altLang="zh-CN" dirty="0" smtClean="0"/>
              <a:t>Helium Processing</a:t>
            </a:r>
            <a:endParaRPr lang="zh-CN" altLang="en-US" dirty="0"/>
          </a:p>
        </p:txBody>
      </p:sp>
      <p:graphicFrame>
        <p:nvGraphicFramePr>
          <p:cNvPr id="6" name="图表 5"/>
          <p:cNvGraphicFramePr>
            <a:graphicFrameLocks/>
          </p:cNvGraphicFramePr>
          <p:nvPr>
            <p:extLst/>
          </p:nvPr>
        </p:nvGraphicFramePr>
        <p:xfrm>
          <a:off x="4191755" y="3865830"/>
          <a:ext cx="4499572" cy="2027976"/>
        </p:xfrm>
        <a:graphic>
          <a:graphicData uri="http://schemas.openxmlformats.org/drawingml/2006/chart">
            <c:chart xmlns:c="http://schemas.openxmlformats.org/drawingml/2006/chart" xmlns:r="http://schemas.openxmlformats.org/officeDocument/2006/relationships" r:id="rId2"/>
          </a:graphicData>
        </a:graphic>
      </p:graphicFrame>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4225" y="1208320"/>
            <a:ext cx="1363821" cy="2428722"/>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13" y="3873368"/>
            <a:ext cx="3722098" cy="20204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圆角 1"/>
          <p:cNvSpPr/>
          <p:nvPr/>
        </p:nvSpPr>
        <p:spPr bwMode="auto">
          <a:xfrm>
            <a:off x="107503" y="1881606"/>
            <a:ext cx="4018817" cy="715089"/>
          </a:xfrm>
          <a:prstGeom prst="roundRect">
            <a:avLst/>
          </a:prstGeom>
          <a:solidFill>
            <a:schemeClr val="bg2">
              <a:lumMod val="75000"/>
            </a:schemeClr>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tabLst/>
            </a:pP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Before</a:t>
            </a:r>
            <a:r>
              <a:rPr kumimoji="0" lang="en-US" altLang="zh-CN" b="0" i="0" u="none" strike="noStrike" cap="none" normalizeH="0" dirty="0" smtClean="0">
                <a:ln>
                  <a:noFill/>
                </a:ln>
                <a:solidFill>
                  <a:schemeClr val="tx1"/>
                </a:solidFill>
                <a:effectLst/>
                <a:latin typeface="Times New Roman" pitchFamily="18" charset="0"/>
                <a:ea typeface="宋体" pitchFamily="2" charset="-122"/>
                <a:cs typeface="Times New Roman" pitchFamily="18" charset="0"/>
              </a:rPr>
              <a:t> Helium Processing</a:t>
            </a:r>
            <a:r>
              <a:rPr kumimoji="0" lang="zh-CN" altLang="en-US"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indent="0" algn="just" defTabSz="914400" rtl="0" eaLnBrk="0" fontAlgn="base" latinLnBrk="0" hangingPunct="0">
              <a:lnSpc>
                <a:spcPct val="100000"/>
              </a:lnSpc>
              <a:spcBef>
                <a:spcPct val="0"/>
              </a:spcBef>
              <a:spcAft>
                <a:spcPct val="0"/>
              </a:spcAft>
              <a:buClrTx/>
              <a:buSzTx/>
              <a:tabLst/>
            </a:pPr>
            <a:r>
              <a:rPr lang="en-US" altLang="zh-CN" dirty="0" smtClean="0">
                <a:solidFill>
                  <a:schemeClr val="tx1"/>
                </a:solidFill>
                <a:latin typeface="Times New Roman" pitchFamily="18" charset="0"/>
                <a:ea typeface="宋体" pitchFamily="2" charset="-122"/>
                <a:cs typeface="Times New Roman" pitchFamily="18" charset="0"/>
              </a:rPr>
              <a:t>Sept., </a:t>
            </a: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2016</a:t>
            </a:r>
            <a:r>
              <a:rPr kumimoji="0" lang="en-US" altLang="zh-CN" b="0" i="0" u="none" strike="noStrike" cap="none" normalizeH="0" dirty="0" smtClean="0">
                <a:ln>
                  <a:noFill/>
                </a:ln>
                <a:solidFill>
                  <a:schemeClr val="tx1"/>
                </a:solidFill>
                <a:effectLst/>
                <a:latin typeface="Times New Roman" pitchFamily="18" charset="0"/>
                <a:ea typeface="宋体" pitchFamily="2" charset="-122"/>
                <a:cs typeface="Times New Roman" pitchFamily="18" charset="0"/>
              </a:rPr>
              <a:t> beam energy </a:t>
            </a:r>
            <a:r>
              <a:rPr lang="en-US" altLang="zh-CN" dirty="0" smtClean="0">
                <a:solidFill>
                  <a:schemeClr val="tx1"/>
                </a:solidFill>
                <a:latin typeface="Times New Roman" pitchFamily="18" charset="0"/>
                <a:ea typeface="宋体" pitchFamily="2" charset="-122"/>
                <a:cs typeface="Times New Roman" pitchFamily="18" charset="0"/>
              </a:rPr>
              <a:t>7 </a:t>
            </a: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MeV</a:t>
            </a:r>
            <a:endParaRPr kumimoji="0" lang="zh-CN" altLang="en-US"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10" name="矩形: 圆角 9"/>
          <p:cNvSpPr/>
          <p:nvPr/>
        </p:nvSpPr>
        <p:spPr bwMode="auto">
          <a:xfrm>
            <a:off x="142597" y="2892893"/>
            <a:ext cx="3920710" cy="715089"/>
          </a:xfrm>
          <a:prstGeom prst="roundRect">
            <a:avLst/>
          </a:prstGeom>
          <a:solidFill>
            <a:srgbClr val="92D050"/>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tabLst/>
            </a:pP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After</a:t>
            </a:r>
            <a:r>
              <a:rPr lang="en-US" altLang="zh-CN" dirty="0">
                <a:solidFill>
                  <a:schemeClr val="tx1"/>
                </a:solidFill>
                <a:latin typeface="Times New Roman" pitchFamily="18" charset="0"/>
                <a:ea typeface="宋体" pitchFamily="2" charset="-122"/>
                <a:cs typeface="Times New Roman" pitchFamily="18" charset="0"/>
              </a:rPr>
              <a:t> </a:t>
            </a:r>
            <a:r>
              <a:rPr lang="en-US" altLang="zh-CN" dirty="0" smtClean="0">
                <a:solidFill>
                  <a:schemeClr val="tx1"/>
                </a:solidFill>
                <a:latin typeface="Times New Roman" pitchFamily="18" charset="0"/>
                <a:ea typeface="宋体" pitchFamily="2" charset="-122"/>
                <a:cs typeface="Times New Roman" pitchFamily="18" charset="0"/>
              </a:rPr>
              <a:t>Helium Processing:</a:t>
            </a:r>
          </a:p>
          <a:p>
            <a:pPr marL="0" marR="0" indent="0" algn="just" defTabSz="914400" rtl="0" eaLnBrk="0" fontAlgn="base" latinLnBrk="0" hangingPunct="0">
              <a:lnSpc>
                <a:spcPct val="100000"/>
              </a:lnSpc>
              <a:spcBef>
                <a:spcPct val="0"/>
              </a:spcBef>
              <a:spcAft>
                <a:spcPct val="0"/>
              </a:spcAft>
              <a:buClrTx/>
              <a:buSzTx/>
              <a:tabLst/>
            </a:pP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Oct.</a:t>
            </a:r>
            <a:r>
              <a:rPr kumimoji="0" lang="en-US" altLang="zh-CN" b="0" i="0" u="none" strike="noStrike" cap="none" normalizeH="0" dirty="0" smtClean="0">
                <a:ln>
                  <a:noFill/>
                </a:ln>
                <a:solidFill>
                  <a:schemeClr val="tx1"/>
                </a:solidFill>
                <a:effectLst/>
                <a:latin typeface="Times New Roman" pitchFamily="18" charset="0"/>
                <a:ea typeface="宋体" pitchFamily="2" charset="-122"/>
                <a:cs typeface="Times New Roman" pitchFamily="18" charset="0"/>
              </a:rPr>
              <a:t> </a:t>
            </a: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2016</a:t>
            </a:r>
            <a:r>
              <a:rPr lang="en-US" altLang="zh-CN" dirty="0" smtClean="0">
                <a:solidFill>
                  <a:schemeClr val="tx1"/>
                </a:solidFill>
                <a:latin typeface="Times New Roman" pitchFamily="18" charset="0"/>
                <a:ea typeface="宋体" pitchFamily="2" charset="-122"/>
                <a:cs typeface="Times New Roman" pitchFamily="18" charset="0"/>
              </a:rPr>
              <a:t>, Beam energy 10.06</a:t>
            </a: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MeV</a:t>
            </a:r>
            <a:endParaRPr kumimoji="0" lang="zh-CN" altLang="en-US"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11" name="箭头: 右 2"/>
          <p:cNvSpPr/>
          <p:nvPr/>
        </p:nvSpPr>
        <p:spPr bwMode="auto">
          <a:xfrm rot="5400000">
            <a:off x="1831041" y="2504069"/>
            <a:ext cx="457242" cy="512262"/>
          </a:xfrm>
          <a:prstGeom prst="rightArrow">
            <a:avLst/>
          </a:prstGeom>
          <a:solidFill>
            <a:srgbClr val="C00000"/>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tabLst/>
            </a:pPr>
            <a:endParaRPr kumimoji="0" lang="en-US" altLang="zh-CN" sz="1600" b="0" i="0" u="none" strike="noStrike" cap="none" normalizeH="0" baseline="0" dirty="0" smtClean="0">
              <a:ln>
                <a:noFill/>
              </a:ln>
              <a:solidFill>
                <a:schemeClr val="bg1"/>
              </a:solidFill>
              <a:effectLst/>
              <a:latin typeface="Times New Roman" pitchFamily="18" charset="0"/>
              <a:ea typeface="宋体" pitchFamily="2" charset="-122"/>
              <a:cs typeface="Times New Roman" pitchFamily="18" charset="0"/>
            </a:endParaRPr>
          </a:p>
        </p:txBody>
      </p:sp>
      <p:sp>
        <p:nvSpPr>
          <p:cNvPr id="12" name="TextBox 8"/>
          <p:cNvSpPr txBox="1"/>
          <p:nvPr/>
        </p:nvSpPr>
        <p:spPr>
          <a:xfrm>
            <a:off x="1099007" y="5157192"/>
            <a:ext cx="1312753" cy="338554"/>
          </a:xfrm>
          <a:prstGeom prst="rect">
            <a:avLst/>
          </a:prstGeom>
          <a:noFill/>
        </p:spPr>
        <p:txBody>
          <a:bodyPr wrap="square" rtlCol="0">
            <a:spAutoFit/>
          </a:bodyPr>
          <a:lstStyle/>
          <a:p>
            <a:r>
              <a:rPr lang="en-US" altLang="zh-CN" sz="1600" dirty="0" smtClean="0"/>
              <a:t>X-ray</a:t>
            </a:r>
            <a:endParaRPr lang="zh-CN" altLang="en-US" sz="1600" dirty="0"/>
          </a:p>
        </p:txBody>
      </p:sp>
      <p:cxnSp>
        <p:nvCxnSpPr>
          <p:cNvPr id="13" name="直接箭头连接符 12"/>
          <p:cNvCxnSpPr/>
          <p:nvPr/>
        </p:nvCxnSpPr>
        <p:spPr>
          <a:xfrm>
            <a:off x="1910281" y="4200808"/>
            <a:ext cx="298764" cy="172016"/>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7"/>
          <p:cNvSpPr txBox="1"/>
          <p:nvPr/>
        </p:nvSpPr>
        <p:spPr>
          <a:xfrm>
            <a:off x="1403286" y="3862254"/>
            <a:ext cx="1312753" cy="338554"/>
          </a:xfrm>
          <a:prstGeom prst="rect">
            <a:avLst/>
          </a:prstGeom>
          <a:noFill/>
        </p:spPr>
        <p:txBody>
          <a:bodyPr wrap="square" rtlCol="0">
            <a:spAutoFit/>
          </a:bodyPr>
          <a:lstStyle/>
          <a:p>
            <a:r>
              <a:rPr lang="en-US" altLang="zh-CN" sz="1600" dirty="0" err="1" smtClean="0"/>
              <a:t>Epeak</a:t>
            </a:r>
            <a:endParaRPr lang="zh-CN" altLang="en-US" sz="1600" dirty="0"/>
          </a:p>
        </p:txBody>
      </p:sp>
      <p:cxnSp>
        <p:nvCxnSpPr>
          <p:cNvPr id="15" name="直接箭头连接符 14"/>
          <p:cNvCxnSpPr/>
          <p:nvPr/>
        </p:nvCxnSpPr>
        <p:spPr>
          <a:xfrm flipV="1">
            <a:off x="1671403" y="4883587"/>
            <a:ext cx="431549" cy="377647"/>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20"/>
          <p:cNvSpPr txBox="1"/>
          <p:nvPr/>
        </p:nvSpPr>
        <p:spPr>
          <a:xfrm>
            <a:off x="399235" y="5921332"/>
            <a:ext cx="3727085" cy="276999"/>
          </a:xfrm>
          <a:prstGeom prst="rect">
            <a:avLst/>
          </a:prstGeom>
          <a:noFill/>
        </p:spPr>
        <p:txBody>
          <a:bodyPr wrap="square" rtlCol="0">
            <a:spAutoFit/>
          </a:bodyPr>
          <a:lstStyle/>
          <a:p>
            <a:pPr algn="ctr"/>
            <a:r>
              <a:rPr lang="en-US" altLang="zh-CN" sz="1200" dirty="0" smtClean="0">
                <a:latin typeface="Times New Roman" panose="02020603050405020304" pitchFamily="18" charset="0"/>
                <a:cs typeface="Times New Roman" panose="02020603050405020304" pitchFamily="18" charset="0"/>
              </a:rPr>
              <a:t>Helium Processing, X-ray VS gradient</a:t>
            </a:r>
            <a:endParaRPr lang="zh-CN" altLang="en-US" sz="1200" dirty="0">
              <a:latin typeface="Times New Roman" panose="02020603050405020304" pitchFamily="18" charset="0"/>
              <a:cs typeface="Times New Roman" panose="02020603050405020304" pitchFamily="18" charset="0"/>
            </a:endParaRPr>
          </a:p>
        </p:txBody>
      </p:sp>
      <p:sp>
        <p:nvSpPr>
          <p:cNvPr id="17" name="TextBox 21"/>
          <p:cNvSpPr txBox="1"/>
          <p:nvPr/>
        </p:nvSpPr>
        <p:spPr>
          <a:xfrm>
            <a:off x="4209861" y="5919831"/>
            <a:ext cx="4508185" cy="276999"/>
          </a:xfrm>
          <a:prstGeom prst="rect">
            <a:avLst/>
          </a:prstGeom>
          <a:noFill/>
        </p:spPr>
        <p:txBody>
          <a:bodyPr wrap="square" rtlCol="0">
            <a:spAutoFit/>
          </a:bodyPr>
          <a:lstStyle/>
          <a:p>
            <a:pPr algn="ctr"/>
            <a:r>
              <a:rPr lang="en-US" altLang="zh-CN" sz="1200" dirty="0" smtClean="0">
                <a:latin typeface="Times New Roman" panose="02020603050405020304" pitchFamily="18" charset="0"/>
                <a:cs typeface="Times New Roman" panose="02020603050405020304" pitchFamily="18" charset="0"/>
              </a:rPr>
              <a:t>Gradient Gain After Helium Processing</a:t>
            </a:r>
            <a:endParaRPr lang="zh-CN" altLang="en-US" sz="1200" dirty="0">
              <a:latin typeface="Times New Roman" panose="02020603050405020304" pitchFamily="18" charset="0"/>
              <a:cs typeface="Times New Roman" panose="02020603050405020304" pitchFamily="18" charset="0"/>
            </a:endParaRPr>
          </a:p>
        </p:txBody>
      </p:sp>
      <p:sp>
        <p:nvSpPr>
          <p:cNvPr id="18" name="文本框 17"/>
          <p:cNvSpPr txBox="1"/>
          <p:nvPr/>
        </p:nvSpPr>
        <p:spPr bwMode="auto">
          <a:xfrm>
            <a:off x="79199" y="1139230"/>
            <a:ext cx="4112555" cy="646331"/>
          </a:xfrm>
          <a:prstGeom prst="rect">
            <a:avLst/>
          </a:prstGeom>
          <a:noFill/>
          <a:ln w="9525">
            <a:noFill/>
            <a:miter lim="800000"/>
            <a:headEnd/>
            <a:tailEnd/>
          </a:ln>
        </p:spPr>
        <p:txBody>
          <a:bodyPr wrap="square" rtlCol="0">
            <a:spAutoFit/>
          </a:bodyPr>
          <a:lstStyle/>
          <a:p>
            <a:r>
              <a:rPr lang="en-US" altLang="zh-CN" b="1" dirty="0" smtClean="0">
                <a:solidFill>
                  <a:srgbClr val="0000FF"/>
                </a:solidFill>
                <a:latin typeface="Arial Narrow" pitchFamily="34" charset="0"/>
                <a:ea typeface="楷体_GB2312" pitchFamily="49" charset="-122"/>
                <a:cs typeface="Times New Roman" pitchFamily="18" charset="0"/>
              </a:rPr>
              <a:t>After  windows were cracked, cavities was contaminated and FE is very strong.</a:t>
            </a:r>
            <a:endParaRPr lang="zh-CN" altLang="en-US" b="1" dirty="0" smtClean="0">
              <a:solidFill>
                <a:srgbClr val="0000FF"/>
              </a:solidFill>
              <a:latin typeface="Arial Narrow" pitchFamily="34" charset="0"/>
              <a:ea typeface="楷体_GB2312" pitchFamily="49" charset="-122"/>
              <a:cs typeface="Times New Roman" pitchFamily="18" charset="0"/>
            </a:endParaRPr>
          </a:p>
        </p:txBody>
      </p:sp>
      <p:pic>
        <p:nvPicPr>
          <p:cNvPr id="19" name="图片 18"/>
          <p:cNvPicPr>
            <a:picLocks noChangeAspect="1"/>
          </p:cNvPicPr>
          <p:nvPr/>
        </p:nvPicPr>
        <p:blipFill rotWithShape="1">
          <a:blip r:embed="rId5"/>
          <a:srcRect l="25484" t="23704" r="65905" b="61728"/>
          <a:stretch/>
        </p:blipFill>
        <p:spPr>
          <a:xfrm>
            <a:off x="3502911" y="2856590"/>
            <a:ext cx="789599" cy="751392"/>
          </a:xfrm>
          <a:prstGeom prst="rect">
            <a:avLst/>
          </a:prstGeom>
        </p:spPr>
      </p:pic>
      <p:pic>
        <p:nvPicPr>
          <p:cNvPr id="20" name="图片 19"/>
          <p:cNvPicPr>
            <a:picLocks noChangeAspect="1"/>
          </p:cNvPicPr>
          <p:nvPr/>
        </p:nvPicPr>
        <p:blipFill rotWithShape="1">
          <a:blip r:embed="rId5"/>
          <a:srcRect l="34236" t="39136" r="57986" b="46914"/>
          <a:stretch/>
        </p:blipFill>
        <p:spPr>
          <a:xfrm>
            <a:off x="3502911" y="1888700"/>
            <a:ext cx="709049" cy="715380"/>
          </a:xfrm>
          <a:prstGeom prst="rect">
            <a:avLst/>
          </a:prstGeom>
        </p:spPr>
      </p:pic>
      <p:graphicFrame>
        <p:nvGraphicFramePr>
          <p:cNvPr id="21" name="图表 20"/>
          <p:cNvGraphicFramePr>
            <a:graphicFrameLocks/>
          </p:cNvGraphicFramePr>
          <p:nvPr>
            <p:extLst/>
          </p:nvPr>
        </p:nvGraphicFramePr>
        <p:xfrm>
          <a:off x="4257993" y="1208320"/>
          <a:ext cx="3001240" cy="2410615"/>
        </p:xfrm>
        <a:graphic>
          <a:graphicData uri="http://schemas.openxmlformats.org/drawingml/2006/chart">
            <c:chart xmlns:c="http://schemas.openxmlformats.org/drawingml/2006/chart" xmlns:r="http://schemas.openxmlformats.org/officeDocument/2006/relationships" r:id="rId6"/>
          </a:graphicData>
        </a:graphic>
      </p:graphicFrame>
      <p:sp>
        <p:nvSpPr>
          <p:cNvPr id="22" name="文本框 21"/>
          <p:cNvSpPr txBox="1"/>
          <p:nvPr/>
        </p:nvSpPr>
        <p:spPr bwMode="auto">
          <a:xfrm>
            <a:off x="5220072" y="4005064"/>
            <a:ext cx="1296144" cy="430887"/>
          </a:xfrm>
          <a:prstGeom prst="rect">
            <a:avLst/>
          </a:prstGeom>
          <a:noFill/>
          <a:ln w="9525">
            <a:noFill/>
            <a:miter lim="800000"/>
            <a:headEnd/>
            <a:tailEnd/>
          </a:ln>
        </p:spPr>
        <p:txBody>
          <a:bodyPr wrap="square" rtlCol="0">
            <a:spAutoFit/>
          </a:bodyPr>
          <a:lstStyle/>
          <a:p>
            <a:endParaRPr lang="zh-CN" altLang="en-US" sz="2200" dirty="0" smtClean="0">
              <a:latin typeface="Arial Narrow" pitchFamily="34" charset="0"/>
              <a:ea typeface="楷体_GB2312" pitchFamily="49" charset="-122"/>
              <a:cs typeface="Times New Roman" pitchFamily="18" charset="0"/>
            </a:endParaRPr>
          </a:p>
        </p:txBody>
      </p:sp>
      <p:sp>
        <p:nvSpPr>
          <p:cNvPr id="23" name="矩形 22"/>
          <p:cNvSpPr/>
          <p:nvPr/>
        </p:nvSpPr>
        <p:spPr bwMode="auto">
          <a:xfrm>
            <a:off x="6739990" y="4005064"/>
            <a:ext cx="1576427" cy="195744"/>
          </a:xfrm>
          <a:prstGeom prst="rect">
            <a:avLst/>
          </a:prstGeom>
          <a:solidFill>
            <a:schemeClr val="bg1"/>
          </a:solid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24" name="文本框 23"/>
          <p:cNvSpPr txBox="1"/>
          <p:nvPr/>
        </p:nvSpPr>
        <p:spPr bwMode="auto">
          <a:xfrm>
            <a:off x="6736647" y="3975110"/>
            <a:ext cx="1579770" cy="230832"/>
          </a:xfrm>
          <a:prstGeom prst="rect">
            <a:avLst/>
          </a:prstGeom>
          <a:noFill/>
          <a:ln w="9525">
            <a:noFill/>
            <a:miter lim="800000"/>
            <a:headEnd/>
            <a:tailEnd/>
          </a:ln>
        </p:spPr>
        <p:txBody>
          <a:bodyPr wrap="square" rtlCol="0">
            <a:spAutoFit/>
          </a:bodyPr>
          <a:lstStyle/>
          <a:p>
            <a:r>
              <a:rPr lang="en-US" altLang="zh-CN" sz="900" dirty="0" smtClean="0">
                <a:latin typeface="Arial Narrow" pitchFamily="34" charset="0"/>
                <a:ea typeface="楷体_GB2312" pitchFamily="49" charset="-122"/>
                <a:cs typeface="Times New Roman" pitchFamily="18" charset="0"/>
              </a:rPr>
              <a:t>Field emission onsite before HP</a:t>
            </a:r>
            <a:endParaRPr lang="zh-CN" altLang="en-US" sz="900" dirty="0" smtClean="0">
              <a:latin typeface="Arial Narrow" pitchFamily="34" charset="0"/>
              <a:ea typeface="楷体_GB2312" pitchFamily="49" charset="-122"/>
              <a:cs typeface="Times New Roman" pitchFamily="18" charset="0"/>
            </a:endParaRPr>
          </a:p>
        </p:txBody>
      </p:sp>
      <p:sp>
        <p:nvSpPr>
          <p:cNvPr id="25" name="矩形 24"/>
          <p:cNvSpPr/>
          <p:nvPr/>
        </p:nvSpPr>
        <p:spPr bwMode="auto">
          <a:xfrm>
            <a:off x="5187943" y="4010198"/>
            <a:ext cx="1360401" cy="195744"/>
          </a:xfrm>
          <a:prstGeom prst="rect">
            <a:avLst/>
          </a:prstGeom>
          <a:solidFill>
            <a:schemeClr val="bg1"/>
          </a:solid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26" name="文本框 25"/>
          <p:cNvSpPr txBox="1"/>
          <p:nvPr/>
        </p:nvSpPr>
        <p:spPr bwMode="auto">
          <a:xfrm>
            <a:off x="5144171" y="3980244"/>
            <a:ext cx="1579770" cy="230832"/>
          </a:xfrm>
          <a:prstGeom prst="rect">
            <a:avLst/>
          </a:prstGeom>
          <a:noFill/>
          <a:ln w="9525">
            <a:noFill/>
            <a:miter lim="800000"/>
            <a:headEnd/>
            <a:tailEnd/>
          </a:ln>
        </p:spPr>
        <p:txBody>
          <a:bodyPr wrap="square" rtlCol="0">
            <a:spAutoFit/>
          </a:bodyPr>
          <a:lstStyle/>
          <a:p>
            <a:r>
              <a:rPr lang="en-US" altLang="zh-CN" sz="900" dirty="0" smtClean="0">
                <a:latin typeface="Arial Narrow" pitchFamily="34" charset="0"/>
                <a:ea typeface="楷体_GB2312" pitchFamily="49" charset="-122"/>
                <a:cs typeface="Times New Roman" pitchFamily="18" charset="0"/>
              </a:rPr>
              <a:t>Field emission onsite after HP</a:t>
            </a:r>
            <a:endParaRPr lang="zh-CN" altLang="en-US" sz="900" dirty="0" smtClean="0">
              <a:latin typeface="Arial Narrow" pitchFamily="34" charset="0"/>
              <a:ea typeface="楷体_GB2312" pitchFamily="49" charset="-122"/>
              <a:cs typeface="Times New Roman" pitchFamily="18" charset="0"/>
            </a:endParaRPr>
          </a:p>
        </p:txBody>
      </p:sp>
    </p:spTree>
    <p:extLst>
      <p:ext uri="{BB962C8B-B14F-4D97-AF65-F5344CB8AC3E}">
        <p14:creationId xmlns:p14="http://schemas.microsoft.com/office/powerpoint/2010/main" val="2870798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Cavity Performance </a:t>
            </a:r>
            <a:endParaRPr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2688627317"/>
              </p:ext>
            </p:extLst>
          </p:nvPr>
        </p:nvGraphicFramePr>
        <p:xfrm>
          <a:off x="366758" y="1106488"/>
          <a:ext cx="7920879" cy="5248614"/>
        </p:xfrm>
        <a:graphic>
          <a:graphicData uri="http://schemas.openxmlformats.org/drawingml/2006/table">
            <a:tbl>
              <a:tblPr>
                <a:tableStyleId>{5C22544A-7EE6-4342-B048-85BDC9FD1C3A}</a:tableStyleId>
              </a:tblPr>
              <a:tblGrid>
                <a:gridCol w="1156735"/>
                <a:gridCol w="1685528"/>
                <a:gridCol w="1927891"/>
                <a:gridCol w="1927891"/>
                <a:gridCol w="1222834"/>
              </a:tblGrid>
              <a:tr h="310810">
                <a:tc gridSpan="5">
                  <a:txBody>
                    <a:bodyPr/>
                    <a:lstStyle/>
                    <a:p>
                      <a:pPr algn="ctr" fontAlgn="ctr"/>
                      <a:r>
                        <a:rPr lang="en-US" sz="2400" u="none" strike="noStrike" dirty="0" err="1">
                          <a:effectLst/>
                        </a:rPr>
                        <a:t>Ep</a:t>
                      </a:r>
                      <a:r>
                        <a:rPr lang="en-US" sz="2400" u="none" strike="noStrike" dirty="0">
                          <a:effectLst/>
                        </a:rPr>
                        <a:t> calibration with beams</a:t>
                      </a:r>
                      <a:endParaRPr lang="en-US" sz="2400" b="1" i="0" u="none"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10810">
                <a:tc>
                  <a:txBody>
                    <a:bodyPr/>
                    <a:lstStyle/>
                    <a:p>
                      <a:pPr algn="l" fontAlgn="ctr"/>
                      <a:r>
                        <a:rPr lang="zh-CN" altLang="en-US" sz="2400" u="none" strike="noStrike">
                          <a:effectLst/>
                        </a:rPr>
                        <a:t>　</a:t>
                      </a:r>
                      <a:endParaRPr lang="zh-CN" alt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1800" u="none" strike="noStrike">
                          <a:effectLst/>
                        </a:rPr>
                        <a:t>2016/10/31</a:t>
                      </a:r>
                      <a:endParaRPr lang="en-US" altLang="zh-CN" sz="18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1800" u="none" strike="noStrike">
                          <a:effectLst/>
                        </a:rPr>
                        <a:t>2016/11/27</a:t>
                      </a:r>
                      <a:endParaRPr lang="en-US" altLang="zh-CN" sz="18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1800" u="none" strike="noStrike">
                          <a:effectLst/>
                        </a:rPr>
                        <a:t>2016/12/11</a:t>
                      </a:r>
                      <a:endParaRPr lang="en-US" altLang="zh-CN" sz="18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1800" u="none" strike="noStrike">
                          <a:effectLst/>
                        </a:rPr>
                        <a:t>201/12/13</a:t>
                      </a:r>
                      <a:endParaRPr lang="en-US" altLang="zh-CN" sz="18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sng" strike="noStrike" dirty="0">
                          <a:effectLst/>
                        </a:rPr>
                        <a:t>CM1-1</a:t>
                      </a:r>
                      <a:endParaRPr lang="en-US" sz="2400" b="1" i="0" u="sng"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19.77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18.95</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18.99</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CM1-2</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20.43</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20.94</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sng" strike="noStrike" dirty="0">
                          <a:effectLst/>
                        </a:rPr>
                        <a:t>CM1-3</a:t>
                      </a:r>
                      <a:endParaRPr lang="en-US" sz="2400" b="1" i="0" u="sng"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16.56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CM1-4</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23.6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22.36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23.22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CM1-5</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18.33</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18.69</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18.66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20.25</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CM1-6</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21.18</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22.16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18.67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19.67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CM2-1</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18.77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16.9</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15.47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16.56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sng" strike="noStrike" dirty="0">
                          <a:effectLst/>
                        </a:rPr>
                        <a:t>CM2-2</a:t>
                      </a:r>
                      <a:endParaRPr lang="en-US" sz="2400" b="1" i="0" u="sng"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20.79</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20.55</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23.3</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CM2-3</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32.15</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19.98</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21.87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23.6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CM2-4</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24.9</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22.76</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21.67</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23.8</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sng" strike="noStrike" dirty="0">
                          <a:effectLst/>
                        </a:rPr>
                        <a:t>CM2-5</a:t>
                      </a:r>
                      <a:endParaRPr lang="en-US" sz="2400" b="1" i="0" u="sng"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dirty="0">
                          <a:effectLst/>
                        </a:rPr>
                        <a:t>28</a:t>
                      </a:r>
                      <a:endParaRPr lang="en-US" altLang="zh-CN" sz="2400" b="1" i="0" u="none"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24.43</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24.22</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dirty="0">
                          <a:effectLst/>
                        </a:rPr>
                        <a:t>26.55</a:t>
                      </a:r>
                      <a:endParaRPr lang="en-US" altLang="zh-CN" sz="2400" b="1" i="0" u="none"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r>
              <a:tr h="310810">
                <a:tc>
                  <a:txBody>
                    <a:bodyPr/>
                    <a:lstStyle/>
                    <a:p>
                      <a:pPr algn="l" fontAlgn="ctr"/>
                      <a:r>
                        <a:rPr lang="en-US" sz="2400" u="none" strike="noStrike">
                          <a:effectLst/>
                        </a:rPr>
                        <a:t>CM2-6</a:t>
                      </a:r>
                      <a:endParaRPr lang="en-US"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36.1</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sz="1600" u="none" strike="noStrike">
                          <a:effectLst/>
                        </a:rPr>
                        <a:t>Missing</a:t>
                      </a:r>
                      <a:endParaRPr lang="en-US" sz="1600" b="1" i="0" u="none" strike="noStrike">
                        <a:solidFill>
                          <a:srgbClr val="000000"/>
                        </a:solidFill>
                        <a:effectLst/>
                        <a:latin typeface="Times New Roman" panose="02020603050405020304" pitchFamily="18" charset="0"/>
                        <a:ea typeface="宋体" panose="02010600030101010101" pitchFamily="2" charset="-122"/>
                      </a:endParaRPr>
                    </a:p>
                  </a:txBody>
                  <a:tcPr marL="9141" marR="9141" marT="9141" marB="0" anchor="ctr"/>
                </a:tc>
                <a:tc>
                  <a:txBody>
                    <a:bodyPr/>
                    <a:lstStyle/>
                    <a:p>
                      <a:pPr algn="ctr" fontAlgn="ctr"/>
                      <a:r>
                        <a:rPr lang="en-US" altLang="zh-CN" sz="2400" u="none" strike="noStrike">
                          <a:effectLst/>
                        </a:rPr>
                        <a:t>35</a:t>
                      </a:r>
                      <a:endParaRPr lang="en-US" altLang="zh-CN" sz="2400" b="1" i="0" u="none" strike="noStrike">
                        <a:solidFill>
                          <a:srgbClr val="000000"/>
                        </a:solidFill>
                        <a:effectLst/>
                        <a:latin typeface="宋体" panose="02010600030101010101" pitchFamily="2" charset="-122"/>
                        <a:ea typeface="宋体" panose="02010600030101010101" pitchFamily="2" charset="-122"/>
                      </a:endParaRPr>
                    </a:p>
                  </a:txBody>
                  <a:tcPr marL="9141" marR="9141" marT="9141" marB="0" anchor="ctr"/>
                </a:tc>
                <a:tc>
                  <a:txBody>
                    <a:bodyPr/>
                    <a:lstStyle/>
                    <a:p>
                      <a:pPr algn="ctr" fontAlgn="ctr"/>
                      <a:r>
                        <a:rPr lang="en-US" altLang="zh-CN" sz="2400" u="none" strike="noStrike" dirty="0">
                          <a:effectLst/>
                        </a:rPr>
                        <a:t>27.8</a:t>
                      </a:r>
                      <a:endParaRPr lang="en-US" altLang="zh-CN" sz="2400" b="1" i="0" u="none" strike="noStrike" dirty="0">
                        <a:solidFill>
                          <a:srgbClr val="000000"/>
                        </a:solidFill>
                        <a:effectLst/>
                        <a:latin typeface="宋体" panose="02010600030101010101" pitchFamily="2" charset="-122"/>
                        <a:ea typeface="宋体" panose="02010600030101010101" pitchFamily="2" charset="-122"/>
                      </a:endParaRPr>
                    </a:p>
                  </a:txBody>
                  <a:tcPr marL="9141" marR="9141" marT="9141" marB="0" anchor="ctr"/>
                </a:tc>
              </a:tr>
            </a:tbl>
          </a:graphicData>
        </a:graphic>
      </p:graphicFrame>
      <p:sp>
        <p:nvSpPr>
          <p:cNvPr id="5" name="圆角矩形 4"/>
          <p:cNvSpPr/>
          <p:nvPr/>
        </p:nvSpPr>
        <p:spPr bwMode="auto">
          <a:xfrm>
            <a:off x="1835696" y="4149080"/>
            <a:ext cx="6460101" cy="288032"/>
          </a:xfrm>
          <a:prstGeom prst="roundRect">
            <a:avLst/>
          </a:prstGeom>
          <a:no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6" name="文本框 5"/>
          <p:cNvSpPr txBox="1"/>
          <p:nvPr/>
        </p:nvSpPr>
        <p:spPr bwMode="auto">
          <a:xfrm>
            <a:off x="8244408" y="3969930"/>
            <a:ext cx="1116633" cy="646331"/>
          </a:xfrm>
          <a:prstGeom prst="rect">
            <a:avLst/>
          </a:prstGeom>
          <a:noFill/>
          <a:ln w="9525">
            <a:noFill/>
            <a:miter lim="800000"/>
            <a:headEnd/>
            <a:tailEnd/>
          </a:ln>
        </p:spPr>
        <p:txBody>
          <a:bodyPr wrap="square" rtlCol="0">
            <a:spAutoFit/>
          </a:bodyPr>
          <a:lstStyle/>
          <a:p>
            <a:r>
              <a:rPr lang="en-US" altLang="zh-CN" dirty="0" smtClean="0">
                <a:latin typeface="Arial Narrow" pitchFamily="34" charset="0"/>
                <a:ea typeface="楷体_GB2312" pitchFamily="49" charset="-122"/>
                <a:cs typeface="Times New Roman" pitchFamily="18" charset="0"/>
              </a:rPr>
              <a:t>Limited by</a:t>
            </a:r>
          </a:p>
          <a:p>
            <a:r>
              <a:rPr lang="en-US" altLang="zh-CN" dirty="0" smtClean="0">
                <a:latin typeface="Arial Narrow" pitchFamily="34" charset="0"/>
                <a:ea typeface="楷体_GB2312" pitchFamily="49" charset="-122"/>
                <a:cs typeface="Times New Roman" pitchFamily="18" charset="0"/>
              </a:rPr>
              <a:t> Pt cable</a:t>
            </a:r>
            <a:endParaRPr lang="zh-CN" altLang="en-US" dirty="0" smtClean="0">
              <a:latin typeface="Arial Narrow" pitchFamily="34" charset="0"/>
              <a:ea typeface="楷体_GB2312" pitchFamily="49" charset="-122"/>
              <a:cs typeface="Times New Roman" pitchFamily="18" charset="0"/>
            </a:endParaRPr>
          </a:p>
        </p:txBody>
      </p:sp>
      <p:sp>
        <p:nvSpPr>
          <p:cNvPr id="7" name="文本框 6"/>
          <p:cNvSpPr txBox="1"/>
          <p:nvPr/>
        </p:nvSpPr>
        <p:spPr bwMode="auto">
          <a:xfrm>
            <a:off x="8172400" y="5805264"/>
            <a:ext cx="1116633" cy="646331"/>
          </a:xfrm>
          <a:prstGeom prst="rect">
            <a:avLst/>
          </a:prstGeom>
          <a:noFill/>
          <a:ln w="9525">
            <a:noFill/>
            <a:miter lim="800000"/>
            <a:headEnd/>
            <a:tailEnd/>
          </a:ln>
        </p:spPr>
        <p:txBody>
          <a:bodyPr wrap="square" rtlCol="0">
            <a:spAutoFit/>
          </a:bodyPr>
          <a:lstStyle/>
          <a:p>
            <a:r>
              <a:rPr lang="en-US" altLang="zh-CN" dirty="0" smtClean="0">
                <a:latin typeface="Arial Narrow" pitchFamily="34" charset="0"/>
                <a:ea typeface="楷体_GB2312" pitchFamily="49" charset="-122"/>
                <a:cs typeface="Times New Roman" pitchFamily="18" charset="0"/>
              </a:rPr>
              <a:t> Beam</a:t>
            </a:r>
          </a:p>
          <a:p>
            <a:r>
              <a:rPr lang="en-US" altLang="zh-CN" dirty="0" smtClean="0">
                <a:latin typeface="Arial Narrow" pitchFamily="34" charset="0"/>
                <a:ea typeface="楷体_GB2312" pitchFamily="49" charset="-122"/>
                <a:cs typeface="Times New Roman" pitchFamily="18" charset="0"/>
              </a:rPr>
              <a:t>bombard </a:t>
            </a:r>
            <a:endParaRPr lang="zh-CN" altLang="en-US" dirty="0" smtClean="0">
              <a:latin typeface="Arial Narrow" pitchFamily="34" charset="0"/>
              <a:ea typeface="楷体_GB2312" pitchFamily="49" charset="-122"/>
              <a:cs typeface="Times New Roman" pitchFamily="18" charset="0"/>
            </a:endParaRPr>
          </a:p>
        </p:txBody>
      </p:sp>
      <p:sp>
        <p:nvSpPr>
          <p:cNvPr id="8" name="圆角矩形 7"/>
          <p:cNvSpPr/>
          <p:nvPr/>
        </p:nvSpPr>
        <p:spPr bwMode="auto">
          <a:xfrm>
            <a:off x="5220072" y="5949280"/>
            <a:ext cx="2952328" cy="405822"/>
          </a:xfrm>
          <a:prstGeom prst="roundRect">
            <a:avLst/>
          </a:prstGeom>
          <a:no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9" name="椭圆 8"/>
          <p:cNvSpPr/>
          <p:nvPr/>
        </p:nvSpPr>
        <p:spPr bwMode="auto">
          <a:xfrm>
            <a:off x="7236296" y="4149080"/>
            <a:ext cx="936104" cy="288032"/>
          </a:xfrm>
          <a:prstGeom prst="ellipse">
            <a:avLst/>
          </a:prstGeom>
          <a:no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10" name="文本框 9"/>
          <p:cNvSpPr txBox="1"/>
          <p:nvPr/>
        </p:nvSpPr>
        <p:spPr bwMode="auto">
          <a:xfrm>
            <a:off x="8287637" y="4616261"/>
            <a:ext cx="1001396" cy="430887"/>
          </a:xfrm>
          <a:prstGeom prst="rect">
            <a:avLst/>
          </a:prstGeom>
          <a:noFill/>
          <a:ln w="9525">
            <a:noFill/>
            <a:miter lim="800000"/>
            <a:headEnd/>
            <a:tailEnd/>
          </a:ln>
        </p:spPr>
        <p:txBody>
          <a:bodyPr wrap="square" rtlCol="0">
            <a:spAutoFit/>
          </a:bodyPr>
          <a:lstStyle/>
          <a:p>
            <a:r>
              <a:rPr lang="en-US" altLang="zh-CN" sz="2200" dirty="0" smtClean="0">
                <a:latin typeface="Arial Narrow" pitchFamily="34" charset="0"/>
                <a:ea typeface="楷体_GB2312" pitchFamily="49" charset="-122"/>
                <a:cs typeface="Times New Roman" pitchFamily="18" charset="0"/>
              </a:rPr>
              <a:t>leaking</a:t>
            </a:r>
            <a:endParaRPr lang="zh-CN" altLang="en-US" sz="2200" dirty="0" smtClean="0">
              <a:latin typeface="Arial Narrow" pitchFamily="34" charset="0"/>
              <a:ea typeface="楷体_GB2312" pitchFamily="49" charset="-122"/>
              <a:cs typeface="Times New Roman" pitchFamily="18" charset="0"/>
            </a:endParaRPr>
          </a:p>
        </p:txBody>
      </p:sp>
      <p:cxnSp>
        <p:nvCxnSpPr>
          <p:cNvPr id="12" name="直接箭头连接符 11"/>
          <p:cNvCxnSpPr>
            <a:stCxn id="9" idx="5"/>
          </p:cNvCxnSpPr>
          <p:nvPr/>
        </p:nvCxnSpPr>
        <p:spPr>
          <a:xfrm>
            <a:off x="8035311" y="4394931"/>
            <a:ext cx="353113" cy="330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bwMode="auto">
          <a:xfrm>
            <a:off x="1826250" y="5282190"/>
            <a:ext cx="6460101" cy="288032"/>
          </a:xfrm>
          <a:prstGeom prst="roundRect">
            <a:avLst/>
          </a:prstGeom>
          <a:no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13" name="文本框 12"/>
          <p:cNvSpPr txBox="1"/>
          <p:nvPr/>
        </p:nvSpPr>
        <p:spPr bwMode="auto">
          <a:xfrm>
            <a:off x="8172399" y="5091292"/>
            <a:ext cx="1116633" cy="646331"/>
          </a:xfrm>
          <a:prstGeom prst="rect">
            <a:avLst/>
          </a:prstGeom>
          <a:noFill/>
          <a:ln w="9525">
            <a:noFill/>
            <a:miter lim="800000"/>
            <a:headEnd/>
            <a:tailEnd/>
          </a:ln>
        </p:spPr>
        <p:txBody>
          <a:bodyPr wrap="square" rtlCol="0">
            <a:spAutoFit/>
          </a:bodyPr>
          <a:lstStyle/>
          <a:p>
            <a:r>
              <a:rPr lang="en-US" altLang="zh-CN" dirty="0" smtClean="0">
                <a:latin typeface="Arial Narrow" pitchFamily="34" charset="0"/>
                <a:ea typeface="楷体_GB2312" pitchFamily="49" charset="-122"/>
                <a:cs typeface="Times New Roman" pitchFamily="18" charset="0"/>
              </a:rPr>
              <a:t>Limited by</a:t>
            </a:r>
          </a:p>
          <a:p>
            <a:r>
              <a:rPr lang="en-US" altLang="zh-CN" dirty="0" smtClean="0">
                <a:latin typeface="Arial Narrow" pitchFamily="34" charset="0"/>
                <a:ea typeface="楷体_GB2312" pitchFamily="49" charset="-122"/>
                <a:cs typeface="Times New Roman" pitchFamily="18" charset="0"/>
              </a:rPr>
              <a:t> coupling</a:t>
            </a:r>
            <a:endParaRPr lang="zh-CN" altLang="en-US" dirty="0" smtClean="0">
              <a:latin typeface="Arial Narrow" pitchFamily="34" charset="0"/>
              <a:ea typeface="楷体_GB2312" pitchFamily="49" charset="-122"/>
              <a:cs typeface="Times New Roman" pitchFamily="18" charset="0"/>
            </a:endParaRPr>
          </a:p>
        </p:txBody>
      </p:sp>
    </p:spTree>
    <p:extLst>
      <p:ext uri="{BB962C8B-B14F-4D97-AF65-F5344CB8AC3E}">
        <p14:creationId xmlns:p14="http://schemas.microsoft.com/office/powerpoint/2010/main" val="1245941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1043608" y="116632"/>
            <a:ext cx="7525084" cy="720000"/>
          </a:xfrm>
        </p:spPr>
        <p:txBody>
          <a:bodyPr/>
          <a:lstStyle/>
          <a:p>
            <a:r>
              <a:rPr kumimoji="1" lang="en-US" altLang="zh-CN" dirty="0" smtClean="0"/>
              <a:t>Summary of Cavity Gradient</a:t>
            </a:r>
            <a:endParaRPr kumimoji="1" lang="zh-CN" altLang="en-US" dirty="0"/>
          </a:p>
        </p:txBody>
      </p:sp>
      <p:sp>
        <p:nvSpPr>
          <p:cNvPr id="18" name="文本框 17"/>
          <p:cNvSpPr txBox="1"/>
          <p:nvPr/>
        </p:nvSpPr>
        <p:spPr bwMode="auto">
          <a:xfrm>
            <a:off x="915329" y="5813531"/>
            <a:ext cx="7381068" cy="646331"/>
          </a:xfrm>
          <a:prstGeom prst="rect">
            <a:avLst/>
          </a:prstGeom>
          <a:noFill/>
          <a:ln w="9525">
            <a:noFill/>
            <a:miter lim="800000"/>
            <a:headEnd/>
            <a:tailEnd/>
          </a:ln>
        </p:spPr>
        <p:txBody>
          <a:bodyPr wrap="square" rtlCol="0">
            <a:spAutoFit/>
          </a:bodyPr>
          <a:lstStyle/>
          <a:p>
            <a:r>
              <a:rPr lang="en-US" altLang="zh-CN" dirty="0" err="1" smtClean="0"/>
              <a:t>Achivable</a:t>
            </a:r>
            <a:r>
              <a:rPr lang="en-US" altLang="zh-CN" dirty="0" smtClean="0"/>
              <a:t> </a:t>
            </a:r>
            <a:r>
              <a:rPr lang="en-US" altLang="zh-CN" dirty="0" smtClean="0">
                <a:ea typeface="楷体_GB2312" pitchFamily="49" charset="-122"/>
                <a:cs typeface="Times New Roman" pitchFamily="18" charset="0"/>
              </a:rPr>
              <a:t>gradient grow up with new </a:t>
            </a:r>
            <a:r>
              <a:rPr lang="en-US" altLang="zh-CN" dirty="0" err="1" smtClean="0">
                <a:ea typeface="楷体_GB2312" pitchFamily="49" charset="-122"/>
                <a:cs typeface="Times New Roman" pitchFamily="18" charset="0"/>
              </a:rPr>
              <a:t>cryomodules</a:t>
            </a:r>
            <a:r>
              <a:rPr lang="en-US" altLang="zh-CN" dirty="0" smtClean="0">
                <a:ea typeface="楷体_GB2312" pitchFamily="49" charset="-122"/>
                <a:cs typeface="Times New Roman" pitchFamily="18" charset="0"/>
              </a:rPr>
              <a:t>. Cavity Gradient will degrade with long time operation ( leaking, beam lost… ???). </a:t>
            </a:r>
            <a:endParaRPr lang="zh-CN" altLang="en-US" dirty="0" smtClean="0">
              <a:ea typeface="楷体_GB2312" pitchFamily="49" charset="-122"/>
              <a:cs typeface="Times New Roman" pitchFamily="18" charset="0"/>
            </a:endParaRPr>
          </a:p>
        </p:txBody>
      </p:sp>
      <p:grpSp>
        <p:nvGrpSpPr>
          <p:cNvPr id="36" name="组合 35"/>
          <p:cNvGrpSpPr/>
          <p:nvPr/>
        </p:nvGrpSpPr>
        <p:grpSpPr>
          <a:xfrm>
            <a:off x="869241" y="814081"/>
            <a:ext cx="7560700" cy="5083373"/>
            <a:chOff x="869241" y="814081"/>
            <a:chExt cx="7560700" cy="5083373"/>
          </a:xfrm>
        </p:grpSpPr>
        <p:grpSp>
          <p:nvGrpSpPr>
            <p:cNvPr id="20" name="组合 19"/>
            <p:cNvGrpSpPr/>
            <p:nvPr/>
          </p:nvGrpSpPr>
          <p:grpSpPr>
            <a:xfrm>
              <a:off x="869241" y="814081"/>
              <a:ext cx="7473245" cy="5083373"/>
              <a:chOff x="869241" y="814081"/>
              <a:chExt cx="7473245" cy="5083373"/>
            </a:xfrm>
          </p:grpSpPr>
          <p:pic>
            <p:nvPicPr>
              <p:cNvPr id="21" name="图片 20"/>
              <p:cNvPicPr>
                <a:picLocks noChangeAspect="1"/>
              </p:cNvPicPr>
              <p:nvPr/>
            </p:nvPicPr>
            <p:blipFill rotWithShape="1">
              <a:blip r:embed="rId2"/>
              <a:srcRect l="4889" t="27511" r="46074" b="21596"/>
              <a:stretch/>
            </p:blipFill>
            <p:spPr>
              <a:xfrm>
                <a:off x="869241" y="1151467"/>
                <a:ext cx="7473245" cy="4362961"/>
              </a:xfrm>
              <a:prstGeom prst="rect">
                <a:avLst/>
              </a:prstGeom>
            </p:spPr>
          </p:pic>
          <p:sp>
            <p:nvSpPr>
              <p:cNvPr id="22" name="文本框 21"/>
              <p:cNvSpPr txBox="1"/>
              <p:nvPr/>
            </p:nvSpPr>
            <p:spPr>
              <a:xfrm>
                <a:off x="2141041" y="5435789"/>
                <a:ext cx="1098870"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TCM1</a:t>
                </a:r>
                <a:endParaRPr lang="zh-CN" altLang="en-US" sz="24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1952903" y="1940979"/>
                <a:ext cx="1444338" cy="400110"/>
              </a:xfrm>
              <a:prstGeom prst="rect">
                <a:avLst/>
              </a:prstGeom>
              <a:no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Processing</a:t>
                </a:r>
                <a:endParaRPr lang="zh-CN" altLang="en-US" sz="2000"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1952903" y="3589670"/>
                <a:ext cx="1444338" cy="400110"/>
              </a:xfrm>
              <a:prstGeom prst="rect">
                <a:avLst/>
              </a:prstGeom>
              <a:no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Operation</a:t>
                </a:r>
                <a:endParaRPr lang="zh-CN" altLang="en-US" sz="2000"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4120444" y="5396662"/>
                <a:ext cx="1061669"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TCM6</a:t>
                </a:r>
                <a:endParaRPr lang="zh-CN" altLang="en-US" sz="2400"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6075489" y="5388759"/>
                <a:ext cx="1612244"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CM1+CM2</a:t>
                </a:r>
                <a:endParaRPr lang="zh-CN" altLang="en-US" sz="2400" dirty="0">
                  <a:latin typeface="Times New Roman" panose="02020603050405020304" pitchFamily="18" charset="0"/>
                  <a:cs typeface="Times New Roman" panose="02020603050405020304" pitchFamily="18" charset="0"/>
                </a:endParaRPr>
              </a:p>
            </p:txBody>
          </p:sp>
          <p:sp>
            <p:nvSpPr>
              <p:cNvPr id="27" name="椭圆 26"/>
              <p:cNvSpPr/>
              <p:nvPr/>
            </p:nvSpPr>
            <p:spPr>
              <a:xfrm>
                <a:off x="6474050" y="1758374"/>
                <a:ext cx="114300" cy="935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p:cNvCxnSpPr/>
              <p:nvPr/>
            </p:nvCxnSpPr>
            <p:spPr>
              <a:xfrm flipV="1">
                <a:off x="6588350" y="1167161"/>
                <a:ext cx="205964" cy="591213"/>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2427112" y="2843863"/>
                <a:ext cx="5370009" cy="1446586"/>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075489" y="814081"/>
                <a:ext cx="1721632" cy="400110"/>
              </a:xfrm>
              <a:prstGeom prst="rect">
                <a:avLst/>
              </a:prstGeom>
              <a:no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lost one data</a:t>
                </a:r>
                <a:endParaRPr lang="zh-CN" altLang="en-US" sz="2000" dirty="0">
                  <a:latin typeface="Times New Roman" panose="02020603050405020304" pitchFamily="18" charset="0"/>
                  <a:cs typeface="Times New Roman" panose="02020603050405020304" pitchFamily="18" charset="0"/>
                </a:endParaRPr>
              </a:p>
            </p:txBody>
          </p:sp>
        </p:grpSp>
        <p:sp>
          <p:nvSpPr>
            <p:cNvPr id="31" name="矩形 30"/>
            <p:cNvSpPr/>
            <p:nvPr/>
          </p:nvSpPr>
          <p:spPr>
            <a:xfrm>
              <a:off x="7236296" y="1851892"/>
              <a:ext cx="364202" cy="307777"/>
            </a:xfrm>
            <a:prstGeom prst="rect">
              <a:avLst/>
            </a:prstGeom>
          </p:spPr>
          <p:txBody>
            <a:bodyPr wrap="none">
              <a:spAutoFit/>
            </a:bodyPr>
            <a:lstStyle/>
            <a:p>
              <a:r>
                <a:rPr lang="zh-CN" altLang="zh-CN" sz="1400" dirty="0">
                  <a:latin typeface="Calibri" panose="020F0502020204030204" pitchFamily="34" charset="0"/>
                  <a:cs typeface="Times New Roman" panose="02020603050405020304" pitchFamily="18" charset="0"/>
                </a:rPr>
                <a:t>■</a:t>
              </a:r>
              <a:endParaRPr lang="zh-CN" altLang="en-US" sz="1400" dirty="0"/>
            </a:p>
          </p:txBody>
        </p:sp>
        <p:sp>
          <p:nvSpPr>
            <p:cNvPr id="32" name="文本框 31"/>
            <p:cNvSpPr txBox="1"/>
            <p:nvPr/>
          </p:nvSpPr>
          <p:spPr bwMode="auto">
            <a:xfrm>
              <a:off x="7548982" y="1797610"/>
              <a:ext cx="880959" cy="400110"/>
            </a:xfrm>
            <a:prstGeom prst="rect">
              <a:avLst/>
            </a:prstGeom>
            <a:noFill/>
            <a:ln w="9525">
              <a:noFill/>
              <a:miter lim="800000"/>
              <a:headEnd/>
              <a:tailEnd/>
            </a:ln>
          </p:spPr>
          <p:txBody>
            <a:bodyPr wrap="square" rtlCol="0">
              <a:spAutoFit/>
            </a:bodyPr>
            <a:lstStyle/>
            <a:p>
              <a:r>
                <a:rPr lang="en-US" altLang="zh-CN" sz="2000" dirty="0" smtClean="0">
                  <a:ea typeface="楷体_GB2312" pitchFamily="49" charset="-122"/>
                  <a:cs typeface="Times New Roman" pitchFamily="18" charset="0"/>
                </a:rPr>
                <a:t>CM2</a:t>
              </a:r>
              <a:endParaRPr lang="zh-CN" altLang="en-US" sz="2000" dirty="0" smtClean="0">
                <a:ea typeface="楷体_GB2312" pitchFamily="49" charset="-122"/>
                <a:cs typeface="Times New Roman" pitchFamily="18" charset="0"/>
              </a:endParaRPr>
            </a:p>
          </p:txBody>
        </p:sp>
        <p:sp>
          <p:nvSpPr>
            <p:cNvPr id="33" name="矩形 32"/>
            <p:cNvSpPr/>
            <p:nvPr/>
          </p:nvSpPr>
          <p:spPr>
            <a:xfrm>
              <a:off x="7236296" y="1552789"/>
              <a:ext cx="364202" cy="307777"/>
            </a:xfrm>
            <a:prstGeom prst="rect">
              <a:avLst/>
            </a:prstGeom>
          </p:spPr>
          <p:txBody>
            <a:bodyPr wrap="none">
              <a:spAutoFit/>
            </a:bodyPr>
            <a:lstStyle/>
            <a:p>
              <a:r>
                <a:rPr lang="zh-CN" altLang="zh-CN" sz="1400" dirty="0">
                  <a:latin typeface="Calibri" panose="020F0502020204030204" pitchFamily="34" charset="0"/>
                  <a:cs typeface="Times New Roman" panose="02020603050405020304" pitchFamily="18" charset="0"/>
                </a:rPr>
                <a:t>▲</a:t>
              </a:r>
              <a:endParaRPr lang="zh-CN" altLang="en-US" sz="1400" dirty="0"/>
            </a:p>
          </p:txBody>
        </p:sp>
        <p:sp>
          <p:nvSpPr>
            <p:cNvPr id="34" name="文本框 33"/>
            <p:cNvSpPr txBox="1"/>
            <p:nvPr/>
          </p:nvSpPr>
          <p:spPr bwMode="auto">
            <a:xfrm>
              <a:off x="7516896" y="1524389"/>
              <a:ext cx="880959" cy="400110"/>
            </a:xfrm>
            <a:prstGeom prst="rect">
              <a:avLst/>
            </a:prstGeom>
            <a:noFill/>
            <a:ln w="9525">
              <a:noFill/>
              <a:miter lim="800000"/>
              <a:headEnd/>
              <a:tailEnd/>
            </a:ln>
          </p:spPr>
          <p:txBody>
            <a:bodyPr wrap="square" rtlCol="0">
              <a:spAutoFit/>
            </a:bodyPr>
            <a:lstStyle/>
            <a:p>
              <a:r>
                <a:rPr lang="en-US" altLang="zh-CN" sz="2000" dirty="0" smtClean="0">
                  <a:ea typeface="楷体_GB2312" pitchFamily="49" charset="-122"/>
                  <a:cs typeface="Times New Roman" pitchFamily="18" charset="0"/>
                </a:rPr>
                <a:t>CM1</a:t>
              </a:r>
              <a:endParaRPr lang="zh-CN" altLang="en-US" sz="2000" dirty="0" smtClean="0">
                <a:ea typeface="楷体_GB2312" pitchFamily="49" charset="-122"/>
                <a:cs typeface="Times New Roman" pitchFamily="18" charset="0"/>
              </a:endParaRPr>
            </a:p>
          </p:txBody>
        </p:sp>
        <p:sp>
          <p:nvSpPr>
            <p:cNvPr id="35" name="矩形 34"/>
            <p:cNvSpPr/>
            <p:nvPr/>
          </p:nvSpPr>
          <p:spPr bwMode="auto">
            <a:xfrm>
              <a:off x="7236296" y="1524389"/>
              <a:ext cx="940266" cy="616645"/>
            </a:xfrm>
            <a:prstGeom prst="rect">
              <a:avLst/>
            </a:prstGeom>
            <a:no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grpSp>
    </p:spTree>
    <p:extLst>
      <p:ext uri="{BB962C8B-B14F-4D97-AF65-F5344CB8AC3E}">
        <p14:creationId xmlns:p14="http://schemas.microsoft.com/office/powerpoint/2010/main" val="149886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Demo 25 MeV SRF </a:t>
            </a:r>
            <a:r>
              <a:rPr lang="en-US" altLang="zh-CN" dirty="0" err="1" smtClean="0"/>
              <a:t>Linac</a:t>
            </a:r>
            <a:r>
              <a:rPr lang="en-US" altLang="zh-CN" dirty="0" smtClean="0"/>
              <a:t> </a:t>
            </a:r>
            <a:endParaRPr lang="zh-CN" altLang="en-US" dirty="0"/>
          </a:p>
        </p:txBody>
      </p:sp>
      <p:grpSp>
        <p:nvGrpSpPr>
          <p:cNvPr id="8" name="组合 7"/>
          <p:cNvGrpSpPr/>
          <p:nvPr/>
        </p:nvGrpSpPr>
        <p:grpSpPr>
          <a:xfrm>
            <a:off x="86891" y="1268760"/>
            <a:ext cx="8970217" cy="3757893"/>
            <a:chOff x="86891" y="1628800"/>
            <a:chExt cx="8970217" cy="3757893"/>
          </a:xfrm>
        </p:grpSpPr>
        <p:grpSp>
          <p:nvGrpSpPr>
            <p:cNvPr id="37" name="组 3"/>
            <p:cNvGrpSpPr/>
            <p:nvPr/>
          </p:nvGrpSpPr>
          <p:grpSpPr>
            <a:xfrm>
              <a:off x="86891" y="1628800"/>
              <a:ext cx="8970217" cy="3757893"/>
              <a:chOff x="14606" y="904048"/>
              <a:chExt cx="8970217" cy="3757893"/>
            </a:xfrm>
          </p:grpSpPr>
          <p:pic>
            <p:nvPicPr>
              <p:cNvPr id="38" name="图片 3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021" y="904048"/>
                <a:ext cx="8872802" cy="3757893"/>
              </a:xfrm>
              <a:prstGeom prst="rect">
                <a:avLst/>
              </a:prstGeom>
            </p:spPr>
          </p:pic>
          <p:sp>
            <p:nvSpPr>
              <p:cNvPr id="39" name="文本框 9"/>
              <p:cNvSpPr txBox="1"/>
              <p:nvPr/>
            </p:nvSpPr>
            <p:spPr bwMode="auto">
              <a:xfrm rot="21257933">
                <a:off x="1271583" y="3373206"/>
                <a:ext cx="520065" cy="337820"/>
              </a:xfrm>
              <a:prstGeom prst="rect">
                <a:avLst/>
              </a:prstGeom>
              <a:noFill/>
              <a:ln w="9525">
                <a:noFill/>
                <a:miter lim="800000"/>
              </a:ln>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l"/>
                <a:r>
                  <a:rPr lang="en-US" altLang="zh-CN" sz="1600" dirty="0">
                    <a:ea typeface="楷体_GB2312" pitchFamily="49" charset="-122"/>
                    <a:cs typeface="Times New Roman" pitchFamily="18" charset="0"/>
                  </a:rPr>
                  <a:t>RFQ</a:t>
                </a:r>
              </a:p>
            </p:txBody>
          </p:sp>
          <p:sp>
            <p:nvSpPr>
              <p:cNvPr id="40" name="文本框 11"/>
              <p:cNvSpPr txBox="1"/>
              <p:nvPr/>
            </p:nvSpPr>
            <p:spPr>
              <a:xfrm rot="21257933">
                <a:off x="14606" y="3558238"/>
                <a:ext cx="878840" cy="337820"/>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lvl="0" algn="ctr"/>
                <a:r>
                  <a:rPr lang="en-US" altLang="zh-CN" sz="1600" dirty="0">
                    <a:ea typeface="楷体_GB2312" pitchFamily="49" charset="-122"/>
                    <a:cs typeface="Times New Roman" pitchFamily="18" charset="0"/>
                    <a:sym typeface="+mn-ea"/>
                  </a:rPr>
                  <a:t>ECRIS</a:t>
                </a:r>
              </a:p>
            </p:txBody>
          </p:sp>
          <p:sp>
            <p:nvSpPr>
              <p:cNvPr id="41" name="文本框 14"/>
              <p:cNvSpPr txBox="1"/>
              <p:nvPr/>
            </p:nvSpPr>
            <p:spPr>
              <a:xfrm rot="-540000">
                <a:off x="7978174" y="1656886"/>
                <a:ext cx="962679" cy="337820"/>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altLang="zh-CN" sz="1600" dirty="0">
                    <a:ea typeface="楷体_GB2312" pitchFamily="49" charset="-122"/>
                    <a:cs typeface="Times New Roman" pitchFamily="18" charset="0"/>
                  </a:rPr>
                  <a:t>HEBT</a:t>
                </a:r>
              </a:p>
            </p:txBody>
          </p:sp>
          <p:sp>
            <p:nvSpPr>
              <p:cNvPr id="42" name="文本框 2"/>
              <p:cNvSpPr txBox="1"/>
              <p:nvPr/>
            </p:nvSpPr>
            <p:spPr bwMode="auto">
              <a:xfrm rot="21257933">
                <a:off x="3174800" y="2828789"/>
                <a:ext cx="1938020" cy="335280"/>
              </a:xfrm>
              <a:prstGeom prst="rect">
                <a:avLst/>
              </a:prstGeom>
              <a:noFill/>
              <a:ln w="9525">
                <a:noFill/>
                <a:miter lim="800000"/>
              </a:ln>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l"/>
                <a:r>
                  <a:rPr lang="en-US" altLang="zh-CN" sz="1600" dirty="0">
                    <a:solidFill>
                      <a:schemeClr val="tx1"/>
                    </a:solidFill>
                    <a:ea typeface="楷体_GB2312" pitchFamily="49" charset="-122"/>
                    <a:cs typeface="Times New Roman" pitchFamily="18" charset="0"/>
                    <a:sym typeface="+mn-ea"/>
                  </a:rPr>
                  <a:t>162.5 MHz HWR010</a:t>
                </a:r>
                <a:endParaRPr lang="en-US" altLang="zh-CN" sz="1600" dirty="0">
                  <a:ea typeface="楷体_GB2312" pitchFamily="49" charset="-122"/>
                  <a:cs typeface="Times New Roman" pitchFamily="18" charset="0"/>
                </a:endParaRPr>
              </a:p>
            </p:txBody>
          </p:sp>
          <p:sp>
            <p:nvSpPr>
              <p:cNvPr id="44" name="文本框 18"/>
              <p:cNvSpPr txBox="1"/>
              <p:nvPr/>
            </p:nvSpPr>
            <p:spPr bwMode="auto">
              <a:xfrm rot="21257933">
                <a:off x="5312196" y="2494496"/>
                <a:ext cx="1955985" cy="338554"/>
              </a:xfrm>
              <a:prstGeom prst="rect">
                <a:avLst/>
              </a:prstGeom>
              <a:noFill/>
              <a:ln w="9525">
                <a:noFill/>
                <a:miter lim="800000"/>
              </a:ln>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l"/>
                <a:r>
                  <a:rPr lang="en-US" altLang="zh-CN" sz="1600" dirty="0">
                    <a:solidFill>
                      <a:schemeClr val="tx1"/>
                    </a:solidFill>
                    <a:ea typeface="楷体_GB2312" pitchFamily="49" charset="-122"/>
                    <a:cs typeface="Times New Roman" pitchFamily="18" charset="0"/>
                    <a:sym typeface="+mn-ea"/>
                  </a:rPr>
                  <a:t>162.5 MHz </a:t>
                </a:r>
                <a:r>
                  <a:rPr lang="en-US" altLang="zh-CN" sz="1600" dirty="0" smtClean="0">
                    <a:solidFill>
                      <a:schemeClr val="tx1"/>
                    </a:solidFill>
                    <a:ea typeface="楷体_GB2312" pitchFamily="49" charset="-122"/>
                    <a:cs typeface="Times New Roman" pitchFamily="18" charset="0"/>
                    <a:sym typeface="+mn-ea"/>
                  </a:rPr>
                  <a:t>HWR015</a:t>
                </a:r>
                <a:endParaRPr lang="en-US" altLang="zh-CN" sz="1600" dirty="0">
                  <a:ea typeface="楷体_GB2312" pitchFamily="49" charset="-122"/>
                  <a:cs typeface="Times New Roman" pitchFamily="18" charset="0"/>
                </a:endParaRPr>
              </a:p>
            </p:txBody>
          </p:sp>
          <p:sp>
            <p:nvSpPr>
              <p:cNvPr id="45" name="文本框 20"/>
              <p:cNvSpPr txBox="1"/>
              <p:nvPr/>
            </p:nvSpPr>
            <p:spPr bwMode="auto">
              <a:xfrm rot="21257933">
                <a:off x="2108174" y="3239894"/>
                <a:ext cx="753732" cy="338554"/>
              </a:xfrm>
              <a:prstGeom prst="rect">
                <a:avLst/>
              </a:prstGeom>
              <a:noFill/>
              <a:ln w="9525">
                <a:noFill/>
                <a:miter lim="800000"/>
              </a:ln>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l"/>
                <a:r>
                  <a:rPr lang="en-US" altLang="zh-CN" sz="1600" dirty="0" smtClean="0">
                    <a:ea typeface="楷体_GB2312" pitchFamily="49" charset="-122"/>
                    <a:cs typeface="Times New Roman" pitchFamily="18" charset="0"/>
                  </a:rPr>
                  <a:t>MEBT</a:t>
                </a:r>
                <a:endParaRPr lang="en-US" altLang="zh-CN" sz="1600" dirty="0">
                  <a:ea typeface="楷体_GB2312" pitchFamily="49" charset="-122"/>
                  <a:cs typeface="Times New Roman" pitchFamily="18" charset="0"/>
                </a:endParaRPr>
              </a:p>
            </p:txBody>
          </p:sp>
        </p:grpSp>
        <p:pic>
          <p:nvPicPr>
            <p:cNvPr id="17" name="图片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3525" y="2475681"/>
              <a:ext cx="1646495" cy="1408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直接箭头连接符 17"/>
            <p:cNvCxnSpPr>
              <a:stCxn id="17" idx="3"/>
            </p:cNvCxnSpPr>
            <p:nvPr/>
          </p:nvCxnSpPr>
          <p:spPr>
            <a:xfrm>
              <a:off x="2720020" y="3179842"/>
              <a:ext cx="658258" cy="69555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7" idx="3"/>
            </p:cNvCxnSpPr>
            <p:nvPr/>
          </p:nvCxnSpPr>
          <p:spPr>
            <a:xfrm>
              <a:off x="2720020" y="3179842"/>
              <a:ext cx="2019617" cy="40907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nvGrpSpPr>
            <p:cNvPr id="20" name="组 1"/>
            <p:cNvGrpSpPr/>
            <p:nvPr/>
          </p:nvGrpSpPr>
          <p:grpSpPr>
            <a:xfrm>
              <a:off x="4852767" y="2584256"/>
              <a:ext cx="2741104" cy="958169"/>
              <a:chOff x="920271" y="4728108"/>
              <a:chExt cx="6205489" cy="1720316"/>
            </a:xfrm>
          </p:grpSpPr>
          <p:pic>
            <p:nvPicPr>
              <p:cNvPr id="2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0271" y="4728108"/>
                <a:ext cx="1187337" cy="1720316"/>
              </a:xfrm>
              <a:prstGeom prst="rect">
                <a:avLst/>
              </a:prstGeom>
              <a:noFill/>
              <a:ln w="9525">
                <a:noFill/>
                <a:miter lim="800000"/>
                <a:headEnd/>
                <a:tailEnd/>
              </a:ln>
            </p:spPr>
          </p:pic>
          <p:sp>
            <p:nvSpPr>
              <p:cNvPr id="22" name="矩形 21"/>
              <p:cNvSpPr/>
              <p:nvPr/>
            </p:nvSpPr>
            <p:spPr>
              <a:xfrm>
                <a:off x="1675360" y="4791691"/>
                <a:ext cx="5450400" cy="638782"/>
              </a:xfrm>
              <a:prstGeom prst="rect">
                <a:avLst/>
              </a:prstGeom>
            </p:spPr>
            <p:txBody>
              <a:bodyPr wrap="square">
                <a:spAutoFit/>
              </a:bodyPr>
              <a:lstStyle/>
              <a:p>
                <a:r>
                  <a:rPr lang="en-US" altLang="zh-CN" sz="1200" b="1" dirty="0" smtClean="0">
                    <a:solidFill>
                      <a:srgbClr val="0000CC"/>
                    </a:solidFill>
                  </a:rPr>
                  <a:t>162.5 MHz Taper HWR</a:t>
                </a:r>
                <a:endParaRPr lang="zh-CN" altLang="en-US" sz="1200" b="1" dirty="0"/>
              </a:p>
            </p:txBody>
          </p:sp>
        </p:grpSp>
        <p:cxnSp>
          <p:nvCxnSpPr>
            <p:cNvPr id="23" name="直接箭头连接符 22"/>
            <p:cNvCxnSpPr/>
            <p:nvPr/>
          </p:nvCxnSpPr>
          <p:spPr>
            <a:xfrm>
              <a:off x="5186307" y="2858800"/>
              <a:ext cx="963335" cy="51933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24" name="图片 6"/>
            <p:cNvPicPr>
              <a:picLocks noChangeAspect="1"/>
            </p:cNvPicPr>
            <p:nvPr/>
          </p:nvPicPr>
          <p:blipFill rotWithShape="1">
            <a:blip r:embed="rId5" cstate="screen">
              <a:extLst>
                <a:ext uri="{28A0092B-C50C-407E-A947-70E740481C1C}">
                  <a14:useLocalDpi xmlns:a14="http://schemas.microsoft.com/office/drawing/2010/main"/>
                </a:ext>
              </a:extLst>
            </a:blip>
            <a:srcRect t="8330" r="49030" b="48118"/>
            <a:stretch/>
          </p:blipFill>
          <p:spPr bwMode="auto">
            <a:xfrm>
              <a:off x="7839651" y="4163394"/>
              <a:ext cx="1159907" cy="736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矩形 24"/>
            <p:cNvSpPr/>
            <p:nvPr/>
          </p:nvSpPr>
          <p:spPr>
            <a:xfrm>
              <a:off x="6822653" y="4313930"/>
              <a:ext cx="1587052" cy="355784"/>
            </a:xfrm>
            <a:prstGeom prst="rect">
              <a:avLst/>
            </a:prstGeom>
          </p:spPr>
          <p:txBody>
            <a:bodyPr wrap="square">
              <a:spAutoFit/>
            </a:bodyPr>
            <a:lstStyle/>
            <a:p>
              <a:r>
                <a:rPr lang="en-US" altLang="zh-CN" sz="1200" b="1" dirty="0" smtClean="0">
                  <a:solidFill>
                    <a:srgbClr val="0000CC"/>
                  </a:solidFill>
                </a:rPr>
                <a:t>325 MHz Spoke</a:t>
              </a:r>
              <a:endParaRPr lang="zh-CN" altLang="en-US" sz="1200" b="1" dirty="0"/>
            </a:p>
          </p:txBody>
        </p:sp>
        <p:cxnSp>
          <p:nvCxnSpPr>
            <p:cNvPr id="26" name="直接箭头连接符 25"/>
            <p:cNvCxnSpPr/>
            <p:nvPr/>
          </p:nvCxnSpPr>
          <p:spPr>
            <a:xfrm flipH="1" flipV="1">
              <a:off x="8052801" y="3875398"/>
              <a:ext cx="356904" cy="28799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bwMode="auto">
            <a:xfrm>
              <a:off x="7469618" y="4798879"/>
              <a:ext cx="936104" cy="430887"/>
            </a:xfrm>
            <a:prstGeom prst="rect">
              <a:avLst/>
            </a:prstGeom>
            <a:noFill/>
            <a:ln w="9525">
              <a:noFill/>
              <a:miter lim="800000"/>
              <a:headEnd/>
              <a:tailEnd/>
            </a:ln>
          </p:spPr>
          <p:txBody>
            <a:bodyPr wrap="square" rtlCol="0">
              <a:spAutoFit/>
            </a:bodyPr>
            <a:lstStyle/>
            <a:p>
              <a:r>
                <a:rPr lang="en-US" altLang="zh-CN" sz="2200" dirty="0" smtClean="0">
                  <a:ea typeface="楷体_GB2312" pitchFamily="49" charset="-122"/>
                  <a:cs typeface="Times New Roman" pitchFamily="18" charset="0"/>
                </a:rPr>
                <a:t>IHEP</a:t>
              </a:r>
            </a:p>
          </p:txBody>
        </p:sp>
        <p:sp>
          <p:nvSpPr>
            <p:cNvPr id="27" name="文本框 26"/>
            <p:cNvSpPr txBox="1"/>
            <p:nvPr/>
          </p:nvSpPr>
          <p:spPr bwMode="auto">
            <a:xfrm>
              <a:off x="3671900" y="2704020"/>
              <a:ext cx="936104" cy="430887"/>
            </a:xfrm>
            <a:prstGeom prst="rect">
              <a:avLst/>
            </a:prstGeom>
            <a:noFill/>
            <a:ln w="9525">
              <a:noFill/>
              <a:miter lim="800000"/>
              <a:headEnd/>
              <a:tailEnd/>
            </a:ln>
          </p:spPr>
          <p:txBody>
            <a:bodyPr wrap="square" rtlCol="0">
              <a:spAutoFit/>
            </a:bodyPr>
            <a:lstStyle/>
            <a:p>
              <a:r>
                <a:rPr lang="en-US" altLang="zh-CN" sz="2200" dirty="0" smtClean="0">
                  <a:ea typeface="楷体_GB2312" pitchFamily="49" charset="-122"/>
                  <a:cs typeface="Times New Roman" pitchFamily="18" charset="0"/>
                </a:rPr>
                <a:t>IMP</a:t>
              </a:r>
            </a:p>
          </p:txBody>
        </p:sp>
      </p:grpSp>
      <p:sp>
        <p:nvSpPr>
          <p:cNvPr id="13" name="文本框 12"/>
          <p:cNvSpPr txBox="1"/>
          <p:nvPr/>
        </p:nvSpPr>
        <p:spPr bwMode="auto">
          <a:xfrm>
            <a:off x="2139702" y="5125067"/>
            <a:ext cx="5426129" cy="400110"/>
          </a:xfrm>
          <a:prstGeom prst="rect">
            <a:avLst/>
          </a:prstGeom>
          <a:noFill/>
          <a:ln w="9525">
            <a:noFill/>
            <a:miter lim="800000"/>
            <a:headEnd/>
            <a:tailEnd/>
          </a:ln>
        </p:spPr>
        <p:txBody>
          <a:bodyPr wrap="square" rtlCol="0">
            <a:spAutoFit/>
          </a:bodyPr>
          <a:lstStyle/>
          <a:p>
            <a:r>
              <a:rPr lang="en-US" altLang="zh-CN" sz="2000" dirty="0" smtClean="0">
                <a:ea typeface="楷体_GB2312" pitchFamily="49" charset="-122"/>
                <a:cs typeface="Times New Roman" pitchFamily="18" charset="0"/>
              </a:rPr>
              <a:t>The Demo </a:t>
            </a:r>
            <a:r>
              <a:rPr lang="en-US" altLang="zh-CN" sz="2000" dirty="0" err="1" smtClean="0">
                <a:ea typeface="楷体_GB2312" pitchFamily="49" charset="-122"/>
                <a:cs typeface="Times New Roman" pitchFamily="18" charset="0"/>
              </a:rPr>
              <a:t>Linac</a:t>
            </a:r>
            <a:r>
              <a:rPr lang="en-US" altLang="zh-CN" sz="2000" dirty="0" smtClean="0">
                <a:ea typeface="楷体_GB2312" pitchFamily="49" charset="-122"/>
                <a:cs typeface="Times New Roman" pitchFamily="18" charset="0"/>
              </a:rPr>
              <a:t> will be commission June, 2017</a:t>
            </a:r>
            <a:endParaRPr lang="zh-CN" altLang="en-US" sz="2000" dirty="0" smtClean="0">
              <a:ea typeface="楷体_GB2312" pitchFamily="49" charset="-122"/>
              <a:cs typeface="Times New Roman" pitchFamily="18" charset="0"/>
            </a:endParaRPr>
          </a:p>
        </p:txBody>
      </p:sp>
      <p:sp>
        <p:nvSpPr>
          <p:cNvPr id="10" name="文本框 9"/>
          <p:cNvSpPr txBox="1"/>
          <p:nvPr/>
        </p:nvSpPr>
        <p:spPr bwMode="auto">
          <a:xfrm>
            <a:off x="1724235" y="1031424"/>
            <a:ext cx="5192612" cy="646331"/>
          </a:xfrm>
          <a:prstGeom prst="rect">
            <a:avLst/>
          </a:prstGeom>
          <a:noFill/>
          <a:ln w="9525">
            <a:noFill/>
            <a:miter lim="800000"/>
            <a:headEnd/>
            <a:tailEnd/>
          </a:ln>
        </p:spPr>
        <p:txBody>
          <a:bodyPr wrap="square" rtlCol="0">
            <a:spAutoFit/>
          </a:bodyPr>
          <a:lstStyle/>
          <a:p>
            <a:pPr algn="ctr"/>
            <a:r>
              <a:rPr lang="en-US" altLang="zh-CN" sz="3600" dirty="0" smtClean="0">
                <a:ea typeface="楷体_GB2312" pitchFamily="49" charset="-122"/>
                <a:cs typeface="Times New Roman" pitchFamily="18" charset="0"/>
              </a:rPr>
              <a:t>IMP+IHEP Joint Team</a:t>
            </a:r>
            <a:endParaRPr lang="zh-CN" altLang="en-US" sz="3600" dirty="0" smtClean="0">
              <a:ea typeface="楷体_GB2312" pitchFamily="49" charset="-122"/>
              <a:cs typeface="Times New Roman" pitchFamily="18" charset="0"/>
            </a:endParaRPr>
          </a:p>
        </p:txBody>
      </p:sp>
      <p:graphicFrame>
        <p:nvGraphicFramePr>
          <p:cNvPr id="50" name="表格 49"/>
          <p:cNvGraphicFramePr>
            <a:graphicFrameLocks noGrp="1"/>
          </p:cNvGraphicFramePr>
          <p:nvPr>
            <p:extLst>
              <p:ext uri="{D42A27DB-BD31-4B8C-83A1-F6EECF244321}">
                <p14:modId xmlns:p14="http://schemas.microsoft.com/office/powerpoint/2010/main" val="1818631664"/>
              </p:ext>
            </p:extLst>
          </p:nvPr>
        </p:nvGraphicFramePr>
        <p:xfrm>
          <a:off x="338716" y="5575948"/>
          <a:ext cx="8511540" cy="762000"/>
        </p:xfrm>
        <a:graphic>
          <a:graphicData uri="http://schemas.openxmlformats.org/drawingml/2006/table">
            <a:tbl>
              <a:tblPr firstRow="1" bandRow="1">
                <a:tableStyleId>{5C22544A-7EE6-4342-B048-85BDC9FD1C3A}</a:tableStyleId>
              </a:tblPr>
              <a:tblGrid>
                <a:gridCol w="1038711"/>
                <a:gridCol w="1440160"/>
                <a:gridCol w="1584176"/>
                <a:gridCol w="1368152"/>
                <a:gridCol w="1737316"/>
                <a:gridCol w="1343025"/>
              </a:tblGrid>
              <a:tr h="381000">
                <a:tc>
                  <a:txBody>
                    <a:bodyPr/>
                    <a:lstStyle/>
                    <a:p>
                      <a:pPr algn="ctr">
                        <a:buNone/>
                      </a:pPr>
                      <a:endParaRPr lang="en-US" altLang="zh-CN" dirty="0"/>
                    </a:p>
                  </a:txBody>
                  <a:tcPr anchor="ctr"/>
                </a:tc>
                <a:tc>
                  <a:txBody>
                    <a:bodyPr/>
                    <a:lstStyle/>
                    <a:p>
                      <a:pPr algn="ctr">
                        <a:buNone/>
                      </a:pPr>
                      <a:r>
                        <a:rPr lang="en-US" altLang="zh-CN" i="0" dirty="0" smtClean="0">
                          <a:solidFill>
                            <a:schemeClr val="tx1"/>
                          </a:solidFill>
                        </a:rPr>
                        <a:t>RFQ/IMP</a:t>
                      </a:r>
                      <a:endParaRPr lang="en-US" altLang="zh-CN" i="0" dirty="0">
                        <a:solidFill>
                          <a:schemeClr val="tx1"/>
                        </a:solidFill>
                      </a:endParaRPr>
                    </a:p>
                  </a:txBody>
                  <a:tcPr anchor="ctr"/>
                </a:tc>
                <a:tc>
                  <a:txBody>
                    <a:bodyPr/>
                    <a:lstStyle/>
                    <a:p>
                      <a:pPr algn="ctr">
                        <a:buNone/>
                      </a:pPr>
                      <a:r>
                        <a:rPr lang="en-US" altLang="zh-CN" i="0" dirty="0" smtClean="0">
                          <a:solidFill>
                            <a:schemeClr val="tx1"/>
                          </a:solidFill>
                        </a:rPr>
                        <a:t>CM1/IMP</a:t>
                      </a:r>
                      <a:endParaRPr lang="en-US" altLang="zh-CN" i="0" dirty="0">
                        <a:solidFill>
                          <a:schemeClr val="tx1"/>
                        </a:solidFill>
                      </a:endParaRPr>
                    </a:p>
                  </a:txBody>
                  <a:tcPr anchor="ctr"/>
                </a:tc>
                <a:tc>
                  <a:txBody>
                    <a:bodyPr/>
                    <a:lstStyle/>
                    <a:p>
                      <a:pPr algn="ctr">
                        <a:buNone/>
                      </a:pPr>
                      <a:r>
                        <a:rPr lang="en-US" altLang="zh-CN" i="0" dirty="0" smtClean="0">
                          <a:solidFill>
                            <a:schemeClr val="tx1"/>
                          </a:solidFill>
                        </a:rPr>
                        <a:t>CM2/IMP</a:t>
                      </a:r>
                      <a:endParaRPr lang="en-US" altLang="zh-CN" i="0" dirty="0">
                        <a:solidFill>
                          <a:schemeClr val="tx1"/>
                        </a:solidFill>
                      </a:endParaRPr>
                    </a:p>
                  </a:txBody>
                  <a:tcPr anchor="ctr"/>
                </a:tc>
                <a:tc>
                  <a:txBody>
                    <a:bodyPr/>
                    <a:lstStyle/>
                    <a:p>
                      <a:pPr algn="ctr">
                        <a:buNone/>
                      </a:pPr>
                      <a:r>
                        <a:rPr lang="en-US" altLang="zh-CN" i="0" dirty="0" smtClean="0">
                          <a:solidFill>
                            <a:schemeClr val="tx1"/>
                          </a:solidFill>
                        </a:rPr>
                        <a:t>CM3/IMP</a:t>
                      </a:r>
                      <a:endParaRPr lang="en-US" altLang="zh-CN" i="0" dirty="0">
                        <a:solidFill>
                          <a:schemeClr val="tx1"/>
                        </a:solidFill>
                      </a:endParaRPr>
                    </a:p>
                  </a:txBody>
                  <a:tcPr anchor="ctr"/>
                </a:tc>
                <a:tc>
                  <a:txBody>
                    <a:bodyPr/>
                    <a:lstStyle/>
                    <a:p>
                      <a:pPr algn="ctr">
                        <a:buNone/>
                      </a:pPr>
                      <a:r>
                        <a:rPr lang="en-US" altLang="zh-CN" i="0" dirty="0" smtClean="0">
                          <a:solidFill>
                            <a:schemeClr val="tx1"/>
                          </a:solidFill>
                        </a:rPr>
                        <a:t>CM4/IHEP</a:t>
                      </a:r>
                      <a:endParaRPr lang="en-US" altLang="zh-CN" i="0" dirty="0">
                        <a:solidFill>
                          <a:schemeClr val="tx1"/>
                        </a:solidFill>
                      </a:endParaRPr>
                    </a:p>
                  </a:txBody>
                  <a:tcPr anchor="ctr"/>
                </a:tc>
              </a:tr>
              <a:tr h="381000">
                <a:tc>
                  <a:txBody>
                    <a:bodyPr/>
                    <a:lstStyle/>
                    <a:p>
                      <a:pPr algn="ctr">
                        <a:buNone/>
                      </a:pPr>
                      <a:r>
                        <a:rPr lang="en-US" altLang="zh-CN" dirty="0" smtClean="0"/>
                        <a:t>status</a:t>
                      </a:r>
                      <a:endParaRPr lang="en-US" altLang="zh-CN" dirty="0"/>
                    </a:p>
                  </a:txBody>
                  <a:tcPr anchor="ctr"/>
                </a:tc>
                <a:tc>
                  <a:txBody>
                    <a:bodyPr/>
                    <a:lstStyle/>
                    <a:p>
                      <a:pPr algn="ctr">
                        <a:buNone/>
                      </a:pPr>
                      <a:r>
                        <a:rPr lang="en-US" altLang="zh-CN" sz="1800" dirty="0" smtClean="0"/>
                        <a:t>Ready</a:t>
                      </a:r>
                      <a:endParaRPr lang="en-US" altLang="zh-CN" sz="1800" dirty="0"/>
                    </a:p>
                  </a:txBody>
                  <a:tcPr anchor="ctr"/>
                </a:tc>
                <a:tc>
                  <a:txBody>
                    <a:bodyPr/>
                    <a:lstStyle/>
                    <a:p>
                      <a:pPr algn="ctr">
                        <a:buNone/>
                      </a:pPr>
                      <a:r>
                        <a:rPr lang="en-US" altLang="zh-CN" sz="1800" dirty="0" smtClean="0">
                          <a:sym typeface="+mn-ea"/>
                        </a:rPr>
                        <a:t>Ready</a:t>
                      </a:r>
                      <a:endParaRPr lang="zh-CN" altLang="en-US" sz="1800" dirty="0"/>
                    </a:p>
                  </a:txBody>
                  <a:tcPr anchor="ctr"/>
                </a:tc>
                <a:tc>
                  <a:txBody>
                    <a:bodyPr/>
                    <a:lstStyle/>
                    <a:p>
                      <a:pPr algn="ctr">
                        <a:buNone/>
                      </a:pPr>
                      <a:r>
                        <a:rPr lang="en-US" altLang="zh-CN" sz="1800" dirty="0" smtClean="0">
                          <a:sym typeface="+mn-ea"/>
                        </a:rPr>
                        <a:t>Ready</a:t>
                      </a:r>
                      <a:endParaRPr lang="zh-CN" altLang="en-US" sz="1800" dirty="0"/>
                    </a:p>
                  </a:txBody>
                  <a:tcPr anchor="ctr"/>
                </a:tc>
                <a:tc>
                  <a:txBody>
                    <a:bodyPr/>
                    <a:lstStyle/>
                    <a:p>
                      <a:pPr algn="ctr">
                        <a:buNone/>
                      </a:pPr>
                      <a:r>
                        <a:rPr lang="en-US" altLang="zh-CN" sz="1800" dirty="0" smtClean="0">
                          <a:sym typeface="+mn-ea"/>
                        </a:rPr>
                        <a:t>Cavity</a:t>
                      </a:r>
                      <a:r>
                        <a:rPr lang="en-US" altLang="zh-CN" sz="1800" baseline="0" dirty="0" smtClean="0">
                          <a:sym typeface="+mn-ea"/>
                        </a:rPr>
                        <a:t> string</a:t>
                      </a:r>
                      <a:endParaRPr lang="zh-CN" altLang="en-US" sz="1800" dirty="0"/>
                    </a:p>
                  </a:txBody>
                  <a:tcPr anchor="ctr"/>
                </a:tc>
                <a:tc>
                  <a:txBody>
                    <a:bodyPr/>
                    <a:lstStyle/>
                    <a:p>
                      <a:pPr algn="ctr">
                        <a:buNone/>
                      </a:pPr>
                      <a:r>
                        <a:rPr lang="en-US" altLang="zh-CN" sz="1800" dirty="0" smtClean="0">
                          <a:sym typeface="+mn-ea"/>
                        </a:rPr>
                        <a:t>Ready</a:t>
                      </a:r>
                      <a:endParaRPr lang="zh-CN" altLang="en-US" sz="1800" dirty="0"/>
                    </a:p>
                  </a:txBody>
                  <a:tcPr anchor="ctr"/>
                </a:tc>
              </a:tr>
            </a:tbl>
          </a:graphicData>
        </a:graphic>
      </p:graphicFrame>
    </p:spTree>
    <p:extLst>
      <p:ext uri="{BB962C8B-B14F-4D97-AF65-F5344CB8AC3E}">
        <p14:creationId xmlns:p14="http://schemas.microsoft.com/office/powerpoint/2010/main" val="2866791915"/>
      </p:ext>
    </p:extLst>
  </p:cSld>
  <p:clrMapOvr>
    <a:masterClrMapping/>
  </p:clrMapOvr>
  <p:transition advTm="114609">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7396205" cy="720690"/>
          </a:xfrm>
        </p:spPr>
        <p:txBody>
          <a:bodyPr/>
          <a:lstStyle/>
          <a:p>
            <a:r>
              <a:rPr kumimoji="1" lang="en-US" altLang="zh-CN" dirty="0" smtClean="0"/>
              <a:t>Summary</a:t>
            </a:r>
            <a:endParaRPr kumimoji="1" lang="zh-CN" altLang="en-US" dirty="0"/>
          </a:p>
        </p:txBody>
      </p:sp>
      <p:sp>
        <p:nvSpPr>
          <p:cNvPr id="3" name="内容占位符 2"/>
          <p:cNvSpPr>
            <a:spLocks noGrp="1"/>
          </p:cNvSpPr>
          <p:nvPr>
            <p:ph idx="1"/>
          </p:nvPr>
        </p:nvSpPr>
        <p:spPr>
          <a:xfrm>
            <a:off x="308046" y="1196752"/>
            <a:ext cx="8579296" cy="4968552"/>
          </a:xfrm>
        </p:spPr>
        <p:txBody>
          <a:bodyPr/>
          <a:lstStyle/>
          <a:p>
            <a:r>
              <a:rPr kumimoji="1" lang="en-US" altLang="zh-CN" dirty="0" smtClean="0"/>
              <a:t>10 </a:t>
            </a:r>
            <a:r>
              <a:rPr kumimoji="1" lang="en-US" altLang="zh-CN" dirty="0"/>
              <a:t>MeV of both </a:t>
            </a:r>
            <a:r>
              <a:rPr kumimoji="1" lang="en-US" altLang="zh-CN" dirty="0" smtClean="0"/>
              <a:t>Injector I </a:t>
            </a:r>
            <a:r>
              <a:rPr kumimoji="1" lang="en-US" altLang="zh-CN" dirty="0"/>
              <a:t>and </a:t>
            </a:r>
            <a:r>
              <a:rPr kumimoji="1" lang="en-US" altLang="zh-CN" dirty="0" smtClean="0"/>
              <a:t>Injector II </a:t>
            </a:r>
            <a:r>
              <a:rPr kumimoji="1" lang="en-US" altLang="zh-CN" dirty="0"/>
              <a:t>has been commissioned and got 10mA pulse beam and </a:t>
            </a:r>
            <a:r>
              <a:rPr kumimoji="1" lang="en-US" altLang="zh-CN" dirty="0" smtClean="0"/>
              <a:t>around 1~3 </a:t>
            </a:r>
            <a:r>
              <a:rPr kumimoji="1" lang="en-US" altLang="zh-CN" dirty="0"/>
              <a:t>CW beams. </a:t>
            </a:r>
          </a:p>
          <a:p>
            <a:r>
              <a:rPr kumimoji="1" lang="en-US" altLang="zh-CN" dirty="0"/>
              <a:t>The MPS </a:t>
            </a:r>
            <a:r>
              <a:rPr kumimoji="1" lang="en-US" altLang="zh-CN" dirty="0" smtClean="0"/>
              <a:t>and beam dumper need </a:t>
            </a:r>
            <a:r>
              <a:rPr kumimoji="1" lang="en-US" altLang="zh-CN" dirty="0"/>
              <a:t>to be upgraded to get more higher power beams. </a:t>
            </a:r>
            <a:endParaRPr kumimoji="1" lang="en-US" altLang="zh-CN" dirty="0" smtClean="0"/>
          </a:p>
          <a:p>
            <a:r>
              <a:rPr kumimoji="1" lang="en-US" altLang="zh-CN" dirty="0" smtClean="0"/>
              <a:t>A </a:t>
            </a:r>
            <a:r>
              <a:rPr kumimoji="1" lang="en-US" altLang="zh-CN" dirty="0"/>
              <a:t>demo SRF </a:t>
            </a:r>
            <a:r>
              <a:rPr kumimoji="1" lang="en-US" altLang="zh-CN" dirty="0" err="1"/>
              <a:t>linac</a:t>
            </a:r>
            <a:r>
              <a:rPr kumimoji="1" lang="en-US" altLang="zh-CN" dirty="0"/>
              <a:t> with 25 MeV/10 mA/CW </a:t>
            </a:r>
            <a:r>
              <a:rPr kumimoji="1" lang="en-US" altLang="zh-CN" dirty="0" smtClean="0"/>
              <a:t>has been constructed </a:t>
            </a:r>
            <a:r>
              <a:rPr kumimoji="1" lang="en-US" altLang="zh-CN" dirty="0" err="1" smtClean="0"/>
              <a:t>almostly</a:t>
            </a:r>
            <a:r>
              <a:rPr kumimoji="1" lang="en-US" altLang="zh-CN" dirty="0" smtClean="0"/>
              <a:t>, and will </a:t>
            </a:r>
            <a:r>
              <a:rPr kumimoji="1" lang="en-US" altLang="zh-CN" dirty="0"/>
              <a:t>be commissioned in </a:t>
            </a:r>
            <a:r>
              <a:rPr kumimoji="1" lang="en-US" altLang="zh-CN" dirty="0" smtClean="0"/>
              <a:t>June 2017.</a:t>
            </a:r>
          </a:p>
          <a:p>
            <a:r>
              <a:rPr kumimoji="1" lang="en-US" altLang="zh-CN" dirty="0" smtClean="0"/>
              <a:t>Chinese </a:t>
            </a:r>
            <a:r>
              <a:rPr kumimoji="1" lang="en-US" altLang="zh-CN" dirty="0"/>
              <a:t>Initiative  ADS project (CIADS) will be approved. </a:t>
            </a:r>
            <a:r>
              <a:rPr kumimoji="1" lang="en-US" altLang="zh-CN" dirty="0" smtClean="0"/>
              <a:t>250 ~ 600 </a:t>
            </a:r>
            <a:r>
              <a:rPr kumimoji="1" lang="en-US" altLang="zh-CN" dirty="0"/>
              <a:t>MeV SRF proton </a:t>
            </a:r>
            <a:r>
              <a:rPr kumimoji="1" lang="en-US" altLang="zh-CN" dirty="0" err="1"/>
              <a:t>linac</a:t>
            </a:r>
            <a:r>
              <a:rPr kumimoji="1" lang="en-US" altLang="zh-CN" dirty="0"/>
              <a:t>, Granular target and 10 </a:t>
            </a:r>
            <a:r>
              <a:rPr kumimoji="1" lang="en-US" altLang="zh-CN" dirty="0" err="1"/>
              <a:t>MWt</a:t>
            </a:r>
            <a:r>
              <a:rPr kumimoji="1" lang="en-US" altLang="zh-CN" dirty="0"/>
              <a:t> subcritical LBE FR are chosen</a:t>
            </a:r>
            <a:r>
              <a:rPr kumimoji="1" lang="en-US" altLang="zh-CN" dirty="0" smtClean="0"/>
              <a:t>.</a:t>
            </a:r>
            <a:endParaRPr kumimoji="1" lang="en-US" altLang="zh-CN" dirty="0"/>
          </a:p>
        </p:txBody>
      </p:sp>
    </p:spTree>
    <p:extLst>
      <p:ext uri="{BB962C8B-B14F-4D97-AF65-F5344CB8AC3E}">
        <p14:creationId xmlns:p14="http://schemas.microsoft.com/office/powerpoint/2010/main" val="3230275731"/>
      </p:ext>
    </p:extLst>
  </p:cSld>
  <p:clrMapOvr>
    <a:masterClrMapping/>
  </p:clrMapOvr>
  <mc:AlternateContent xmlns:mc="http://schemas.openxmlformats.org/markup-compatibility/2006" xmlns:p14="http://schemas.microsoft.com/office/powerpoint/2010/main">
    <mc:Choice Requires="p14">
      <p:transition p14:dur="0" advTm="114609"/>
    </mc:Choice>
    <mc:Fallback xmlns="">
      <p:transition advTm="11460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 of ADS project in China</a:t>
            </a:r>
            <a:endParaRPr kumimoji="1" lang="zh-CN" altLang="en-US" dirty="0"/>
          </a:p>
        </p:txBody>
      </p:sp>
      <p:sp>
        <p:nvSpPr>
          <p:cNvPr id="13" name="矩形 12"/>
          <p:cNvSpPr/>
          <p:nvPr/>
        </p:nvSpPr>
        <p:spPr>
          <a:xfrm>
            <a:off x="89626" y="4975428"/>
            <a:ext cx="4122334" cy="1261884"/>
          </a:xfrm>
          <a:prstGeom prst="rect">
            <a:avLst/>
          </a:prstGeom>
        </p:spPr>
        <p:txBody>
          <a:bodyPr wrap="square">
            <a:spAutoFit/>
          </a:bodyPr>
          <a:lstStyle/>
          <a:p>
            <a:r>
              <a:rPr lang="en-US" altLang="zh-CN" dirty="0" smtClean="0"/>
              <a:t>“</a:t>
            </a:r>
            <a:r>
              <a:rPr lang="en-US" altLang="zh-CN" dirty="0"/>
              <a:t>S</a:t>
            </a:r>
            <a:r>
              <a:rPr lang="en-US" altLang="zh-CN" dirty="0" smtClean="0"/>
              <a:t>trategic Technology Pilot Project” </a:t>
            </a:r>
          </a:p>
          <a:p>
            <a:r>
              <a:rPr lang="en-US" altLang="zh-CN" dirty="0" smtClean="0"/>
              <a:t>of </a:t>
            </a:r>
            <a:r>
              <a:rPr lang="en-US" altLang="zh-CN" dirty="0"/>
              <a:t>the Chinese Academy of </a:t>
            </a:r>
            <a:r>
              <a:rPr lang="en-US" altLang="zh-CN" dirty="0" smtClean="0"/>
              <a:t>Sciences</a:t>
            </a:r>
          </a:p>
          <a:p>
            <a:pPr algn="ctr"/>
            <a:r>
              <a:rPr lang="en-US" altLang="zh-CN" sz="2000" dirty="0" smtClean="0">
                <a:solidFill>
                  <a:srgbClr val="3366FF"/>
                </a:solidFill>
                <a:ea typeface="仿宋" pitchFamily="49" charset="-122"/>
              </a:rPr>
              <a:t>Key </a:t>
            </a:r>
            <a:r>
              <a:rPr lang="en-US" altLang="zh-CN" sz="2000" dirty="0">
                <a:solidFill>
                  <a:srgbClr val="3366FF"/>
                </a:solidFill>
                <a:ea typeface="仿宋" pitchFamily="49" charset="-122"/>
              </a:rPr>
              <a:t>technology R&amp;</a:t>
            </a:r>
            <a:r>
              <a:rPr lang="en-US" altLang="zh-CN" sz="2000" dirty="0" smtClean="0">
                <a:solidFill>
                  <a:srgbClr val="3366FF"/>
                </a:solidFill>
                <a:ea typeface="仿宋" pitchFamily="49" charset="-122"/>
              </a:rPr>
              <a:t>D</a:t>
            </a:r>
          </a:p>
          <a:p>
            <a:pPr algn="ctr"/>
            <a:r>
              <a:rPr lang="en-US" altLang="zh-CN" dirty="0" smtClean="0">
                <a:solidFill>
                  <a:srgbClr val="3366FF"/>
                </a:solidFill>
                <a:ea typeface="仿宋" pitchFamily="49" charset="-122"/>
              </a:rPr>
              <a:t>Y2011-2017, 1.78 B CNY</a:t>
            </a:r>
            <a:endParaRPr lang="zh-CN" altLang="en-US" dirty="0">
              <a:solidFill>
                <a:srgbClr val="3366FF"/>
              </a:solidFill>
              <a:ea typeface="仿宋" pitchFamily="49" charset="-122"/>
            </a:endParaRPr>
          </a:p>
        </p:txBody>
      </p:sp>
      <p:pic>
        <p:nvPicPr>
          <p:cNvPr id="4" name="Picture 1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523" y="1663060"/>
            <a:ext cx="896962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0"/>
          <p:cNvSpPr>
            <a:spLocks noChangeArrowheads="1"/>
          </p:cNvSpPr>
          <p:nvPr/>
        </p:nvSpPr>
        <p:spPr bwMode="auto">
          <a:xfrm>
            <a:off x="3148056" y="4096106"/>
            <a:ext cx="3440168" cy="98488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b="1" dirty="0" smtClean="0">
                <a:solidFill>
                  <a:srgbClr val="FF0000"/>
                </a:solidFill>
                <a:latin typeface="Arial" pitchFamily="34" charset="0"/>
              </a:rPr>
              <a:t>Stage 1: Research facility (CIADS)</a:t>
            </a:r>
            <a:endParaRPr lang="en-US" altLang="zh-CN" sz="1600" b="1" dirty="0">
              <a:solidFill>
                <a:srgbClr val="FF0000"/>
              </a:solidFill>
              <a:latin typeface="Arial" pitchFamily="34" charset="0"/>
            </a:endParaRPr>
          </a:p>
          <a:p>
            <a:pPr algn="ctr">
              <a:spcBef>
                <a:spcPts val="600"/>
              </a:spcBef>
            </a:pPr>
            <a:r>
              <a:rPr lang="en-US" altLang="zh-CN" sz="1600" b="1" dirty="0" smtClean="0">
                <a:solidFill>
                  <a:srgbClr val="FF0000"/>
                </a:solidFill>
                <a:latin typeface="Arial" pitchFamily="34" charset="0"/>
              </a:rPr>
              <a:t>(600 MeV, 10 mA, 10 </a:t>
            </a:r>
            <a:r>
              <a:rPr lang="en-US" altLang="zh-CN" sz="1600" b="1" dirty="0" err="1" smtClean="0">
                <a:solidFill>
                  <a:srgbClr val="FF0000"/>
                </a:solidFill>
                <a:latin typeface="Arial" pitchFamily="34" charset="0"/>
              </a:rPr>
              <a:t>MWt</a:t>
            </a:r>
            <a:r>
              <a:rPr lang="en-US" altLang="zh-CN" sz="1600" b="1" dirty="0" smtClean="0">
                <a:solidFill>
                  <a:srgbClr val="FF0000"/>
                </a:solidFill>
                <a:latin typeface="Arial" pitchFamily="34" charset="0"/>
              </a:rPr>
              <a:t>) </a:t>
            </a:r>
          </a:p>
          <a:p>
            <a:pPr algn="ctr">
              <a:spcBef>
                <a:spcPts val="600"/>
              </a:spcBef>
            </a:pPr>
            <a:r>
              <a:rPr lang="en-US" altLang="zh-CN" sz="1600" b="1" dirty="0" smtClean="0">
                <a:solidFill>
                  <a:srgbClr val="FF0000"/>
                </a:solidFill>
                <a:latin typeface="Arial" pitchFamily="34" charset="0"/>
              </a:rPr>
              <a:t>Y2017-2023, ~2.8 B CNY</a:t>
            </a:r>
            <a:endParaRPr lang="en-US" altLang="zh-CN" sz="1600" b="1" dirty="0">
              <a:solidFill>
                <a:srgbClr val="FF0000"/>
              </a:solidFill>
              <a:latin typeface="Arial" pitchFamily="34" charset="0"/>
            </a:endParaRPr>
          </a:p>
        </p:txBody>
      </p:sp>
      <p:sp>
        <p:nvSpPr>
          <p:cNvPr id="7" name="Rectangle 22"/>
          <p:cNvSpPr>
            <a:spLocks noChangeArrowheads="1"/>
          </p:cNvSpPr>
          <p:nvPr/>
        </p:nvSpPr>
        <p:spPr bwMode="auto">
          <a:xfrm>
            <a:off x="5724128" y="5220632"/>
            <a:ext cx="3373125" cy="98488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dirty="0" smtClean="0">
                <a:solidFill>
                  <a:srgbClr val="4B24A2"/>
                </a:solidFill>
                <a:latin typeface="Arial" pitchFamily="34" charset="0"/>
              </a:rPr>
              <a:t>Stage 2: Demo facility (CDADS)</a:t>
            </a:r>
            <a:endParaRPr lang="en-US" altLang="zh-CN" sz="1600" dirty="0">
              <a:solidFill>
                <a:srgbClr val="4B24A2"/>
              </a:solidFill>
              <a:latin typeface="Arial" pitchFamily="34" charset="0"/>
            </a:endParaRPr>
          </a:p>
          <a:p>
            <a:pPr algn="ctr">
              <a:spcBef>
                <a:spcPts val="600"/>
              </a:spcBef>
            </a:pPr>
            <a:r>
              <a:rPr lang="en-US" altLang="zh-CN" sz="1600" b="0" dirty="0" smtClean="0">
                <a:solidFill>
                  <a:srgbClr val="4B24A2"/>
                </a:solidFill>
                <a:latin typeface="Arial" pitchFamily="34" charset="0"/>
              </a:rPr>
              <a:t>(</a:t>
            </a:r>
            <a:r>
              <a:rPr lang="en-US" altLang="zh-CN" sz="1600" dirty="0" smtClean="0">
                <a:solidFill>
                  <a:srgbClr val="4B24A2"/>
                </a:solidFill>
                <a:latin typeface="Arial" pitchFamily="34" charset="0"/>
              </a:rPr>
              <a:t>~1.0GeV, 10~25 mA, 500 </a:t>
            </a:r>
            <a:r>
              <a:rPr lang="en-US" altLang="zh-CN" sz="1600" dirty="0" err="1" smtClean="0">
                <a:solidFill>
                  <a:srgbClr val="4B24A2"/>
                </a:solidFill>
                <a:latin typeface="Arial" pitchFamily="34" charset="0"/>
              </a:rPr>
              <a:t>MWt</a:t>
            </a:r>
            <a:r>
              <a:rPr lang="en-US" altLang="zh-CN" sz="1600" b="0" dirty="0" smtClean="0">
                <a:solidFill>
                  <a:srgbClr val="4B24A2"/>
                </a:solidFill>
                <a:latin typeface="Arial" pitchFamily="34" charset="0"/>
              </a:rPr>
              <a:t>)</a:t>
            </a:r>
          </a:p>
          <a:p>
            <a:pPr algn="ctr">
              <a:spcBef>
                <a:spcPts val="600"/>
              </a:spcBef>
            </a:pPr>
            <a:r>
              <a:rPr lang="en-US" altLang="zh-CN" sz="1600" dirty="0" smtClean="0">
                <a:solidFill>
                  <a:srgbClr val="4B24A2"/>
                </a:solidFill>
                <a:latin typeface="Arial" pitchFamily="34" charset="0"/>
              </a:rPr>
              <a:t>Y2030</a:t>
            </a:r>
            <a:endParaRPr lang="en-US" altLang="zh-CN" sz="1600" b="0" dirty="0">
              <a:solidFill>
                <a:srgbClr val="4B24A2"/>
              </a:solidFill>
              <a:latin typeface="Arial" pitchFamily="34" charset="0"/>
            </a:endParaRPr>
          </a:p>
        </p:txBody>
      </p:sp>
      <p:cxnSp>
        <p:nvCxnSpPr>
          <p:cNvPr id="8" name="直接连接符 2"/>
          <p:cNvCxnSpPr>
            <a:cxnSpLocks noChangeShapeType="1"/>
          </p:cNvCxnSpPr>
          <p:nvPr/>
        </p:nvCxnSpPr>
        <p:spPr bwMode="auto">
          <a:xfrm>
            <a:off x="4973354" y="2383140"/>
            <a:ext cx="0" cy="2346067"/>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连接符 14"/>
          <p:cNvCxnSpPr>
            <a:cxnSpLocks noChangeShapeType="1"/>
          </p:cNvCxnSpPr>
          <p:nvPr/>
        </p:nvCxnSpPr>
        <p:spPr bwMode="auto">
          <a:xfrm>
            <a:off x="9076982" y="2383140"/>
            <a:ext cx="0" cy="3744416"/>
          </a:xfrm>
          <a:prstGeom prst="line">
            <a:avLst/>
          </a:prstGeom>
          <a:noFill/>
          <a:ln w="28575" algn="ctr">
            <a:solidFill>
              <a:srgbClr val="4B24A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2"/>
          <p:cNvCxnSpPr>
            <a:cxnSpLocks noChangeShapeType="1"/>
          </p:cNvCxnSpPr>
          <p:nvPr/>
        </p:nvCxnSpPr>
        <p:spPr bwMode="auto">
          <a:xfrm>
            <a:off x="3995936" y="1879286"/>
            <a:ext cx="0" cy="3600198"/>
          </a:xfrm>
          <a:prstGeom prst="line">
            <a:avLst/>
          </a:prstGeom>
          <a:noFill/>
          <a:ln w="28575" algn="ctr">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本框 33"/>
          <p:cNvSpPr txBox="1"/>
          <p:nvPr/>
        </p:nvSpPr>
        <p:spPr bwMode="auto">
          <a:xfrm>
            <a:off x="3068858" y="1480793"/>
            <a:ext cx="2286203" cy="369332"/>
          </a:xfrm>
          <a:prstGeom prst="rect">
            <a:avLst/>
          </a:prstGeom>
          <a:noFill/>
          <a:ln w="9525">
            <a:noFill/>
            <a:miter lim="800000"/>
            <a:headEnd/>
            <a:tailEnd/>
          </a:ln>
        </p:spPr>
        <p:txBody>
          <a:bodyPr wrap="none" rtlCol="0">
            <a:spAutoFit/>
          </a:bodyPr>
          <a:lstStyle/>
          <a:p>
            <a:r>
              <a:rPr kumimoji="1" lang="en-US" altLang="zh-CN" dirty="0" smtClean="0">
                <a:solidFill>
                  <a:srgbClr val="0000FF"/>
                </a:solidFill>
                <a:latin typeface="Arial Narrow" pitchFamily="34" charset="0"/>
                <a:ea typeface="楷体_GB2312" pitchFamily="49" charset="-122"/>
                <a:cs typeface="Times New Roman" pitchFamily="18" charset="0"/>
              </a:rPr>
              <a:t>Goal in 2017.06, 25 MeV</a:t>
            </a:r>
            <a:endParaRPr kumimoji="1" lang="zh-CN" altLang="en-US" dirty="0" smtClean="0">
              <a:solidFill>
                <a:srgbClr val="0000FF"/>
              </a:solidFill>
              <a:latin typeface="Arial Narrow" pitchFamily="34" charset="0"/>
              <a:ea typeface="楷体_GB2312" pitchFamily="49" charset="-122"/>
              <a:cs typeface="Times New Roman" pitchFamily="18" charset="0"/>
            </a:endParaRPr>
          </a:p>
        </p:txBody>
      </p:sp>
      <p:sp>
        <p:nvSpPr>
          <p:cNvPr id="3" name="文本框 2"/>
          <p:cNvSpPr txBox="1"/>
          <p:nvPr/>
        </p:nvSpPr>
        <p:spPr bwMode="auto">
          <a:xfrm>
            <a:off x="323528" y="1346140"/>
            <a:ext cx="2513654" cy="400110"/>
          </a:xfrm>
          <a:prstGeom prst="rect">
            <a:avLst/>
          </a:prstGeom>
          <a:noFill/>
          <a:ln w="9525">
            <a:noFill/>
            <a:miter lim="800000"/>
            <a:headEnd/>
            <a:tailEnd/>
          </a:ln>
        </p:spPr>
        <p:txBody>
          <a:bodyPr wrap="none" rtlCol="0">
            <a:spAutoFit/>
          </a:bodyPr>
          <a:lstStyle/>
          <a:p>
            <a:r>
              <a:rPr kumimoji="1" lang="en-US" altLang="zh-CN" sz="2000" dirty="0" smtClean="0">
                <a:solidFill>
                  <a:srgbClr val="0000FF"/>
                </a:solidFill>
                <a:ea typeface="楷体_GB2312" pitchFamily="49" charset="-122"/>
                <a:cs typeface="Times New Roman" pitchFamily="18" charset="0"/>
              </a:rPr>
              <a:t>Injector II, 162.5 MHz</a:t>
            </a:r>
            <a:endParaRPr kumimoji="1" lang="zh-CN" altLang="en-US" sz="2000" dirty="0" smtClean="0">
              <a:solidFill>
                <a:srgbClr val="0000FF"/>
              </a:solidFill>
              <a:ea typeface="楷体_GB2312" pitchFamily="49" charset="-122"/>
              <a:cs typeface="Times New Roman" pitchFamily="18" charset="0"/>
            </a:endParaRPr>
          </a:p>
        </p:txBody>
      </p:sp>
      <p:sp>
        <p:nvSpPr>
          <p:cNvPr id="18" name="文本框 17"/>
          <p:cNvSpPr txBox="1"/>
          <p:nvPr/>
        </p:nvSpPr>
        <p:spPr bwMode="auto">
          <a:xfrm>
            <a:off x="323528" y="3562311"/>
            <a:ext cx="2235884" cy="400110"/>
          </a:xfrm>
          <a:prstGeom prst="rect">
            <a:avLst/>
          </a:prstGeom>
          <a:noFill/>
          <a:ln w="9525">
            <a:noFill/>
            <a:miter lim="800000"/>
            <a:headEnd/>
            <a:tailEnd/>
          </a:ln>
        </p:spPr>
        <p:txBody>
          <a:bodyPr wrap="none" rtlCol="0">
            <a:spAutoFit/>
          </a:bodyPr>
          <a:lstStyle/>
          <a:p>
            <a:r>
              <a:rPr kumimoji="1" lang="en-US" altLang="zh-CN" sz="2000" dirty="0" smtClean="0">
                <a:solidFill>
                  <a:srgbClr val="0000FF"/>
                </a:solidFill>
                <a:ea typeface="楷体_GB2312" pitchFamily="49" charset="-122"/>
                <a:cs typeface="Times New Roman" pitchFamily="18" charset="0"/>
              </a:rPr>
              <a:t>Injector I, 325 MHz</a:t>
            </a:r>
            <a:endParaRPr kumimoji="1" lang="zh-CN" altLang="en-US" sz="2000" dirty="0" smtClean="0">
              <a:solidFill>
                <a:srgbClr val="0000FF"/>
              </a:solidFill>
              <a:ea typeface="楷体_GB2312" pitchFamily="49" charset="-122"/>
              <a:cs typeface="Times New Roman" pitchFamily="18" charset="0"/>
            </a:endParaRPr>
          </a:p>
        </p:txBody>
      </p:sp>
    </p:spTree>
    <p:extLst>
      <p:ext uri="{BB962C8B-B14F-4D97-AF65-F5344CB8AC3E}">
        <p14:creationId xmlns:p14="http://schemas.microsoft.com/office/powerpoint/2010/main" val="3079870269"/>
      </p:ext>
    </p:extLst>
  </p:cSld>
  <p:clrMapOvr>
    <a:masterClrMapping/>
  </p:clrMapOvr>
  <mc:AlternateContent xmlns:mc="http://schemas.openxmlformats.org/markup-compatibility/2006" xmlns:p14="http://schemas.microsoft.com/office/powerpoint/2010/main">
    <mc:Choice Requires="p14">
      <p:transition p14:dur="0" advTm="114609"/>
    </mc:Choice>
    <mc:Fallback xmlns="">
      <p:transition advTm="1146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7"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35496" y="1628800"/>
            <a:ext cx="9059334" cy="3637963"/>
          </a:xfrm>
          <a:prstGeom prst="rect">
            <a:avLst/>
          </a:prstGeom>
        </p:spPr>
      </p:pic>
      <p:sp>
        <p:nvSpPr>
          <p:cNvPr id="3" name="内容占位符 2"/>
          <p:cNvSpPr>
            <a:spLocks noGrp="1"/>
          </p:cNvSpPr>
          <p:nvPr>
            <p:ph idx="1"/>
          </p:nvPr>
        </p:nvSpPr>
        <p:spPr>
          <a:xfrm>
            <a:off x="450363" y="1268760"/>
            <a:ext cx="8229600" cy="1728192"/>
          </a:xfrm>
        </p:spPr>
        <p:txBody>
          <a:bodyPr/>
          <a:lstStyle/>
          <a:p>
            <a:pPr marL="0" indent="0" algn="ctr">
              <a:buNone/>
            </a:pPr>
            <a:r>
              <a:rPr kumimoji="1" lang="en-US" altLang="zh-CN" sz="5400" dirty="0" smtClean="0">
                <a:solidFill>
                  <a:srgbClr val="FF0000"/>
                </a:solidFill>
              </a:rPr>
              <a:t>Thanks for your attention</a:t>
            </a:r>
            <a:endParaRPr kumimoji="1" lang="en-US" altLang="zh-CN" sz="3600" dirty="0" smtClean="0"/>
          </a:p>
          <a:p>
            <a:pPr marL="0" indent="0" algn="ctr">
              <a:buNone/>
            </a:pPr>
            <a:r>
              <a:rPr kumimoji="1" lang="en-US" altLang="zh-CN" sz="3600" dirty="0" err="1" smtClean="0"/>
              <a:t>Linac</a:t>
            </a:r>
            <a:r>
              <a:rPr kumimoji="1" lang="en-US" altLang="zh-CN" sz="3600" dirty="0" smtClean="0"/>
              <a:t> Team of China ADS </a:t>
            </a:r>
          </a:p>
          <a:p>
            <a:pPr marL="0" indent="0" algn="ctr">
              <a:buNone/>
            </a:pPr>
            <a:endParaRPr kumimoji="1" lang="zh-CN" altLang="en-US" sz="4000" dirty="0"/>
          </a:p>
        </p:txBody>
      </p:sp>
      <p:sp>
        <p:nvSpPr>
          <p:cNvPr id="2" name="矩形 1"/>
          <p:cNvSpPr/>
          <p:nvPr/>
        </p:nvSpPr>
        <p:spPr>
          <a:xfrm>
            <a:off x="525878" y="3687811"/>
            <a:ext cx="8568952" cy="1938992"/>
          </a:xfrm>
          <a:prstGeom prst="rect">
            <a:avLst/>
          </a:prstGeom>
        </p:spPr>
        <p:txBody>
          <a:bodyPr wrap="square">
            <a:spAutoFit/>
          </a:bodyPr>
          <a:lstStyle/>
          <a:p>
            <a:pPr algn="ctr">
              <a:defRPr sz="4800">
                <a:solidFill>
                  <a:srgbClr val="0000FF"/>
                </a:solidFill>
                <a:latin typeface="Times New Roman"/>
                <a:ea typeface="Times New Roman"/>
                <a:cs typeface="Times New Roman"/>
                <a:sym typeface="Times New Roman"/>
              </a:defRPr>
            </a:pPr>
            <a:r>
              <a:rPr lang="en-US" altLang="zh-CN" dirty="0"/>
              <a:t>Thanks for the helps</a:t>
            </a:r>
          </a:p>
          <a:p>
            <a:pPr>
              <a:defRPr sz="2400">
                <a:latin typeface="Times New Roman"/>
                <a:ea typeface="Times New Roman"/>
                <a:cs typeface="Times New Roman"/>
                <a:sym typeface="Times New Roman"/>
              </a:defRPr>
            </a:pPr>
            <a:r>
              <a:rPr lang="en-US" altLang="zh-CN" dirty="0" smtClean="0">
                <a:solidFill>
                  <a:srgbClr val="0070C0"/>
                </a:solidFill>
              </a:rPr>
              <a:t>LBNL</a:t>
            </a:r>
            <a:r>
              <a:rPr lang="en-US" altLang="zh-CN" dirty="0" smtClean="0"/>
              <a:t>, </a:t>
            </a:r>
            <a:r>
              <a:rPr lang="en-US" altLang="zh-CN" dirty="0" smtClean="0">
                <a:solidFill>
                  <a:srgbClr val="0070C0"/>
                </a:solidFill>
              </a:rPr>
              <a:t>J-Lab, TRIUMF, ANL, FNAL, MSU/FRIB, ORNL, </a:t>
            </a:r>
            <a:endParaRPr lang="en-US" altLang="zh-CN" dirty="0"/>
          </a:p>
          <a:p>
            <a:pPr>
              <a:defRPr sz="2400">
                <a:latin typeface="Times New Roman"/>
                <a:ea typeface="Times New Roman"/>
                <a:cs typeface="Times New Roman"/>
                <a:sym typeface="Times New Roman"/>
              </a:defRPr>
            </a:pPr>
            <a:r>
              <a:rPr lang="en-US" altLang="zh-CN" dirty="0" smtClean="0">
                <a:solidFill>
                  <a:srgbClr val="0070C0"/>
                </a:solidFill>
              </a:rPr>
              <a:t>SINAP</a:t>
            </a:r>
            <a:r>
              <a:rPr lang="en-US" altLang="zh-CN" dirty="0" smtClean="0"/>
              <a:t>,  </a:t>
            </a:r>
            <a:r>
              <a:rPr lang="en-US" altLang="zh-CN" dirty="0"/>
              <a:t>HIT, PKU, THU, RIKEN, CEA/</a:t>
            </a:r>
            <a:r>
              <a:rPr lang="en-US" altLang="zh-CN" dirty="0" err="1"/>
              <a:t>Saclay</a:t>
            </a:r>
            <a:r>
              <a:rPr lang="en-US" altLang="zh-CN" dirty="0"/>
              <a:t>, IPN/</a:t>
            </a:r>
            <a:r>
              <a:rPr lang="en-US" altLang="zh-CN" dirty="0" err="1"/>
              <a:t>Orsay</a:t>
            </a:r>
            <a:r>
              <a:rPr lang="en-US" altLang="zh-CN" dirty="0"/>
              <a:t>, IAP ……</a:t>
            </a:r>
          </a:p>
        </p:txBody>
      </p:sp>
    </p:spTree>
    <p:extLst>
      <p:ext uri="{BB962C8B-B14F-4D97-AF65-F5344CB8AC3E}">
        <p14:creationId xmlns:p14="http://schemas.microsoft.com/office/powerpoint/2010/main" val="1752996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Thanks for your </a:t>
            </a:r>
            <a:r>
              <a:rPr lang="en-US" altLang="zh-CN" dirty="0" smtClean="0"/>
              <a:t>attention</a:t>
            </a:r>
            <a:endParaRPr kumimoji="1" lang="zh-CN" altLang="en-US" dirty="0"/>
          </a:p>
        </p:txBody>
      </p:sp>
      <p:pic>
        <p:nvPicPr>
          <p:cNvPr id="5" name="图片 4"/>
          <p:cNvPicPr>
            <a:picLocks noChangeAspect="1"/>
          </p:cNvPicPr>
          <p:nvPr/>
        </p:nvPicPr>
        <p:blipFill>
          <a:blip r:embed="rId2"/>
          <a:stretch>
            <a:fillRect/>
          </a:stretch>
        </p:blipFill>
        <p:spPr>
          <a:xfrm>
            <a:off x="0" y="1697355"/>
            <a:ext cx="9144000" cy="5160645"/>
          </a:xfrm>
          <a:prstGeom prst="rect">
            <a:avLst/>
          </a:prstGeom>
        </p:spPr>
      </p:pic>
      <p:sp>
        <p:nvSpPr>
          <p:cNvPr id="4" name="矩形 3"/>
          <p:cNvSpPr/>
          <p:nvPr/>
        </p:nvSpPr>
        <p:spPr>
          <a:xfrm>
            <a:off x="0" y="1603971"/>
            <a:ext cx="2922595" cy="369332"/>
          </a:xfrm>
          <a:prstGeom prst="rect">
            <a:avLst/>
          </a:prstGeom>
        </p:spPr>
        <p:txBody>
          <a:bodyPr wrap="none">
            <a:spAutoFit/>
          </a:bodyPr>
          <a:lstStyle/>
          <a:p>
            <a:r>
              <a:rPr lang="zh-CN" altLang="en-US"/>
              <a:t>http://srf2017.csp.escience.cn</a:t>
            </a:r>
          </a:p>
        </p:txBody>
      </p:sp>
      <p:sp>
        <p:nvSpPr>
          <p:cNvPr id="6" name="矩形 5"/>
          <p:cNvSpPr/>
          <p:nvPr/>
        </p:nvSpPr>
        <p:spPr>
          <a:xfrm>
            <a:off x="333633" y="927914"/>
            <a:ext cx="8615494" cy="769441"/>
          </a:xfrm>
          <a:prstGeom prst="rect">
            <a:avLst/>
          </a:prstGeom>
        </p:spPr>
        <p:txBody>
          <a:bodyPr wrap="square">
            <a:spAutoFit/>
          </a:bodyPr>
          <a:lstStyle/>
          <a:p>
            <a:pPr algn="ctr">
              <a:defRPr sz="5400">
                <a:solidFill>
                  <a:srgbClr val="FF0000"/>
                </a:solidFill>
                <a:latin typeface="Times New Roman"/>
                <a:ea typeface="Times New Roman"/>
                <a:cs typeface="Times New Roman"/>
                <a:sym typeface="Times New Roman"/>
              </a:defRPr>
            </a:pPr>
            <a:r>
              <a:rPr lang="en-US" altLang="zh-CN" sz="4400" b="1" smtClean="0"/>
              <a:t>Welcome to SRF2017 in Lanzhou</a:t>
            </a:r>
            <a:endParaRPr lang="en-US" altLang="zh-CN" sz="4400" b="1" dirty="0"/>
          </a:p>
        </p:txBody>
      </p:sp>
    </p:spTree>
    <p:extLst>
      <p:ext uri="{BB962C8B-B14F-4D97-AF65-F5344CB8AC3E}">
        <p14:creationId xmlns:p14="http://schemas.microsoft.com/office/powerpoint/2010/main" val="2536136700"/>
      </p:ext>
    </p:extLst>
  </p:cSld>
  <p:clrMapOvr>
    <a:masterClrMapping/>
  </p:clrMapOvr>
  <p:transition>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3" y="153125"/>
            <a:ext cx="7921129" cy="720000"/>
          </a:xfrm>
        </p:spPr>
        <p:txBody>
          <a:bodyPr>
            <a:normAutofit/>
          </a:bodyPr>
          <a:lstStyle/>
          <a:p>
            <a:pPr eaLnBrk="1" fontAlgn="auto" hangingPunct="1">
              <a:spcAft>
                <a:spcPts val="0"/>
              </a:spcAft>
              <a:defRPr/>
            </a:pPr>
            <a:r>
              <a:rPr lang="en-US" altLang="zh-CN" dirty="0" smtClean="0">
                <a:ln w="3175" cmpd="sng">
                  <a:solidFill>
                    <a:srgbClr val="0047A0"/>
                  </a:solidFill>
                  <a:prstDash val="solid"/>
                </a:ln>
                <a:solidFill>
                  <a:srgbClr val="0000FF"/>
                </a:solidFill>
              </a:rPr>
              <a:t>The CAS ADS Program (2011-2017)</a:t>
            </a:r>
            <a:endParaRPr lang="zh-CN" altLang="en-US" dirty="0">
              <a:ln w="3175" cmpd="sng">
                <a:solidFill>
                  <a:srgbClr val="0047A0"/>
                </a:solidFill>
                <a:prstDash val="solid"/>
              </a:ln>
              <a:solidFill>
                <a:srgbClr val="0000FF"/>
              </a:solidFill>
            </a:endParaRPr>
          </a:p>
        </p:txBody>
      </p:sp>
      <p:sp>
        <p:nvSpPr>
          <p:cNvPr id="6" name="TextBox 5"/>
          <p:cNvSpPr txBox="1"/>
          <p:nvPr/>
        </p:nvSpPr>
        <p:spPr bwMode="auto">
          <a:xfrm>
            <a:off x="273038" y="1088740"/>
            <a:ext cx="8619442" cy="2908489"/>
          </a:xfrm>
          <a:prstGeom prst="rect">
            <a:avLst/>
          </a:prstGeom>
          <a:noFill/>
          <a:ln w="9525">
            <a:noFill/>
            <a:miter lim="800000"/>
            <a:headEnd/>
            <a:tailEnd/>
          </a:ln>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p"/>
              <a:defRPr/>
            </a:pPr>
            <a:r>
              <a:rPr lang="en-US" altLang="zh-CN" sz="2100" dirty="0" smtClean="0">
                <a:latin typeface="Calibri" panose="020F0502020204030204" pitchFamily="34" charset="0"/>
                <a:ea typeface="楷体_GB2312" pitchFamily="49" charset="-122"/>
                <a:cs typeface="Times New Roman" pitchFamily="18" charset="0"/>
              </a:rPr>
              <a:t>The program of “</a:t>
            </a:r>
            <a:r>
              <a:rPr lang="en-US" altLang="zh-CN" sz="2100" b="1" dirty="0" smtClean="0">
                <a:solidFill>
                  <a:srgbClr val="FF0000"/>
                </a:solidFill>
                <a:latin typeface="Calibri" panose="020F0502020204030204" pitchFamily="34" charset="0"/>
                <a:ea typeface="楷体_GB2312" pitchFamily="49" charset="-122"/>
                <a:cs typeface="Times New Roman" pitchFamily="18" charset="0"/>
              </a:rPr>
              <a:t>Advanced Nuclear Fission Energy --- the Accelerator Driven Sub-critical System </a:t>
            </a:r>
            <a:r>
              <a:rPr lang="en-US" altLang="zh-CN" sz="2100" dirty="0" smtClean="0">
                <a:latin typeface="Calibri" panose="020F0502020204030204" pitchFamily="34" charset="0"/>
                <a:ea typeface="楷体_GB2312" pitchFamily="49" charset="-122"/>
                <a:cs typeface="Times New Roman" pitchFamily="18" charset="0"/>
              </a:rPr>
              <a:t>” was initiated by CAS under the frame of “</a:t>
            </a:r>
            <a:r>
              <a:rPr lang="en-US" altLang="zh-CN" sz="2100" b="1" dirty="0" smtClean="0">
                <a:solidFill>
                  <a:srgbClr val="FF0000"/>
                </a:solidFill>
                <a:latin typeface="Calibri" panose="020F0502020204030204" pitchFamily="34" charset="0"/>
                <a:ea typeface="楷体_GB2312" pitchFamily="49" charset="-122"/>
                <a:cs typeface="Times New Roman" pitchFamily="18" charset="0"/>
              </a:rPr>
              <a:t>Strategic Technology Pilot Project</a:t>
            </a:r>
            <a:r>
              <a:rPr lang="en-US" altLang="zh-CN" sz="2100" dirty="0" smtClean="0">
                <a:latin typeface="Calibri" panose="020F0502020204030204" pitchFamily="34" charset="0"/>
                <a:ea typeface="楷体_GB2312" pitchFamily="49" charset="-122"/>
                <a:cs typeface="Times New Roman" pitchFamily="18" charset="0"/>
              </a:rPr>
              <a:t>” in 2011</a:t>
            </a:r>
          </a:p>
          <a:p>
            <a:pPr marL="342900" indent="-342900" fontAlgn="auto">
              <a:spcBef>
                <a:spcPts val="600"/>
              </a:spcBef>
              <a:spcAft>
                <a:spcPts val="0"/>
              </a:spcAft>
              <a:buClr>
                <a:srgbClr val="FF0000"/>
              </a:buClr>
              <a:buFont typeface="Wingdings" panose="05000000000000000000" pitchFamily="2" charset="2"/>
              <a:buChar char="p"/>
              <a:defRPr/>
            </a:pPr>
            <a:r>
              <a:rPr lang="en-US" altLang="zh-CN" sz="2100" dirty="0" smtClean="0">
                <a:latin typeface="Calibri" panose="020F0502020204030204" pitchFamily="34" charset="0"/>
              </a:rPr>
              <a:t>The </a:t>
            </a:r>
            <a:r>
              <a:rPr lang="en-US" altLang="zh-CN" sz="2100" dirty="0">
                <a:latin typeface="Calibri" panose="020F0502020204030204" pitchFamily="34" charset="0"/>
              </a:rPr>
              <a:t>ultimate goal </a:t>
            </a:r>
            <a:r>
              <a:rPr lang="en-US" altLang="zh-CN" sz="2100" dirty="0" smtClean="0">
                <a:latin typeface="Calibri" panose="020F0502020204030204" pitchFamily="34" charset="0"/>
              </a:rPr>
              <a:t>is </a:t>
            </a:r>
            <a:r>
              <a:rPr lang="en-US" altLang="zh-CN" sz="2100" dirty="0">
                <a:latin typeface="Calibri" panose="020F0502020204030204" pitchFamily="34" charset="0"/>
              </a:rPr>
              <a:t>to build an </a:t>
            </a:r>
            <a:r>
              <a:rPr lang="en-US" altLang="zh-CN" sz="2100" dirty="0" smtClean="0">
                <a:latin typeface="Calibri" panose="020F0502020204030204" pitchFamily="34" charset="0"/>
              </a:rPr>
              <a:t>industrial-scale </a:t>
            </a:r>
            <a:r>
              <a:rPr lang="en-US" altLang="zh-CN" sz="2100" dirty="0">
                <a:latin typeface="Calibri" panose="020F0502020204030204" pitchFamily="34" charset="0"/>
              </a:rPr>
              <a:t>demo facility for </a:t>
            </a:r>
            <a:r>
              <a:rPr lang="en-US" altLang="zh-CN" sz="2100" dirty="0" smtClean="0">
                <a:latin typeface="Calibri" panose="020F0502020204030204" pitchFamily="34" charset="0"/>
              </a:rPr>
              <a:t>the development </a:t>
            </a:r>
            <a:r>
              <a:rPr lang="en-US" altLang="zh-CN" sz="2100" dirty="0">
                <a:latin typeface="Calibri" panose="020F0502020204030204" pitchFamily="34" charset="0"/>
              </a:rPr>
              <a:t>of advanced fission </a:t>
            </a:r>
            <a:r>
              <a:rPr lang="en-US" altLang="zh-CN" sz="2100" dirty="0" smtClean="0">
                <a:latin typeface="Calibri" panose="020F0502020204030204" pitchFamily="34" charset="0"/>
              </a:rPr>
              <a:t>energy</a:t>
            </a:r>
            <a:endParaRPr lang="en-US" altLang="zh-CN" sz="2100" dirty="0" smtClean="0">
              <a:latin typeface="Calibri" panose="020F0502020204030204" pitchFamily="34" charset="0"/>
              <a:ea typeface="楷体_GB2312" pitchFamily="49" charset="-122"/>
              <a:cs typeface="Times New Roman" pitchFamily="18" charset="0"/>
            </a:endParaRPr>
          </a:p>
          <a:p>
            <a:pPr marL="342900" indent="-342900" fontAlgn="auto">
              <a:spcBef>
                <a:spcPts val="600"/>
              </a:spcBef>
              <a:spcAft>
                <a:spcPts val="0"/>
              </a:spcAft>
              <a:buClr>
                <a:srgbClr val="FF0000"/>
              </a:buClr>
              <a:buFont typeface="Wingdings" panose="05000000000000000000" pitchFamily="2" charset="2"/>
              <a:buChar char="p"/>
              <a:defRPr/>
            </a:pPr>
            <a:r>
              <a:rPr lang="en-US" altLang="zh-CN" sz="2100" dirty="0" smtClean="0">
                <a:latin typeface="Calibri" panose="020F0502020204030204" pitchFamily="34" charset="0"/>
                <a:ea typeface="楷体_GB2312" pitchFamily="49" charset="-122"/>
                <a:cs typeface="Times New Roman" pitchFamily="18" charset="0"/>
              </a:rPr>
              <a:t>The budget is </a:t>
            </a:r>
            <a:r>
              <a:rPr lang="az-Cyrl-AZ" altLang="zh-CN" sz="2100" dirty="0" smtClean="0">
                <a:latin typeface="Calibri" panose="020F0502020204030204" pitchFamily="34" charset="0"/>
                <a:ea typeface="楷体_GB2312" pitchFamily="49" charset="-122"/>
                <a:cs typeface="Times New Roman" pitchFamily="18" charset="0"/>
              </a:rPr>
              <a:t>Ұ</a:t>
            </a:r>
            <a:r>
              <a:rPr lang="en-US" altLang="zh-CN" sz="2100" dirty="0" smtClean="0">
                <a:latin typeface="Calibri" panose="020F0502020204030204" pitchFamily="34" charset="0"/>
                <a:ea typeface="楷体_GB2312" pitchFamily="49" charset="-122"/>
                <a:cs typeface="Times New Roman" pitchFamily="18" charset="0"/>
              </a:rPr>
              <a:t>1.78 billion for a five-year period</a:t>
            </a:r>
          </a:p>
          <a:p>
            <a:pPr marL="342900" indent="-342900" fontAlgn="auto">
              <a:spcBef>
                <a:spcPts val="600"/>
              </a:spcBef>
              <a:spcAft>
                <a:spcPts val="0"/>
              </a:spcAft>
              <a:buClr>
                <a:srgbClr val="FF0000"/>
              </a:buClr>
              <a:buFont typeface="Wingdings" panose="05000000000000000000" pitchFamily="2" charset="2"/>
              <a:buChar char="p"/>
              <a:defRPr/>
            </a:pPr>
            <a:r>
              <a:rPr lang="en-US" altLang="zh-CN" sz="2100" b="1" dirty="0" smtClean="0">
                <a:solidFill>
                  <a:srgbClr val="FF0000"/>
                </a:solidFill>
                <a:latin typeface="Calibri" panose="020F0502020204030204" pitchFamily="34" charset="0"/>
                <a:ea typeface="楷体_GB2312" pitchFamily="49" charset="-122"/>
                <a:cs typeface="Times New Roman" pitchFamily="18" charset="0"/>
              </a:rPr>
              <a:t>IMP is the leading institute</a:t>
            </a:r>
            <a:r>
              <a:rPr lang="en-US" altLang="zh-CN" sz="2100" dirty="0" smtClean="0">
                <a:solidFill>
                  <a:srgbClr val="FF0000"/>
                </a:solidFill>
                <a:latin typeface="Calibri" panose="020F0502020204030204" pitchFamily="34" charset="0"/>
                <a:ea typeface="楷体_GB2312" pitchFamily="49" charset="-122"/>
                <a:cs typeface="Times New Roman" pitchFamily="18" charset="0"/>
              </a:rPr>
              <a:t> </a:t>
            </a:r>
            <a:r>
              <a:rPr lang="en-US" altLang="zh-CN" sz="2100" dirty="0" smtClean="0">
                <a:latin typeface="Calibri" panose="020F0502020204030204" pitchFamily="34" charset="0"/>
                <a:ea typeface="楷体_GB2312" pitchFamily="49" charset="-122"/>
                <a:cs typeface="Times New Roman" pitchFamily="18" charset="0"/>
              </a:rPr>
              <a:t>to carry out the research in cooperation with a number of participants.</a:t>
            </a:r>
          </a:p>
        </p:txBody>
      </p:sp>
      <p:grpSp>
        <p:nvGrpSpPr>
          <p:cNvPr id="8" name="组合 7"/>
          <p:cNvGrpSpPr/>
          <p:nvPr/>
        </p:nvGrpSpPr>
        <p:grpSpPr>
          <a:xfrm>
            <a:off x="559502" y="4031910"/>
            <a:ext cx="8116954" cy="2349418"/>
            <a:chOff x="559502" y="3911717"/>
            <a:chExt cx="8116954" cy="2349418"/>
          </a:xfrm>
        </p:grpSpPr>
        <p:pic>
          <p:nvPicPr>
            <p:cNvPr id="1026" name="Picture 2" descr="c:\users\peng\appdata\roaming\360se6\USERDA~1\Temp\CN74T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3389" y="4100895"/>
              <a:ext cx="4714875" cy="743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hep.cas.cn/images/logo_main2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02" y="5413029"/>
              <a:ext cx="3760470" cy="848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17599" t="14604" r="35657" b="75965"/>
            <a:stretch/>
          </p:blipFill>
          <p:spPr bwMode="auto">
            <a:xfrm>
              <a:off x="4606455" y="5605018"/>
              <a:ext cx="4070001" cy="54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椭圆 3"/>
            <p:cNvSpPr/>
            <p:nvPr/>
          </p:nvSpPr>
          <p:spPr>
            <a:xfrm>
              <a:off x="2915816" y="5000995"/>
              <a:ext cx="3424577" cy="556887"/>
            </a:xfrm>
            <a:prstGeom prst="ellipse">
              <a:avLst/>
            </a:prstGeom>
            <a:ln w="28575">
              <a:solidFill>
                <a:schemeClr val="accent3">
                  <a:lumMod val="60000"/>
                  <a:lumOff val="40000"/>
                </a:schemeClr>
              </a:solidFill>
            </a:ln>
            <a:effectLst>
              <a:glow rad="63500">
                <a:schemeClr val="accent4">
                  <a:satMod val="175000"/>
                  <a:alpha val="40000"/>
                </a:schemeClr>
              </a:glow>
            </a:effectLst>
          </p:spPr>
          <p:txBody>
            <a:bodyPr wrap="square" rtlCol="0" anchor="ctr">
              <a:spAutoFit/>
            </a:bodyPr>
            <a:lstStyle/>
            <a:p>
              <a:pPr algn="ctr"/>
              <a:endParaRPr lang="zh-CN" altLang="en-US" sz="2400" dirty="0" smtClean="0">
                <a:latin typeface="Arial Narrow" pitchFamily="34" charset="0"/>
              </a:endParaRPr>
            </a:p>
          </p:txBody>
        </p:sp>
        <p:sp>
          <p:nvSpPr>
            <p:cNvPr id="5" name="TextBox 4"/>
            <p:cNvSpPr txBox="1"/>
            <p:nvPr/>
          </p:nvSpPr>
          <p:spPr bwMode="auto">
            <a:xfrm>
              <a:off x="3091640" y="5063994"/>
              <a:ext cx="2920992" cy="430887"/>
            </a:xfrm>
            <a:prstGeom prst="rect">
              <a:avLst/>
            </a:prstGeom>
            <a:noFill/>
            <a:ln w="9525">
              <a:noFill/>
              <a:miter lim="800000"/>
              <a:headEnd/>
              <a:tailEnd/>
            </a:ln>
            <a:effectLst>
              <a:glow rad="101600">
                <a:schemeClr val="accent5">
                  <a:satMod val="175000"/>
                  <a:alpha val="40000"/>
                </a:schemeClr>
              </a:glow>
            </a:effectLst>
          </p:spPr>
          <p:txBody>
            <a:bodyPr wrap="none" rtlCol="0">
              <a:spAutoFit/>
            </a:bodyPr>
            <a:lstStyle/>
            <a:p>
              <a:r>
                <a:rPr lang="en-US" altLang="zh-CN" sz="2200" dirty="0" smtClean="0">
                  <a:solidFill>
                    <a:srgbClr val="7030A0"/>
                  </a:solidFill>
                  <a:latin typeface="Baskerville Old Face" pitchFamily="18" charset="0"/>
                  <a:ea typeface="楷体_GB2312" pitchFamily="49" charset="-122"/>
                  <a:cs typeface="Times New Roman" pitchFamily="18" charset="0"/>
                </a:rPr>
                <a:t>The CAS ADS Program</a:t>
              </a:r>
              <a:endParaRPr lang="zh-CN" altLang="en-US" sz="2200" dirty="0" smtClean="0">
                <a:solidFill>
                  <a:srgbClr val="7030A0"/>
                </a:solidFill>
                <a:latin typeface="Baskerville Old Face" pitchFamily="18" charset="0"/>
                <a:ea typeface="楷体_GB2312" pitchFamily="49" charset="-122"/>
                <a:cs typeface="Times New Roman" pitchFamily="18" charset="0"/>
              </a:endParaRPr>
            </a:p>
          </p:txBody>
        </p:sp>
        <p:sp>
          <p:nvSpPr>
            <p:cNvPr id="7" name="文本框 6"/>
            <p:cNvSpPr txBox="1"/>
            <p:nvPr/>
          </p:nvSpPr>
          <p:spPr bwMode="auto">
            <a:xfrm>
              <a:off x="4329495" y="3911717"/>
              <a:ext cx="900100" cy="430887"/>
            </a:xfrm>
            <a:prstGeom prst="rect">
              <a:avLst/>
            </a:prstGeom>
            <a:noFill/>
            <a:ln w="9525">
              <a:noFill/>
              <a:miter lim="800000"/>
              <a:headEnd/>
              <a:tailEnd/>
            </a:ln>
          </p:spPr>
          <p:txBody>
            <a:bodyPr wrap="square" rtlCol="0">
              <a:spAutoFit/>
            </a:bodyPr>
            <a:lstStyle/>
            <a:p>
              <a:pPr algn="ctr"/>
              <a:r>
                <a:rPr lang="en-US" altLang="zh-CN" sz="2200" b="1" dirty="0" smtClean="0">
                  <a:latin typeface="Arial Narrow" pitchFamily="34" charset="0"/>
                  <a:ea typeface="楷体_GB2312" pitchFamily="49" charset="-122"/>
                  <a:cs typeface="Times New Roman" pitchFamily="18" charset="0"/>
                </a:rPr>
                <a:t>IMP</a:t>
              </a:r>
              <a:endParaRPr lang="zh-CN" altLang="en-US" sz="2200" b="1" dirty="0" smtClean="0">
                <a:latin typeface="Arial Narrow" pitchFamily="34" charset="0"/>
                <a:ea typeface="楷体_GB2312" pitchFamily="49" charset="-122"/>
                <a:cs typeface="Times New Roman" pitchFamily="18" charset="0"/>
              </a:endParaRPr>
            </a:p>
          </p:txBody>
        </p:sp>
        <p:sp>
          <p:nvSpPr>
            <p:cNvPr id="11" name="文本框 10"/>
            <p:cNvSpPr txBox="1"/>
            <p:nvPr/>
          </p:nvSpPr>
          <p:spPr bwMode="auto">
            <a:xfrm>
              <a:off x="1221601" y="5023068"/>
              <a:ext cx="900100" cy="430887"/>
            </a:xfrm>
            <a:prstGeom prst="rect">
              <a:avLst/>
            </a:prstGeom>
            <a:noFill/>
            <a:ln w="9525">
              <a:noFill/>
              <a:miter lim="800000"/>
              <a:headEnd/>
              <a:tailEnd/>
            </a:ln>
          </p:spPr>
          <p:txBody>
            <a:bodyPr wrap="square" rtlCol="0">
              <a:spAutoFit/>
            </a:bodyPr>
            <a:lstStyle/>
            <a:p>
              <a:pPr algn="ctr"/>
              <a:r>
                <a:rPr lang="en-US" altLang="zh-CN" sz="2200" b="1" dirty="0" smtClean="0">
                  <a:latin typeface="Arial Narrow" pitchFamily="34" charset="0"/>
                  <a:ea typeface="楷体_GB2312" pitchFamily="49" charset="-122"/>
                  <a:cs typeface="Times New Roman" pitchFamily="18" charset="0"/>
                </a:rPr>
                <a:t>IHEP</a:t>
              </a:r>
              <a:endParaRPr lang="zh-CN" altLang="en-US" sz="2200" b="1" dirty="0" smtClean="0">
                <a:latin typeface="Arial Narrow" pitchFamily="34" charset="0"/>
                <a:ea typeface="楷体_GB2312" pitchFamily="49" charset="-122"/>
                <a:cs typeface="Times New Roman" pitchFamily="18" charset="0"/>
              </a:endParaRPr>
            </a:p>
          </p:txBody>
        </p:sp>
        <p:sp>
          <p:nvSpPr>
            <p:cNvPr id="12" name="文本框 11"/>
            <p:cNvSpPr txBox="1"/>
            <p:nvPr/>
          </p:nvSpPr>
          <p:spPr bwMode="auto">
            <a:xfrm>
              <a:off x="6948264" y="5150563"/>
              <a:ext cx="1224136" cy="430887"/>
            </a:xfrm>
            <a:prstGeom prst="rect">
              <a:avLst/>
            </a:prstGeom>
            <a:noFill/>
            <a:ln w="9525">
              <a:noFill/>
              <a:miter lim="800000"/>
              <a:headEnd/>
              <a:tailEnd/>
            </a:ln>
          </p:spPr>
          <p:txBody>
            <a:bodyPr wrap="square" rtlCol="0">
              <a:spAutoFit/>
            </a:bodyPr>
            <a:lstStyle/>
            <a:p>
              <a:pPr algn="ctr"/>
              <a:r>
                <a:rPr lang="en-US" altLang="zh-CN" sz="2200" b="1" smtClean="0">
                  <a:latin typeface="Arial Narrow" pitchFamily="34" charset="0"/>
                  <a:ea typeface="楷体_GB2312" pitchFamily="49" charset="-122"/>
                  <a:cs typeface="Times New Roman" pitchFamily="18" charset="0"/>
                </a:rPr>
                <a:t>CASHIPS</a:t>
              </a:r>
              <a:endParaRPr lang="zh-CN" altLang="en-US" sz="2200" b="1" dirty="0" smtClean="0">
                <a:latin typeface="Arial Narrow" pitchFamily="34" charset="0"/>
                <a:ea typeface="楷体_GB2312" pitchFamily="49" charset="-122"/>
                <a:cs typeface="Times New Roman" pitchFamily="18" charset="0"/>
              </a:endParaRPr>
            </a:p>
          </p:txBody>
        </p:sp>
      </p:grpSp>
      <p:sp>
        <p:nvSpPr>
          <p:cNvPr id="9" name="下箭头 8"/>
          <p:cNvSpPr/>
          <p:nvPr/>
        </p:nvSpPr>
        <p:spPr>
          <a:xfrm flipV="1">
            <a:off x="4563521" y="4869160"/>
            <a:ext cx="216024" cy="216024"/>
          </a:xfrm>
          <a:prstGeom prst="downArrow">
            <a:avLst/>
          </a:prstGeom>
          <a:ln w="28575">
            <a:solidFill>
              <a:schemeClr val="accent3">
                <a:lumMod val="60000"/>
                <a:lumOff val="40000"/>
              </a:schemeClr>
            </a:solidFill>
          </a:ln>
          <a:effectLst>
            <a:glow rad="63500">
              <a:schemeClr val="accent4">
                <a:satMod val="175000"/>
                <a:alpha val="40000"/>
              </a:schemeClr>
            </a:glow>
          </a:effectLst>
        </p:spPr>
        <p:txBody>
          <a:bodyPr wrap="square" rtlCol="0" anchor="ctr">
            <a:spAutoFit/>
          </a:bodyPr>
          <a:lstStyle/>
          <a:p>
            <a:pPr algn="ctr"/>
            <a:endParaRPr lang="zh-CN" altLang="en-US" sz="2400" dirty="0" smtClean="0">
              <a:latin typeface="Arial Narrow" pitchFamily="34" charset="0"/>
            </a:endParaRPr>
          </a:p>
        </p:txBody>
      </p:sp>
      <p:sp>
        <p:nvSpPr>
          <p:cNvPr id="16" name="下箭头 15"/>
          <p:cNvSpPr/>
          <p:nvPr/>
        </p:nvSpPr>
        <p:spPr>
          <a:xfrm rot="14100000" flipV="1">
            <a:off x="2958236" y="5538562"/>
            <a:ext cx="216024" cy="216024"/>
          </a:xfrm>
          <a:prstGeom prst="downArrow">
            <a:avLst/>
          </a:prstGeom>
          <a:ln w="28575">
            <a:solidFill>
              <a:schemeClr val="accent3">
                <a:lumMod val="60000"/>
                <a:lumOff val="40000"/>
              </a:schemeClr>
            </a:solidFill>
          </a:ln>
          <a:effectLst>
            <a:glow rad="63500">
              <a:schemeClr val="accent4">
                <a:satMod val="175000"/>
                <a:alpha val="40000"/>
              </a:schemeClr>
            </a:glow>
          </a:effectLst>
        </p:spPr>
        <p:txBody>
          <a:bodyPr wrap="square" rtlCol="0" anchor="ctr">
            <a:spAutoFit/>
          </a:bodyPr>
          <a:lstStyle/>
          <a:p>
            <a:pPr algn="ctr"/>
            <a:endParaRPr lang="zh-CN" altLang="en-US" sz="2400" dirty="0" smtClean="0">
              <a:latin typeface="Arial Narrow" pitchFamily="34" charset="0"/>
            </a:endParaRPr>
          </a:p>
        </p:txBody>
      </p:sp>
      <p:sp>
        <p:nvSpPr>
          <p:cNvPr id="17" name="下箭头 16"/>
          <p:cNvSpPr/>
          <p:nvPr/>
        </p:nvSpPr>
        <p:spPr>
          <a:xfrm rot="8100000" flipV="1">
            <a:off x="5946812" y="5604327"/>
            <a:ext cx="216024" cy="216024"/>
          </a:xfrm>
          <a:prstGeom prst="downArrow">
            <a:avLst/>
          </a:prstGeom>
          <a:ln w="28575">
            <a:solidFill>
              <a:schemeClr val="accent3">
                <a:lumMod val="60000"/>
                <a:lumOff val="40000"/>
              </a:schemeClr>
            </a:solidFill>
          </a:ln>
          <a:effectLst>
            <a:glow rad="63500">
              <a:schemeClr val="accent4">
                <a:satMod val="175000"/>
                <a:alpha val="40000"/>
              </a:schemeClr>
            </a:glow>
          </a:effectLst>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0" dirty="0" smtClean="0">
              <a:latin typeface="Arial Narrow" pitchFamily="34" charset="0"/>
            </a:endParaRPr>
          </a:p>
        </p:txBody>
      </p:sp>
    </p:spTree>
    <p:extLst>
      <p:ext uri="{BB962C8B-B14F-4D97-AF65-F5344CB8AC3E}">
        <p14:creationId xmlns:p14="http://schemas.microsoft.com/office/powerpoint/2010/main" val="55939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7"/>
          <p:cNvSpPr txBox="1">
            <a:spLocks noChangeArrowheads="1"/>
          </p:cNvSpPr>
          <p:nvPr/>
        </p:nvSpPr>
        <p:spPr bwMode="auto">
          <a:xfrm>
            <a:off x="906754" y="188912"/>
            <a:ext cx="7099300" cy="646331"/>
          </a:xfrm>
          <a:prstGeom prst="rect">
            <a:avLst/>
          </a:prstGeom>
          <a:noFill/>
          <a:ln>
            <a:noFill/>
          </a:ln>
          <a:effectLst>
            <a:outerShdw dist="35921" dir="2700000" algn="ctr" rotWithShape="0">
              <a:srgbClr val="C0C0C0">
                <a:alpha val="50000"/>
              </a:srgbClr>
            </a:outerShdw>
          </a:effectLst>
          <a:extLst/>
        </p:spPr>
        <p:txBody>
          <a:bodyPr>
            <a:spAutoFit/>
          </a:bodyPr>
          <a:lstStyle/>
          <a:p>
            <a:r>
              <a:rPr kumimoji="1" lang="en-US" altLang="zh-CN" sz="3600" b="1" dirty="0">
                <a:solidFill>
                  <a:srgbClr val="333399"/>
                </a:solidFill>
                <a:latin typeface="Times New Roman" pitchFamily="18" charset="0"/>
                <a:ea typeface="New Gulim"/>
                <a:cs typeface="New Gulim"/>
              </a:rPr>
              <a:t>New Project </a:t>
            </a:r>
            <a:r>
              <a:rPr kumimoji="1" lang="en-US" altLang="ja-JP" sz="3600" b="1" dirty="0" smtClean="0">
                <a:solidFill>
                  <a:srgbClr val="333399"/>
                </a:solidFill>
                <a:latin typeface="Times New Roman" pitchFamily="18" charset="0"/>
                <a:ea typeface="New Gulim"/>
                <a:cs typeface="New Gulim"/>
              </a:rPr>
              <a:t>CIADS (</a:t>
            </a:r>
            <a:r>
              <a:rPr kumimoji="1" lang="en-US" altLang="ja-JP" sz="3600" b="1" dirty="0">
                <a:solidFill>
                  <a:srgbClr val="333399"/>
                </a:solidFill>
                <a:latin typeface="Times New Roman" pitchFamily="18" charset="0"/>
                <a:ea typeface="New Gulim"/>
                <a:cs typeface="New Gulim"/>
              </a:rPr>
              <a:t>2017-</a:t>
            </a:r>
            <a:r>
              <a:rPr kumimoji="1" lang="en-US" altLang="ja-JP" sz="3600" b="1" dirty="0" smtClean="0">
                <a:solidFill>
                  <a:srgbClr val="333399"/>
                </a:solidFill>
                <a:latin typeface="Times New Roman" pitchFamily="18" charset="0"/>
                <a:ea typeface="New Gulim"/>
                <a:cs typeface="New Gulim"/>
              </a:rPr>
              <a:t>2022) </a:t>
            </a:r>
            <a:endParaRPr kumimoji="1" lang="en-US" altLang="ja-JP" sz="3600" b="1" dirty="0">
              <a:solidFill>
                <a:srgbClr val="333399"/>
              </a:solidFill>
              <a:latin typeface="Times New Roman" pitchFamily="18" charset="0"/>
              <a:ea typeface="New Gulim"/>
              <a:cs typeface="New Gulim"/>
            </a:endParaRPr>
          </a:p>
        </p:txBody>
      </p:sp>
      <p:sp>
        <p:nvSpPr>
          <p:cNvPr id="108549" name="矩形 8"/>
          <p:cNvSpPr>
            <a:spLocks noChangeArrowheads="1"/>
          </p:cNvSpPr>
          <p:nvPr/>
        </p:nvSpPr>
        <p:spPr bwMode="auto">
          <a:xfrm>
            <a:off x="670008" y="1484784"/>
            <a:ext cx="7796212" cy="646331"/>
          </a:xfrm>
          <a:prstGeom prst="rect">
            <a:avLst/>
          </a:prstGeom>
          <a:noFill/>
          <a:ln w="9525">
            <a:noFill/>
            <a:miter lim="800000"/>
            <a:headEnd/>
            <a:tailEnd/>
          </a:ln>
        </p:spPr>
        <p:txBody>
          <a:bodyPr>
            <a:spAutoFit/>
          </a:bodyPr>
          <a:lstStyle/>
          <a:p>
            <a:pPr marL="342900" indent="-342900">
              <a:buClr>
                <a:srgbClr val="FF0000"/>
              </a:buClr>
              <a:buFont typeface="Arial" charset="0"/>
              <a:buChar char="•"/>
            </a:pPr>
            <a:r>
              <a:rPr lang="en-US" altLang="zh-CN" b="1" dirty="0" smtClean="0">
                <a:latin typeface="Times New Roman" pitchFamily="18" charset="0"/>
                <a:ea typeface="ＭＳ Ｐゴシック" pitchFamily="34" charset="-128"/>
                <a:cs typeface="Times New Roman" pitchFamily="18" charset="0"/>
              </a:rPr>
              <a:t>Budget</a:t>
            </a:r>
            <a:r>
              <a:rPr lang="en-US" altLang="zh-CN" b="1" dirty="0">
                <a:latin typeface="Times New Roman" pitchFamily="18" charset="0"/>
                <a:ea typeface="ＭＳ Ｐゴシック" pitchFamily="34" charset="-128"/>
                <a:cs typeface="Times New Roman" pitchFamily="18" charset="0"/>
              </a:rPr>
              <a:t>: </a:t>
            </a:r>
            <a:r>
              <a:rPr lang="en-US" altLang="zh-CN" b="1" dirty="0" smtClean="0">
                <a:latin typeface="Times New Roman" pitchFamily="18" charset="0"/>
                <a:ea typeface="ＭＳ Ｐゴシック" pitchFamily="34" charset="-128"/>
                <a:cs typeface="Times New Roman" pitchFamily="18" charset="0"/>
              </a:rPr>
              <a:t>~1.8 </a:t>
            </a:r>
            <a:r>
              <a:rPr lang="en-US" altLang="zh-CN" b="1" dirty="0">
                <a:latin typeface="Times New Roman" pitchFamily="18" charset="0"/>
                <a:ea typeface="ＭＳ Ｐゴシック" pitchFamily="34" charset="-128"/>
                <a:cs typeface="Times New Roman" pitchFamily="18" charset="0"/>
              </a:rPr>
              <a:t>B</a:t>
            </a:r>
            <a:r>
              <a:rPr lang="en-US" altLang="zh-CN" b="1" dirty="0" smtClean="0">
                <a:latin typeface="Times New Roman" pitchFamily="18" charset="0"/>
                <a:ea typeface="ＭＳ Ｐゴシック" pitchFamily="34" charset="-128"/>
                <a:cs typeface="Times New Roman" pitchFamily="18" charset="0"/>
              </a:rPr>
              <a:t> CNY(Central Gov.)+1.0 B CNY(Local Gov.) </a:t>
            </a:r>
            <a:endParaRPr lang="en-US" altLang="zh-CN" b="1" dirty="0">
              <a:latin typeface="Times New Roman" pitchFamily="18" charset="0"/>
              <a:ea typeface="ＭＳ Ｐゴシック" pitchFamily="34" charset="-128"/>
              <a:cs typeface="Times New Roman" pitchFamily="18" charset="0"/>
            </a:endParaRPr>
          </a:p>
          <a:p>
            <a:pPr marL="342900" indent="-342900">
              <a:buClr>
                <a:srgbClr val="FF0000"/>
              </a:buClr>
              <a:buFont typeface="Arial" charset="0"/>
              <a:buChar char="•"/>
            </a:pPr>
            <a:r>
              <a:rPr lang="en-US" altLang="zh-CN" b="1" dirty="0" smtClean="0">
                <a:latin typeface="Times New Roman" pitchFamily="18" charset="0"/>
                <a:ea typeface="ＭＳ Ｐゴシック" pitchFamily="34" charset="-128"/>
                <a:cs typeface="Times New Roman" pitchFamily="18" charset="0"/>
              </a:rPr>
              <a:t>Location</a:t>
            </a:r>
            <a:r>
              <a:rPr lang="en-US" altLang="zh-CN" b="1" dirty="0">
                <a:latin typeface="Times New Roman" pitchFamily="18" charset="0"/>
                <a:ea typeface="ＭＳ Ｐゴシック" pitchFamily="34" charset="-128"/>
                <a:cs typeface="Times New Roman" pitchFamily="18" charset="0"/>
              </a:rPr>
              <a:t>: Huizhou, Guangdong Prov</a:t>
            </a:r>
            <a:r>
              <a:rPr lang="en-US" altLang="zh-CN" b="1" dirty="0" smtClean="0">
                <a:latin typeface="Times New Roman" pitchFamily="18" charset="0"/>
                <a:ea typeface="ＭＳ Ｐゴシック" pitchFamily="34" charset="-128"/>
                <a:cs typeface="Times New Roman" pitchFamily="18" charset="0"/>
              </a:rPr>
              <a:t>.</a:t>
            </a:r>
            <a:endParaRPr lang="en-US" altLang="zh-CN" b="1" dirty="0">
              <a:latin typeface="Times New Roman" pitchFamily="18" charset="0"/>
              <a:ea typeface="ＭＳ Ｐゴシック" pitchFamily="34" charset="-128"/>
              <a:cs typeface="Times New Roman" pitchFamily="18" charset="0"/>
            </a:endParaRPr>
          </a:p>
        </p:txBody>
      </p:sp>
      <p:sp>
        <p:nvSpPr>
          <p:cNvPr id="108550" name="矩形 9"/>
          <p:cNvSpPr>
            <a:spLocks noChangeArrowheads="1"/>
          </p:cNvSpPr>
          <p:nvPr/>
        </p:nvSpPr>
        <p:spPr bwMode="auto">
          <a:xfrm>
            <a:off x="1651000" y="950813"/>
            <a:ext cx="6380163" cy="461963"/>
          </a:xfrm>
          <a:prstGeom prst="rect">
            <a:avLst/>
          </a:prstGeom>
          <a:noFill/>
          <a:ln w="9525">
            <a:noFill/>
            <a:miter lim="800000"/>
            <a:headEnd/>
            <a:tailEnd/>
          </a:ln>
        </p:spPr>
        <p:txBody>
          <a:bodyPr>
            <a:spAutoFit/>
          </a:bodyPr>
          <a:lstStyle/>
          <a:p>
            <a:pPr marL="495300" indent="-495300">
              <a:spcBef>
                <a:spcPct val="10000"/>
              </a:spcBef>
              <a:buClr>
                <a:srgbClr val="F1AF00"/>
              </a:buClr>
            </a:pPr>
            <a:r>
              <a:rPr lang="en-US" altLang="zh-CN" sz="2400" b="1" dirty="0">
                <a:solidFill>
                  <a:srgbClr val="FF0000"/>
                </a:solidFill>
                <a:latin typeface="Times New Roman" pitchFamily="18" charset="0"/>
                <a:ea typeface="ＭＳ Ｐゴシック" pitchFamily="34" charset="-128"/>
                <a:cs typeface="Times New Roman" pitchFamily="18" charset="0"/>
              </a:rPr>
              <a:t>China Initiative Accelerator Driven System</a:t>
            </a:r>
          </a:p>
        </p:txBody>
      </p:sp>
      <p:pic>
        <p:nvPicPr>
          <p:cNvPr id="10" name="图片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1" y="2420888"/>
            <a:ext cx="9144000" cy="3568539"/>
          </a:xfrm>
          <a:prstGeom prst="rect">
            <a:avLst/>
          </a:prstGeom>
        </p:spPr>
      </p:pic>
      <p:sp>
        <p:nvSpPr>
          <p:cNvPr id="11" name="Shape 348"/>
          <p:cNvSpPr/>
          <p:nvPr/>
        </p:nvSpPr>
        <p:spPr>
          <a:xfrm>
            <a:off x="5234754" y="4484958"/>
            <a:ext cx="2015934" cy="769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marL="342899" indent="-342899">
              <a:buClr>
                <a:srgbClr val="FF0000"/>
              </a:buClr>
              <a:buSzPct val="100000"/>
              <a:buFont typeface="Arial"/>
              <a:buChar char="•"/>
              <a:defRPr sz="2000" b="1">
                <a:solidFill>
                  <a:srgbClr val="0070C0"/>
                </a:solidFill>
              </a:defRPr>
            </a:pPr>
            <a:r>
              <a:rPr sz="1600" dirty="0"/>
              <a:t>Sub-critical core: </a:t>
            </a:r>
          </a:p>
          <a:p>
            <a:pPr marL="800100" lvl="1" indent="-342900">
              <a:buClr>
                <a:srgbClr val="FF0000"/>
              </a:buClr>
              <a:buSzPct val="100000"/>
              <a:buFont typeface="Arial"/>
              <a:buChar char="•"/>
              <a:defRPr b="1">
                <a:solidFill>
                  <a:srgbClr val="0070C0"/>
                </a:solidFill>
              </a:defRPr>
            </a:pPr>
            <a:r>
              <a:rPr sz="1400" dirty="0"/>
              <a:t>LBE coolant</a:t>
            </a:r>
          </a:p>
          <a:p>
            <a:pPr marL="800100" lvl="1" indent="-342900">
              <a:buClr>
                <a:srgbClr val="FF0000"/>
              </a:buClr>
              <a:buSzPct val="100000"/>
              <a:buFont typeface="Arial"/>
              <a:buChar char="•"/>
              <a:defRPr b="1">
                <a:solidFill>
                  <a:srgbClr val="0070C0"/>
                </a:solidFill>
              </a:defRPr>
            </a:pPr>
            <a:r>
              <a:rPr sz="1400" dirty="0"/>
              <a:t>&lt;10 MWt</a:t>
            </a:r>
          </a:p>
        </p:txBody>
      </p:sp>
      <p:sp>
        <p:nvSpPr>
          <p:cNvPr id="12" name="Shape 349"/>
          <p:cNvSpPr/>
          <p:nvPr/>
        </p:nvSpPr>
        <p:spPr>
          <a:xfrm rot="20280000">
            <a:off x="304750" y="3629217"/>
            <a:ext cx="1626973" cy="984885"/>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buClr>
                <a:srgbClr val="FF0000"/>
              </a:buClr>
              <a:buSzPct val="100000"/>
              <a:defRPr sz="2000" b="1">
                <a:solidFill>
                  <a:srgbClr val="0070C0"/>
                </a:solidFill>
              </a:defRPr>
            </a:pPr>
            <a:r>
              <a:rPr lang="en-US" sz="1600" dirty="0" smtClean="0"/>
              <a:t> </a:t>
            </a:r>
            <a:r>
              <a:rPr sz="1600" dirty="0" smtClean="0"/>
              <a:t>Proton LINAC:</a:t>
            </a:r>
            <a:endParaRPr lang="en-US" sz="1600" dirty="0" smtClean="0"/>
          </a:p>
          <a:p>
            <a:pPr marL="285750" indent="-285750">
              <a:buClr>
                <a:srgbClr val="FF0000"/>
              </a:buClr>
              <a:buSzPct val="100000"/>
              <a:buFont typeface="Wingdings" panose="05000000000000000000" pitchFamily="2" charset="2"/>
              <a:buChar char="Ø"/>
              <a:defRPr sz="2000" b="1">
                <a:solidFill>
                  <a:srgbClr val="0070C0"/>
                </a:solidFill>
              </a:defRPr>
            </a:pPr>
            <a:r>
              <a:rPr sz="1400" dirty="0" smtClean="0"/>
              <a:t>~600 MeV</a:t>
            </a:r>
            <a:endParaRPr lang="en-US" sz="1400" dirty="0" smtClean="0"/>
          </a:p>
          <a:p>
            <a:pPr marL="285750" indent="-285750">
              <a:buClr>
                <a:srgbClr val="FF0000"/>
              </a:buClr>
              <a:buSzPct val="100000"/>
              <a:buFont typeface="Wingdings" panose="05000000000000000000" pitchFamily="2" charset="2"/>
              <a:buChar char="Ø"/>
              <a:defRPr sz="2000" b="1">
                <a:solidFill>
                  <a:srgbClr val="0070C0"/>
                </a:solidFill>
              </a:defRPr>
            </a:pPr>
            <a:r>
              <a:rPr sz="1400" dirty="0" smtClean="0"/>
              <a:t>10 mA  </a:t>
            </a:r>
            <a:endParaRPr lang="en-US" sz="1400" dirty="0" smtClean="0"/>
          </a:p>
          <a:p>
            <a:pPr marL="285750" indent="-285750">
              <a:buClr>
                <a:srgbClr val="FF0000"/>
              </a:buClr>
              <a:buSzPct val="100000"/>
              <a:buFont typeface="Wingdings" panose="05000000000000000000" pitchFamily="2" charset="2"/>
              <a:buChar char="Ø"/>
              <a:defRPr sz="2000" b="1">
                <a:solidFill>
                  <a:srgbClr val="0070C0"/>
                </a:solidFill>
              </a:defRPr>
            </a:pPr>
            <a:r>
              <a:rPr sz="1400" dirty="0" smtClean="0"/>
              <a:t>CW mode</a:t>
            </a:r>
            <a:endParaRPr sz="1400" dirty="0"/>
          </a:p>
        </p:txBody>
      </p:sp>
      <p:sp>
        <p:nvSpPr>
          <p:cNvPr id="13" name="Shape 350"/>
          <p:cNvSpPr/>
          <p:nvPr/>
        </p:nvSpPr>
        <p:spPr>
          <a:xfrm>
            <a:off x="5663589" y="3375628"/>
            <a:ext cx="2239456"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marL="342899" indent="-342899">
              <a:buClr>
                <a:srgbClr val="FF0000"/>
              </a:buClr>
              <a:buSzPct val="100000"/>
              <a:buFont typeface="Arial"/>
              <a:buChar char="•"/>
              <a:defRPr sz="2000" b="1">
                <a:solidFill>
                  <a:srgbClr val="0070C0"/>
                </a:solidFill>
              </a:defRPr>
            </a:pPr>
            <a:r>
              <a:rPr sz="1600" dirty="0"/>
              <a:t>Spallation Target: </a:t>
            </a:r>
          </a:p>
          <a:p>
            <a:pPr marL="800100" lvl="1" indent="-342900">
              <a:buClr>
                <a:srgbClr val="FF0000"/>
              </a:buClr>
              <a:buSzPct val="100000"/>
              <a:buFont typeface="Arial"/>
              <a:buChar char="•"/>
              <a:defRPr b="1">
                <a:solidFill>
                  <a:srgbClr val="0070C0"/>
                </a:solidFill>
              </a:defRPr>
            </a:pPr>
            <a:r>
              <a:rPr sz="1400" dirty="0"/>
              <a:t>granular flow</a:t>
            </a:r>
          </a:p>
          <a:p>
            <a:pPr marL="800100" lvl="1" indent="-342900">
              <a:buClr>
                <a:srgbClr val="FF0000"/>
              </a:buClr>
              <a:buSzPct val="100000"/>
              <a:buFont typeface="Arial"/>
              <a:buChar char="•"/>
              <a:defRPr b="1">
                <a:solidFill>
                  <a:srgbClr val="0070C0"/>
                </a:solidFill>
              </a:defRPr>
            </a:pPr>
            <a:r>
              <a:rPr sz="1400" dirty="0"/>
              <a:t>&gt;2.5 MW</a:t>
            </a:r>
          </a:p>
        </p:txBody>
      </p:sp>
      <p:pic>
        <p:nvPicPr>
          <p:cNvPr id="14" name="图片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8765" y="5239745"/>
            <a:ext cx="4104749" cy="767795"/>
          </a:xfrm>
          <a:prstGeom prst="rect">
            <a:avLst/>
          </a:prstGeom>
        </p:spPr>
      </p:pic>
    </p:spTree>
    <p:extLst>
      <p:ext uri="{BB962C8B-B14F-4D97-AF65-F5344CB8AC3E}">
        <p14:creationId xmlns:p14="http://schemas.microsoft.com/office/powerpoint/2010/main" val="277261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4499" y="153125"/>
            <a:ext cx="7894214" cy="720000"/>
          </a:xfrm>
        </p:spPr>
        <p:txBody>
          <a:bodyPr>
            <a:normAutofit/>
          </a:bodyPr>
          <a:lstStyle/>
          <a:p>
            <a:pPr>
              <a:defRPr/>
            </a:pPr>
            <a:r>
              <a:rPr kumimoji="1" lang="en-US" altLang="zh-CN"/>
              <a:t>Location of CIADS</a:t>
            </a:r>
            <a:endParaRPr lang="zh-CN" altLang="en-US" dirty="0">
              <a:ln w="3175" cmpd="sng">
                <a:solidFill>
                  <a:srgbClr val="0047A0"/>
                </a:solidFill>
                <a:prstDash val="solid"/>
              </a:ln>
              <a:solidFill>
                <a:srgbClr val="0000FF"/>
              </a:solidFill>
            </a:endParaRPr>
          </a:p>
        </p:txBody>
      </p:sp>
      <p:grpSp>
        <p:nvGrpSpPr>
          <p:cNvPr id="6" name="组 9"/>
          <p:cNvGrpSpPr>
            <a:grpSpLocks noChangeAspect="1"/>
          </p:cNvGrpSpPr>
          <p:nvPr/>
        </p:nvGrpSpPr>
        <p:grpSpPr bwMode="auto">
          <a:xfrm>
            <a:off x="3831198" y="993148"/>
            <a:ext cx="5061282" cy="2162013"/>
            <a:chOff x="-7301" y="2817"/>
            <a:chExt cx="11888" cy="7059"/>
          </a:xfrm>
        </p:grpSpPr>
        <p:pic>
          <p:nvPicPr>
            <p:cNvPr id="7" name="图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 y="2817"/>
              <a:ext cx="11888" cy="7059"/>
            </a:xfrm>
            <a:prstGeom prst="rect">
              <a:avLst/>
            </a:prstGeom>
            <a:noFill/>
            <a:extLst>
              <a:ext uri="{909E8E84-426E-40DD-AFC4-6F175D3DCCD1}">
                <a14:hiddenFill xmlns:a14="http://schemas.microsoft.com/office/drawing/2010/main">
                  <a:solidFill>
                    <a:srgbClr val="FFFFFF"/>
                  </a:solidFill>
                </a14:hiddenFill>
              </a:ext>
            </a:extLst>
          </p:spPr>
        </p:pic>
        <p:sp>
          <p:nvSpPr>
            <p:cNvPr id="8" name="椭圆 7"/>
            <p:cNvSpPr>
              <a:spLocks noChangeArrowheads="1"/>
            </p:cNvSpPr>
            <p:nvPr/>
          </p:nvSpPr>
          <p:spPr bwMode="auto">
            <a:xfrm rot="1260000">
              <a:off x="-3224" y="3971"/>
              <a:ext cx="7212" cy="3429"/>
            </a:xfrm>
            <a:prstGeom prst="ellipse">
              <a:avLst/>
            </a:prstGeom>
            <a:noFill/>
            <a:ln w="9525">
              <a:solidFill>
                <a:srgbClr val="FF0000"/>
              </a:solidFill>
              <a:round/>
              <a:headEnd/>
              <a:tailEnd/>
            </a:ln>
            <a:effectLst>
              <a:outerShdw dist="23010" dir="5400000" rotWithShape="0">
                <a:srgbClr val="808080">
                  <a:alpha val="25000"/>
                </a:srgbClr>
              </a:outerShdw>
            </a:effectLst>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spcAft>
                  <a:spcPts val="0"/>
                </a:spcAft>
              </a:pPr>
              <a:r>
                <a:rPr lang="en-US" sz="1200">
                  <a:effectLst/>
                  <a:latin typeface="New York"/>
                  <a:ea typeface="宋体"/>
                  <a:cs typeface="New York"/>
                </a:rPr>
                <a:t> </a:t>
              </a:r>
              <a:endParaRPr lang="zh-CN" sz="1200">
                <a:effectLst/>
                <a:latin typeface="New York"/>
                <a:ea typeface="宋体"/>
                <a:cs typeface="New York"/>
              </a:endParaRPr>
            </a:p>
          </p:txBody>
        </p:sp>
      </p:grpSp>
      <p:grpSp>
        <p:nvGrpSpPr>
          <p:cNvPr id="9" name="组合 8"/>
          <p:cNvGrpSpPr>
            <a:grpSpLocks noChangeAspect="1"/>
          </p:cNvGrpSpPr>
          <p:nvPr/>
        </p:nvGrpSpPr>
        <p:grpSpPr>
          <a:xfrm>
            <a:off x="568114" y="1073729"/>
            <a:ext cx="3256193" cy="2345673"/>
            <a:chOff x="875739" y="1931085"/>
            <a:chExt cx="7406420" cy="4915527"/>
          </a:xfrm>
          <a:solidFill>
            <a:schemeClr val="bg1"/>
          </a:solidFill>
        </p:grpSpPr>
        <p:pic>
          <p:nvPicPr>
            <p:cNvPr id="10" name="图片 9" descr="屏幕快照 2014-06-23 下午3.11.24.png"/>
            <p:cNvPicPr>
              <a:picLocks noChangeAspect="1"/>
            </p:cNvPicPr>
            <p:nvPr/>
          </p:nvPicPr>
          <p:blipFill rotWithShape="1">
            <a:blip r:embed="rId4" cstate="email">
              <a:extLst>
                <a:ext uri="{28A0092B-C50C-407E-A947-70E740481C1C}">
                  <a14:useLocalDpi xmlns:a14="http://schemas.microsoft.com/office/drawing/2010/main"/>
                </a:ext>
              </a:extLst>
            </a:blip>
            <a:srcRect l="233" t="6694"/>
            <a:stretch/>
          </p:blipFill>
          <p:spPr>
            <a:xfrm>
              <a:off x="875739" y="1931085"/>
              <a:ext cx="7406420" cy="4915527"/>
            </a:xfrm>
            <a:prstGeom prst="rect">
              <a:avLst/>
            </a:prstGeom>
            <a:grpFill/>
            <a:ln>
              <a:solidFill>
                <a:srgbClr val="BBE0E3"/>
              </a:solidFill>
            </a:ln>
          </p:spPr>
        </p:pic>
        <p:sp>
          <p:nvSpPr>
            <p:cNvPr id="11" name="文本框 13"/>
            <p:cNvSpPr txBox="1"/>
            <p:nvPr/>
          </p:nvSpPr>
          <p:spPr>
            <a:xfrm>
              <a:off x="5560591" y="5134240"/>
              <a:ext cx="2643453" cy="644969"/>
            </a:xfrm>
            <a:prstGeom prst="rect">
              <a:avLst/>
            </a:prstGeom>
            <a:grpFill/>
            <a:ln>
              <a:solidFill>
                <a:srgbClr val="FF0000"/>
              </a:solidFill>
            </a:ln>
          </p:spPr>
          <p:txBody>
            <a:bodyPr wrap="square">
              <a:spAutoFit/>
            </a:bodyPr>
            <a:lstStyle/>
            <a:p>
              <a:pPr eaLnBrk="1" hangingPunct="1">
                <a:defRPr/>
              </a:pPr>
              <a:r>
                <a:rPr lang="en-US" altLang="zh-CN" sz="1400" dirty="0" smtClean="0"/>
                <a:t>CIADS  site</a:t>
              </a:r>
              <a:endParaRPr lang="zh-CN" altLang="en-US" sz="1400" dirty="0"/>
            </a:p>
          </p:txBody>
        </p:sp>
        <p:cxnSp>
          <p:nvCxnSpPr>
            <p:cNvPr id="12" name="直线箭头连接符 10"/>
            <p:cNvCxnSpPr/>
            <p:nvPr/>
          </p:nvCxnSpPr>
          <p:spPr>
            <a:xfrm flipH="1" flipV="1">
              <a:off x="6073403" y="4446759"/>
              <a:ext cx="818494" cy="633486"/>
            </a:xfrm>
            <a:prstGeom prst="straightConnector1">
              <a:avLst/>
            </a:prstGeom>
            <a:grpFill/>
            <a:ln>
              <a:solidFill>
                <a:srgbClr val="FF0000"/>
              </a:solidFill>
              <a:tailEnd type="oval" w="lg" len="lg"/>
            </a:ln>
          </p:spPr>
          <p:style>
            <a:lnRef idx="2">
              <a:schemeClr val="accent1"/>
            </a:lnRef>
            <a:fillRef idx="0">
              <a:schemeClr val="accent1"/>
            </a:fillRef>
            <a:effectRef idx="1">
              <a:schemeClr val="accent1"/>
            </a:effectRef>
            <a:fontRef idx="minor">
              <a:schemeClr val="tx1"/>
            </a:fontRef>
          </p:style>
        </p:cxnSp>
      </p:grpSp>
      <p:pic>
        <p:nvPicPr>
          <p:cNvPr id="16" name="image4.jpg"/>
          <p:cNvPicPr>
            <a:picLocks noChangeAspect="1" noChangeArrowheads="1"/>
          </p:cNvPicPr>
          <p:nvPr/>
        </p:nvPicPr>
        <p:blipFill>
          <a:blip r:embed="rId5">
            <a:extLst>
              <a:ext uri="{28A0092B-C50C-407E-A947-70E740481C1C}">
                <a14:useLocalDpi xmlns:a14="http://schemas.microsoft.com/office/drawing/2010/main" val="0"/>
              </a:ext>
            </a:extLst>
          </a:blip>
          <a:srcRect l="1457" t="1376"/>
          <a:stretch>
            <a:fillRect/>
          </a:stretch>
        </p:blipFill>
        <p:spPr bwMode="auto">
          <a:xfrm>
            <a:off x="3824307" y="3155161"/>
            <a:ext cx="506128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 name="imag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50" y="3186979"/>
            <a:ext cx="3329962" cy="320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矩形 2"/>
          <p:cNvSpPr/>
          <p:nvPr/>
        </p:nvSpPr>
        <p:spPr>
          <a:xfrm>
            <a:off x="54125" y="5733256"/>
            <a:ext cx="7254179" cy="707886"/>
          </a:xfrm>
          <a:prstGeom prst="rect">
            <a:avLst/>
          </a:prstGeom>
        </p:spPr>
        <p:txBody>
          <a:bodyPr wrap="square">
            <a:spAutoFit/>
          </a:bodyPr>
          <a:lstStyle/>
          <a:p>
            <a:pPr marL="342900" indent="-342900">
              <a:buClr>
                <a:srgbClr val="FF0000"/>
              </a:buClr>
              <a:buFont typeface="Wingdings" panose="05000000000000000000" pitchFamily="2" charset="2"/>
              <a:buChar char="p"/>
            </a:pPr>
            <a:r>
              <a:rPr lang="en-US" altLang="zh-CN" sz="2000" b="1" dirty="0" smtClean="0">
                <a:solidFill>
                  <a:srgbClr val="FF0000"/>
                </a:solidFill>
                <a:latin typeface="Calibri" panose="020F0502020204030204" pitchFamily="34" charset="0"/>
              </a:rPr>
              <a:t>A </a:t>
            </a:r>
            <a:r>
              <a:rPr lang="en-US" altLang="zh-CN" sz="2000" b="1" dirty="0">
                <a:solidFill>
                  <a:srgbClr val="FF0000"/>
                </a:solidFill>
                <a:latin typeface="Calibri" panose="020F0502020204030204" pitchFamily="34" charset="0"/>
              </a:rPr>
              <a:t>new </a:t>
            </a:r>
            <a:r>
              <a:rPr lang="en-US" altLang="zh-CN" sz="2000" b="1" dirty="0" smtClean="0">
                <a:solidFill>
                  <a:srgbClr val="FF0000"/>
                </a:solidFill>
                <a:latin typeface="Calibri" panose="020F0502020204030204" pitchFamily="34" charset="0"/>
              </a:rPr>
              <a:t>site, </a:t>
            </a:r>
            <a:r>
              <a:rPr lang="en-US" altLang="zh-CN" sz="2000" b="1" dirty="0">
                <a:solidFill>
                  <a:srgbClr val="FF0000"/>
                </a:solidFill>
                <a:latin typeface="Calibri" panose="020F0502020204030204" pitchFamily="34" charset="0"/>
              </a:rPr>
              <a:t>which locates in Huizhou, </a:t>
            </a:r>
            <a:r>
              <a:rPr lang="en-US" altLang="zh-CN" sz="2000" b="1" dirty="0" smtClean="0">
                <a:solidFill>
                  <a:srgbClr val="FF0000"/>
                </a:solidFill>
                <a:latin typeface="Calibri" panose="020F0502020204030204" pitchFamily="34" charset="0"/>
              </a:rPr>
              <a:t>Guangdong, was selected </a:t>
            </a:r>
          </a:p>
          <a:p>
            <a:pPr marL="342900" indent="-342900">
              <a:buClr>
                <a:srgbClr val="FF0000"/>
              </a:buClr>
              <a:buFont typeface="Wingdings" panose="05000000000000000000" pitchFamily="2" charset="2"/>
              <a:buChar char="p"/>
            </a:pPr>
            <a:r>
              <a:rPr lang="en-US" altLang="zh-CN" sz="2000" b="1" dirty="0" smtClean="0">
                <a:solidFill>
                  <a:srgbClr val="FF0000"/>
                </a:solidFill>
                <a:latin typeface="Calibri" panose="020F0502020204030204" pitchFamily="34" charset="0"/>
              </a:rPr>
              <a:t>This </a:t>
            </a:r>
            <a:r>
              <a:rPr lang="en-US" altLang="zh-CN" sz="2000" b="1" dirty="0">
                <a:solidFill>
                  <a:srgbClr val="FF0000"/>
                </a:solidFill>
                <a:latin typeface="Calibri" panose="020F0502020204030204" pitchFamily="34" charset="0"/>
              </a:rPr>
              <a:t>new site is nearby the planed Huizhou nuclear power </a:t>
            </a:r>
            <a:r>
              <a:rPr lang="en-US" altLang="zh-CN" sz="2000" b="1" dirty="0" smtClean="0">
                <a:solidFill>
                  <a:srgbClr val="FF0000"/>
                </a:solidFill>
                <a:latin typeface="Calibri" panose="020F0502020204030204" pitchFamily="34" charset="0"/>
              </a:rPr>
              <a:t>plant </a:t>
            </a:r>
          </a:p>
        </p:txBody>
      </p:sp>
    </p:spTree>
    <p:extLst>
      <p:ext uri="{BB962C8B-B14F-4D97-AF65-F5344CB8AC3E}">
        <p14:creationId xmlns:p14="http://schemas.microsoft.com/office/powerpoint/2010/main" val="1602731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Outlines</a:t>
            </a:r>
            <a:endParaRPr kumimoji="1" lang="zh-CN" altLang="en-US" dirty="0"/>
          </a:p>
        </p:txBody>
      </p:sp>
      <p:sp>
        <p:nvSpPr>
          <p:cNvPr id="5" name="Rectangle 3"/>
          <p:cNvSpPr txBox="1">
            <a:spLocks noChangeArrowheads="1"/>
          </p:cNvSpPr>
          <p:nvPr/>
        </p:nvSpPr>
        <p:spPr>
          <a:xfrm>
            <a:off x="899840" y="1923622"/>
            <a:ext cx="7668852" cy="2653034"/>
          </a:xfrm>
          <a:prstGeom prst="rect">
            <a:avLst/>
          </a:prstGeom>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15000"/>
              </a:spcBef>
              <a:spcAft>
                <a:spcPct val="25000"/>
              </a:spcAft>
            </a:pPr>
            <a:r>
              <a:rPr lang="en-US" altLang="zh-CN" b="1" dirty="0">
                <a:solidFill>
                  <a:schemeClr val="accent6">
                    <a:lumMod val="40000"/>
                    <a:lumOff val="60000"/>
                  </a:schemeClr>
                </a:solidFill>
                <a:latin typeface="Times New Roman" charset="0"/>
                <a:ea typeface="黑体" charset="0"/>
                <a:cs typeface="黑体" charset="0"/>
              </a:rPr>
              <a:t>Introduction of ADS Project of China</a:t>
            </a:r>
          </a:p>
          <a:p>
            <a:pPr>
              <a:spcBef>
                <a:spcPct val="15000"/>
              </a:spcBef>
              <a:spcAft>
                <a:spcPct val="25000"/>
              </a:spcAft>
            </a:pPr>
            <a:r>
              <a:rPr lang="en-US" altLang="zh-CN" b="1" dirty="0" smtClean="0">
                <a:latin typeface="Times New Roman" charset="0"/>
                <a:ea typeface="黑体" charset="0"/>
                <a:cs typeface="黑体" charset="0"/>
              </a:rPr>
              <a:t>Progress of 325 MHz SRF </a:t>
            </a:r>
            <a:r>
              <a:rPr lang="en-US" altLang="zh-CN" b="1" dirty="0" err="1" smtClean="0">
                <a:latin typeface="Times New Roman" charset="0"/>
                <a:ea typeface="黑体" charset="0"/>
                <a:cs typeface="黑体" charset="0"/>
              </a:rPr>
              <a:t>Linac</a:t>
            </a:r>
            <a:endParaRPr lang="en-US" altLang="zh-CN" b="1" dirty="0" smtClean="0">
              <a:latin typeface="Times New Roman" charset="0"/>
              <a:ea typeface="黑体" charset="0"/>
              <a:cs typeface="黑体" charset="0"/>
            </a:endParaRPr>
          </a:p>
          <a:p>
            <a:pPr>
              <a:spcBef>
                <a:spcPct val="15000"/>
              </a:spcBef>
              <a:spcAft>
                <a:spcPct val="25000"/>
              </a:spcAft>
            </a:pPr>
            <a:r>
              <a:rPr lang="en-US" altLang="zh-CN" b="1" dirty="0" smtClean="0">
                <a:latin typeface="Times New Roman" charset="0"/>
                <a:ea typeface="黑体" charset="0"/>
                <a:cs typeface="黑体" charset="0"/>
              </a:rPr>
              <a:t>Progress of 162.5 MHz SRF </a:t>
            </a:r>
            <a:r>
              <a:rPr lang="en-US" altLang="zh-CN" b="1" dirty="0" err="1" smtClean="0">
                <a:latin typeface="Times New Roman" charset="0"/>
                <a:ea typeface="黑体" charset="0"/>
                <a:cs typeface="黑体" charset="0"/>
              </a:rPr>
              <a:t>Linac</a:t>
            </a:r>
            <a:endParaRPr lang="en-US" altLang="zh-CN" b="1" dirty="0" smtClean="0">
              <a:latin typeface="Times New Roman" charset="0"/>
              <a:ea typeface="黑体" charset="0"/>
              <a:cs typeface="黑体" charset="0"/>
            </a:endParaRPr>
          </a:p>
          <a:p>
            <a:pPr>
              <a:spcBef>
                <a:spcPct val="15000"/>
              </a:spcBef>
              <a:spcAft>
                <a:spcPct val="25000"/>
              </a:spcAft>
            </a:pPr>
            <a:r>
              <a:rPr lang="en-US" altLang="zh-CN" b="1" dirty="0" smtClean="0">
                <a:solidFill>
                  <a:srgbClr val="C9CBCE"/>
                </a:solidFill>
                <a:latin typeface="Times New Roman" charset="0"/>
                <a:ea typeface="黑体" charset="0"/>
                <a:cs typeface="黑体" charset="0"/>
              </a:rPr>
              <a:t>Summary</a:t>
            </a:r>
            <a:endParaRPr lang="en-US" altLang="zh-CN" b="1" dirty="0">
              <a:solidFill>
                <a:srgbClr val="C9CBCE"/>
              </a:solidFill>
              <a:latin typeface="Times New Roman" charset="0"/>
              <a:ea typeface="黑体" charset="0"/>
              <a:cs typeface="黑体" charset="0"/>
            </a:endParaRPr>
          </a:p>
        </p:txBody>
      </p:sp>
    </p:spTree>
    <p:extLst>
      <p:ext uri="{BB962C8B-B14F-4D97-AF65-F5344CB8AC3E}">
        <p14:creationId xmlns:p14="http://schemas.microsoft.com/office/powerpoint/2010/main" val="198704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l="11573" t="22680" r="25353" b="10961"/>
          <a:stretch/>
        </p:blipFill>
        <p:spPr>
          <a:xfrm>
            <a:off x="-13737" y="980728"/>
            <a:ext cx="9194249" cy="5441079"/>
          </a:xfrm>
          <a:prstGeom prst="rect">
            <a:avLst/>
          </a:prstGeom>
        </p:spPr>
      </p:pic>
      <p:sp>
        <p:nvSpPr>
          <p:cNvPr id="4" name="标题 1"/>
          <p:cNvSpPr>
            <a:spLocks noGrp="1"/>
          </p:cNvSpPr>
          <p:nvPr>
            <p:ph type="title"/>
          </p:nvPr>
        </p:nvSpPr>
        <p:spPr>
          <a:xfrm>
            <a:off x="1043608" y="116632"/>
            <a:ext cx="7848364" cy="720000"/>
          </a:xfrm>
        </p:spPr>
        <p:txBody>
          <a:bodyPr>
            <a:normAutofit/>
          </a:bodyPr>
          <a:lstStyle/>
          <a:p>
            <a:r>
              <a:rPr lang="en-US" altLang="zh-CN" sz="4000" dirty="0" smtClean="0">
                <a:latin typeface="Times New Roman" charset="0"/>
                <a:ea typeface="宋体" charset="0"/>
                <a:cs typeface="Times New Roman" charset="0"/>
              </a:rPr>
              <a:t>325 MHz SRF </a:t>
            </a:r>
            <a:r>
              <a:rPr lang="en-US" altLang="zh-CN" sz="4000" dirty="0" err="1" smtClean="0">
                <a:latin typeface="Times New Roman" charset="0"/>
                <a:ea typeface="宋体" charset="0"/>
                <a:cs typeface="Times New Roman" charset="0"/>
              </a:rPr>
              <a:t>Linac</a:t>
            </a:r>
            <a:r>
              <a:rPr lang="en-US" altLang="zh-CN" sz="4000" dirty="0" smtClean="0">
                <a:latin typeface="Times New Roman" charset="0"/>
                <a:ea typeface="宋体" charset="0"/>
                <a:cs typeface="Times New Roman" charset="0"/>
              </a:rPr>
              <a:t> @ IHEP</a:t>
            </a:r>
            <a:endParaRPr kumimoji="0" lang="zh-CN" altLang="en-US" sz="4000" dirty="0">
              <a:latin typeface="Times New Roman" charset="0"/>
              <a:ea typeface="宋体" charset="0"/>
              <a:cs typeface="Times New Roman" charset="0"/>
            </a:endParaRPr>
          </a:p>
        </p:txBody>
      </p:sp>
      <p:sp>
        <p:nvSpPr>
          <p:cNvPr id="6" name="矩形 5"/>
          <p:cNvSpPr/>
          <p:nvPr/>
        </p:nvSpPr>
        <p:spPr bwMode="auto">
          <a:xfrm>
            <a:off x="6588224" y="1196752"/>
            <a:ext cx="1008112" cy="360040"/>
          </a:xfrm>
          <a:prstGeom prst="rect">
            <a:avLst/>
          </a:prstGeom>
          <a:solidFill>
            <a:schemeClr val="bg1"/>
          </a:solidFill>
          <a:ln>
            <a:noFill/>
            <a:headEnd/>
            <a:tailEnd/>
          </a:ln>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5" name="文本框 4"/>
          <p:cNvSpPr txBox="1"/>
          <p:nvPr/>
        </p:nvSpPr>
        <p:spPr bwMode="auto">
          <a:xfrm>
            <a:off x="6084168" y="1184254"/>
            <a:ext cx="1187624" cy="430887"/>
          </a:xfrm>
          <a:prstGeom prst="rect">
            <a:avLst/>
          </a:prstGeom>
          <a:noFill/>
          <a:ln w="9525">
            <a:noFill/>
            <a:miter lim="800000"/>
            <a:headEnd/>
            <a:tailEnd/>
          </a:ln>
        </p:spPr>
        <p:txBody>
          <a:bodyPr wrap="square" rtlCol="0">
            <a:spAutoFit/>
          </a:bodyPr>
          <a:lstStyle/>
          <a:p>
            <a:r>
              <a:rPr lang="en-US" altLang="zh-CN" sz="2200" b="1" dirty="0" smtClean="0">
                <a:solidFill>
                  <a:srgbClr val="0000FF"/>
                </a:solidFill>
                <a:ea typeface="楷体_GB2312" pitchFamily="49" charset="-122"/>
                <a:cs typeface="Times New Roman" pitchFamily="18" charset="0"/>
              </a:rPr>
              <a:t>10 MeV</a:t>
            </a:r>
            <a:endParaRPr lang="zh-CN" altLang="en-US" sz="2200" b="1" dirty="0" smtClean="0">
              <a:solidFill>
                <a:srgbClr val="0000FF"/>
              </a:solidFill>
              <a:ea typeface="楷体_GB2312" pitchFamily="49" charset="-122"/>
              <a:cs typeface="Times New Roman" pitchFamily="18" charset="0"/>
            </a:endParaRPr>
          </a:p>
        </p:txBody>
      </p:sp>
    </p:spTree>
    <p:extLst>
      <p:ext uri="{BB962C8B-B14F-4D97-AF65-F5344CB8AC3E}">
        <p14:creationId xmlns:p14="http://schemas.microsoft.com/office/powerpoint/2010/main" val="4186363224"/>
      </p:ext>
    </p:extLst>
  </p:cSld>
  <p:clrMapOvr>
    <a:masterClrMapping/>
  </p:clrMapOvr>
  <p:transition advTm="114609">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3">
            <a:extLst>
              <a:ext uri="{28A0092B-C50C-407E-A947-70E740481C1C}">
                <a14:useLocalDpi xmlns:a14="http://schemas.microsoft.com/office/drawing/2010/main" val="0"/>
              </a:ext>
            </a:extLst>
          </a:blip>
          <a:srcRect l="4111" t="5459" r="3002"/>
          <a:stretch/>
        </p:blipFill>
        <p:spPr bwMode="auto">
          <a:xfrm>
            <a:off x="5436096" y="2519272"/>
            <a:ext cx="3132658" cy="213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358774" y="2564904"/>
            <a:ext cx="5077321" cy="1969770"/>
          </a:xfrm>
          <a:prstGeom prst="rect">
            <a:avLst/>
          </a:prstGeom>
          <a:solidFill>
            <a:schemeClr val="bg1"/>
          </a:solidFill>
        </p:spPr>
        <p:txBody>
          <a:bodyPr wrap="square">
            <a:spAutoFit/>
          </a:bodyPr>
          <a:lstStyle/>
          <a:p>
            <a:pPr marL="342900" indent="-342900">
              <a:buFont typeface="Arial" panose="020B0604020202020204" pitchFamily="34" charset="0"/>
              <a:buChar char="•"/>
              <a:defRPr/>
            </a:pPr>
            <a:r>
              <a:rPr lang="en-US" altLang="zh-CN" b="1" dirty="0">
                <a:latin typeface="Times New Roman" panose="02020603050405020304" pitchFamily="18" charset="0"/>
                <a:cs typeface="Times New Roman" panose="02020603050405020304" pitchFamily="18" charset="0"/>
              </a:rPr>
              <a:t>Injector-I RFQ </a:t>
            </a:r>
          </a:p>
          <a:p>
            <a:pPr>
              <a:defRPr/>
            </a:pPr>
            <a:r>
              <a:rPr lang="en-US" altLang="zh-CN" b="1" dirty="0">
                <a:solidFill>
                  <a:srgbClr val="0033CC"/>
                </a:solidFill>
                <a:latin typeface="Times New Roman" panose="02020603050405020304" pitchFamily="18" charset="0"/>
                <a:cs typeface="Times New Roman" panose="02020603050405020304" pitchFamily="18" charset="0"/>
              </a:rPr>
              <a:t>      f= 325MHz  </a:t>
            </a:r>
          </a:p>
          <a:p>
            <a:pPr>
              <a:defRPr/>
            </a:pPr>
            <a:r>
              <a:rPr lang="en-US" altLang="zh-CN" b="1" dirty="0">
                <a:solidFill>
                  <a:srgbClr val="0033CC"/>
                </a:solidFill>
                <a:latin typeface="Times New Roman" panose="02020603050405020304" pitchFamily="18" charset="0"/>
                <a:cs typeface="Times New Roman" panose="02020603050405020304" pitchFamily="18" charset="0"/>
              </a:rPr>
              <a:t>      Cavity power dissipation: 273kW </a:t>
            </a:r>
            <a:endParaRPr lang="en-US" altLang="zh-CN" b="1" dirty="0" smtClean="0">
              <a:solidFill>
                <a:srgbClr val="0033CC"/>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altLang="zh-CN" sz="1600" b="1" dirty="0" smtClean="0">
                <a:solidFill>
                  <a:srgbClr val="0033CC"/>
                </a:solidFill>
                <a:latin typeface="Times New Roman" panose="02020603050405020304" pitchFamily="18" charset="0"/>
                <a:ea typeface="+mn-ea"/>
                <a:cs typeface="Times New Roman" panose="02020603050405020304" pitchFamily="18" charset="0"/>
              </a:rPr>
              <a:t>1Hz/20us</a:t>
            </a:r>
          </a:p>
          <a:p>
            <a:pPr marL="285750" indent="-285750">
              <a:buFont typeface="Arial" panose="020B0604020202020204" pitchFamily="34" charset="0"/>
              <a:buChar char="•"/>
              <a:defRPr/>
            </a:pPr>
            <a:r>
              <a:rPr lang="en-US" altLang="zh-CN" sz="1600" b="1" dirty="0" smtClean="0">
                <a:solidFill>
                  <a:srgbClr val="0033CC"/>
                </a:solidFill>
                <a:latin typeface="Times New Roman" panose="02020603050405020304" pitchFamily="18" charset="0"/>
                <a:ea typeface="+mn-ea"/>
                <a:cs typeface="Times New Roman" panose="02020603050405020304" pitchFamily="18" charset="0"/>
              </a:rPr>
              <a:t>ACCT1 current at the RFQ entrance: 2mA</a:t>
            </a:r>
          </a:p>
          <a:p>
            <a:pPr marL="285750" indent="-285750">
              <a:buFont typeface="Arial" panose="020B0604020202020204" pitchFamily="34" charset="0"/>
              <a:buChar char="•"/>
              <a:defRPr/>
            </a:pPr>
            <a:r>
              <a:rPr lang="en-US" altLang="zh-CN" sz="1600" b="1" dirty="0" smtClean="0">
                <a:solidFill>
                  <a:srgbClr val="0033CC"/>
                </a:solidFill>
                <a:latin typeface="Times New Roman" panose="02020603050405020304" pitchFamily="18" charset="0"/>
                <a:ea typeface="+mn-ea"/>
                <a:cs typeface="Times New Roman" panose="02020603050405020304" pitchFamily="18" charset="0"/>
              </a:rPr>
              <a:t>RFQ</a:t>
            </a:r>
            <a:r>
              <a:rPr lang="zh-CN" altLang="en-US" sz="1600" b="1" dirty="0" smtClean="0">
                <a:solidFill>
                  <a:srgbClr val="0033CC"/>
                </a:solidFill>
                <a:latin typeface="Times New Roman" panose="02020603050405020304" pitchFamily="18" charset="0"/>
                <a:ea typeface="+mn-ea"/>
                <a:cs typeface="Times New Roman" panose="02020603050405020304" pitchFamily="18" charset="0"/>
              </a:rPr>
              <a:t> </a:t>
            </a:r>
            <a:r>
              <a:rPr lang="en-US" altLang="zh-CN" sz="1600" b="1" dirty="0">
                <a:solidFill>
                  <a:srgbClr val="0033CC"/>
                </a:solidFill>
                <a:latin typeface="Times New Roman" panose="02020603050405020304" pitchFamily="18" charset="0"/>
                <a:ea typeface="+mn-ea"/>
                <a:cs typeface="Times New Roman" panose="02020603050405020304" pitchFamily="18" charset="0"/>
              </a:rPr>
              <a:t>Max. transmission: 90%@&gt;240kW</a:t>
            </a:r>
          </a:p>
          <a:p>
            <a:pPr>
              <a:defRPr/>
            </a:pPr>
            <a:r>
              <a:rPr lang="en-US" altLang="zh-CN" sz="1600" b="1" dirty="0">
                <a:solidFill>
                  <a:srgbClr val="0033CC"/>
                </a:solidFill>
                <a:latin typeface="Times New Roman" panose="02020603050405020304" pitchFamily="18" charset="0"/>
                <a:ea typeface="+mn-ea"/>
                <a:cs typeface="Times New Roman" panose="02020603050405020304" pitchFamily="18" charset="0"/>
              </a:rPr>
              <a:t>     @2mA</a:t>
            </a:r>
          </a:p>
        </p:txBody>
      </p:sp>
      <p:sp>
        <p:nvSpPr>
          <p:cNvPr id="18" name="Title 1"/>
          <p:cNvSpPr txBox="1">
            <a:spLocks/>
          </p:cNvSpPr>
          <p:nvPr/>
        </p:nvSpPr>
        <p:spPr>
          <a:xfrm>
            <a:off x="73025" y="193576"/>
            <a:ext cx="9078913" cy="1219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a:defRPr/>
            </a:pPr>
            <a:r>
              <a:rPr lang="en-US" altLang="zh-CN" sz="3200" b="1" i="1" dirty="0" smtClean="0">
                <a:solidFill>
                  <a:srgbClr val="FF0000"/>
                </a:solidFill>
                <a:latin typeface="Times New Roman" pitchFamily="18" charset="0"/>
                <a:ea typeface="+mn-ea"/>
                <a:cs typeface="Times New Roman" pitchFamily="18" charset="0"/>
              </a:rPr>
              <a:t>Pulse mode Operation </a:t>
            </a:r>
            <a:endParaRPr lang="en-US" altLang="zh-CN" sz="900" b="1" i="1" dirty="0" smtClean="0">
              <a:latin typeface="Times New Roman" pitchFamily="18" charset="0"/>
              <a:cs typeface="Times New Roman" pitchFamily="18" charset="0"/>
            </a:endParaRPr>
          </a:p>
          <a:p>
            <a:pPr>
              <a:defRPr/>
            </a:pPr>
            <a:endParaRPr lang="en-US" altLang="zh-CN" sz="1600" b="1" i="1" dirty="0" smtClean="0">
              <a:latin typeface="Times New Roman" pitchFamily="18" charset="0"/>
              <a:cs typeface="Times New Roman" pitchFamily="18" charset="0"/>
            </a:endParaRPr>
          </a:p>
          <a:p>
            <a:pPr>
              <a:defRPr/>
            </a:pPr>
            <a:r>
              <a:rPr lang="en-US" altLang="zh-CN" sz="2400" b="1" i="1" dirty="0" smtClean="0">
                <a:latin typeface="Times New Roman" pitchFamily="18" charset="0"/>
                <a:cs typeface="Times New Roman" pitchFamily="18" charset="0"/>
              </a:rPr>
              <a:t>a) The transmission of the new RFQ</a:t>
            </a:r>
            <a:endParaRPr lang="zh-CN" altLang="en-US" sz="2400" b="1" i="1" dirty="0">
              <a:latin typeface="Times New Roman" pitchFamily="18" charset="0"/>
              <a:cs typeface="Times New Roman" pitchFamily="18" charset="0"/>
            </a:endParaRPr>
          </a:p>
        </p:txBody>
      </p:sp>
      <p:pic>
        <p:nvPicPr>
          <p:cNvPr id="15369" name="图片 8"/>
          <p:cNvPicPr>
            <a:picLocks noChangeAspect="1"/>
          </p:cNvPicPr>
          <p:nvPr/>
        </p:nvPicPr>
        <p:blipFill>
          <a:blip r:embed="rId4">
            <a:extLst>
              <a:ext uri="{28A0092B-C50C-407E-A947-70E740481C1C}">
                <a14:useLocalDpi xmlns:a14="http://schemas.microsoft.com/office/drawing/2010/main" val="0"/>
              </a:ext>
            </a:extLst>
          </a:blip>
          <a:srcRect t="9476" b="13206"/>
          <a:stretch>
            <a:fillRect/>
          </a:stretch>
        </p:blipFill>
        <p:spPr bwMode="auto">
          <a:xfrm>
            <a:off x="396875" y="1519759"/>
            <a:ext cx="842962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940152" y="6093296"/>
            <a:ext cx="271401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Courtesy </a:t>
            </a:r>
            <a:r>
              <a:rPr lang="en-US" altLang="zh-CN" dirty="0" smtClean="0"/>
              <a:t>Prof.</a:t>
            </a:r>
            <a:r>
              <a:rPr lang="zh-CN" altLang="en-US" dirty="0" smtClean="0"/>
              <a:t> Weimin </a:t>
            </a:r>
            <a:r>
              <a:rPr lang="zh-CN" altLang="en-US" dirty="0"/>
              <a:t>Pan</a:t>
            </a:r>
          </a:p>
        </p:txBody>
      </p:sp>
      <p:graphicFrame>
        <p:nvGraphicFramePr>
          <p:cNvPr id="7" name="表格 6"/>
          <p:cNvGraphicFramePr>
            <a:graphicFrameLocks noGrp="1"/>
          </p:cNvGraphicFramePr>
          <p:nvPr>
            <p:extLst>
              <p:ext uri="{D42A27DB-BD31-4B8C-83A1-F6EECF244321}">
                <p14:modId xmlns:p14="http://schemas.microsoft.com/office/powerpoint/2010/main" val="2548993424"/>
              </p:ext>
            </p:extLst>
          </p:nvPr>
        </p:nvGraphicFramePr>
        <p:xfrm>
          <a:off x="394467" y="4680992"/>
          <a:ext cx="8209981" cy="1484312"/>
        </p:xfrm>
        <a:graphic>
          <a:graphicData uri="http://schemas.openxmlformats.org/drawingml/2006/table">
            <a:tbl>
              <a:tblPr firstRow="1" bandRow="1">
                <a:tableStyleId>{5C22544A-7EE6-4342-B048-85BDC9FD1C3A}</a:tableStyleId>
              </a:tblPr>
              <a:tblGrid>
                <a:gridCol w="1869883"/>
                <a:gridCol w="1034912"/>
                <a:gridCol w="1034912"/>
                <a:gridCol w="1100225"/>
                <a:gridCol w="1034912"/>
                <a:gridCol w="1034912"/>
                <a:gridCol w="1100225"/>
              </a:tblGrid>
              <a:tr h="371078">
                <a:tc>
                  <a:txBody>
                    <a:bodyPr/>
                    <a:lstStyle/>
                    <a:p>
                      <a:endParaRPr lang="zh-CN" altLang="en-US" sz="1800" dirty="0">
                        <a:latin typeface="Times New Roman" panose="02020603050405020304" pitchFamily="18" charset="0"/>
                        <a:cs typeface="Times New Roman" panose="02020603050405020304" pitchFamily="18" charset="0"/>
                      </a:endParaRPr>
                    </a:p>
                  </a:txBody>
                  <a:tcPr marL="91436" marR="91436" marT="45759" marB="45759"/>
                </a:tc>
                <a:tc>
                  <a:txBody>
                    <a:bodyPr/>
                    <a:lstStyle/>
                    <a:p>
                      <a:pPr marL="0" algn="l" defTabSz="914400" rtl="0" eaLnBrk="1" latinLnBrk="0" hangingPunct="1"/>
                      <a:r>
                        <a:rPr lang="en-US" altLang="zh-CN" sz="1800" dirty="0" smtClean="0">
                          <a:solidFill>
                            <a:schemeClr val="tx1"/>
                          </a:solidFill>
                          <a:latin typeface="Times New Roman" panose="02020603050405020304" pitchFamily="18" charset="0"/>
                          <a:cs typeface="Times New Roman" panose="02020603050405020304" pitchFamily="18" charset="0"/>
                        </a:rPr>
                        <a:t>α</a:t>
                      </a:r>
                      <a:r>
                        <a:rPr lang="en-US" altLang="zh-CN" sz="1800" b="1" kern="1200" baseline="-25000" dirty="0" smtClean="0">
                          <a:solidFill>
                            <a:schemeClr val="tx1"/>
                          </a:solidFill>
                          <a:latin typeface="Times New Roman" panose="02020603050405020304" pitchFamily="18" charset="0"/>
                          <a:ea typeface="+mn-ea"/>
                          <a:cs typeface="Times New Roman" panose="02020603050405020304" pitchFamily="18" charset="0"/>
                        </a:rPr>
                        <a:t>x</a:t>
                      </a:r>
                      <a:endParaRPr lang="zh-CN" altLang="en-US" sz="1800" b="1" kern="1200" baseline="-25000" dirty="0">
                        <a:solidFill>
                          <a:schemeClr val="tx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r>
                        <a:rPr lang="en-US" altLang="zh-CN" sz="1800" dirty="0" smtClean="0">
                          <a:solidFill>
                            <a:schemeClr val="tx1"/>
                          </a:solidFill>
                          <a:latin typeface="Times New Roman" panose="02020603050405020304" pitchFamily="18" charset="0"/>
                          <a:cs typeface="Times New Roman" panose="02020603050405020304" pitchFamily="18" charset="0"/>
                        </a:rPr>
                        <a:t>β</a:t>
                      </a:r>
                      <a:r>
                        <a:rPr lang="en-US" altLang="zh-CN" sz="1800" baseline="-25000" dirty="0" smtClean="0">
                          <a:solidFill>
                            <a:schemeClr val="tx1"/>
                          </a:solidFill>
                          <a:latin typeface="Times New Roman" panose="02020603050405020304" pitchFamily="18" charset="0"/>
                          <a:cs typeface="Times New Roman" panose="02020603050405020304" pitchFamily="18" charset="0"/>
                        </a:rPr>
                        <a:t>x</a:t>
                      </a:r>
                      <a:endParaRPr lang="zh-CN" altLang="en-US" sz="1800" baseline="-25000" dirty="0">
                        <a:solidFill>
                          <a:schemeClr val="tx1"/>
                        </a:solidFill>
                        <a:latin typeface="Times New Roman" panose="02020603050405020304" pitchFamily="18" charset="0"/>
                        <a:cs typeface="Times New Roman" panose="02020603050405020304" pitchFamily="18" charset="0"/>
                      </a:endParaRPr>
                    </a:p>
                  </a:txBody>
                  <a:tcPr marL="91436" marR="91436" marT="45759" marB="45759"/>
                </a:tc>
                <a:tc>
                  <a:txBody>
                    <a:bodyPr/>
                    <a:lstStyle/>
                    <a:p>
                      <a:r>
                        <a:rPr lang="en-US" altLang="zh-CN" sz="1800" dirty="0" err="1" smtClean="0">
                          <a:solidFill>
                            <a:schemeClr val="tx1"/>
                          </a:solidFill>
                          <a:latin typeface="Times New Roman" panose="02020603050405020304" pitchFamily="18" charset="0"/>
                          <a:cs typeface="Times New Roman" panose="02020603050405020304" pitchFamily="18" charset="0"/>
                        </a:rPr>
                        <a:t>ε</a:t>
                      </a:r>
                      <a:r>
                        <a:rPr lang="en-US" altLang="zh-CN" sz="1800" b="1" kern="1200" baseline="-25000" dirty="0" err="1" smtClean="0">
                          <a:solidFill>
                            <a:schemeClr val="tx1"/>
                          </a:solidFill>
                          <a:latin typeface="Times New Roman" panose="02020603050405020304" pitchFamily="18" charset="0"/>
                          <a:ea typeface="+mn-ea"/>
                          <a:cs typeface="Times New Roman" panose="02020603050405020304" pitchFamily="18" charset="0"/>
                        </a:rPr>
                        <a:t>norm.x</a:t>
                      </a:r>
                      <a:endParaRPr lang="zh-CN" altLang="en-US" sz="1800" b="1" kern="1200" baseline="-25000" dirty="0">
                        <a:solidFill>
                          <a:schemeClr val="tx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l" defTabSz="914400" rtl="0" eaLnBrk="1" latinLnBrk="0" hangingPunct="1"/>
                      <a:r>
                        <a:rPr lang="en-US" altLang="zh-CN" sz="1800" dirty="0" smtClean="0">
                          <a:solidFill>
                            <a:schemeClr val="tx1"/>
                          </a:solidFill>
                          <a:latin typeface="Times New Roman" panose="02020603050405020304" pitchFamily="18" charset="0"/>
                          <a:cs typeface="Times New Roman" panose="02020603050405020304" pitchFamily="18" charset="0"/>
                        </a:rPr>
                        <a:t>α</a:t>
                      </a:r>
                      <a:r>
                        <a:rPr lang="en-US" altLang="zh-CN" sz="1800" baseline="-25000" dirty="0" smtClean="0">
                          <a:solidFill>
                            <a:schemeClr val="tx1"/>
                          </a:solidFill>
                          <a:latin typeface="Times New Roman" panose="02020603050405020304" pitchFamily="18" charset="0"/>
                          <a:cs typeface="Times New Roman" panose="02020603050405020304" pitchFamily="18" charset="0"/>
                        </a:rPr>
                        <a:t>y</a:t>
                      </a:r>
                      <a:endParaRPr lang="zh-CN" altLang="en-US" sz="1800" b="1" kern="1200" baseline="-25000" dirty="0">
                        <a:solidFill>
                          <a:schemeClr val="tx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r>
                        <a:rPr lang="en-US" altLang="zh-CN" sz="1800" dirty="0" smtClean="0">
                          <a:solidFill>
                            <a:schemeClr val="tx1"/>
                          </a:solidFill>
                          <a:latin typeface="Times New Roman" panose="02020603050405020304" pitchFamily="18" charset="0"/>
                          <a:cs typeface="Times New Roman" panose="02020603050405020304" pitchFamily="18" charset="0"/>
                        </a:rPr>
                        <a:t>β</a:t>
                      </a:r>
                      <a:r>
                        <a:rPr lang="en-US" altLang="zh-CN" sz="1800" baseline="-25000" dirty="0" smtClean="0">
                          <a:solidFill>
                            <a:schemeClr val="tx1"/>
                          </a:solidFill>
                          <a:latin typeface="Times New Roman" panose="02020603050405020304" pitchFamily="18" charset="0"/>
                          <a:cs typeface="Times New Roman" panose="02020603050405020304" pitchFamily="18" charset="0"/>
                        </a:rPr>
                        <a:t>y</a:t>
                      </a:r>
                      <a:endParaRPr lang="zh-CN" altLang="en-US" sz="1800" baseline="-25000" dirty="0">
                        <a:solidFill>
                          <a:schemeClr val="tx1"/>
                        </a:solidFill>
                        <a:latin typeface="Times New Roman" panose="02020603050405020304" pitchFamily="18" charset="0"/>
                        <a:cs typeface="Times New Roman" panose="02020603050405020304" pitchFamily="18" charset="0"/>
                      </a:endParaRPr>
                    </a:p>
                  </a:txBody>
                  <a:tcPr marL="91436" marR="91436" marT="45759" marB="45759"/>
                </a:tc>
                <a:tc>
                  <a:txBody>
                    <a:bodyPr/>
                    <a:lstStyle/>
                    <a:p>
                      <a:r>
                        <a:rPr lang="en-US" altLang="zh-CN" sz="1800" dirty="0" err="1" smtClean="0">
                          <a:solidFill>
                            <a:schemeClr val="tx1"/>
                          </a:solidFill>
                          <a:latin typeface="Times New Roman" panose="02020603050405020304" pitchFamily="18" charset="0"/>
                          <a:cs typeface="Times New Roman" panose="02020603050405020304" pitchFamily="18" charset="0"/>
                        </a:rPr>
                        <a:t>ε</a:t>
                      </a:r>
                      <a:r>
                        <a:rPr lang="en-US" altLang="zh-CN" sz="1800" b="1" kern="1200" baseline="-25000" dirty="0" err="1" smtClean="0">
                          <a:solidFill>
                            <a:schemeClr val="tx1"/>
                          </a:solidFill>
                          <a:latin typeface="Times New Roman" panose="02020603050405020304" pitchFamily="18" charset="0"/>
                          <a:ea typeface="+mn-ea"/>
                          <a:cs typeface="Times New Roman" panose="02020603050405020304" pitchFamily="18" charset="0"/>
                        </a:rPr>
                        <a:t>norm.y</a:t>
                      </a:r>
                      <a:endParaRPr lang="zh-CN" altLang="en-US" sz="1800" b="1" kern="1200" baseline="-25000" dirty="0">
                        <a:solidFill>
                          <a:schemeClr val="tx1"/>
                        </a:solidFill>
                        <a:latin typeface="Times New Roman" panose="02020603050405020304" pitchFamily="18" charset="0"/>
                        <a:ea typeface="+mn-ea"/>
                        <a:cs typeface="Times New Roman" panose="02020603050405020304" pitchFamily="18" charset="0"/>
                      </a:endParaRPr>
                    </a:p>
                  </a:txBody>
                  <a:tcPr marL="91436" marR="91436" marT="45759" marB="45759"/>
                </a:tc>
              </a:tr>
              <a:tr h="371078">
                <a:tc>
                  <a:txBody>
                    <a:bodyPr/>
                    <a:lstStyle/>
                    <a:p>
                      <a:endParaRPr lang="zh-CN" altLang="en-US" sz="1800" dirty="0">
                        <a:latin typeface="Times New Roman" panose="02020603050405020304" pitchFamily="18" charset="0"/>
                        <a:cs typeface="Times New Roman" panose="02020603050405020304" pitchFamily="18" charset="0"/>
                      </a:endParaRPr>
                    </a:p>
                  </a:txBody>
                  <a:tcPr marL="91436" marR="91436" marT="45759" marB="45759"/>
                </a:tc>
                <a:tc>
                  <a:txBody>
                    <a:bodyPr/>
                    <a:lstStyle/>
                    <a:p>
                      <a:pPr marL="0" algn="l" defTabSz="914400" rtl="0" eaLnBrk="1" latinLnBrk="0" hangingPunct="1"/>
                      <a:endParaRPr lang="zh-CN" altLang="en-US" sz="18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r>
                        <a:rPr lang="en-US" altLang="zh-CN" sz="1800" baseline="-25000" dirty="0" smtClean="0">
                          <a:latin typeface="Times New Roman" panose="02020603050405020304" pitchFamily="18" charset="0"/>
                          <a:cs typeface="Times New Roman" panose="02020603050405020304" pitchFamily="18" charset="0"/>
                        </a:rPr>
                        <a:t>mm/</a:t>
                      </a:r>
                      <a:r>
                        <a:rPr lang="en-US" altLang="zh-CN" sz="1800" baseline="-25000" dirty="0" err="1" smtClean="0">
                          <a:latin typeface="Times New Roman" panose="02020603050405020304" pitchFamily="18" charset="0"/>
                          <a:cs typeface="Times New Roman" panose="02020603050405020304" pitchFamily="18" charset="0"/>
                        </a:rPr>
                        <a:t>mrad</a:t>
                      </a:r>
                      <a:endParaRPr lang="zh-CN" altLang="en-US" sz="1800" baseline="-25000" dirty="0">
                        <a:latin typeface="Times New Roman" panose="02020603050405020304" pitchFamily="18" charset="0"/>
                        <a:cs typeface="Times New Roman" panose="02020603050405020304" pitchFamily="18" charset="0"/>
                      </a:endParaRPr>
                    </a:p>
                  </a:txBody>
                  <a:tcPr marL="91436" marR="91436" marT="45759" marB="45759"/>
                </a:tc>
                <a:tc>
                  <a:txBody>
                    <a:bodyPr/>
                    <a:lstStyle/>
                    <a:p>
                      <a:r>
                        <a:rPr lang="el-GR" altLang="zh-CN" sz="1800" b="0" kern="1200" baseline="-25000" dirty="0" smtClean="0">
                          <a:solidFill>
                            <a:schemeClr val="tx1"/>
                          </a:solidFill>
                          <a:latin typeface="Times New Roman" panose="02020603050405020304" pitchFamily="18" charset="0"/>
                          <a:ea typeface="+mn-ea"/>
                          <a:cs typeface="Times New Roman" panose="02020603050405020304" pitchFamily="18" charset="0"/>
                        </a:rPr>
                        <a:t>π</a:t>
                      </a:r>
                      <a:r>
                        <a:rPr lang="en-US" altLang="zh-CN" sz="1800" b="0" kern="1200" baseline="-25000" dirty="0" smtClean="0">
                          <a:solidFill>
                            <a:schemeClr val="tx1"/>
                          </a:solidFill>
                          <a:latin typeface="Times New Roman" panose="02020603050405020304" pitchFamily="18" charset="0"/>
                          <a:ea typeface="+mn-ea"/>
                          <a:cs typeface="Times New Roman" panose="02020603050405020304" pitchFamily="18" charset="0"/>
                        </a:rPr>
                        <a:t>.</a:t>
                      </a:r>
                      <a:r>
                        <a:rPr lang="en-US" altLang="zh-CN" sz="1800" b="0" kern="1200" baseline="-25000" dirty="0" err="1" smtClean="0">
                          <a:solidFill>
                            <a:schemeClr val="tx1"/>
                          </a:solidFill>
                          <a:latin typeface="Times New Roman" panose="02020603050405020304" pitchFamily="18" charset="0"/>
                          <a:ea typeface="+mn-ea"/>
                          <a:cs typeface="Times New Roman" panose="02020603050405020304" pitchFamily="18" charset="0"/>
                        </a:rPr>
                        <a:t>mm.mrad</a:t>
                      </a:r>
                      <a:endParaRPr lang="zh-CN" altLang="en-US" sz="1800" b="0" kern="1200" baseline="-25000" dirty="0">
                        <a:solidFill>
                          <a:schemeClr val="tx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l" defTabSz="914400" rtl="0" eaLnBrk="1" latinLnBrk="0" hangingPunct="1"/>
                      <a:endParaRPr lang="zh-CN" altLang="en-US" sz="18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r>
                        <a:rPr lang="en-US" altLang="zh-CN" sz="1800" baseline="-25000" dirty="0" smtClean="0">
                          <a:latin typeface="Times New Roman" panose="02020603050405020304" pitchFamily="18" charset="0"/>
                          <a:cs typeface="Times New Roman" panose="02020603050405020304" pitchFamily="18" charset="0"/>
                        </a:rPr>
                        <a:t>mm/</a:t>
                      </a:r>
                      <a:r>
                        <a:rPr lang="en-US" altLang="zh-CN" sz="1800" baseline="-25000" dirty="0" err="1" smtClean="0">
                          <a:latin typeface="Times New Roman" panose="02020603050405020304" pitchFamily="18" charset="0"/>
                          <a:cs typeface="Times New Roman" panose="02020603050405020304" pitchFamily="18" charset="0"/>
                        </a:rPr>
                        <a:t>mrad</a:t>
                      </a:r>
                      <a:endParaRPr lang="zh-CN" altLang="en-US" sz="1800" baseline="-25000" dirty="0">
                        <a:latin typeface="Times New Roman" panose="02020603050405020304" pitchFamily="18" charset="0"/>
                        <a:cs typeface="Times New Roman" panose="02020603050405020304" pitchFamily="18" charset="0"/>
                      </a:endParaRPr>
                    </a:p>
                  </a:txBody>
                  <a:tcPr marL="91436" marR="91436" marT="45759" marB="45759"/>
                </a:tc>
                <a:tc>
                  <a:txBody>
                    <a:bodyPr/>
                    <a:lstStyle/>
                    <a:p>
                      <a:r>
                        <a:rPr lang="el-GR" altLang="zh-CN" sz="1800" b="0" kern="1200" baseline="-25000" dirty="0" smtClean="0">
                          <a:solidFill>
                            <a:schemeClr val="tx1"/>
                          </a:solidFill>
                          <a:latin typeface="Times New Roman" panose="02020603050405020304" pitchFamily="18" charset="0"/>
                          <a:ea typeface="+mn-ea"/>
                          <a:cs typeface="Times New Roman" panose="02020603050405020304" pitchFamily="18" charset="0"/>
                        </a:rPr>
                        <a:t>π</a:t>
                      </a:r>
                      <a:r>
                        <a:rPr lang="en-US" altLang="zh-CN" sz="1800" b="0" kern="1200" baseline="-25000" dirty="0" smtClean="0">
                          <a:solidFill>
                            <a:schemeClr val="tx1"/>
                          </a:solidFill>
                          <a:latin typeface="Times New Roman" panose="02020603050405020304" pitchFamily="18" charset="0"/>
                          <a:ea typeface="+mn-ea"/>
                          <a:cs typeface="Times New Roman" panose="02020603050405020304" pitchFamily="18" charset="0"/>
                        </a:rPr>
                        <a:t>.</a:t>
                      </a:r>
                      <a:r>
                        <a:rPr lang="en-US" altLang="zh-CN" sz="1800" b="0" kern="1200" baseline="-25000" dirty="0" err="1" smtClean="0">
                          <a:solidFill>
                            <a:schemeClr val="tx1"/>
                          </a:solidFill>
                          <a:latin typeface="Times New Roman" panose="02020603050405020304" pitchFamily="18" charset="0"/>
                          <a:ea typeface="+mn-ea"/>
                          <a:cs typeface="Times New Roman" panose="02020603050405020304" pitchFamily="18" charset="0"/>
                        </a:rPr>
                        <a:t>mm.mrad</a:t>
                      </a:r>
                      <a:endParaRPr lang="zh-CN" altLang="en-US" sz="1800" b="0" kern="1200" baseline="-25000" dirty="0">
                        <a:solidFill>
                          <a:schemeClr val="tx1"/>
                        </a:solidFill>
                        <a:latin typeface="Times New Roman" panose="02020603050405020304" pitchFamily="18" charset="0"/>
                        <a:ea typeface="+mn-ea"/>
                        <a:cs typeface="Times New Roman" panose="02020603050405020304" pitchFamily="18" charset="0"/>
                      </a:endParaRPr>
                    </a:p>
                  </a:txBody>
                  <a:tcPr marL="91436" marR="91436" marT="45759" marB="45759"/>
                </a:tc>
              </a:tr>
              <a:tr h="371078">
                <a:tc>
                  <a:txBody>
                    <a:bodyPr/>
                    <a:lstStyle/>
                    <a:p>
                      <a:pPr algn="ctr"/>
                      <a:r>
                        <a:rPr lang="en-US" altLang="zh-CN" sz="1800" dirty="0" smtClean="0">
                          <a:latin typeface="Times New Roman" panose="02020603050405020304" pitchFamily="18" charset="0"/>
                          <a:cs typeface="Times New Roman" panose="02020603050405020304" pitchFamily="18" charset="0"/>
                        </a:rPr>
                        <a:t>Measurements</a:t>
                      </a:r>
                      <a:endParaRPr lang="zh-CN" altLang="en-US" sz="1800" dirty="0">
                        <a:latin typeface="Times New Roman" panose="02020603050405020304" pitchFamily="18" charset="0"/>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-0.788</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0.098</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0.06</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1.79</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0.157</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0.102</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r>
              <a:tr h="371078">
                <a:tc>
                  <a:txBody>
                    <a:bodyPr/>
                    <a:lstStyle/>
                    <a:p>
                      <a:pPr algn="ctr"/>
                      <a:r>
                        <a:rPr lang="en-US" altLang="zh-CN" sz="1800" dirty="0" smtClean="0">
                          <a:latin typeface="Times New Roman" panose="02020603050405020304" pitchFamily="18" charset="0"/>
                          <a:cs typeface="Times New Roman" panose="02020603050405020304" pitchFamily="18" charset="0"/>
                        </a:rPr>
                        <a:t>Simulated</a:t>
                      </a:r>
                      <a:endParaRPr lang="zh-CN" altLang="en-US" sz="1800" dirty="0">
                        <a:latin typeface="Times New Roman" panose="02020603050405020304" pitchFamily="18" charset="0"/>
                        <a:cs typeface="Times New Roman" panose="02020603050405020304" pitchFamily="18" charset="0"/>
                      </a:endParaRPr>
                    </a:p>
                  </a:txBody>
                  <a:tcPr marL="91436" marR="91436" marT="45759" marB="45759"/>
                </a:tc>
                <a:tc>
                  <a:txBody>
                    <a:bodyPr/>
                    <a:lstStyle/>
                    <a:p>
                      <a:pPr algn="ctr"/>
                      <a:r>
                        <a:rPr lang="en-US" altLang="zh-CN" sz="1800" dirty="0" smtClean="0">
                          <a:latin typeface="Times New Roman" panose="02020603050405020304" pitchFamily="18" charset="0"/>
                          <a:cs typeface="Times New Roman" panose="02020603050405020304" pitchFamily="18" charset="0"/>
                        </a:rPr>
                        <a:t>-1.34</a:t>
                      </a:r>
                      <a:endParaRPr lang="zh-CN" altLang="en-US" sz="1800" dirty="0">
                        <a:latin typeface="Times New Roman" panose="02020603050405020304" pitchFamily="18" charset="0"/>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0.105</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0.2</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1.19</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0.116</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c>
                  <a:txBody>
                    <a:bodyPr/>
                    <a:lstStyle/>
                    <a:p>
                      <a:pPr marL="0" algn="ctr" defTabSz="914400" rtl="0" eaLnBrk="1" latinLnBrk="0" hangingPunct="1"/>
                      <a:r>
                        <a:rPr lang="en-US" altLang="zh-CN" sz="1800" kern="1200" dirty="0" smtClean="0">
                          <a:solidFill>
                            <a:schemeClr val="dk1"/>
                          </a:solidFill>
                          <a:latin typeface="Times New Roman" panose="02020603050405020304" pitchFamily="18" charset="0"/>
                          <a:ea typeface="+mn-ea"/>
                          <a:cs typeface="Times New Roman" panose="02020603050405020304" pitchFamily="18" charset="0"/>
                        </a:rPr>
                        <a:t>0.2</a:t>
                      </a:r>
                      <a:endParaRPr lang="zh-CN" alt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91436" marR="91436" marT="45759" marB="45759"/>
                </a:tc>
              </a:tr>
            </a:tbl>
          </a:graphicData>
        </a:graphic>
      </p:graphicFrame>
    </p:spTree>
    <p:extLst>
      <p:ext uri="{BB962C8B-B14F-4D97-AF65-F5344CB8AC3E}">
        <p14:creationId xmlns:p14="http://schemas.microsoft.com/office/powerpoint/2010/main" val="951030138"/>
      </p:ext>
    </p:extLst>
  </p:cSld>
  <p:clrMapOvr>
    <a:masterClrMapping/>
  </p:clrMapOvr>
  <p:transition spd="slow" advTm="559"/>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5|0.9|1.4|0.8|1|2.2|2.1|0.8|1|1.4|1.6|3.8|1.1|1.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MPCAS">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凸显">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28575">
          <a:solidFill>
            <a:schemeClr val="accent3">
              <a:lumMod val="60000"/>
              <a:lumOff val="40000"/>
            </a:schemeClr>
          </a:solidFill>
        </a:ln>
        <a:effectLst>
          <a:glow rad="63500">
            <a:schemeClr val="accent4">
              <a:satMod val="175000"/>
              <a:alpha val="40000"/>
            </a:schemeClr>
          </a:glow>
        </a:effectLst>
      </a:spPr>
      <a:bodyPr wrap="square" rtlCol="0" anchor="ctr">
        <a:spAutoFit/>
      </a:bodyPr>
      <a:lstStyle>
        <a:defPPr algn="ctr">
          <a:defRPr sz="2400" dirty="0" smtClean="0">
            <a:latin typeface="Arial Narrow" pitchFamily="34" charset="0"/>
          </a:defRPr>
        </a:defPPr>
      </a:lstStyle>
    </a:spDef>
    <a:txDef>
      <a:spPr bwMode="auto">
        <a:noFill/>
        <a:ln w="9525">
          <a:noFill/>
          <a:miter lim="800000"/>
          <a:headEnd/>
          <a:tailEnd/>
        </a:ln>
      </a:spPr>
      <a:bodyPr wrap="none" rtlCol="0">
        <a:spAutoFit/>
      </a:bodyPr>
      <a:lstStyle>
        <a:defPPr>
          <a:defRPr sz="2200" dirty="0" smtClean="0">
            <a:latin typeface="Arial Narrow" pitchFamily="34" charset="0"/>
            <a:ea typeface="楷体_GB2312" pitchFamily="49" charset="-122"/>
            <a:cs typeface="Times New Roman" pitchFamily="18" charset="0"/>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
  <TotalTime>52167</TotalTime>
  <Words>2007</Words>
  <Application>Microsoft Office PowerPoint</Application>
  <PresentationFormat>全屏显示(4:3)</PresentationFormat>
  <Paragraphs>511</Paragraphs>
  <Slides>31</Slides>
  <Notes>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31</vt:i4>
      </vt:variant>
    </vt:vector>
  </HeadingPairs>
  <TitlesOfParts>
    <vt:vector size="52" baseType="lpstr">
      <vt:lpstr>Heiti SC Light</vt:lpstr>
      <vt:lpstr>ＭＳ Ｐゴシック</vt:lpstr>
      <vt:lpstr>ＭＳ Ｐ明朝</vt:lpstr>
      <vt:lpstr>New Gulim</vt:lpstr>
      <vt:lpstr>New York</vt:lpstr>
      <vt:lpstr>等线</vt:lpstr>
      <vt:lpstr>仿宋</vt:lpstr>
      <vt:lpstr>SimHei</vt:lpstr>
      <vt:lpstr>SimHei</vt:lpstr>
      <vt:lpstr>楷体_GB2312</vt:lpstr>
      <vt:lpstr>宋体</vt:lpstr>
      <vt:lpstr>微软雅黑</vt:lpstr>
      <vt:lpstr>Arial</vt:lpstr>
      <vt:lpstr>Arial Narrow</vt:lpstr>
      <vt:lpstr>Baskerville Old Face</vt:lpstr>
      <vt:lpstr>Calibri</vt:lpstr>
      <vt:lpstr>Times New Roman</vt:lpstr>
      <vt:lpstr>Verdana</vt:lpstr>
      <vt:lpstr>Wingdings</vt:lpstr>
      <vt:lpstr>Wingdings 3</vt:lpstr>
      <vt:lpstr>IMPCAS</vt:lpstr>
      <vt:lpstr>CADS Linac Beam Operation</vt:lpstr>
      <vt:lpstr>Outlines</vt:lpstr>
      <vt:lpstr>Roadmap of ADS project in China</vt:lpstr>
      <vt:lpstr>The CAS ADS Program (2011-2017)</vt:lpstr>
      <vt:lpstr>PowerPoint 演示文稿</vt:lpstr>
      <vt:lpstr>Location of CIADS</vt:lpstr>
      <vt:lpstr>Outlines</vt:lpstr>
      <vt:lpstr>325 MHz SRF Linac @ IHEP</vt:lpstr>
      <vt:lpstr>PowerPoint 演示文稿</vt:lpstr>
      <vt:lpstr>PowerPoint 演示文稿</vt:lpstr>
      <vt:lpstr>PowerPoint 演示文稿</vt:lpstr>
      <vt:lpstr>PowerPoint 演示文稿</vt:lpstr>
      <vt:lpstr>PowerPoint 演示文稿</vt:lpstr>
      <vt:lpstr>PowerPoint 演示文稿</vt:lpstr>
      <vt:lpstr>162.5 MHz SRF Linac @ IMP</vt:lpstr>
      <vt:lpstr>Commissioning of Injector II</vt:lpstr>
      <vt:lpstr>Commissioning of HWR test module</vt:lpstr>
      <vt:lpstr>PowerPoint 演示文稿</vt:lpstr>
      <vt:lpstr>PowerPoint 演示文稿</vt:lpstr>
      <vt:lpstr>Summary of CW Commissioning</vt:lpstr>
      <vt:lpstr>Summary of Cryomdule Performance </vt:lpstr>
      <vt:lpstr>Summary of Cryomdule Performance </vt:lpstr>
      <vt:lpstr>PowerPoint 演示文稿</vt:lpstr>
      <vt:lpstr>PowerPoint 演示文稿</vt:lpstr>
      <vt:lpstr>Helium Processing</vt:lpstr>
      <vt:lpstr>Cavity Performance </vt:lpstr>
      <vt:lpstr>Summary of Cavity Gradient</vt:lpstr>
      <vt:lpstr>The Demo 25 MeV SRF Linac </vt:lpstr>
      <vt:lpstr>Summary</vt:lpstr>
      <vt:lpstr>PowerPoint 演示文稿</vt:lpstr>
      <vt:lpstr>Thanks for your attention</vt:lpstr>
    </vt:vector>
  </TitlesOfParts>
  <Manager/>
  <Company>IMPCAS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HB2014_TALK_Y.He</dc:title>
  <dc:subject>Beam physics and technology challenge for multi-MW CW superconducting proton linac for ADS</dc:subject>
  <dc:creator>Yuan He</dc:creator>
  <cp:keywords/>
  <dc:description/>
  <cp:lastModifiedBy>lym</cp:lastModifiedBy>
  <cp:revision>3024</cp:revision>
  <dcterms:created xsi:type="dcterms:W3CDTF">2010-03-25T13:47:32Z</dcterms:created>
  <dcterms:modified xsi:type="dcterms:W3CDTF">2017-02-21T14:53:41Z</dcterms:modified>
  <cp:category/>
</cp:coreProperties>
</file>