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  <p:sldMasterId id="2147484031" r:id="rId5"/>
    <p:sldMasterId id="2147484045" r:id="rId6"/>
    <p:sldMasterId id="2147484054" r:id="rId7"/>
  </p:sldMasterIdLst>
  <p:notesMasterIdLst>
    <p:notesMasterId r:id="rId47"/>
  </p:notesMasterIdLst>
  <p:handoutMasterIdLst>
    <p:handoutMasterId r:id="rId48"/>
  </p:handoutMasterIdLst>
  <p:sldIdLst>
    <p:sldId id="577" r:id="rId8"/>
    <p:sldId id="739" r:id="rId9"/>
    <p:sldId id="796" r:id="rId10"/>
    <p:sldId id="798" r:id="rId11"/>
    <p:sldId id="808" r:id="rId12"/>
    <p:sldId id="809" r:id="rId13"/>
    <p:sldId id="810" r:id="rId14"/>
    <p:sldId id="824" r:id="rId15"/>
    <p:sldId id="825" r:id="rId16"/>
    <p:sldId id="826" r:id="rId17"/>
    <p:sldId id="800" r:id="rId18"/>
    <p:sldId id="801" r:id="rId19"/>
    <p:sldId id="802" r:id="rId20"/>
    <p:sldId id="803" r:id="rId21"/>
    <p:sldId id="804" r:id="rId22"/>
    <p:sldId id="805" r:id="rId23"/>
    <p:sldId id="799" r:id="rId24"/>
    <p:sldId id="813" r:id="rId25"/>
    <p:sldId id="806" r:id="rId26"/>
    <p:sldId id="812" r:id="rId27"/>
    <p:sldId id="816" r:id="rId28"/>
    <p:sldId id="814" r:id="rId29"/>
    <p:sldId id="817" r:id="rId30"/>
    <p:sldId id="818" r:id="rId31"/>
    <p:sldId id="821" r:id="rId32"/>
    <p:sldId id="823" r:id="rId33"/>
    <p:sldId id="827" r:id="rId34"/>
    <p:sldId id="828" r:id="rId35"/>
    <p:sldId id="830" r:id="rId36"/>
    <p:sldId id="832" r:id="rId37"/>
    <p:sldId id="831" r:id="rId38"/>
    <p:sldId id="770" r:id="rId39"/>
    <p:sldId id="771" r:id="rId40"/>
    <p:sldId id="819" r:id="rId41"/>
    <p:sldId id="822" r:id="rId42"/>
    <p:sldId id="820" r:id="rId43"/>
    <p:sldId id="829" r:id="rId44"/>
    <p:sldId id="789" r:id="rId45"/>
    <p:sldId id="811" r:id="rId4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548D7"/>
    <a:srgbClr val="1DC4FF"/>
    <a:srgbClr val="0033CC"/>
    <a:srgbClr val="0000FF"/>
    <a:srgbClr val="FF9966"/>
    <a:srgbClr val="99CCFF"/>
    <a:srgbClr val="6699FF"/>
    <a:srgbClr val="9D3431"/>
    <a:srgbClr val="FFCC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6" autoAdjust="0"/>
    <p:restoredTop sz="94286" autoAdjust="0"/>
  </p:normalViewPr>
  <p:slideViewPr>
    <p:cSldViewPr snapToGrid="0">
      <p:cViewPr varScale="1">
        <p:scale>
          <a:sx n="109" d="100"/>
          <a:sy n="109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5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2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5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2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1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1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0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tif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9.png"/><Relationship Id="rId9" Type="http://schemas.openxmlformats.org/officeDocument/2006/relationships/image" Target="../media/image8.gi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5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2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67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49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6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0832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1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10-11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10-11 January 2017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9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10-11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2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10-11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9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10-11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2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PCM PRR, 10-11 January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PCM PRR, 10-11 January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6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1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0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7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9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57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- CM PRR Sep.13-14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0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0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705100" y="6400801"/>
            <a:ext cx="37338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339966"/>
                </a:solidFill>
                <a:latin typeface="Arial"/>
                <a:ea typeface="+mn-ea"/>
              </a:rPr>
              <a:t>   </a:t>
            </a:r>
            <a:r>
              <a:rPr lang="en-US" sz="1200" b="1" dirty="0">
                <a:solidFill>
                  <a:srgbClr val="339966"/>
                </a:solidFill>
                <a:latin typeface="Arial"/>
                <a:ea typeface="+mn-ea"/>
              </a:rPr>
              <a:t>Thomas Jefferson National Accelerator Facility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92900" y="6249988"/>
            <a:ext cx="1460500" cy="4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2390775" y="6553200"/>
            <a:ext cx="7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+mn-ea"/>
              </a:rPr>
              <a:t>Page </a:t>
            </a:r>
            <a:fld id="{BFF26728-E5DD-43F7-A26A-D5BFC0C3B38C}" type="slidenum">
              <a:rPr lang="en-US" altLang="en-US" sz="1000" b="1">
                <a:solidFill>
                  <a:srgbClr val="000000"/>
                </a:solidFill>
                <a:latin typeface="Arial"/>
                <a:ea typeface="+mn-ea"/>
              </a:rPr>
              <a:pPr algn="ctr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2971800" y="6629400"/>
            <a:ext cx="3657600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+mn-ea"/>
              </a:rPr>
              <a:t>Project X Cost Reduction Workshop  11-12 September 2013</a:t>
            </a:r>
            <a:endParaRPr lang="en-US" sz="1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4106" name="Picture 12" descr="NP-logo-Nl copy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8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10-11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7893" y="1617442"/>
            <a:ext cx="8413750" cy="2246313"/>
          </a:xfrm>
        </p:spPr>
        <p:txBody>
          <a:bodyPr/>
          <a:lstStyle/>
          <a:p>
            <a:r>
              <a:rPr lang="en-US" sz="4000" dirty="0"/>
              <a:t>First Results of LCLS-II </a:t>
            </a:r>
            <a:r>
              <a:rPr lang="en-US" sz="4000" dirty="0" smtClean="0"/>
              <a:t>Prototype Cryomodule Tests</a:t>
            </a:r>
            <a:br>
              <a:rPr lang="en-US" sz="4000" dirty="0" smtClean="0"/>
            </a:br>
            <a:r>
              <a:rPr lang="en-US" sz="1400" dirty="0" smtClean="0"/>
              <a:t>M</a:t>
            </a:r>
            <a:r>
              <a:rPr lang="en-US" sz="1400" dirty="0"/>
              <a:t>. Drury / </a:t>
            </a:r>
            <a:r>
              <a:rPr lang="en-US" sz="1400" dirty="0" smtClean="0"/>
              <a:t>Ed Daly / Tom Powers / Bob Legg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18 February- </a:t>
            </a:r>
            <a:r>
              <a:rPr lang="en-US" sz="1400" dirty="0"/>
              <a:t>2017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CM Cooldown - Observations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45472" y="1248508"/>
            <a:ext cx="8361644" cy="5060598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Maintained limits on Gaseous He Return Pipe (GHRP) and thermal shield</a:t>
            </a:r>
          </a:p>
          <a:p>
            <a:pPr lvl="2"/>
            <a:r>
              <a:rPr lang="en-US" sz="1800" dirty="0" smtClean="0"/>
              <a:t>Need to verify mixed gas </a:t>
            </a:r>
            <a:r>
              <a:rPr lang="en-US" sz="1800" dirty="0" err="1" smtClean="0"/>
              <a:t>cooldown</a:t>
            </a:r>
            <a:r>
              <a:rPr lang="en-US" sz="1800" dirty="0" smtClean="0"/>
              <a:t> capability</a:t>
            </a:r>
            <a:endParaRPr lang="en-US" sz="1800" dirty="0"/>
          </a:p>
          <a:p>
            <a:pPr lvl="1"/>
            <a:r>
              <a:rPr lang="en-US" sz="1800" dirty="0" smtClean="0"/>
              <a:t>Cavity cooldown rates from 40K through Tc ranged up to 2K/min</a:t>
            </a:r>
            <a:endParaRPr lang="en-US" sz="1800" dirty="0"/>
          </a:p>
          <a:p>
            <a:pPr lvl="1"/>
            <a:r>
              <a:rPr lang="en-US" sz="1800" dirty="0" smtClean="0"/>
              <a:t>Magnetic field levels at cavities are very good</a:t>
            </a:r>
          </a:p>
          <a:p>
            <a:pPr lvl="2"/>
            <a:r>
              <a:rPr lang="en-US" sz="1800" dirty="0" smtClean="0"/>
              <a:t>~ 1 </a:t>
            </a:r>
            <a:r>
              <a:rPr lang="en-US" sz="1800" dirty="0" err="1" smtClean="0"/>
              <a:t>mG</a:t>
            </a:r>
            <a:r>
              <a:rPr lang="en-US" sz="1800" dirty="0" smtClean="0"/>
              <a:t> average, 4.5 </a:t>
            </a:r>
            <a:r>
              <a:rPr lang="en-US" sz="1800" dirty="0" err="1" smtClean="0"/>
              <a:t>mG</a:t>
            </a:r>
            <a:r>
              <a:rPr lang="en-US" sz="1800" dirty="0" smtClean="0"/>
              <a:t> peak at one location</a:t>
            </a:r>
            <a:endParaRPr lang="en-US" sz="1800" dirty="0"/>
          </a:p>
          <a:p>
            <a:pPr lvl="1"/>
            <a:r>
              <a:rPr lang="en-US" sz="1800" dirty="0" smtClean="0"/>
              <a:t>LL </a:t>
            </a:r>
            <a:r>
              <a:rPr lang="en-US" sz="1800" dirty="0" err="1" smtClean="0"/>
              <a:t>readbacks</a:t>
            </a:r>
            <a:r>
              <a:rPr lang="en-US" sz="1800" dirty="0" smtClean="0"/>
              <a:t> are intermittent at times</a:t>
            </a:r>
          </a:p>
          <a:p>
            <a:pPr lvl="2"/>
            <a:r>
              <a:rPr lang="en-US" sz="1800" dirty="0" smtClean="0"/>
              <a:t>Possible interaction between CD &amp; JT valves and LL behavior</a:t>
            </a:r>
            <a:endParaRPr lang="en-US" sz="1800" dirty="0"/>
          </a:p>
          <a:p>
            <a:pPr lvl="1"/>
            <a:r>
              <a:rPr lang="en-US" sz="1800" dirty="0" smtClean="0"/>
              <a:t>As at FNAL, observed high heat load on JT valve</a:t>
            </a:r>
            <a:endParaRPr lang="en-US" sz="1800" dirty="0"/>
          </a:p>
          <a:p>
            <a:pPr lvl="1"/>
            <a:r>
              <a:rPr lang="en-US" sz="1800" dirty="0" smtClean="0"/>
              <a:t>Cooldown rate will proceed more quickly (Target is 10K/</a:t>
            </a:r>
            <a:r>
              <a:rPr lang="en-US" sz="1800" dirty="0" err="1" smtClean="0"/>
              <a:t>hr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Unexpected pressure drops were eliminated</a:t>
            </a:r>
          </a:p>
          <a:p>
            <a:pPr lvl="2"/>
            <a:r>
              <a:rPr lang="en-US" sz="1800" dirty="0" smtClean="0"/>
              <a:t>Plan to use warm gas mixing during next cooldown from 300K 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 smtClean="0"/>
              <a:t>Note:  The unexpected duration of cool down and the scheduled maintenance down of the CTF significantly reduced time available for Acceptance testing.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28159"/>
          </a:xfrm>
        </p:spPr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Performance Requirements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53602"/>
              </p:ext>
            </p:extLst>
          </p:nvPr>
        </p:nvGraphicFramePr>
        <p:xfrm>
          <a:off x="238125" y="1234440"/>
          <a:ext cx="8467725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55635849"/>
                    </a:ext>
                  </a:extLst>
                </a:gridCol>
                <a:gridCol w="5419725">
                  <a:extLst>
                    <a:ext uri="{9D8B030D-6E8A-4147-A177-3AD203B41FA5}">
                      <a16:colId xmlns:a16="http://schemas.microsoft.com/office/drawing/2014/main" val="416270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Criteria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Minimum for Acceptance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328076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Beamline vacuum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Cold:</a:t>
                      </a:r>
                      <a:r>
                        <a:rPr lang="en-US" sz="1700" baseline="0" dirty="0" smtClean="0"/>
                        <a:t>  1 x 10</a:t>
                      </a:r>
                      <a:r>
                        <a:rPr lang="en-US" sz="1700" baseline="30000" dirty="0" smtClean="0"/>
                        <a:t>-10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torr</a:t>
                      </a:r>
                      <a:endParaRPr lang="en-US" sz="1700" baseline="0" dirty="0" smtClean="0"/>
                    </a:p>
                    <a:p>
                      <a:r>
                        <a:rPr lang="en-US" sz="1700" baseline="0" dirty="0" smtClean="0"/>
                        <a:t>Warm:  1 x 10</a:t>
                      </a:r>
                      <a:r>
                        <a:rPr lang="en-US" sz="1700" baseline="30000" dirty="0" smtClean="0"/>
                        <a:t>-8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torr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86888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Center frequency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1.3000000 GHz +/- 20 kHz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Cavity </a:t>
                      </a:r>
                      <a:r>
                        <a:rPr lang="en-US" sz="1700" dirty="0" err="1" smtClean="0"/>
                        <a:t>Eacc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≥ 16</a:t>
                      </a:r>
                      <a:r>
                        <a:rPr lang="en-US" sz="1700" baseline="0" dirty="0" smtClean="0"/>
                        <a:t> MV/m (Minimum CW Voltage for CM = 128 MV)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Field Emission Onset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≥ 14 MV/m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Verify BPM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 shorts/opens.  Cross-talk ≤ -30 </a:t>
                      </a:r>
                      <a:r>
                        <a:rPr lang="en-US" sz="1700" dirty="0" err="1" smtClean="0"/>
                        <a:t>dB.</a:t>
                      </a:r>
                      <a:r>
                        <a:rPr lang="en-US" sz="1700" dirty="0" smtClean="0"/>
                        <a:t>  Difference in S21 &lt;</a:t>
                      </a:r>
                      <a:r>
                        <a:rPr lang="en-US" sz="1700" baseline="0" dirty="0" smtClean="0"/>
                        <a:t> 1dB (0.5 GHz &lt; f &lt; 2.5 GHz)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0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Average CM </a:t>
                      </a:r>
                      <a:r>
                        <a:rPr lang="en-US" sz="1700" dirty="0" err="1" smtClean="0"/>
                        <a:t>Qo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≥ </a:t>
                      </a:r>
                      <a:r>
                        <a:rPr lang="en-US" sz="1700" baseline="0" dirty="0" smtClean="0"/>
                        <a:t>2.5 x 10</a:t>
                      </a:r>
                      <a:r>
                        <a:rPr lang="en-US" sz="1700" baseline="30000" dirty="0" smtClean="0"/>
                        <a:t>10 </a:t>
                      </a:r>
                      <a:r>
                        <a:rPr lang="en-US" sz="1700" baseline="0" dirty="0" smtClean="0"/>
                        <a:t>(all cavities at 16 MV/m and couplers at thermal equilibrium)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2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HOM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Qext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≥ </a:t>
                      </a:r>
                      <a:r>
                        <a:rPr lang="en-US" sz="1700" baseline="0" dirty="0" smtClean="0"/>
                        <a:t>5 x 10</a:t>
                      </a:r>
                      <a:r>
                        <a:rPr lang="en-US" sz="1700" baseline="30000" dirty="0" smtClean="0"/>
                        <a:t>11</a:t>
                      </a:r>
                      <a:r>
                        <a:rPr lang="en-US" sz="1700" baseline="0" dirty="0" smtClean="0"/>
                        <a:t>  Max measured power 1.5 W (E = 16MV/m, </a:t>
                      </a:r>
                      <a:r>
                        <a:rPr lang="en-US" sz="1700" baseline="0" dirty="0" err="1" smtClean="0"/>
                        <a:t>Fwd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Pwr</a:t>
                      </a:r>
                      <a:r>
                        <a:rPr lang="en-US" sz="1700" baseline="0" dirty="0" smtClean="0"/>
                        <a:t> = 2.5 kW, thermal equilibrium) </a:t>
                      </a:r>
                      <a:endParaRPr lang="en-US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57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Tuner Range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Slow (mechanical)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450 KHz; Fast (piezo) 0-500 Hz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5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Magnet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 shorts / opens.</a:t>
                      </a:r>
                      <a:r>
                        <a:rPr lang="en-US" sz="1700" baseline="0" dirty="0" smtClean="0"/>
                        <a:t> 20 A without quench.  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7331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FPC </a:t>
                      </a:r>
                      <a:r>
                        <a:rPr lang="en-US" sz="1700" dirty="0" err="1" smtClean="0"/>
                        <a:t>Qext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Nominal 4</a:t>
                      </a:r>
                      <a:r>
                        <a:rPr lang="en-US" sz="1700" baseline="0" dirty="0" smtClean="0"/>
                        <a:t>x10</a:t>
                      </a:r>
                      <a:r>
                        <a:rPr lang="en-US" sz="1700" baseline="30000" dirty="0" smtClean="0"/>
                        <a:t>7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 tunable from 1x10</a:t>
                      </a:r>
                      <a:r>
                        <a:rPr lang="en-US" sz="1700" baseline="30000" dirty="0" smtClean="0"/>
                        <a:t>7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1 to 6</a:t>
                      </a:r>
                      <a:r>
                        <a:rPr lang="en-US" sz="1700" baseline="0" dirty="0" smtClean="0"/>
                        <a:t>x10</a:t>
                      </a:r>
                      <a:r>
                        <a:rPr lang="en-US" sz="1700" baseline="30000" dirty="0" smtClean="0"/>
                        <a:t>7</a:t>
                      </a:r>
                      <a:endParaRPr lang="en-US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37783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Measure</a:t>
                      </a:r>
                      <a:r>
                        <a:rPr lang="en-US" sz="1700" baseline="0" dirty="0" smtClean="0"/>
                        <a:t> total heat load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r>
                        <a:rPr lang="en-US" sz="1700" baseline="0" dirty="0" smtClean="0"/>
                        <a:t> cavities operating at 16 MV/m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7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Cryomodule Vacuums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82" y="2096429"/>
            <a:ext cx="4393518" cy="3187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" y="2103863"/>
            <a:ext cx="4380098" cy="31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Frequencies and Tuners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68104"/>
              </p:ext>
            </p:extLst>
          </p:nvPr>
        </p:nvGraphicFramePr>
        <p:xfrm>
          <a:off x="124719" y="2951707"/>
          <a:ext cx="4276297" cy="205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358">
                  <a:extLst>
                    <a:ext uri="{9D8B030D-6E8A-4147-A177-3AD203B41FA5}">
                      <a16:colId xmlns:a16="http://schemas.microsoft.com/office/drawing/2014/main" val="138839400"/>
                    </a:ext>
                  </a:extLst>
                </a:gridCol>
                <a:gridCol w="988313">
                  <a:extLst>
                    <a:ext uri="{9D8B030D-6E8A-4147-A177-3AD203B41FA5}">
                      <a16:colId xmlns:a16="http://schemas.microsoft.com/office/drawing/2014/main" val="2571872239"/>
                    </a:ext>
                  </a:extLst>
                </a:gridCol>
                <a:gridCol w="839203">
                  <a:extLst>
                    <a:ext uri="{9D8B030D-6E8A-4147-A177-3AD203B41FA5}">
                      <a16:colId xmlns:a16="http://schemas.microsoft.com/office/drawing/2014/main" val="1746751816"/>
                    </a:ext>
                  </a:extLst>
                </a:gridCol>
                <a:gridCol w="1137423">
                  <a:extLst>
                    <a:ext uri="{9D8B030D-6E8A-4147-A177-3AD203B41FA5}">
                      <a16:colId xmlns:a16="http://schemas.microsoft.com/office/drawing/2014/main" val="3217467614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Cold Frequencies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640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Cavity </a:t>
                      </a:r>
                      <a:r>
                        <a:rPr lang="en-US" sz="1100" u="none" strike="noStrike" dirty="0" smtClean="0">
                          <a:effectLst/>
                        </a:rPr>
                        <a:t>Position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Serial 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delta from </a:t>
                      </a:r>
                      <a:r>
                        <a:rPr lang="en-US" sz="1100" u="none" strike="noStrike" dirty="0" smtClean="0">
                          <a:effectLst/>
                        </a:rPr>
                        <a:t>center frequency (kHz)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246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AES031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1300.0343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140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AES029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1300.0868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86.8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1553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AES030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1300.0786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78.6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601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AES032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1300.0940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183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AES033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1300.0938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9288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AES034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1300.1251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125.1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278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AES036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1300.1747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174.7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493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AES035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1300.0200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58011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87195"/>
              </p:ext>
            </p:extLst>
          </p:nvPr>
        </p:nvGraphicFramePr>
        <p:xfrm>
          <a:off x="124719" y="1282122"/>
          <a:ext cx="6089138" cy="1501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010">
                  <a:extLst>
                    <a:ext uri="{9D8B030D-6E8A-4147-A177-3AD203B41FA5}">
                      <a16:colId xmlns:a16="http://schemas.microsoft.com/office/drawing/2014/main" val="996376516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242987391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2040116882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1778672440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3752497624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2973675884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2511114621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1311857848"/>
                    </a:ext>
                  </a:extLst>
                </a:gridCol>
                <a:gridCol w="569641">
                  <a:extLst>
                    <a:ext uri="{9D8B030D-6E8A-4147-A177-3AD203B41FA5}">
                      <a16:colId xmlns:a16="http://schemas.microsoft.com/office/drawing/2014/main" val="3006904613"/>
                    </a:ext>
                  </a:extLst>
                </a:gridCol>
              </a:tblGrid>
              <a:tr h="171450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Tuner Performance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342139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Cavity Position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Cav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Cav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Cav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Cav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Cav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Cav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Cav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Cav 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21086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Serial Number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AES031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AES029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AES030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AES032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AES033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AES034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AES036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AES035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40775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 (kHz)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46098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Frequency (MHz)</a:t>
                      </a:r>
                      <a:endParaRPr lang="en-US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1299.742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7694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frequency (MHz)</a:t>
                      </a:r>
                      <a:endParaRPr lang="en-US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1300.114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26732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0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dstep</a:t>
                      </a:r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(Hz /step)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-0.0051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646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hysteresis (Hz)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42269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Hysteresis (Hz)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5050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92" y="2840195"/>
            <a:ext cx="4268112" cy="3097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719" y="5167297"/>
            <a:ext cx="4945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</a:t>
            </a:r>
            <a:r>
              <a:rPr lang="en-US" sz="1400" dirty="0" err="1" smtClean="0"/>
              <a:t>untuned</a:t>
            </a:r>
            <a:r>
              <a:rPr lang="en-US" sz="1400" dirty="0" smtClean="0"/>
              <a:t> cavities were within 175 kHz of 1300 </a:t>
            </a:r>
            <a:r>
              <a:rPr lang="en-US" sz="1400" dirty="0" err="1" smtClean="0"/>
              <a:t>MHz.</a:t>
            </a:r>
            <a:endParaRPr lang="en-US" sz="1400" dirty="0" smtClean="0"/>
          </a:p>
          <a:p>
            <a:r>
              <a:rPr lang="en-US" sz="1400" dirty="0" smtClean="0"/>
              <a:t>All cavities were tunable to 1300 MHz with slow tuners.</a:t>
            </a:r>
          </a:p>
          <a:p>
            <a:r>
              <a:rPr lang="en-US" sz="1400" dirty="0" smtClean="0"/>
              <a:t>None of the slow tuners met the 450 kHz range requirement.</a:t>
            </a:r>
          </a:p>
          <a:p>
            <a:r>
              <a:rPr lang="en-US" sz="1400" dirty="0" smtClean="0"/>
              <a:t>Worst case tuning range = 1300 MHz +104 kHz / -92 kHz.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27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- Frequencies and Tuners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521372" y="1302245"/>
            <a:ext cx="5964469" cy="4332838"/>
            <a:chOff x="445472" y="1309680"/>
            <a:chExt cx="5585823" cy="40577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472" y="1309680"/>
              <a:ext cx="5585823" cy="4057774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3278459" y="2706029"/>
              <a:ext cx="0" cy="364273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278459" y="3271025"/>
              <a:ext cx="0" cy="31966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05561" y="2787805"/>
              <a:ext cx="18998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Hysteresis = </a:t>
              </a:r>
              <a:r>
                <a:rPr lang="en-US" dirty="0" smtClean="0">
                  <a:solidFill>
                    <a:srgbClr val="0033CC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/>
                <a:t>-</a:t>
              </a:r>
              <a:r>
                <a:rPr lang="en-US" dirty="0" smtClean="0">
                  <a:solidFill>
                    <a:srgbClr val="FF0000"/>
                  </a:solidFill>
                </a:rPr>
                <a:t>f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34790" y="5724952"/>
            <a:ext cx="542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hysteresis across eight cavities = 573 Hz</a:t>
            </a:r>
          </a:p>
          <a:p>
            <a:r>
              <a:rPr lang="en-US" dirty="0" smtClean="0"/>
              <a:t>Average hysteresis across eight cavities = 77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- Frequencies and Tuners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09" y="1304401"/>
            <a:ext cx="6957916" cy="5050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4370" y="2355267"/>
            <a:ext cx="11727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0.00010 </a:t>
            </a:r>
            <a:r>
              <a:rPr lang="en-US" sz="1100" dirty="0" err="1" smtClean="0">
                <a:latin typeface="Calibri" panose="020F0502020204030204" pitchFamily="34" charset="0"/>
              </a:rPr>
              <a:t>deg</a:t>
            </a:r>
            <a:r>
              <a:rPr lang="en-US" sz="1100" dirty="0" smtClean="0">
                <a:latin typeface="Calibri" panose="020F0502020204030204" pitchFamily="34" charset="0"/>
              </a:rPr>
              <a:t> C/s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81128" y="2111297"/>
            <a:ext cx="0" cy="512956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40353" y="2245112"/>
            <a:ext cx="0" cy="600027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- Frequencies and Tuners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65823"/>
              </p:ext>
            </p:extLst>
          </p:nvPr>
        </p:nvGraphicFramePr>
        <p:xfrm>
          <a:off x="539252" y="5242018"/>
          <a:ext cx="7911125" cy="146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972">
                  <a:extLst>
                    <a:ext uri="{9D8B030D-6E8A-4147-A177-3AD203B41FA5}">
                      <a16:colId xmlns:a16="http://schemas.microsoft.com/office/drawing/2014/main" val="382740009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2493248053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876804048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1743376457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977304909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952723858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3405622051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334195051"/>
                    </a:ext>
                  </a:extLst>
                </a:gridCol>
                <a:gridCol w="694564">
                  <a:extLst>
                    <a:ext uri="{9D8B030D-6E8A-4147-A177-3AD203B41FA5}">
                      <a16:colId xmlns:a16="http://schemas.microsoft.com/office/drawing/2014/main" val="2809130371"/>
                    </a:ext>
                  </a:extLst>
                </a:gridCol>
                <a:gridCol w="1173539">
                  <a:extLst>
                    <a:ext uri="{9D8B030D-6E8A-4147-A177-3AD203B41FA5}">
                      <a16:colId xmlns:a16="http://schemas.microsoft.com/office/drawing/2014/main" val="2118199501"/>
                    </a:ext>
                  </a:extLst>
                </a:gridCol>
                <a:gridCol w="327102">
                  <a:extLst>
                    <a:ext uri="{9D8B030D-6E8A-4147-A177-3AD203B41FA5}">
                      <a16:colId xmlns:a16="http://schemas.microsoft.com/office/drawing/2014/main" val="1341079686"/>
                    </a:ext>
                  </a:extLst>
                </a:gridCol>
              </a:tblGrid>
              <a:tr h="174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Cavity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Cav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Cav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Cav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Cav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Cav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Cav 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Cav 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Cav 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extLst>
                  <a:ext uri="{0D108BD9-81ED-4DB2-BD59-A6C34878D82A}">
                    <a16:rowId xmlns:a16="http://schemas.microsoft.com/office/drawing/2014/main" val="2280234753"/>
                  </a:ext>
                </a:extLst>
              </a:tr>
              <a:tr h="174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Serial Number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AES035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extLst>
                  <a:ext uri="{0D108BD9-81ED-4DB2-BD59-A6C34878D82A}">
                    <a16:rowId xmlns:a16="http://schemas.microsoft.com/office/drawing/2014/main" val="2915036566"/>
                  </a:ext>
                </a:extLst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min </a:t>
                      </a:r>
                      <a:r>
                        <a:rPr lang="en-US" sz="1000" b="1" u="none" strike="noStrike" dirty="0" smtClean="0">
                          <a:effectLst/>
                        </a:rPr>
                        <a:t>range (Hz)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375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extLst>
                  <a:ext uri="{0D108BD9-81ED-4DB2-BD59-A6C34878D82A}">
                    <a16:rowId xmlns:a16="http://schemas.microsoft.com/office/drawing/2014/main" val="1086832245"/>
                  </a:ext>
                </a:extLst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Range (Hz)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 smtClean="0">
                          <a:effectLst/>
                        </a:rPr>
                        <a:t>avg</a:t>
                      </a:r>
                      <a:r>
                        <a:rPr lang="en-US" sz="1000" b="1" u="none" strike="noStrike" dirty="0" smtClean="0">
                          <a:effectLst/>
                        </a:rPr>
                        <a:t> range (Hz)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492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extLst>
                  <a:ext uri="{0D108BD9-81ED-4DB2-BD59-A6C34878D82A}">
                    <a16:rowId xmlns:a16="http://schemas.microsoft.com/office/drawing/2014/main" val="1131772030"/>
                  </a:ext>
                </a:extLst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max </a:t>
                      </a:r>
                      <a:r>
                        <a:rPr lang="en-US" sz="1000" b="1" u="none" strike="noStrike" dirty="0" smtClean="0">
                          <a:effectLst/>
                        </a:rPr>
                        <a:t>range (Hz)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extLst>
                  <a:ext uri="{0D108BD9-81ED-4DB2-BD59-A6C34878D82A}">
                    <a16:rowId xmlns:a16="http://schemas.microsoft.com/office/drawing/2014/main" val="3484006187"/>
                  </a:ext>
                </a:extLst>
              </a:tr>
              <a:tr h="17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Hysteresis (Hz)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avg</a:t>
                      </a:r>
                      <a:r>
                        <a:rPr lang="en-US" sz="1000" b="1" u="none" strike="noStrike" dirty="0">
                          <a:effectLst/>
                        </a:rPr>
                        <a:t> hysteresis </a:t>
                      </a:r>
                      <a:r>
                        <a:rPr lang="en-US" sz="1000" b="1" u="none" strike="noStrike" dirty="0" smtClean="0">
                          <a:effectLst/>
                        </a:rPr>
                        <a:t>(Hz)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9" marR="8299" marT="8299" marB="0" anchor="b"/>
                </a:tc>
                <a:extLst>
                  <a:ext uri="{0D108BD9-81ED-4DB2-BD59-A6C34878D82A}">
                    <a16:rowId xmlns:a16="http://schemas.microsoft.com/office/drawing/2014/main" val="235803664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44" y="1310602"/>
            <a:ext cx="5419493" cy="3931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2538" y="2118946"/>
            <a:ext cx="264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6 piezo needs closer look during next round of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– Coaxial Couplers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92491815"/>
              </p:ext>
            </p:extLst>
          </p:nvPr>
        </p:nvGraphicFramePr>
        <p:xfrm>
          <a:off x="1434167" y="1511637"/>
          <a:ext cx="6138879" cy="428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968">
                  <a:extLst>
                    <a:ext uri="{9D8B030D-6E8A-4147-A177-3AD203B41FA5}">
                      <a16:colId xmlns:a16="http://schemas.microsoft.com/office/drawing/2014/main" val="3546870138"/>
                    </a:ext>
                  </a:extLst>
                </a:gridCol>
                <a:gridCol w="1198546">
                  <a:extLst>
                    <a:ext uri="{9D8B030D-6E8A-4147-A177-3AD203B41FA5}">
                      <a16:colId xmlns:a16="http://schemas.microsoft.com/office/drawing/2014/main" val="3959517878"/>
                    </a:ext>
                  </a:extLst>
                </a:gridCol>
                <a:gridCol w="3987365">
                  <a:extLst>
                    <a:ext uri="{9D8B030D-6E8A-4147-A177-3AD203B41FA5}">
                      <a16:colId xmlns:a16="http://schemas.microsoft.com/office/drawing/2014/main" val="724376956"/>
                    </a:ext>
                  </a:extLst>
                </a:gridCol>
              </a:tblGrid>
              <a:tr h="46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Cavity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Remark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1014188557"/>
                  </a:ext>
                </a:extLst>
              </a:tr>
              <a:tr h="46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cav1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4.00E+07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tunable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1795821593"/>
                  </a:ext>
                </a:extLst>
              </a:tr>
              <a:tr h="494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cav2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1.87E+07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not tunable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3-stub tuner used for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this round of testing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2619702517"/>
                  </a:ext>
                </a:extLst>
              </a:tr>
              <a:tr h="46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cav3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4.01E+07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dirty="0" smtClean="0">
                          <a:effectLst/>
                          <a:latin typeface="+mn-lt"/>
                        </a:rPr>
                        <a:t> tunable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2066837131"/>
                  </a:ext>
                </a:extLst>
              </a:tr>
              <a:tr h="46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cav4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3.95E+07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dirty="0" smtClean="0">
                          <a:effectLst/>
                          <a:latin typeface="+mn-lt"/>
                        </a:rPr>
                        <a:t> tunable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4109565627"/>
                  </a:ext>
                </a:extLst>
              </a:tr>
              <a:tr h="46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cav5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4.04E+07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dirty="0" smtClean="0">
                          <a:effectLst/>
                          <a:latin typeface="+mn-lt"/>
                        </a:rPr>
                        <a:t> tunable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2469229783"/>
                  </a:ext>
                </a:extLst>
              </a:tr>
              <a:tr h="494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cav6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1.03E+07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not tunable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3-stub tuner used for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this round of testing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1072940742"/>
                  </a:ext>
                </a:extLst>
              </a:tr>
              <a:tr h="494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cav7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3.09E+06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not tunable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3-stub tuner used for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this round of testing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922045527"/>
                  </a:ext>
                </a:extLst>
              </a:tr>
              <a:tr h="47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cav8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3.59E+06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</a:rPr>
                        <a:t>QextFPC</a:t>
                      </a:r>
                      <a:r>
                        <a:rPr lang="en-US" sz="1500" baseline="0" dirty="0" smtClean="0">
                          <a:effectLst/>
                          <a:latin typeface="+mn-lt"/>
                        </a:rPr>
                        <a:t> not tunable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Use of 3-stub tuner not successful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49" marR="57949" marT="0" marB="0" anchor="b"/>
                </a:tc>
                <a:extLst>
                  <a:ext uri="{0D108BD9-81ED-4DB2-BD59-A6C34878D82A}">
                    <a16:rowId xmlns:a16="http://schemas.microsoft.com/office/drawing/2014/main" val="985038566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42187" y="6426008"/>
            <a:ext cx="4126528" cy="31432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1753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– Coaxial Couplers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anchor="ctr"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0" charset="-128"/>
              </a:rPr>
              <a:t>Four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couplers, 2, 6, 7 and 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had low measured </a:t>
            </a:r>
            <a:r>
              <a:rPr lang="en-US" sz="2000" dirty="0" err="1" smtClean="0">
                <a:solidFill>
                  <a:srgbClr val="000000"/>
                </a:solidFill>
              </a:rPr>
              <a:t>Qext’s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and had also suffered loss of </a:t>
            </a:r>
            <a:r>
              <a:rPr lang="en-US" sz="2000" dirty="0" err="1">
                <a:solidFill>
                  <a:srgbClr val="000000"/>
                </a:solidFill>
              </a:rPr>
              <a:t>Qext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adjustment capability.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Couplers on cavities 5 – 8 produced by different vendor and of slightly different design.</a:t>
            </a:r>
          </a:p>
          <a:p>
            <a:pPr marL="800100" lvl="1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</a:rPr>
              <a:t>Shorter center pin</a:t>
            </a:r>
          </a:p>
          <a:p>
            <a:pPr marL="800100" lvl="1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</a:rPr>
              <a:t>Vendor that provided couplers 1 – 4 will provide production couplers.</a:t>
            </a:r>
            <a:endParaRPr lang="en-US" sz="1800" dirty="0">
              <a:solidFill>
                <a:srgbClr val="000000"/>
              </a:solidFill>
              <a:ea typeface="ＭＳ Ｐゴシック" pitchFamily="-110" charset="-128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3-stub tuners were used to raise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-110" charset="-128"/>
              </a:rPr>
              <a:t>Qext’s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 on cavities 2, 6 and 7.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This allowed for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-110" charset="-128"/>
              </a:rPr>
              <a:t>Emax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 determinations and field emission characterizations for cavities 2, 6 and 7</a:t>
            </a:r>
            <a:endParaRPr lang="en-US" sz="2000" dirty="0">
              <a:solidFill>
                <a:srgbClr val="000000"/>
              </a:solidFill>
              <a:ea typeface="ＭＳ Ｐゴシック" pitchFamily="-110" charset="-128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Several attempts were made to configure stub tuner on cavity </a:t>
            </a:r>
            <a:r>
              <a:rPr lang="en-US" sz="2000" dirty="0" smtClean="0">
                <a:solidFill>
                  <a:srgbClr val="000000"/>
                </a:solidFill>
              </a:rPr>
              <a:t>8</a:t>
            </a:r>
          </a:p>
          <a:p>
            <a:pPr marL="800100" lvl="1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Stub tuner induced heating led to coupler vacuum degradation that limited gradient to &lt; 9 MV/m (pulsed low duty cycle RF)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Couplers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" y="1538868"/>
            <a:ext cx="4517506" cy="3277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39494"/>
            <a:ext cx="4516642" cy="3276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556" y="4923472"/>
            <a:ext cx="842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Attempts to set </a:t>
            </a:r>
            <a:r>
              <a:rPr lang="en-US" dirty="0" err="1" smtClean="0"/>
              <a:t>QextFPC</a:t>
            </a:r>
            <a:r>
              <a:rPr lang="en-US" dirty="0" smtClean="0"/>
              <a:t> of Cavity 8 led to anomalous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Stub tuner heating and resulting vacuum degradation limited gradient.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gradient reached = 9.6 MV/m with 20% duty cycle RF.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gradient was not sustainable or repeatable.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work on cavity 8 was abandoned.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Contents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A4001D"/>
                </a:solidFill>
                <a:ea typeface="+mj-ea"/>
              </a:rPr>
              <a:t>Cryomodule </a:t>
            </a:r>
            <a:r>
              <a:rPr lang="en-US" sz="3200" b="1" dirty="0" smtClean="0">
                <a:solidFill>
                  <a:srgbClr val="A4001D"/>
                </a:solidFill>
                <a:ea typeface="+mj-ea"/>
              </a:rPr>
              <a:t>Overview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A4001D"/>
                </a:solidFill>
                <a:ea typeface="+mj-ea"/>
              </a:rPr>
              <a:t>Testing Facilities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A4001D"/>
                </a:solidFill>
                <a:ea typeface="+mj-ea"/>
              </a:rPr>
              <a:t>Cool Down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A4001D"/>
                </a:solidFill>
              </a:rPr>
              <a:t>Performance Requirements</a:t>
            </a:r>
            <a:endParaRPr lang="en-US" sz="3200" b="1" dirty="0" smtClean="0">
              <a:solidFill>
                <a:srgbClr val="A4001D"/>
              </a:solidFill>
              <a:ea typeface="+mj-ea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A4001D"/>
                </a:solidFill>
                <a:ea typeface="+mj-ea"/>
              </a:rPr>
              <a:t>Results</a:t>
            </a:r>
            <a:endParaRPr lang="en-US" sz="3200" b="1" dirty="0">
              <a:solidFill>
                <a:srgbClr val="A4001D"/>
              </a:solidFill>
              <a:ea typeface="+mj-ea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A4001D"/>
                </a:solidFill>
                <a:ea typeface="+mj-ea"/>
              </a:rPr>
              <a:t>Summary </a:t>
            </a:r>
          </a:p>
          <a:p>
            <a:pPr marL="800100" lvl="1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69626" y="6430963"/>
            <a:ext cx="4126528" cy="31432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241196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Coupler post mortem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Jlab LCLS-II Production Readiness Review, 10 January 2017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37565" y="1224720"/>
            <a:ext cx="7816971" cy="2479140"/>
          </a:xfr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Loss of adjustment due to disengaged pushrods.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Probable cause – pins not fully inserted into slot during initial assembly.</a:t>
            </a:r>
          </a:p>
          <a:p>
            <a:pPr marL="800100" lvl="1" indent="-342900"/>
            <a:r>
              <a:rPr lang="en-US" sz="1600" dirty="0" smtClean="0"/>
              <a:t>Pushrod bellows was not correct length</a:t>
            </a:r>
          </a:p>
          <a:p>
            <a:pPr marL="800100" lvl="1" indent="-342900"/>
            <a:r>
              <a:rPr lang="en-US" sz="1600" dirty="0" smtClean="0"/>
              <a:t>Pins slipped past slot in cold coupler and caught on edge</a:t>
            </a:r>
          </a:p>
          <a:p>
            <a:pPr marL="800100" lvl="1" indent="-342900"/>
            <a:r>
              <a:rPr lang="en-US" sz="1600" dirty="0" smtClean="0"/>
              <a:t>Seemingly engaged but not fully engaged.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Going forward:</a:t>
            </a:r>
          </a:p>
          <a:p>
            <a:pPr marL="800100" lvl="1" indent="-342900"/>
            <a:r>
              <a:rPr lang="en-US" sz="1600" dirty="0" smtClean="0"/>
              <a:t>New tool in use ensures correct and consistent pin engagement.</a:t>
            </a:r>
          </a:p>
          <a:p>
            <a:pPr marL="800100" lvl="1" indent="-342900"/>
            <a:r>
              <a:rPr lang="en-US" sz="1600" dirty="0" smtClean="0"/>
              <a:t>Verification of inner conductor engagement with network analyzer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6" y="4116100"/>
            <a:ext cx="5992962" cy="253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54" y="4161061"/>
            <a:ext cx="2956828" cy="2239739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137565" y="6409592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TTC 10-11 January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Testing</a:t>
            </a:r>
            <a:br>
              <a:rPr lang="en-US" dirty="0" smtClean="0"/>
            </a:br>
            <a:r>
              <a:rPr lang="en-US" dirty="0" smtClean="0"/>
              <a:t>Cavity </a:t>
            </a:r>
            <a:r>
              <a:rPr lang="en-US" dirty="0"/>
              <a:t>Performance (Preliminary)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50745679"/>
              </p:ext>
            </p:extLst>
          </p:nvPr>
        </p:nvGraphicFramePr>
        <p:xfrm>
          <a:off x="530198" y="1742365"/>
          <a:ext cx="8025194" cy="220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986">
                  <a:extLst>
                    <a:ext uri="{9D8B030D-6E8A-4147-A177-3AD203B41FA5}">
                      <a16:colId xmlns:a16="http://schemas.microsoft.com/office/drawing/2014/main" val="3648703118"/>
                    </a:ext>
                  </a:extLst>
                </a:gridCol>
                <a:gridCol w="1192514">
                  <a:extLst>
                    <a:ext uri="{9D8B030D-6E8A-4147-A177-3AD203B41FA5}">
                      <a16:colId xmlns:a16="http://schemas.microsoft.com/office/drawing/2014/main" val="3392307864"/>
                    </a:ext>
                  </a:extLst>
                </a:gridCol>
                <a:gridCol w="969819">
                  <a:extLst>
                    <a:ext uri="{9D8B030D-6E8A-4147-A177-3AD203B41FA5}">
                      <a16:colId xmlns:a16="http://schemas.microsoft.com/office/drawing/2014/main" val="2232486434"/>
                    </a:ext>
                  </a:extLst>
                </a:gridCol>
                <a:gridCol w="817653">
                  <a:extLst>
                    <a:ext uri="{9D8B030D-6E8A-4147-A177-3AD203B41FA5}">
                      <a16:colId xmlns:a16="http://schemas.microsoft.com/office/drawing/2014/main" val="1764153521"/>
                    </a:ext>
                  </a:extLst>
                </a:gridCol>
                <a:gridCol w="817653">
                  <a:extLst>
                    <a:ext uri="{9D8B030D-6E8A-4147-A177-3AD203B41FA5}">
                      <a16:colId xmlns:a16="http://schemas.microsoft.com/office/drawing/2014/main" val="4196307000"/>
                    </a:ext>
                  </a:extLst>
                </a:gridCol>
                <a:gridCol w="817653">
                  <a:extLst>
                    <a:ext uri="{9D8B030D-6E8A-4147-A177-3AD203B41FA5}">
                      <a16:colId xmlns:a16="http://schemas.microsoft.com/office/drawing/2014/main" val="2046939608"/>
                    </a:ext>
                  </a:extLst>
                </a:gridCol>
                <a:gridCol w="892443">
                  <a:extLst>
                    <a:ext uri="{9D8B030D-6E8A-4147-A177-3AD203B41FA5}">
                      <a16:colId xmlns:a16="http://schemas.microsoft.com/office/drawing/2014/main" val="1293793767"/>
                    </a:ext>
                  </a:extLst>
                </a:gridCol>
                <a:gridCol w="1021284">
                  <a:extLst>
                    <a:ext uri="{9D8B030D-6E8A-4147-A177-3AD203B41FA5}">
                      <a16:colId xmlns:a16="http://schemas.microsoft.com/office/drawing/2014/main" val="1993826910"/>
                    </a:ext>
                  </a:extLst>
                </a:gridCol>
                <a:gridCol w="785189">
                  <a:extLst>
                    <a:ext uri="{9D8B030D-6E8A-4147-A177-3AD203B41FA5}">
                      <a16:colId xmlns:a16="http://schemas.microsoft.com/office/drawing/2014/main" val="347931657"/>
                    </a:ext>
                  </a:extLst>
                </a:gridCol>
              </a:tblGrid>
              <a:tr h="397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</a:t>
                      </a:r>
                      <a:endParaRPr lang="en-US" sz="13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 </a:t>
                      </a:r>
                      <a:r>
                        <a:rPr lang="en-US" sz="13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err="1">
                          <a:effectLst/>
                        </a:rPr>
                        <a:t>QxtFPC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err="1">
                          <a:effectLst/>
                        </a:rPr>
                        <a:t>Qprobe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QHOMA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>
                          <a:effectLst/>
                        </a:rPr>
                        <a:t>QHOMB</a:t>
                      </a:r>
                      <a:endParaRPr lang="en-US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err="1">
                          <a:effectLst/>
                        </a:rPr>
                        <a:t>Emax</a:t>
                      </a:r>
                      <a:r>
                        <a:rPr lang="en-US" sz="1300" u="none" strike="noStrike" kern="1200" dirty="0">
                          <a:effectLst/>
                        </a:rPr>
                        <a:t> </a:t>
                      </a:r>
                      <a:endParaRPr lang="en-US" sz="1300" u="none" strike="noStrike" kern="1200" dirty="0" smtClean="0">
                        <a:effectLst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CM </a:t>
                      </a:r>
                      <a:r>
                        <a:rPr lang="en-US" sz="1300" u="none" strike="noStrike" kern="1200" dirty="0">
                          <a:effectLst/>
                        </a:rPr>
                        <a:t>/ VTA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FE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Onset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 </a:t>
                      </a:r>
                      <a:r>
                        <a:rPr lang="en-US" sz="1300" u="none" strike="noStrike" kern="1200" dirty="0">
                          <a:effectLst/>
                        </a:rPr>
                        <a:t>CM / VTA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Limit CM 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extLst>
                  <a:ext uri="{0D108BD9-81ED-4DB2-BD59-A6C34878D82A}">
                    <a16:rowId xmlns:a16="http://schemas.microsoft.com/office/drawing/2014/main" val="1153732806"/>
                  </a:ext>
                </a:extLst>
              </a:tr>
              <a:tr h="23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3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TB9AES031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3.88E+07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3.42E+11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4.77E+11</a:t>
                      </a:r>
                      <a:endParaRPr lang="en-US" sz="13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1.46E+12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16.7 </a:t>
                      </a:r>
                      <a:r>
                        <a:rPr lang="en-US" sz="1300" u="none" strike="noStrike" kern="1200" dirty="0">
                          <a:effectLst/>
                        </a:rPr>
                        <a:t>/ 19.8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N/A 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15.3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Quench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extLst>
                  <a:ext uri="{0D108BD9-81ED-4DB2-BD59-A6C34878D82A}">
                    <a16:rowId xmlns:a16="http://schemas.microsoft.com/office/drawing/2014/main" val="3322000123"/>
                  </a:ext>
                </a:extLst>
              </a:tr>
              <a:tr h="23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TB9AES029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4548D7"/>
                          </a:solidFill>
                          <a:effectLst/>
                        </a:rPr>
                        <a:t>3.87E+07</a:t>
                      </a:r>
                      <a:endParaRPr lang="en-US" sz="1300" u="none" strike="noStrike" kern="1200" dirty="0">
                        <a:solidFill>
                          <a:srgbClr val="4548D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5.39E+10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5.61E+11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8.01E+11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20.8 </a:t>
                      </a:r>
                      <a:r>
                        <a:rPr lang="en-US" sz="1300" u="none" strike="noStrike" kern="1200" dirty="0">
                          <a:effectLst/>
                        </a:rPr>
                        <a:t>/ 23.7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N/A 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N/A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Quench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extLst>
                  <a:ext uri="{0D108BD9-81ED-4DB2-BD59-A6C34878D82A}">
                    <a16:rowId xmlns:a16="http://schemas.microsoft.com/office/drawing/2014/main" val="873034588"/>
                  </a:ext>
                </a:extLst>
              </a:tr>
              <a:tr h="23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3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TB9AES030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3.80E+07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4.50E+11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>
                          <a:effectLst/>
                        </a:rPr>
                        <a:t>7.20E+11</a:t>
                      </a:r>
                      <a:endParaRPr lang="en-US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1.40E+12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00B050"/>
                          </a:solidFill>
                          <a:effectLst/>
                        </a:rPr>
                        <a:t>19.0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 </a:t>
                      </a:r>
                      <a:r>
                        <a:rPr lang="en-US" sz="1300" u="none" strike="noStrike" kern="1200" dirty="0">
                          <a:effectLst/>
                        </a:rPr>
                        <a:t>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21.0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N/A 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N/A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Quench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extLst>
                  <a:ext uri="{0D108BD9-81ED-4DB2-BD59-A6C34878D82A}">
                    <a16:rowId xmlns:a16="http://schemas.microsoft.com/office/drawing/2014/main" val="2922398380"/>
                  </a:ext>
                </a:extLst>
              </a:tr>
              <a:tr h="23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3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TB9AES032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3.87E+07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4.01E+11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5.17E+11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8.25E+11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18.8 </a:t>
                      </a:r>
                      <a:r>
                        <a:rPr lang="en-US" sz="1300" u="none" strike="noStrike" kern="1200" dirty="0">
                          <a:effectLst/>
                        </a:rPr>
                        <a:t>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23.0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N/A </a:t>
                      </a:r>
                      <a:r>
                        <a:rPr lang="en-US" sz="1300" u="none" strike="noStrike" kern="1200" dirty="0">
                          <a:effectLst/>
                        </a:rPr>
                        <a:t>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N/A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Quench 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extLst>
                  <a:ext uri="{0D108BD9-81ED-4DB2-BD59-A6C34878D82A}">
                    <a16:rowId xmlns:a16="http://schemas.microsoft.com/office/drawing/2014/main" val="2385434072"/>
                  </a:ext>
                </a:extLst>
              </a:tr>
              <a:tr h="23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3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TB9AES033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3.91E+07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1.35E+11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1.58E+11</a:t>
                      </a:r>
                      <a:endParaRPr lang="en-US" sz="13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2.24E+11</a:t>
                      </a:r>
                      <a:endParaRPr lang="en-US" sz="13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16.2</a:t>
                      </a:r>
                      <a:r>
                        <a:rPr lang="en-US" sz="1300" u="none" strike="noStrike" kern="1200" dirty="0">
                          <a:effectLst/>
                        </a:rPr>
                        <a:t> / 21.3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N/A /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N/A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>
                          <a:effectLst/>
                        </a:rPr>
                        <a:t>Quench 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extLst>
                  <a:ext uri="{0D108BD9-81ED-4DB2-BD59-A6C34878D82A}">
                    <a16:rowId xmlns:a16="http://schemas.microsoft.com/office/drawing/2014/main" val="1060311761"/>
                  </a:ext>
                </a:extLst>
              </a:tr>
              <a:tr h="23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dirty="0" smtClean="0">
                          <a:effectLst/>
                        </a:rPr>
                        <a:t>TB9AES034</a:t>
                      </a:r>
                      <a:endParaRPr lang="en-US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4548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3.88E+07</a:t>
                      </a:r>
                      <a:endParaRPr lang="en-US" sz="1300" u="none" strike="noStrike" kern="1200" dirty="0">
                        <a:solidFill>
                          <a:srgbClr val="4548D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4.30E+11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3.90E+11</a:t>
                      </a:r>
                      <a:endParaRPr lang="en-US" sz="13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4.97E+11</a:t>
                      </a:r>
                      <a:endParaRPr lang="en-U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20.5 / 20.2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12.0</a:t>
                      </a:r>
                      <a:r>
                        <a:rPr lang="en-US" sz="13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n-US" sz="1300" u="none" strike="noStrike" kern="1200" dirty="0" smtClean="0">
                          <a:effectLst/>
                        </a:rPr>
                        <a:t>/ 19.0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Quench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extLst>
                  <a:ext uri="{0D108BD9-81ED-4DB2-BD59-A6C34878D82A}">
                    <a16:rowId xmlns:a16="http://schemas.microsoft.com/office/drawing/2014/main" val="331536399"/>
                  </a:ext>
                </a:extLst>
              </a:tr>
              <a:tr h="203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dirty="0" smtClean="0">
                          <a:effectLst/>
                        </a:rPr>
                        <a:t>TB9AES036</a:t>
                      </a:r>
                      <a:endParaRPr lang="en-US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4548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4.27E+07</a:t>
                      </a:r>
                      <a:endParaRPr lang="en-US" sz="1300" u="none" strike="noStrike" kern="1200" dirty="0">
                        <a:solidFill>
                          <a:srgbClr val="4548D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1.36E+11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1.72E+12</a:t>
                      </a:r>
                      <a:endParaRPr lang="en-U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4.73E+11</a:t>
                      </a:r>
                      <a:endParaRPr lang="en-US" sz="13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20.8 / 19.8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N/A / N/A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effectLst/>
                        </a:rPr>
                        <a:t>Power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extLst>
                  <a:ext uri="{0D108BD9-81ED-4DB2-BD59-A6C34878D82A}">
                    <a16:rowId xmlns:a16="http://schemas.microsoft.com/office/drawing/2014/main" val="2083490343"/>
                  </a:ext>
                </a:extLst>
              </a:tr>
              <a:tr h="203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dirty="0" smtClean="0">
                          <a:effectLst/>
                        </a:rPr>
                        <a:t>TB9AES036</a:t>
                      </a:r>
                      <a:endParaRPr lang="en-US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4548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4.29E+07</a:t>
                      </a:r>
                      <a:endParaRPr lang="en-US" sz="1300" u="none" strike="noStrike" kern="1200" dirty="0">
                        <a:solidFill>
                          <a:srgbClr val="4548D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1.20E+12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8.29E+11</a:t>
                      </a:r>
                      <a:endParaRPr lang="en-US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1.10E+11</a:t>
                      </a:r>
                      <a:endParaRPr lang="en-US" sz="13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57" marR="8757" marT="8757" marB="0"/>
                </a:tc>
                <a:extLst>
                  <a:ext uri="{0D108BD9-81ED-4DB2-BD59-A6C34878D82A}">
                    <a16:rowId xmlns:a16="http://schemas.microsoft.com/office/drawing/2014/main" val="1345665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530198" y="4223748"/>
            <a:ext cx="627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7175" fontAlgn="b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4548D7"/>
                </a:solidFill>
                <a:latin typeface="Calibri" panose="020F0502020204030204" pitchFamily="34" charset="0"/>
                <a:ea typeface="+mn-ea"/>
              </a:rPr>
              <a:t>QextFPC’s</a:t>
            </a:r>
            <a:r>
              <a:rPr lang="en-US" sz="1400" b="1" dirty="0">
                <a:solidFill>
                  <a:srgbClr val="4548D7"/>
                </a:solidFill>
                <a:latin typeface="Calibri" panose="020F0502020204030204" pitchFamily="34" charset="0"/>
                <a:ea typeface="+mn-ea"/>
              </a:rPr>
              <a:t> for Cavities 2, 6, 7 and 8 measured with stub tuners in </a:t>
            </a:r>
            <a:r>
              <a:rPr lang="en-US" sz="1400" b="1" dirty="0" smtClean="0">
                <a:solidFill>
                  <a:srgbClr val="4548D7"/>
                </a:solidFill>
                <a:latin typeface="Calibri" panose="020F0502020204030204" pitchFamily="34" charset="0"/>
                <a:ea typeface="+mn-ea"/>
              </a:rPr>
              <a:t>place</a:t>
            </a:r>
          </a:p>
          <a:p>
            <a:pPr indent="-257175" fontAlgn="b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  <a:ea typeface="+mn-ea"/>
              </a:rPr>
              <a:t>One hour CW run completed on Cavity 1 at 16.1 MV/m</a:t>
            </a:r>
            <a:endParaRPr lang="en-US" sz="1400" b="1" dirty="0">
              <a:latin typeface="Calibri" panose="020F0502020204030204" pitchFamily="34" charset="0"/>
              <a:ea typeface="+mn-ea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Cavities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2, 6 and 7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Emax’s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are pulsed.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CW operation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limited by stub tuner related heating and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coupler vacuum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degradation.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Cavity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6 reached 17.5 MV/m CW.  </a:t>
            </a:r>
          </a:p>
          <a:p>
            <a:pPr marL="1057275" lvl="2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Coupler Heating -&gt;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Qext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droop -&gt; diminishing returns for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Fwd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Power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Cavity 3 Quench at 20.5 MV/m pulsed / 19.0 CW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Average Gradient =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16.6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MV/m with Cavity 8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Emax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51822" y="6470517"/>
            <a:ext cx="4126528" cy="31432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667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Cavities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2" y="1387115"/>
            <a:ext cx="6341759" cy="4600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231" y="1784838"/>
            <a:ext cx="209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Cavity 6 is only cavity with sustained field emission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54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Performance </a:t>
            </a:r>
            <a:r>
              <a:rPr lang="en-US" sz="2800" dirty="0" smtClean="0"/>
              <a:t>– Cavities - </a:t>
            </a:r>
            <a:r>
              <a:rPr lang="en-US" sz="2800" dirty="0" err="1" smtClean="0"/>
              <a:t>Qo</a:t>
            </a:r>
            <a:r>
              <a:rPr lang="en-US" sz="2800" dirty="0" smtClean="0"/>
              <a:t> Measurement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48408" y="1222131"/>
            <a:ext cx="8117742" cy="5086976"/>
          </a:xfrm>
        </p:spPr>
        <p:txBody>
          <a:bodyPr anchor="ctr">
            <a:normAutofit/>
          </a:bodyPr>
          <a:lstStyle/>
          <a:p>
            <a:pPr lvl="1"/>
            <a:r>
              <a:rPr lang="en-US" sz="2000" dirty="0" smtClean="0"/>
              <a:t>Using isolated volume, </a:t>
            </a:r>
            <a:r>
              <a:rPr lang="en-US" sz="2000" dirty="0" err="1" smtClean="0"/>
              <a:t>dpressure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technique was not successful, </a:t>
            </a:r>
          </a:p>
          <a:p>
            <a:pPr lvl="2"/>
            <a:r>
              <a:rPr lang="en-US" dirty="0" smtClean="0"/>
              <a:t>Due to valve configuration, volume included Heat Exchanger and 5K circuit had high heat load</a:t>
            </a:r>
          </a:p>
          <a:p>
            <a:pPr lvl="2"/>
            <a:r>
              <a:rPr lang="en-US" dirty="0" smtClean="0"/>
              <a:t>Transients were not steady</a:t>
            </a:r>
          </a:p>
          <a:p>
            <a:pPr lvl="2"/>
            <a:endParaRPr lang="en-US" dirty="0"/>
          </a:p>
          <a:p>
            <a:pPr lvl="1"/>
            <a:r>
              <a:rPr lang="en-US" sz="2000" dirty="0" smtClean="0"/>
              <a:t>Attempted control volume measurement with steady state conditions</a:t>
            </a:r>
          </a:p>
          <a:p>
            <a:pPr lvl="2"/>
            <a:r>
              <a:rPr lang="en-US" dirty="0" smtClean="0"/>
              <a:t>Lock supply valve trying to obtain constant mass flow, liquefaction and return pressure</a:t>
            </a:r>
          </a:p>
          <a:p>
            <a:pPr lvl="2"/>
            <a:r>
              <a:rPr lang="en-US" dirty="0" smtClean="0"/>
              <a:t>Monitor liquid level rate of change at various heater powers (0, 10, 15, 20, 25 W)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25197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Performance – Cavities - </a:t>
            </a:r>
            <a:r>
              <a:rPr lang="en-US" sz="2800" dirty="0" err="1"/>
              <a:t>Qo</a:t>
            </a:r>
            <a:r>
              <a:rPr lang="en-US" sz="2800" dirty="0"/>
              <a:t> Measurement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" y="1325454"/>
            <a:ext cx="7796463" cy="4883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0897" y="2829827"/>
            <a:ext cx="159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3297" y="3578977"/>
            <a:ext cx="159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02947" y="4174127"/>
            <a:ext cx="159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33546" y="2048602"/>
            <a:ext cx="25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JT Inlet Temperature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18585" y="2704699"/>
            <a:ext cx="0" cy="288758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96181" y="2704699"/>
            <a:ext cx="0" cy="288758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49974" y="2704699"/>
            <a:ext cx="0" cy="288758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53139" y="2704699"/>
            <a:ext cx="0" cy="288758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697356" y="2704699"/>
            <a:ext cx="0" cy="288758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4255" y="5060382"/>
            <a:ext cx="96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54194" y="5060382"/>
            <a:ext cx="96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46527" y="5060382"/>
            <a:ext cx="96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5 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75634" y="5060382"/>
            <a:ext cx="96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  <a:r>
              <a:rPr lang="en-US" dirty="0" smtClean="0"/>
              <a:t> 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15738" y="5060382"/>
            <a:ext cx="96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W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802461" y="2718559"/>
            <a:ext cx="0" cy="288758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30344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Discussion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243584"/>
            <a:ext cx="8411029" cy="5065522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Mass flow varies between 3.4 and 3.6 g/s during test – need to recover data from archiver and analyze; current data set has too few significant figures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Return pressure varied ~0.001 </a:t>
            </a:r>
            <a:r>
              <a:rPr lang="en-US" dirty="0" err="1" smtClean="0">
                <a:solidFill>
                  <a:prstClr val="black"/>
                </a:solidFill>
              </a:rPr>
              <a:t>atm</a:t>
            </a:r>
            <a:r>
              <a:rPr lang="en-US" dirty="0" smtClean="0">
                <a:solidFill>
                  <a:prstClr val="black"/>
                </a:solidFill>
              </a:rPr>
              <a:t>, relatively steady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Noted change during 25 W run initially; transient effect when going from 10 W to 25 W (need to wait longer?)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JT Valve inlet temperature relatively steady but variation would affect assumption of steady mass flow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Threw out heater run at 20 W – first data set; suspect transient effects impacted data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Combining 10 &amp; 15 W data produced most believable results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20685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Qo</a:t>
            </a:r>
            <a:r>
              <a:rPr lang="en-US" sz="2800" dirty="0" smtClean="0"/>
              <a:t> Summary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48409" y="1230923"/>
            <a:ext cx="8419820" cy="5078183"/>
          </a:xfrm>
        </p:spPr>
        <p:txBody>
          <a:bodyPr>
            <a:no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Preliminary results indicate </a:t>
            </a:r>
            <a:r>
              <a:rPr lang="en-US" sz="2000" dirty="0" err="1" smtClean="0">
                <a:solidFill>
                  <a:prstClr val="black"/>
                </a:solidFill>
              </a:rPr>
              <a:t>Qo</a:t>
            </a:r>
            <a:r>
              <a:rPr lang="en-US" sz="2000" dirty="0" smtClean="0">
                <a:solidFill>
                  <a:prstClr val="black"/>
                </a:solidFill>
              </a:rPr>
              <a:t> ~ 4.0 x 10</a:t>
            </a:r>
            <a:r>
              <a:rPr lang="en-US" sz="2000" baseline="30000" dirty="0" smtClean="0">
                <a:solidFill>
                  <a:prstClr val="black"/>
                </a:solidFill>
              </a:rPr>
              <a:t>10</a:t>
            </a:r>
            <a:r>
              <a:rPr lang="en-US" sz="2000" dirty="0" smtClean="0">
                <a:solidFill>
                  <a:prstClr val="black"/>
                </a:solidFill>
              </a:rPr>
              <a:t> from average heat load of two cavities at 16 MV/m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Most stable case yields </a:t>
            </a:r>
            <a:r>
              <a:rPr lang="en-US" sz="2000" dirty="0" err="1" smtClean="0">
                <a:solidFill>
                  <a:prstClr val="black"/>
                </a:solidFill>
              </a:rPr>
              <a:t>Qo</a:t>
            </a:r>
            <a:r>
              <a:rPr lang="en-US" sz="2000" dirty="0" smtClean="0">
                <a:solidFill>
                  <a:prstClr val="black"/>
                </a:solidFill>
              </a:rPr>
              <a:t> ~ 3.5 x 10</a:t>
            </a:r>
            <a:r>
              <a:rPr lang="en-US" sz="2000" baseline="30000" dirty="0" smtClean="0">
                <a:solidFill>
                  <a:prstClr val="black"/>
                </a:solidFill>
              </a:rPr>
              <a:t>10</a:t>
            </a:r>
          </a:p>
          <a:p>
            <a:pPr marL="1033463" lvl="2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Cavity Temp ~2.08 K -&gt; </a:t>
            </a:r>
            <a:r>
              <a:rPr lang="en-US" dirty="0" err="1" smtClean="0">
                <a:solidFill>
                  <a:prstClr val="black"/>
                </a:solidFill>
              </a:rPr>
              <a:t>Qo</a:t>
            </a:r>
            <a:r>
              <a:rPr lang="en-US" dirty="0" smtClean="0">
                <a:solidFill>
                  <a:prstClr val="black"/>
                </a:solidFill>
              </a:rPr>
              <a:t> at 2.0 K ~ 4x10</a:t>
            </a:r>
            <a:r>
              <a:rPr lang="en-US" baseline="30000" dirty="0" smtClean="0">
                <a:solidFill>
                  <a:prstClr val="black"/>
                </a:solidFill>
              </a:rPr>
              <a:t>10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Comparison with VTA needed for 1 &amp; 4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Cavity 1 – </a:t>
            </a:r>
            <a:r>
              <a:rPr lang="en-US" sz="2000" dirty="0" smtClean="0">
                <a:solidFill>
                  <a:srgbClr val="FF0000"/>
                </a:solidFill>
              </a:rPr>
              <a:t>2.7x10</a:t>
            </a:r>
            <a:r>
              <a:rPr lang="en-US" sz="2000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@ 16 MV/m and 2.0 K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Cavity 4 – </a:t>
            </a:r>
            <a:r>
              <a:rPr lang="en-US" sz="2000" dirty="0" smtClean="0">
                <a:solidFill>
                  <a:srgbClr val="FF0000"/>
                </a:solidFill>
              </a:rPr>
              <a:t>3.9x10</a:t>
            </a:r>
            <a:r>
              <a:rPr lang="en-US" sz="2000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@ 16 MV/m and 2.0 K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Average = </a:t>
            </a:r>
            <a:r>
              <a:rPr lang="en-US" sz="2000" dirty="0" smtClean="0">
                <a:solidFill>
                  <a:srgbClr val="FF0000"/>
                </a:solidFill>
              </a:rPr>
              <a:t>3.3x10</a:t>
            </a:r>
            <a:r>
              <a:rPr lang="en-US" sz="2000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@ 16 MV/m and 2.0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Static heat load is ~ 27 W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Includes BB, End Caps, HX and U-tubes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Includes 5K heat load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Uncertainty in measurements leads to large error bars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Thermodynamic conditions main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6254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ctr"/>
          <a:lstStyle/>
          <a:p>
            <a:r>
              <a:rPr lang="en-US" dirty="0" smtClean="0"/>
              <a:t>Performance - Microphonics Studies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22379" y="6372165"/>
            <a:ext cx="4126528" cy="31432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457200" y="803342"/>
            <a:ext cx="8212015" cy="5883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Performed a set of single strike location / multiple sensor location impulse hammer testing to better characterize modes of the structure.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Measured background microphonics in all cavities.  Six were tested in both “good” and “bad” states. </a:t>
            </a:r>
          </a:p>
          <a:p>
            <a:pPr marL="742950" lvl="1" indent="-285750"/>
            <a:r>
              <a:rPr lang="en-US" sz="1600" dirty="0" smtClean="0"/>
              <a:t> Cavity 1 gave the worst “bad state” results so far.  Cavity 5 microphonics were only measured in a low power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Bad state - microphonic frequency shifts several times larger than the 10 Hz peak spec.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Good state for </a:t>
            </a:r>
            <a:r>
              <a:rPr lang="en-US" sz="1600" dirty="0" err="1" smtClean="0"/>
              <a:t>microphonics</a:t>
            </a:r>
            <a:r>
              <a:rPr lang="en-US" sz="1600" dirty="0" smtClean="0"/>
              <a:t> requires a cryogenic configuration not compatible with </a:t>
            </a:r>
            <a:r>
              <a:rPr lang="en-US" sz="1600" dirty="0" smtClean="0"/>
              <a:t>normal operations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Background microphonics shows a consistent 29.8 Hz and 41/42 Hz harmonic lines.  Likely driven by external motor vibrations. 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Transfer functions taken from the beam pipe (cavity 8 end) to the cavity frequency shift for all 8 cavities.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Many modes between 25 Hz and 100 Hz / dominant mode at ~48.4 Hz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 Successful GDR operation was demonstrated running two cavities (1 and 4) simultaneously at 16 MV/m.</a:t>
            </a:r>
          </a:p>
          <a:p>
            <a:pPr marL="742950" lvl="1" indent="-285750"/>
            <a:r>
              <a:rPr lang="en-US" sz="1600" b="1" dirty="0" smtClean="0"/>
              <a:t>Two operators chased detuning with manual stepper operation</a:t>
            </a:r>
          </a:p>
          <a:p>
            <a:pPr marL="742950" lvl="1" indent="-285750"/>
            <a:r>
              <a:rPr lang="en-US" sz="1600" b="1" dirty="0" smtClean="0"/>
              <a:t>CM both level and tilted.</a:t>
            </a:r>
          </a:p>
          <a:p>
            <a:pPr marL="742950" lvl="1" indent="-285750"/>
            <a:r>
              <a:rPr lang="en-US" sz="1600" b="1" dirty="0" smtClean="0"/>
              <a:t>Successful test required off-normal cryogenic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46202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9278" y="32238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Measured Peak Microphonics on a Cavity by Cavity Basis</a:t>
            </a:r>
          </a:p>
          <a:p>
            <a:pPr algn="ctr"/>
            <a:r>
              <a:rPr lang="en-US" b="1" dirty="0" smtClean="0"/>
              <a:t>Summary of data taken as of 25 Jan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278" y="5368396"/>
            <a:ext cx="749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 cavities were not measured under a under a variety of cryogenic states. (Cavity 5 in particular)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1 appears to have the highest peak detuning (~130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2 appears to have lowest peak detuning (~15 Hz)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0" y="1316702"/>
            <a:ext cx="5577450" cy="405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5179" y="4475286"/>
            <a:ext cx="2883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Peak detuning spec = 10 Hz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642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Magnets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" y="1732085"/>
            <a:ext cx="4497019" cy="3264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8815"/>
            <a:ext cx="4515298" cy="3277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315" y="5319346"/>
            <a:ext cx="749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stepped up on all three magnets -10 minute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Quench after 33 minutes at 20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228600" y="3919982"/>
            <a:ext cx="5388429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Eight nine-cell SRF cavities (2K - nominal operating temp)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Eight individual helium vessels (titanium)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Co-axial power couplers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Cavity tuners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Cold drive components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XFEL Supply/Return cryogenics (no </a:t>
            </a:r>
            <a:r>
              <a:rPr lang="en-US" altLang="en-US" dirty="0" smtClean="0">
                <a:solidFill>
                  <a:srgbClr val="000000"/>
                </a:solidFill>
              </a:rPr>
              <a:t>end-caps</a:t>
            </a: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Three cryogenics circuits</a:t>
            </a:r>
            <a:endParaRPr lang="en-US" altLang="en-US" sz="1600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1600" dirty="0">
              <a:solidFill>
                <a:srgbClr val="000000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8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8936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LCLS-II Cryomodule Design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83" y="3702346"/>
            <a:ext cx="3576395" cy="30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6699"/>
            <a:ext cx="5149783" cy="263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28600" y="6399401"/>
            <a:ext cx="4126528" cy="31432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</p:spTree>
    <p:extLst>
      <p:ext uri="{BB962C8B-B14F-4D97-AF65-F5344CB8AC3E}">
        <p14:creationId xmlns:p14="http://schemas.microsoft.com/office/powerpoint/2010/main" val="32014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Performance in </a:t>
            </a:r>
            <a:r>
              <a:rPr lang="en-US" dirty="0" smtClean="0"/>
              <a:t>Prototype Cryomodule at Fermilab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0" y="6430963"/>
            <a:ext cx="4126528" cy="314326"/>
          </a:xfrm>
        </p:spPr>
        <p:txBody>
          <a:bodyPr/>
          <a:lstStyle/>
          <a:p>
            <a:r>
              <a:rPr lang="en-US" sz="1000" dirty="0"/>
              <a:t>G. Wu | 2017 TESLA Technology Collaboration at MSU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6572" y="1344809"/>
          <a:ext cx="8387377" cy="3655813"/>
        </p:xfrm>
        <a:graphic>
          <a:graphicData uri="http://schemas.openxmlformats.org/drawingml/2006/table">
            <a:tbl>
              <a:tblPr/>
              <a:tblGrid>
                <a:gridCol w="1070975">
                  <a:extLst>
                    <a:ext uri="{9D8B030D-6E8A-4147-A177-3AD203B41FA5}">
                      <a16:colId xmlns:a16="http://schemas.microsoft.com/office/drawing/2014/main" val="2090426602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val="73675219"/>
                    </a:ext>
                  </a:extLst>
                </a:gridCol>
                <a:gridCol w="894450">
                  <a:extLst>
                    <a:ext uri="{9D8B030D-6E8A-4147-A177-3AD203B41FA5}">
                      <a16:colId xmlns:a16="http://schemas.microsoft.com/office/drawing/2014/main" val="2137958539"/>
                    </a:ext>
                  </a:extLst>
                </a:gridCol>
                <a:gridCol w="1386900">
                  <a:extLst>
                    <a:ext uri="{9D8B030D-6E8A-4147-A177-3AD203B41FA5}">
                      <a16:colId xmlns:a16="http://schemas.microsoft.com/office/drawing/2014/main" val="1918367732"/>
                    </a:ext>
                  </a:extLst>
                </a:gridCol>
                <a:gridCol w="1015050">
                  <a:extLst>
                    <a:ext uri="{9D8B030D-6E8A-4147-A177-3AD203B41FA5}">
                      <a16:colId xmlns:a16="http://schemas.microsoft.com/office/drawing/2014/main" val="1106461363"/>
                    </a:ext>
                  </a:extLst>
                </a:gridCol>
                <a:gridCol w="1758750">
                  <a:extLst>
                    <a:ext uri="{9D8B030D-6E8A-4147-A177-3AD203B41FA5}">
                      <a16:colId xmlns:a16="http://schemas.microsoft.com/office/drawing/2014/main" val="1874020874"/>
                    </a:ext>
                  </a:extLst>
                </a:gridCol>
                <a:gridCol w="1055252">
                  <a:extLst>
                    <a:ext uri="{9D8B030D-6E8A-4147-A177-3AD203B41FA5}">
                      <a16:colId xmlns:a16="http://schemas.microsoft.com/office/drawing/2014/main" val="549441895"/>
                    </a:ext>
                  </a:extLst>
                </a:gridCol>
              </a:tblGrid>
              <a:tr h="847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Cavity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Cryomodule Max Gradient*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VTS Max Gradient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Usable Gradient**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 onset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Cryomodule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14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@16MV/m***    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Fast Cool Down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14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@16MV/m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 VTS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24249"/>
                  </a:ext>
                </a:extLst>
              </a:tr>
              <a:tr h="2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347568"/>
                  </a:ext>
                </a:extLst>
              </a:tr>
              <a:tr h="272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29055"/>
                  </a:ext>
                </a:extLst>
              </a:tr>
              <a:tr h="2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86234"/>
                  </a:ext>
                </a:extLst>
              </a:tr>
              <a:tr h="272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46058"/>
                  </a:ext>
                </a:extLst>
              </a:tr>
              <a:tr h="2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80421"/>
                  </a:ext>
                </a:extLst>
              </a:tr>
              <a:tr h="272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84293"/>
                  </a:ext>
                </a:extLst>
              </a:tr>
              <a:tr h="2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63069"/>
                  </a:ext>
                </a:extLst>
              </a:tr>
              <a:tr h="272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53707"/>
                  </a:ext>
                </a:extLst>
              </a:tr>
              <a:tr h="272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2.8e10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41922"/>
                  </a:ext>
                </a:extLst>
              </a:tr>
              <a:tr h="306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154.6 MV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148.1 MV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636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1822" y="5488907"/>
            <a:ext cx="541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Administrative limit 20 MV/m</a:t>
            </a:r>
          </a:p>
          <a:p>
            <a:r>
              <a:rPr lang="en-US" sz="1200" dirty="0"/>
              <a:t>**  Radiation &lt;50 </a:t>
            </a:r>
            <a:r>
              <a:rPr lang="en-US" sz="1200" dirty="0" err="1"/>
              <a:t>mR</a:t>
            </a:r>
            <a:r>
              <a:rPr lang="en-US" sz="1200" dirty="0"/>
              <a:t>/h</a:t>
            </a:r>
          </a:p>
          <a:p>
            <a:r>
              <a:rPr lang="en-US" sz="1200" dirty="0"/>
              <a:t>*** TB9AES028 Q</a:t>
            </a:r>
            <a:r>
              <a:rPr lang="en-US" sz="1200" baseline="-25000" dirty="0"/>
              <a:t>0</a:t>
            </a:r>
            <a:r>
              <a:rPr lang="en-US" sz="1200" dirty="0"/>
              <a:t> was at 14 MV/m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6528" y="5582653"/>
            <a:ext cx="392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test heat load was consistent with the single cavity measurement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8950" y="4981782"/>
            <a:ext cx="250507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Acceptance = 128 MV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836" y="642156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Wu in WG2 for Cool Down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8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Jlab LCLS-II Production Readiness Review, 10 January 2017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Mechanical tuners did not meet 450 kHz range spec</a:t>
            </a:r>
          </a:p>
          <a:p>
            <a:pPr lvl="1"/>
            <a:r>
              <a:rPr lang="en-US" dirty="0" smtClean="0"/>
              <a:t>Actual ranges should be sufficient for normal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 / 8 piezo tuners did not meet 500 Hz range spec</a:t>
            </a:r>
          </a:p>
          <a:p>
            <a:pPr marL="800100" lvl="1" indent="-342900"/>
            <a:r>
              <a:rPr lang="en-US" dirty="0" smtClean="0"/>
              <a:t>Worst case – cavity 6 at 75 % of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Several couplers had very low </a:t>
            </a:r>
            <a:r>
              <a:rPr lang="en-US" dirty="0" err="1" smtClean="0"/>
              <a:t>Qext’s</a:t>
            </a:r>
            <a:endParaRPr lang="en-US" dirty="0" smtClean="0"/>
          </a:p>
          <a:p>
            <a:pPr marL="800100" lvl="1" indent="-342900"/>
            <a:r>
              <a:rPr lang="en-US" dirty="0" smtClean="0"/>
              <a:t>Confined to older design that will not be used in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Four couplers could not be tuned</a:t>
            </a:r>
          </a:p>
          <a:p>
            <a:pPr marL="800100" lvl="1" indent="-342900"/>
            <a:r>
              <a:rPr lang="en-US" dirty="0" smtClean="0"/>
              <a:t>Changes in assembly procedure should eliminate future occurrence.</a:t>
            </a:r>
          </a:p>
          <a:p>
            <a:pPr marL="800100" lvl="1" indent="-342900"/>
            <a:r>
              <a:rPr lang="en-US" dirty="0" smtClean="0"/>
              <a:t>Limited data for cavity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coupler problems repairable for next round of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cavity of seven tested did not meet gradient spec</a:t>
            </a:r>
          </a:p>
          <a:p>
            <a:pPr marL="800100" lvl="1" indent="-342900"/>
            <a:r>
              <a:rPr lang="en-US" dirty="0" smtClean="0"/>
              <a:t>Cavity 5 would have to be operated no higher than ~15.8 MV/m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Only one cavity of seven tested showed any sustained field emission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 </a:t>
            </a:r>
            <a:r>
              <a:rPr lang="en-US" dirty="0" err="1" smtClean="0"/>
              <a:t>Qo</a:t>
            </a:r>
            <a:r>
              <a:rPr lang="en-US" dirty="0" smtClean="0"/>
              <a:t> measurements unsuccessful</a:t>
            </a:r>
          </a:p>
          <a:p>
            <a:pPr marL="800100" lvl="1" indent="-342900"/>
            <a:r>
              <a:rPr lang="en-US" dirty="0" smtClean="0"/>
              <a:t>High uncertainty measurement for two cavities puts us on right side of spec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Cavity detuning due to </a:t>
            </a:r>
            <a:r>
              <a:rPr lang="en-US" dirty="0" err="1" smtClean="0"/>
              <a:t>microphonics</a:t>
            </a:r>
            <a:r>
              <a:rPr lang="en-US" dirty="0" smtClean="0"/>
              <a:t> exceeds spec</a:t>
            </a:r>
          </a:p>
          <a:p>
            <a:pPr marL="800100" lvl="1" indent="-342900"/>
            <a:r>
              <a:rPr lang="en-US" dirty="0" smtClean="0"/>
              <a:t>Successful GDR run accomplished with a stable pressure regime</a:t>
            </a:r>
          </a:p>
          <a:p>
            <a:pPr marL="800100" lvl="1" indent="-342900"/>
            <a:r>
              <a:rPr lang="en-US" dirty="0" smtClean="0"/>
              <a:t>Cavities 1 and 4 running at 16 MV/m </a:t>
            </a:r>
          </a:p>
          <a:p>
            <a:pPr marL="800100" lvl="1" indent="-342900"/>
            <a:r>
              <a:rPr lang="en-US" dirty="0" smtClean="0"/>
              <a:t>Microphonic detuning minimized using methods not applicable to normal operations</a:t>
            </a:r>
          </a:p>
          <a:p>
            <a:pPr marL="800100" lvl="1" indent="-342900"/>
            <a:r>
              <a:rPr lang="en-US" dirty="0" smtClean="0"/>
              <a:t>Behavior of steppers suggest that </a:t>
            </a:r>
            <a:r>
              <a:rPr lang="en-US" dirty="0" err="1" smtClean="0"/>
              <a:t>piezos</a:t>
            </a:r>
            <a:r>
              <a:rPr lang="en-US" dirty="0" smtClean="0"/>
              <a:t> preferable to compensate detuning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Magnets reached 20 A but extended operation at 20 A not accomplished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Module will be subjected to extensive retest after road trips.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8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" y="1957961"/>
            <a:ext cx="8108950" cy="2542604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600" dirty="0" smtClean="0">
                <a:solidFill>
                  <a:prstClr val="black"/>
                </a:solidFill>
                <a:latin typeface="Minion Pro"/>
              </a:rPr>
              <a:t>Thanks </a:t>
            </a:r>
            <a:r>
              <a:rPr lang="en-US" sz="2600" dirty="0">
                <a:solidFill>
                  <a:prstClr val="black"/>
                </a:solidFill>
                <a:latin typeface="Minion Pro"/>
              </a:rPr>
              <a:t>for your attention!</a:t>
            </a:r>
          </a:p>
          <a:p>
            <a:pPr algn="ctr"/>
            <a:endParaRPr lang="en-US" sz="2600" dirty="0">
              <a:solidFill>
                <a:prstClr val="black"/>
              </a:solidFill>
              <a:latin typeface="Minion Pro"/>
            </a:endParaRPr>
          </a:p>
          <a:p>
            <a:pPr algn="ctr"/>
            <a:r>
              <a:rPr lang="en-US" sz="2600" dirty="0">
                <a:solidFill>
                  <a:prstClr val="black"/>
                </a:solidFill>
                <a:latin typeface="Minion Pro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35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Backup Material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49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</a:t>
            </a:r>
            <a:r>
              <a:rPr lang="en-US" dirty="0" smtClean="0"/>
              <a:t> 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pCM Qo Measurements, January 2017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1200" dirty="0" smtClean="0"/>
                  <a:t>Assuming </a:t>
                </a:r>
                <a:r>
                  <a:rPr lang="en-US" sz="1200" dirty="0"/>
                  <a:t>mass flow is constant during time of </a:t>
                </a:r>
                <a:r>
                  <a:rPr lang="en-US" sz="1200" dirty="0" smtClean="0"/>
                  <a:t>measurement, a proportionality constant can be applied</a:t>
                </a: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𝐿𝐿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acc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acc>
                      <m:r>
                        <a:rPr lang="en-US" sz="12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𝑅𝐹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200" dirty="0" smtClean="0">
                  <a:ea typeface="Cambria Math"/>
                </a:endParaRP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Method uses two different heater settings and constant RF power indicated by subscript 1 and 2 followed by a static heat load case indicated as subscript 3 (no heater or RF power)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Subtract static case from each heater run, divide the resulting equations, rearrange and solve for RF power</a:t>
                </a: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𝐿𝐿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acc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𝐿𝐿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acc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 smtClean="0">
                  <a:ea typeface="Cambria Math"/>
                </a:endParaRPr>
              </a:p>
              <a:p>
                <a:endParaRPr lang="en-US" sz="1200" dirty="0">
                  <a:ea typeface="Cambria Math"/>
                </a:endParaRPr>
              </a:p>
              <a:p>
                <a:r>
                  <a:rPr lang="en-US" sz="1200" dirty="0" smtClean="0"/>
                  <a:t>Add </a:t>
                </a:r>
                <a:r>
                  <a:rPr lang="en-US" sz="1200" dirty="0"/>
                  <a:t>static case from each heater run, divide the resulting equations, rearrange and solve for </a:t>
                </a:r>
                <a:r>
                  <a:rPr lang="en-US" sz="1200" dirty="0" smtClean="0"/>
                  <a:t>static heat load</a:t>
                </a: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1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𝑅𝐹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2+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𝑅𝐹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ea typeface="Cambria Math"/>
                </a:endParaRPr>
              </a:p>
              <a:p>
                <a:endParaRPr lang="en-US" sz="1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l="-1128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402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LL rate of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pCM Qo Measurements, January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Plot and curve fit not including Run 1 – reasonably good linear fit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Plot and curve fit including Run 1 – suspect transient variation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845827"/>
            <a:ext cx="3919019" cy="34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65" y="2845827"/>
            <a:ext cx="3919019" cy="34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198669" y="5746282"/>
            <a:ext cx="490889" cy="336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0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Cavities 1 &amp; 4 at 16 MV/m During Run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pCM Qo Measurements, January 2017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4899258"/>
            <a:ext cx="8108950" cy="140984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Run is the time when valve and heater power are constant</a:t>
            </a:r>
          </a:p>
          <a:p>
            <a:pPr lvl="1"/>
            <a:r>
              <a:rPr lang="en-US" dirty="0" smtClean="0"/>
              <a:t>A combines the 10 &amp; 25 W runs (3, 4) and static (5)</a:t>
            </a:r>
          </a:p>
          <a:p>
            <a:pPr lvl="1"/>
            <a:r>
              <a:rPr lang="en-US" dirty="0" smtClean="0"/>
              <a:t>B combines the 25 &amp; 15 W runs (4, 2) and static (5)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 combines the 15 &amp; 10 W runs (2, 3) and static (5)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Two most stable conditions when inspection time history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9" y="1526423"/>
            <a:ext cx="8656371" cy="31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579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7" y="1164330"/>
            <a:ext cx="6058036" cy="439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55626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29.8 Hz is probably from 1800 rpm motors.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41/42 Hz modes MAY be a variable speed motor in the CTF, which is &lt;30 m away from the cryomodule.  Still being investigated.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730" y="571499"/>
            <a:ext cx="566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001D"/>
                </a:solidFill>
                <a:ea typeface="+mj-ea"/>
                <a:cs typeface="Arial" pitchFamily="34" charset="0"/>
              </a:rPr>
              <a:t>Performance - </a:t>
            </a:r>
            <a:r>
              <a:rPr lang="en-US" sz="2400" b="1" dirty="0" err="1">
                <a:solidFill>
                  <a:srgbClr val="A4001D"/>
                </a:solidFill>
                <a:ea typeface="+mj-ea"/>
                <a:cs typeface="Arial" pitchFamily="34" charset="0"/>
              </a:rPr>
              <a:t>Microphonics</a:t>
            </a:r>
            <a:r>
              <a:rPr lang="en-US" sz="2400" b="1" dirty="0">
                <a:solidFill>
                  <a:srgbClr val="A4001D"/>
                </a:solidFill>
                <a:ea typeface="+mj-ea"/>
                <a:cs typeface="Arial" pitchFamily="34" charset="0"/>
              </a:rPr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3085203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94548" y="6318254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4222" y="120124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Cryomodule Hardware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392" y="1252243"/>
            <a:ext cx="3330182" cy="220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2" y="1233191"/>
            <a:ext cx="3330185" cy="2205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5" y="3827282"/>
            <a:ext cx="3451412" cy="2286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392" y="3808232"/>
            <a:ext cx="34514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222" y="3438900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Lab Assembly Facility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56393" y="3438898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pCM Cold Mass Assembly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6393" y="6100975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pCM Cavity Tuner Assembly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2995" y="6095648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LCLS II Solid State Amplifiers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8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Jlab LCLS-II Production Readiness Review, 10 January 2017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314472"/>
            <a:ext cx="6357856" cy="46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 Test Facility – </a:t>
            </a:r>
            <a:r>
              <a:rPr lang="en-US" sz="3200" dirty="0" err="1" smtClean="0"/>
              <a:t>pCM</a:t>
            </a:r>
            <a:r>
              <a:rPr lang="en-US" sz="3200" dirty="0" smtClean="0"/>
              <a:t> in Testing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TTC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10-11 January 2017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84" y="1194135"/>
            <a:ext cx="4881887" cy="3005482"/>
          </a:xfrm>
          <a:prstGeom prst="rect">
            <a:avLst/>
          </a:prstGeom>
        </p:spPr>
      </p:pic>
      <p:pic>
        <p:nvPicPr>
          <p:cNvPr id="6" name="Picture 2" descr="C:\Users\jhenry\Desktop\print_screen\ScreenShot6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8" y="4084917"/>
            <a:ext cx="8342858" cy="2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13082" y="185357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defTabSz="457200"/>
            <a:r>
              <a:rPr lang="en-US" sz="1400" b="1" dirty="0">
                <a:solidFill>
                  <a:prstClr val="black"/>
                </a:solidFill>
              </a:rPr>
              <a:t>Dedicated shielded cave with Personnel Safety System (PSS)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Radiation shielding – 4.5 </a:t>
            </a:r>
            <a:r>
              <a:rPr lang="en-US" sz="1200" dirty="0" err="1">
                <a:solidFill>
                  <a:prstClr val="black"/>
                </a:solidFill>
              </a:rPr>
              <a:t>ft</a:t>
            </a:r>
            <a:r>
              <a:rPr lang="en-US" sz="1200" dirty="0">
                <a:solidFill>
                  <a:prstClr val="black"/>
                </a:solidFill>
              </a:rPr>
              <a:t> thick concrete walls and 3 ft. concrete roof.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Magnetic shielding – magnetic fields in the vicinity of the cryomodule of 50 </a:t>
            </a:r>
            <a:r>
              <a:rPr lang="en-US" sz="1200" dirty="0" err="1">
                <a:solidFill>
                  <a:prstClr val="black"/>
                </a:solidFill>
              </a:rPr>
              <a:t>mG</a:t>
            </a:r>
            <a:r>
              <a:rPr lang="en-US" sz="1200" dirty="0">
                <a:solidFill>
                  <a:prstClr val="black"/>
                </a:solidFill>
              </a:rPr>
              <a:t> or less.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822" y="5300546"/>
            <a:ext cx="2172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Roll up equip doors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Test Facility - LCLS II-HPRF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6E5410-9907-4D1F-B8AB-BEE6983E57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6907" y="194929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Eight 1.3 GHz, 3.8 kW Solid State 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1.3 GHz coaxial hardline RF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Integrated into Personnel Safety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0" y="3499612"/>
            <a:ext cx="5010912" cy="281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8862"/>
            <a:ext cx="434340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II – End Cans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72626" y="1171437"/>
            <a:ext cx="8126535" cy="5051806"/>
          </a:xfrm>
        </p:spPr>
        <p:txBody>
          <a:bodyPr>
            <a:normAutofit/>
          </a:bodyPr>
          <a:lstStyle/>
          <a:p>
            <a:r>
              <a:rPr lang="en-US" sz="1400" b="1" dirty="0"/>
              <a:t>End Cans (2 sets to support CM production rate) </a:t>
            </a:r>
            <a:endParaRPr lang="en-US" sz="1400" b="1" dirty="0" smtClean="0"/>
          </a:p>
          <a:p>
            <a:r>
              <a:rPr lang="en-US" sz="1400" dirty="0" smtClean="0"/>
              <a:t>Connects </a:t>
            </a:r>
            <a:r>
              <a:rPr lang="en-US" sz="1400" dirty="0"/>
              <a:t>CM to </a:t>
            </a:r>
            <a:r>
              <a:rPr lang="en-US" sz="1400" b="1" dirty="0"/>
              <a:t>CTF</a:t>
            </a:r>
            <a:r>
              <a:rPr lang="en-US" sz="1400" dirty="0"/>
              <a:t> valve box via u-tubes</a:t>
            </a:r>
          </a:p>
          <a:p>
            <a:pPr lvl="1"/>
            <a:r>
              <a:rPr lang="en-US" sz="1400" dirty="0"/>
              <a:t>Interfaces for valves, LL and diodes to monitor and control helium flow/inventory</a:t>
            </a:r>
          </a:p>
          <a:p>
            <a:pPr lvl="1"/>
            <a:r>
              <a:rPr lang="en-US" sz="1400" dirty="0"/>
              <a:t>Provides reliefs for primary circuit, shield circuit and insulating vacuum space</a:t>
            </a:r>
          </a:p>
          <a:p>
            <a:pPr lvl="1" defTabSz="457200"/>
            <a:r>
              <a:rPr lang="en-US" sz="1400" b="1" dirty="0" smtClean="0">
                <a:solidFill>
                  <a:prstClr val="black"/>
                </a:solidFill>
              </a:rPr>
              <a:t>CTF is a Closed </a:t>
            </a:r>
            <a:r>
              <a:rPr lang="en-US" sz="1400" b="1" dirty="0">
                <a:solidFill>
                  <a:prstClr val="black"/>
                </a:solidFill>
              </a:rPr>
              <a:t>loop 2K helium refrigerator shared with the Vertical Test Area (VTA)</a:t>
            </a:r>
          </a:p>
          <a:p>
            <a:pPr lvl="3" defTabSz="457200"/>
            <a:r>
              <a:rPr lang="en-US" sz="1400" dirty="0">
                <a:solidFill>
                  <a:prstClr val="black"/>
                </a:solidFill>
              </a:rPr>
              <a:t>Primary circuit supply up to 7-8 g/s 2.8 Bar 4K supply for cool-down, steady state ~2-3 g/s</a:t>
            </a:r>
          </a:p>
          <a:p>
            <a:pPr lvl="3" defTabSz="457200"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50 K shield circuit, several g/s (not a limit to operations)</a:t>
            </a:r>
          </a:p>
          <a:p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16" y="3021451"/>
            <a:ext cx="4639719" cy="359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6" y="3428999"/>
            <a:ext cx="3118286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Test Facility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Cryomodule / Cavity Test Workshop 29 – 30 October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5257800" cy="3151632"/>
          </a:xfrm>
        </p:spPr>
        <p:txBody>
          <a:bodyPr wrap="square">
            <a:spAutoFit/>
          </a:bodyPr>
          <a:lstStyle/>
          <a:p>
            <a:r>
              <a:rPr lang="en-US" sz="1400" dirty="0" smtClean="0"/>
              <a:t>Instrumentation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Eight Field Control Chassis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Interlock and Resonance Control Chassis (partial install)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Six channels RF Power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Ten Channels Portable GM tubes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Gamma / Neutron Probes (owned by Safety Systems Group and part of Personnel Safety System)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Network Analyzers and Spectrum Analyzers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Variety of Scopes, Waveform Generators, </a:t>
            </a:r>
            <a:r>
              <a:rPr lang="en-US" sz="1400" dirty="0" err="1" smtClean="0"/>
              <a:t>etc</a:t>
            </a:r>
            <a:r>
              <a:rPr lang="en-US" sz="1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Various Temp Monitoring devices, </a:t>
            </a:r>
            <a:r>
              <a:rPr lang="en-US" sz="1400" dirty="0"/>
              <a:t>Vacuum gauges, Pressure Transducers, </a:t>
            </a:r>
            <a:r>
              <a:rPr lang="en-US" sz="1400" dirty="0" smtClean="0"/>
              <a:t>Cameras</a:t>
            </a:r>
            <a:r>
              <a:rPr lang="en-US" sz="1400" dirty="0"/>
              <a:t>, etc</a:t>
            </a:r>
            <a:r>
              <a:rPr lang="en-US" sz="1400" dirty="0" smtClean="0"/>
              <a:t>…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66" y="1400599"/>
            <a:ext cx="2917984" cy="5187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8" y="4395216"/>
            <a:ext cx="4120178" cy="2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CM Cooldown Preparations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349916" cy="5065522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30-NOV	</a:t>
            </a:r>
            <a:r>
              <a:rPr lang="en-US" sz="1600" dirty="0" err="1" smtClean="0"/>
              <a:t>pCM</a:t>
            </a:r>
            <a:r>
              <a:rPr lang="en-US" sz="1600" dirty="0" smtClean="0"/>
              <a:t> moved into CMTF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Work completed in cave prior to cooldown</a:t>
            </a:r>
          </a:p>
          <a:p>
            <a:pPr lvl="2"/>
            <a:r>
              <a:rPr lang="en-US" sz="1600" dirty="0" smtClean="0"/>
              <a:t>Cabling for instrumentation</a:t>
            </a:r>
          </a:p>
          <a:p>
            <a:pPr lvl="2"/>
            <a:r>
              <a:rPr lang="en-US" sz="1600" dirty="0" smtClean="0"/>
              <a:t>Connecting waveguides to FPCs</a:t>
            </a:r>
          </a:p>
          <a:p>
            <a:pPr lvl="2"/>
            <a:r>
              <a:rPr lang="en-US" sz="1600" dirty="0" smtClean="0"/>
              <a:t>Performed warm vibration measurements (hammer test)</a:t>
            </a:r>
          </a:p>
          <a:p>
            <a:pPr lvl="2"/>
            <a:r>
              <a:rPr lang="en-US" sz="1600" dirty="0" smtClean="0"/>
              <a:t>Verifying </a:t>
            </a:r>
            <a:r>
              <a:rPr lang="en-US" sz="1600" dirty="0" err="1" smtClean="0"/>
              <a:t>readbacks</a:t>
            </a:r>
            <a:r>
              <a:rPr lang="en-US" sz="1600" dirty="0" smtClean="0"/>
              <a:t> to CMTF data acquisition (pressure, temperature, vacuum, magnetic fields, etc.)</a:t>
            </a:r>
          </a:p>
          <a:p>
            <a:pPr lvl="2"/>
            <a:r>
              <a:rPr lang="en-US" sz="1600" dirty="0" smtClean="0"/>
              <a:t>Verifying </a:t>
            </a:r>
            <a:r>
              <a:rPr lang="en-US" sz="1600" dirty="0" err="1" smtClean="0"/>
              <a:t>cryo</a:t>
            </a:r>
            <a:r>
              <a:rPr lang="en-US" sz="1600" dirty="0" smtClean="0"/>
              <a:t> controls for valves (</a:t>
            </a:r>
            <a:r>
              <a:rPr lang="en-US" sz="1600" dirty="0" err="1" smtClean="0"/>
              <a:t>pCM</a:t>
            </a:r>
            <a:r>
              <a:rPr lang="en-US" sz="1600" dirty="0" smtClean="0"/>
              <a:t>, HX and warm gas supply)</a:t>
            </a:r>
          </a:p>
          <a:p>
            <a:pPr lvl="2"/>
            <a:r>
              <a:rPr lang="en-US" sz="1600" dirty="0" smtClean="0"/>
              <a:t>Leak checks on insulating vacuum</a:t>
            </a:r>
          </a:p>
          <a:p>
            <a:pPr lvl="2"/>
            <a:r>
              <a:rPr lang="en-US" sz="1600" dirty="0" smtClean="0"/>
              <a:t>Final welding/leak checking and pressure testing of u-tubes</a:t>
            </a:r>
          </a:p>
          <a:p>
            <a:pPr lvl="2"/>
            <a:r>
              <a:rPr lang="en-US" sz="1600" dirty="0" smtClean="0"/>
              <a:t>Verified magnetic fields in cavities - &lt;2 </a:t>
            </a:r>
            <a:r>
              <a:rPr lang="en-US" sz="1600" dirty="0" err="1" smtClean="0"/>
              <a:t>mG</a:t>
            </a:r>
            <a:r>
              <a:rPr lang="en-US" sz="1600" dirty="0" smtClean="0"/>
              <a:t> average, 4.5 </a:t>
            </a:r>
            <a:r>
              <a:rPr lang="en-US" sz="1600" dirty="0" err="1" smtClean="0"/>
              <a:t>mG</a:t>
            </a:r>
            <a:r>
              <a:rPr lang="en-US" sz="1600" dirty="0" smtClean="0"/>
              <a:t> peak (1 location)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600" dirty="0" smtClean="0"/>
              <a:t>15-DEC	Cooldown started</a:t>
            </a:r>
          </a:p>
          <a:p>
            <a:pPr lvl="2"/>
            <a:r>
              <a:rPr lang="en-US" sz="1600" dirty="0" smtClean="0"/>
              <a:t>U-tubes installed between </a:t>
            </a:r>
            <a:r>
              <a:rPr lang="en-US" sz="1600" dirty="0" err="1" smtClean="0"/>
              <a:t>pCM</a:t>
            </a:r>
            <a:r>
              <a:rPr lang="en-US" sz="1600" dirty="0" smtClean="0"/>
              <a:t> Bayonet Box, HX and Junction box</a:t>
            </a:r>
          </a:p>
          <a:p>
            <a:pPr lvl="2"/>
            <a:r>
              <a:rPr lang="en-US" sz="1600" dirty="0" smtClean="0"/>
              <a:t>Vacuum levels – 3E-10 </a:t>
            </a:r>
            <a:r>
              <a:rPr lang="en-US" sz="1600" dirty="0" err="1" smtClean="0"/>
              <a:t>torr</a:t>
            </a:r>
            <a:r>
              <a:rPr lang="en-US" sz="1600" dirty="0" smtClean="0"/>
              <a:t> (beamline), 1E-09 </a:t>
            </a:r>
            <a:r>
              <a:rPr lang="en-US" sz="1600" dirty="0" err="1" smtClean="0"/>
              <a:t>torr</a:t>
            </a:r>
            <a:r>
              <a:rPr lang="en-US" sz="1600" dirty="0" smtClean="0"/>
              <a:t> (coupler), 1E-5 </a:t>
            </a:r>
            <a:r>
              <a:rPr lang="en-US" sz="1600" dirty="0" err="1" smtClean="0"/>
              <a:t>torr</a:t>
            </a:r>
            <a:r>
              <a:rPr lang="en-US" sz="1600" dirty="0" smtClean="0"/>
              <a:t> (</a:t>
            </a:r>
            <a:r>
              <a:rPr lang="en-US" sz="1600" dirty="0" err="1" smtClean="0"/>
              <a:t>InsVac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Cooldown started at about 3 PM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CM Cooldown (Saga)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321337" y="1406137"/>
            <a:ext cx="8364540" cy="4912114"/>
          </a:xfrm>
        </p:spPr>
        <p:txBody>
          <a:bodyPr anchor="b">
            <a:spAutoFit/>
          </a:bodyPr>
          <a:lstStyle/>
          <a:p>
            <a:pPr lvl="1"/>
            <a:r>
              <a:rPr lang="en-US" sz="1400" dirty="0" smtClean="0"/>
              <a:t>15-DEC	Cooldown started</a:t>
            </a:r>
          </a:p>
          <a:p>
            <a:pPr lvl="2"/>
            <a:r>
              <a:rPr lang="en-US" sz="1400" dirty="0" smtClean="0"/>
              <a:t>Monitored temperatures, pressures and vacuum levels</a:t>
            </a:r>
          </a:p>
          <a:p>
            <a:pPr lvl="2"/>
            <a:r>
              <a:rPr lang="en-US" sz="1400" dirty="0" smtClean="0"/>
              <a:t>Maintained limits on GHRP and thermal shields - Temp differences - &lt;15 K vertical, &lt; 50K axial</a:t>
            </a:r>
          </a:p>
          <a:p>
            <a:pPr lvl="2"/>
            <a:r>
              <a:rPr lang="en-US" sz="1400" dirty="0" smtClean="0"/>
              <a:t>Proceeded slower than expected due to unexpected pressure drops (1 – 2 K/</a:t>
            </a:r>
            <a:r>
              <a:rPr lang="en-US" sz="1400" dirty="0" err="1" smtClean="0"/>
              <a:t>hr</a:t>
            </a:r>
            <a:r>
              <a:rPr lang="en-US" sz="1400" dirty="0" smtClean="0"/>
              <a:t> !)</a:t>
            </a:r>
          </a:p>
          <a:p>
            <a:pPr lvl="3"/>
            <a:r>
              <a:rPr lang="en-US" sz="1400" dirty="0" smtClean="0"/>
              <a:t>Bypass valve in HX was suspected (</a:t>
            </a:r>
            <a:r>
              <a:rPr lang="en-US" sz="1400" dirty="0" err="1" smtClean="0"/>
              <a:t>Cv</a:t>
            </a:r>
            <a:r>
              <a:rPr lang="en-US" sz="1400" dirty="0" smtClean="0"/>
              <a:t> – 0.35)</a:t>
            </a:r>
          </a:p>
          <a:p>
            <a:pPr lvl="3"/>
            <a:r>
              <a:rPr lang="en-US" sz="1400" dirty="0" err="1" smtClean="0"/>
              <a:t>Qo</a:t>
            </a:r>
            <a:r>
              <a:rPr lang="en-US" sz="1400" dirty="0" smtClean="0"/>
              <a:t> valve in return u-tube was checked and initially ruled out</a:t>
            </a:r>
            <a:endParaRPr lang="en-US" sz="1400" dirty="0"/>
          </a:p>
          <a:p>
            <a:pPr lvl="1"/>
            <a:r>
              <a:rPr lang="en-US" sz="1400" dirty="0"/>
              <a:t>26-DEC </a:t>
            </a:r>
            <a:r>
              <a:rPr lang="en-US" sz="1400" dirty="0" smtClean="0"/>
              <a:t>	Collected </a:t>
            </a:r>
            <a:r>
              <a:rPr lang="en-US" sz="1400" dirty="0"/>
              <a:t>liquid </a:t>
            </a:r>
            <a:r>
              <a:rPr lang="en-US" sz="1400" dirty="0" smtClean="0"/>
              <a:t>at </a:t>
            </a:r>
            <a:r>
              <a:rPr lang="en-US" sz="1400" dirty="0"/>
              <a:t>~ 0.055 </a:t>
            </a:r>
            <a:r>
              <a:rPr lang="en-US" sz="1400" dirty="0" err="1" smtClean="0"/>
              <a:t>atm</a:t>
            </a:r>
            <a:r>
              <a:rPr lang="en-US" sz="1400" dirty="0" smtClean="0"/>
              <a:t> (above lambda, unstable)</a:t>
            </a:r>
            <a:endParaRPr lang="en-US" sz="1400" dirty="0"/>
          </a:p>
          <a:p>
            <a:pPr lvl="2"/>
            <a:r>
              <a:rPr lang="en-US" sz="1400" dirty="0"/>
              <a:t>Re-checked installation of </a:t>
            </a:r>
            <a:r>
              <a:rPr lang="en-US" sz="1400" dirty="0" err="1"/>
              <a:t>Qo</a:t>
            </a:r>
            <a:r>
              <a:rPr lang="en-US" sz="1400" dirty="0"/>
              <a:t> valve actuator installation procedure recommended by </a:t>
            </a:r>
            <a:r>
              <a:rPr lang="en-US" sz="1400" dirty="0" err="1" smtClean="0"/>
              <a:t>mfgr</a:t>
            </a:r>
            <a:r>
              <a:rPr lang="en-US" sz="1400" dirty="0" smtClean="0"/>
              <a:t>.</a:t>
            </a:r>
          </a:p>
          <a:p>
            <a:pPr lvl="2"/>
            <a:r>
              <a:rPr lang="en-US" sz="1400" dirty="0" smtClean="0"/>
              <a:t>Valve was partially closed - once </a:t>
            </a:r>
            <a:r>
              <a:rPr lang="en-US" sz="1400" dirty="0"/>
              <a:t>fully opened, return pressure improved</a:t>
            </a:r>
          </a:p>
          <a:p>
            <a:pPr lvl="2"/>
            <a:r>
              <a:rPr lang="en-US" sz="1400" dirty="0"/>
              <a:t>Vacuum levels – 1E-11 </a:t>
            </a:r>
            <a:r>
              <a:rPr lang="en-US" sz="1400" dirty="0" err="1"/>
              <a:t>torr</a:t>
            </a:r>
            <a:r>
              <a:rPr lang="en-US" sz="1400" dirty="0"/>
              <a:t> (beamline), 1E-09 </a:t>
            </a:r>
            <a:r>
              <a:rPr lang="en-US" sz="1400" dirty="0" err="1"/>
              <a:t>torr</a:t>
            </a:r>
            <a:r>
              <a:rPr lang="en-US" sz="1400" dirty="0"/>
              <a:t> (coupler), 1E-06 </a:t>
            </a:r>
            <a:r>
              <a:rPr lang="en-US" sz="1400" dirty="0" err="1"/>
              <a:t>torr</a:t>
            </a:r>
            <a:r>
              <a:rPr lang="en-US" sz="1400" dirty="0"/>
              <a:t> (</a:t>
            </a:r>
            <a:r>
              <a:rPr lang="en-US" sz="1400" dirty="0" err="1"/>
              <a:t>InsVac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28-DEC	Collected liquid and controlled at ~0.048 </a:t>
            </a:r>
            <a:r>
              <a:rPr lang="en-US" sz="1400" dirty="0" err="1" smtClean="0"/>
              <a:t>atm</a:t>
            </a:r>
            <a:r>
              <a:rPr lang="en-US" sz="1400" dirty="0" smtClean="0"/>
              <a:t> (at lambda, stable)</a:t>
            </a:r>
            <a:endParaRPr lang="en-US" sz="1400" dirty="0"/>
          </a:p>
          <a:p>
            <a:pPr lvl="2"/>
            <a:r>
              <a:rPr lang="en-US" sz="1400" dirty="0"/>
              <a:t>Stable liquid level control over several days</a:t>
            </a:r>
          </a:p>
          <a:p>
            <a:pPr lvl="2"/>
            <a:r>
              <a:rPr lang="en-US" sz="1400" dirty="0"/>
              <a:t>Return pressure improved but capacity was still </a:t>
            </a:r>
            <a:r>
              <a:rPr lang="en-US" sz="1400" dirty="0" smtClean="0"/>
              <a:t>limited</a:t>
            </a:r>
          </a:p>
          <a:p>
            <a:pPr lvl="2"/>
            <a:r>
              <a:rPr lang="en-US" sz="1400" dirty="0" smtClean="0"/>
              <a:t>Debugged faulty liquid level </a:t>
            </a:r>
            <a:r>
              <a:rPr lang="en-US" sz="1400" dirty="0" err="1" smtClean="0"/>
              <a:t>readbacks</a:t>
            </a:r>
            <a:endParaRPr lang="en-US" sz="1400" dirty="0"/>
          </a:p>
          <a:p>
            <a:pPr lvl="1"/>
            <a:r>
              <a:rPr lang="en-US" sz="1400" dirty="0" smtClean="0"/>
              <a:t>03-JAN	Achieved stable </a:t>
            </a:r>
            <a:r>
              <a:rPr lang="en-US" sz="1400" dirty="0"/>
              <a:t>liquid level control at </a:t>
            </a:r>
            <a:r>
              <a:rPr lang="en-US" sz="1400" dirty="0" smtClean="0"/>
              <a:t>pressure ~0.035 </a:t>
            </a:r>
            <a:r>
              <a:rPr lang="en-US" sz="1400" dirty="0" err="1" smtClean="0"/>
              <a:t>atm</a:t>
            </a:r>
            <a:endParaRPr lang="en-US" sz="1400" dirty="0"/>
          </a:p>
          <a:p>
            <a:pPr lvl="2"/>
            <a:r>
              <a:rPr lang="en-US" sz="1400" dirty="0"/>
              <a:t>Kinney pump control settings modified to improve return pressure</a:t>
            </a:r>
          </a:p>
          <a:p>
            <a:pPr lvl="2"/>
            <a:endParaRPr lang="en-US" sz="1400" dirty="0"/>
          </a:p>
          <a:p>
            <a:pPr lvl="1"/>
            <a:r>
              <a:rPr lang="en-US" sz="1400" dirty="0" smtClean="0"/>
              <a:t>04-JAN 	Began debugging interlocks in advance of cavity testing</a:t>
            </a:r>
            <a:endParaRPr lang="en-US" sz="1400" dirty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TTC 10-11 January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15a050e-1ce7-4ed2-9890-60f9658c1ede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10183</TotalTime>
  <Words>2875</Words>
  <Application>Microsoft Office PowerPoint</Application>
  <PresentationFormat>On-screen Show (4:3)</PresentationFormat>
  <Paragraphs>721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Minion Pro</vt:lpstr>
      <vt:lpstr>Symbol</vt:lpstr>
      <vt:lpstr>Times New Roman</vt:lpstr>
      <vt:lpstr>Wingdings</vt:lpstr>
      <vt:lpstr>LastName_Title_DR201608</vt:lpstr>
      <vt:lpstr>Custom Design</vt:lpstr>
      <vt:lpstr>LastName_Template_FAC201502</vt:lpstr>
      <vt:lpstr>1_LastName_Title_DR201608</vt:lpstr>
      <vt:lpstr>First Results of LCLS-II Prototype Cryomodule Tests M. Drury / Ed Daly / Tom Powers / Bob Legg 18 February- 2017 </vt:lpstr>
      <vt:lpstr>Contents</vt:lpstr>
      <vt:lpstr> LCLS-II Cryomodule Design</vt:lpstr>
      <vt:lpstr>CM Test Facility – pCM in Testing</vt:lpstr>
      <vt:lpstr>CM Test Facility - LCLS II-HPRF</vt:lpstr>
      <vt:lpstr>LCLS II – End Cans</vt:lpstr>
      <vt:lpstr>Cryomodule Test Facility</vt:lpstr>
      <vt:lpstr>CM Cooldown Preparations</vt:lpstr>
      <vt:lpstr>CM Cooldown (Saga)</vt:lpstr>
      <vt:lpstr>CM Cooldown - Observations</vt:lpstr>
      <vt:lpstr>pCM Performance Requirements</vt:lpstr>
      <vt:lpstr>Performance - Cryomodule Vacuums</vt:lpstr>
      <vt:lpstr>Performance - Frequencies and Tuners</vt:lpstr>
      <vt:lpstr>Performance - Frequencies and Tuners</vt:lpstr>
      <vt:lpstr>Performance - Frequencies and Tuners</vt:lpstr>
      <vt:lpstr>Performance - Frequencies and Tuners</vt:lpstr>
      <vt:lpstr>Performance – Coaxial Couplers</vt:lpstr>
      <vt:lpstr>Performance – Coaxial Couplers</vt:lpstr>
      <vt:lpstr>Performance - Couplers</vt:lpstr>
      <vt:lpstr>Coupler post mortem</vt:lpstr>
      <vt:lpstr>pCM Testing Cavity Performance (Preliminary)</vt:lpstr>
      <vt:lpstr>Performance - Cavities</vt:lpstr>
      <vt:lpstr>Performance – Cavities - Qo Measurement</vt:lpstr>
      <vt:lpstr>Performance – Cavities - Qo Measurement</vt:lpstr>
      <vt:lpstr>Discussion</vt:lpstr>
      <vt:lpstr>Qo Summary</vt:lpstr>
      <vt:lpstr>Performance - Microphonics Studies</vt:lpstr>
      <vt:lpstr>PowerPoint Presentation</vt:lpstr>
      <vt:lpstr>Performance - Magnets</vt:lpstr>
      <vt:lpstr>Cavity Performance in Prototype Cryomodule at Fermilab</vt:lpstr>
      <vt:lpstr>Summary</vt:lpstr>
      <vt:lpstr>PowerPoint Presentation</vt:lpstr>
      <vt:lpstr>Backup Material</vt:lpstr>
      <vt:lpstr>Qo Calculations</vt:lpstr>
      <vt:lpstr>Analysis of LL rate of change</vt:lpstr>
      <vt:lpstr>Results – Cavities 1 &amp; 4 at 16 MV/m During Run</vt:lpstr>
      <vt:lpstr>PowerPoint Presentation</vt:lpstr>
      <vt:lpstr>PowerPoint Presentation</vt:lpstr>
      <vt:lpstr>Cavity 8 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Michael Drury</cp:lastModifiedBy>
  <cp:revision>213</cp:revision>
  <cp:lastPrinted>2009-07-27T17:31:51Z</cp:lastPrinted>
  <dcterms:created xsi:type="dcterms:W3CDTF">2016-07-26T16:16:01Z</dcterms:created>
  <dcterms:modified xsi:type="dcterms:W3CDTF">2017-02-21T16:19:41Z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