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  <p:sldMasterId id="2147483998" r:id="rId5"/>
  </p:sldMasterIdLst>
  <p:notesMasterIdLst>
    <p:notesMasterId r:id="rId36"/>
  </p:notesMasterIdLst>
  <p:handoutMasterIdLst>
    <p:handoutMasterId r:id="rId37"/>
  </p:handoutMasterIdLst>
  <p:sldIdLst>
    <p:sldId id="270" r:id="rId6"/>
    <p:sldId id="504" r:id="rId7"/>
    <p:sldId id="505" r:id="rId8"/>
    <p:sldId id="506" r:id="rId9"/>
    <p:sldId id="507" r:id="rId10"/>
    <p:sldId id="508" r:id="rId11"/>
    <p:sldId id="509" r:id="rId12"/>
    <p:sldId id="510" r:id="rId13"/>
    <p:sldId id="511" r:id="rId14"/>
    <p:sldId id="512" r:id="rId15"/>
    <p:sldId id="513" r:id="rId16"/>
    <p:sldId id="514" r:id="rId17"/>
    <p:sldId id="515" r:id="rId18"/>
    <p:sldId id="516" r:id="rId19"/>
    <p:sldId id="517" r:id="rId20"/>
    <p:sldId id="518" r:id="rId21"/>
    <p:sldId id="519" r:id="rId22"/>
    <p:sldId id="520" r:id="rId23"/>
    <p:sldId id="521" r:id="rId24"/>
    <p:sldId id="522" r:id="rId25"/>
    <p:sldId id="523" r:id="rId26"/>
    <p:sldId id="524" r:id="rId27"/>
    <p:sldId id="525" r:id="rId28"/>
    <p:sldId id="526" r:id="rId29"/>
    <p:sldId id="527" r:id="rId30"/>
    <p:sldId id="528" r:id="rId31"/>
    <p:sldId id="529" r:id="rId32"/>
    <p:sldId id="530" r:id="rId33"/>
    <p:sldId id="531" r:id="rId34"/>
    <p:sldId id="503" r:id="rId35"/>
  </p:sldIdLst>
  <p:sldSz cx="9144000" cy="6858000" type="screen4x3"/>
  <p:notesSz cx="6858000" cy="92408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0C8F"/>
    <a:srgbClr val="064308"/>
    <a:srgbClr val="CC0000"/>
    <a:srgbClr val="FFAE1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Objects="1">
      <p:cViewPr varScale="1">
        <p:scale>
          <a:sx n="86" d="100"/>
          <a:sy n="86" d="100"/>
        </p:scale>
        <p:origin x="33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1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HENGW\Desktop\New%20folder\MP-FRIB%20coupl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HENGW\Desktop\New%20folder\MP-FRIB%20coupl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HENGW\Desktop\New%20folder\MP-FRIB%20coupl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HENGW\Desktop\New%20folder\MP-FRIB%20coupl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78018372703412E-2"/>
          <c:y val="5.1400554097404488E-2"/>
          <c:w val="0.63937204724409447"/>
          <c:h val="0.8326195683872849"/>
        </c:manualLayout>
      </c:layout>
      <c:scatterChart>
        <c:scatterStyle val="smoothMarker"/>
        <c:varyColors val="0"/>
        <c:ser>
          <c:idx val="0"/>
          <c:order val="0"/>
          <c:tx>
            <c:v>Baseline coupler for cavity detuned</c:v>
          </c:tx>
          <c:xVal>
            <c:numRef>
              <c:f>' FRIB coupler'!$K$3:$K$12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 FRIB coupler'!$M$3:$M$12</c:f>
              <c:numCache>
                <c:formatCode>General</c:formatCode>
                <c:ptCount val="10"/>
                <c:pt idx="0">
                  <c:v>2.6024844720496893E-2</c:v>
                </c:pt>
                <c:pt idx="1">
                  <c:v>0.20652173913043478</c:v>
                </c:pt>
                <c:pt idx="2">
                  <c:v>0.63540372670807455</c:v>
                </c:pt>
                <c:pt idx="3">
                  <c:v>1</c:v>
                </c:pt>
                <c:pt idx="4">
                  <c:v>0.68683229813664592</c:v>
                </c:pt>
                <c:pt idx="5">
                  <c:v>0.41211180124223601</c:v>
                </c:pt>
                <c:pt idx="6">
                  <c:v>0.25838509316770186</c:v>
                </c:pt>
                <c:pt idx="7">
                  <c:v>0.19006211180124225</c:v>
                </c:pt>
                <c:pt idx="8">
                  <c:v>0.13739130434782609</c:v>
                </c:pt>
                <c:pt idx="9">
                  <c:v>0.11894409937888199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24F-435B-B3C8-B12C0E63D4F8}"/>
            </c:ext>
          </c:extLst>
        </c:ser>
        <c:ser>
          <c:idx val="2"/>
          <c:order val="1"/>
          <c:tx>
            <c:v>Baseline coupler for cavity resonance</c:v>
          </c:tx>
          <c:xVal>
            <c:numRef>
              <c:f>' FRIB coupler'!$A$28:$A$37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 FRIB coupler'!$C$28:$C$37</c:f>
              <c:numCache>
                <c:formatCode>General</c:formatCode>
                <c:ptCount val="10"/>
                <c:pt idx="0">
                  <c:v>1.1490683229813664E-2</c:v>
                </c:pt>
                <c:pt idx="1">
                  <c:v>0.3345419254658385</c:v>
                </c:pt>
                <c:pt idx="2">
                  <c:v>0.51559006211180125</c:v>
                </c:pt>
                <c:pt idx="3">
                  <c:v>0.36335403726708076</c:v>
                </c:pt>
                <c:pt idx="4">
                  <c:v>0.27546583850931677</c:v>
                </c:pt>
                <c:pt idx="5">
                  <c:v>0.24429813664596273</c:v>
                </c:pt>
                <c:pt idx="6">
                  <c:v>0.21888198757763974</c:v>
                </c:pt>
                <c:pt idx="7">
                  <c:v>0.20426086956521738</c:v>
                </c:pt>
                <c:pt idx="8">
                  <c:v>0.20058291925465838</c:v>
                </c:pt>
                <c:pt idx="9">
                  <c:v>0.15869565217391304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24F-435B-B3C8-B12C0E63D4F8}"/>
            </c:ext>
          </c:extLst>
        </c:ser>
        <c:ser>
          <c:idx val="3"/>
          <c:order val="2"/>
          <c:tx>
            <c:v>Optimized coupler for cavity detuned</c:v>
          </c:tx>
          <c:xVal>
            <c:numRef>
              <c:f>' FRIB coupler'!$Z$3:$Z$12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 FRIB coupler'!$AB$3:$AB$12</c:f>
              <c:numCache>
                <c:formatCode>General</c:formatCode>
                <c:ptCount val="10"/>
                <c:pt idx="0">
                  <c:v>1.0444099378881988E-2</c:v>
                </c:pt>
                <c:pt idx="1">
                  <c:v>1.0341614906832299E-2</c:v>
                </c:pt>
                <c:pt idx="2">
                  <c:v>1.2763975155279505E-2</c:v>
                </c:pt>
                <c:pt idx="3">
                  <c:v>2.203416149068323E-2</c:v>
                </c:pt>
                <c:pt idx="4">
                  <c:v>7.03416149068323E-2</c:v>
                </c:pt>
                <c:pt idx="5">
                  <c:v>9.4099378881987578E-2</c:v>
                </c:pt>
                <c:pt idx="6">
                  <c:v>6.4285714285714279E-2</c:v>
                </c:pt>
                <c:pt idx="7">
                  <c:v>3.6335403726708071E-2</c:v>
                </c:pt>
                <c:pt idx="8">
                  <c:v>2.0869565217391306E-2</c:v>
                </c:pt>
                <c:pt idx="9">
                  <c:v>1.5838509316770187E-2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824F-435B-B3C8-B12C0E63D4F8}"/>
            </c:ext>
          </c:extLst>
        </c:ser>
        <c:ser>
          <c:idx val="1"/>
          <c:order val="3"/>
          <c:tx>
            <c:v>Optimized coupler for cavity resonance</c:v>
          </c:tx>
          <c:xVal>
            <c:numRef>
              <c:f>' FRIB coupler'!$AD$3:$AD$12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' FRIB coupler'!$AF$3:$AF$12</c:f>
              <c:numCache>
                <c:formatCode>General</c:formatCode>
                <c:ptCount val="10"/>
                <c:pt idx="0">
                  <c:v>5.5900621118012417E-3</c:v>
                </c:pt>
                <c:pt idx="1">
                  <c:v>5.8695652173913048E-3</c:v>
                </c:pt>
                <c:pt idx="2">
                  <c:v>6.8012422360248445E-3</c:v>
                </c:pt>
                <c:pt idx="3">
                  <c:v>7.4999999999999997E-3</c:v>
                </c:pt>
                <c:pt idx="4">
                  <c:v>8.2919254658385087E-3</c:v>
                </c:pt>
                <c:pt idx="5">
                  <c:v>9.5031055900621116E-3</c:v>
                </c:pt>
                <c:pt idx="6">
                  <c:v>1.0015527950310559E-2</c:v>
                </c:pt>
                <c:pt idx="7">
                  <c:v>9.6894409937888192E-3</c:v>
                </c:pt>
                <c:pt idx="8">
                  <c:v>1.1645962732919254E-2</c:v>
                </c:pt>
                <c:pt idx="9">
                  <c:v>1.6770186335403729E-2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824F-435B-B3C8-B12C0E63D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410392"/>
        <c:axId val="197358920"/>
      </c:scatterChart>
      <c:valAx>
        <c:axId val="197410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7358920"/>
        <c:crosses val="autoZero"/>
        <c:crossBetween val="midCat"/>
        <c:majorUnit val="1"/>
      </c:valAx>
      <c:valAx>
        <c:axId val="197358920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74103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9270776585297634"/>
          <c:y val="2.6457816502986987E-2"/>
          <c:w val="0.3731208398950131"/>
          <c:h val="0.4189698162729658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Threshold power vs. coupler</a:t>
            </a:r>
            <a:r>
              <a:rPr lang="en-US" baseline="0"/>
              <a:t> impedance</a:t>
            </a:r>
            <a:endParaRPr lang="en-US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Eq. (1)</c:v>
          </c:tx>
          <c:spPr>
            <a:ln>
              <a:solidFill>
                <a:schemeClr val="accent1"/>
              </a:solidFill>
            </a:ln>
          </c:spPr>
          <c:marker>
            <c:symbol val="star"/>
            <c:size val="7"/>
            <c:spPr>
              <a:ln>
                <a:solidFill>
                  <a:schemeClr val="accent1"/>
                </a:solidFill>
              </a:ln>
            </c:spPr>
          </c:marker>
          <c:xVal>
            <c:numRef>
              <c:f>'scaling law'!$L$2:$L$22</c:f>
              <c:numCache>
                <c:formatCode>General</c:formatCode>
                <c:ptCount val="21"/>
                <c:pt idx="0">
                  <c:v>182.67134626340538</c:v>
                </c:pt>
                <c:pt idx="1">
                  <c:v>141.08251542980867</c:v>
                </c:pt>
                <c:pt idx="2">
                  <c:v>116.7546089433188</c:v>
                </c:pt>
                <c:pt idx="3">
                  <c:v>102.57128225946497</c:v>
                </c:pt>
                <c:pt idx="4">
                  <c:v>99.493684596211949</c:v>
                </c:pt>
                <c:pt idx="5">
                  <c:v>86.105071517359363</c:v>
                </c:pt>
                <c:pt idx="6">
                  <c:v>78.243375772975099</c:v>
                </c:pt>
                <c:pt idx="7">
                  <c:v>75.165778109722083</c:v>
                </c:pt>
                <c:pt idx="8">
                  <c:v>65.916737320086582</c:v>
                </c:pt>
                <c:pt idx="9">
                  <c:v>57.904853762615225</c:v>
                </c:pt>
                <c:pt idx="10">
                  <c:v>52.871964723773104</c:v>
                </c:pt>
                <c:pt idx="11">
                  <c:v>50.837871623232218</c:v>
                </c:pt>
                <c:pt idx="12">
                  <c:v>44.516240683762639</c:v>
                </c:pt>
                <c:pt idx="13">
                  <c:v>38.797629895503142</c:v>
                </c:pt>
                <c:pt idx="14">
                  <c:v>33.57694727612536</c:v>
                </c:pt>
                <c:pt idx="15">
                  <c:v>28.774384815713177</c:v>
                </c:pt>
                <c:pt idx="16">
                  <c:v>24.327906486489862</c:v>
                </c:pt>
                <c:pt idx="17">
                  <c:v>20.188334197272773</c:v>
                </c:pt>
                <c:pt idx="18">
                  <c:v>16.316022929018505</c:v>
                </c:pt>
                <c:pt idx="19">
                  <c:v>12.678545620032418</c:v>
                </c:pt>
                <c:pt idx="20">
                  <c:v>9.2490407896355009</c:v>
                </c:pt>
              </c:numCache>
            </c:numRef>
          </c:xVal>
          <c:yVal>
            <c:numRef>
              <c:f>'scaling law'!$C$2:$C$23</c:f>
              <c:numCache>
                <c:formatCode>General</c:formatCode>
                <c:ptCount val="22"/>
                <c:pt idx="0">
                  <c:v>0.7808064442607705</c:v>
                </c:pt>
                <c:pt idx="1">
                  <c:v>0.80389810057924738</c:v>
                </c:pt>
                <c:pt idx="2">
                  <c:v>0.79217287794004498</c:v>
                </c:pt>
                <c:pt idx="3">
                  <c:v>0.76944489398061577</c:v>
                </c:pt>
                <c:pt idx="4">
                  <c:v>0.76235706200186204</c:v>
                </c:pt>
                <c:pt idx="5">
                  <c:v>0.7198080899147179</c:v>
                </c:pt>
                <c:pt idx="6">
                  <c:v>0.68367503474230951</c:v>
                </c:pt>
                <c:pt idx="7">
                  <c:v>0.66670176970498041</c:v>
                </c:pt>
                <c:pt idx="8">
                  <c:v>0.60387333084349493</c:v>
                </c:pt>
                <c:pt idx="9">
                  <c:v>0.53141533116039508</c:v>
                </c:pt>
                <c:pt idx="10">
                  <c:v>0.47475188773993438</c:v>
                </c:pt>
                <c:pt idx="11">
                  <c:v>0.44889451517044421</c:v>
                </c:pt>
                <c:pt idx="12">
                  <c:v>0.35540914989055317</c:v>
                </c:pt>
                <c:pt idx="13">
                  <c:v>0.24955169525034293</c:v>
                </c:pt>
                <c:pt idx="14">
                  <c:v>0.12928572010567585</c:v>
                </c:pt>
                <c:pt idx="15">
                  <c:v>-8.2892083162091623E-3</c:v>
                </c:pt>
                <c:pt idx="16">
                  <c:v>-0.16735568662404532</c:v>
                </c:pt>
                <c:pt idx="17">
                  <c:v>-0.35413859280547344</c:v>
                </c:pt>
                <c:pt idx="18">
                  <c:v>-0.57837739853530623</c:v>
                </c:pt>
                <c:pt idx="19">
                  <c:v>-0.8564725812658347</c:v>
                </c:pt>
                <c:pt idx="20">
                  <c:v>-1.2192547847914259</c:v>
                </c:pt>
                <c:pt idx="21">
                  <c:v>-1.7360366813861297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FD1-4313-8BCF-CA82D7C8ACFA}"/>
            </c:ext>
          </c:extLst>
        </c:ser>
        <c:ser>
          <c:idx val="1"/>
          <c:order val="1"/>
          <c:tx>
            <c:v>scaling law</c:v>
          </c:tx>
          <c:spPr>
            <a:ln>
              <a:solidFill>
                <a:srgbClr val="00B050"/>
              </a:solidFill>
            </a:ln>
          </c:spPr>
          <c:marker>
            <c:symbol val="squar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'scaling law'!$L$2:$L$22</c:f>
              <c:numCache>
                <c:formatCode>General</c:formatCode>
                <c:ptCount val="21"/>
                <c:pt idx="0">
                  <c:v>182.67134626340538</c:v>
                </c:pt>
                <c:pt idx="1">
                  <c:v>141.08251542980867</c:v>
                </c:pt>
                <c:pt idx="2">
                  <c:v>116.7546089433188</c:v>
                </c:pt>
                <c:pt idx="3">
                  <c:v>102.57128225946497</c:v>
                </c:pt>
                <c:pt idx="4">
                  <c:v>99.493684596211949</c:v>
                </c:pt>
                <c:pt idx="5">
                  <c:v>86.105071517359363</c:v>
                </c:pt>
                <c:pt idx="6">
                  <c:v>78.243375772975099</c:v>
                </c:pt>
                <c:pt idx="7">
                  <c:v>75.165778109722083</c:v>
                </c:pt>
                <c:pt idx="8">
                  <c:v>65.916737320086582</c:v>
                </c:pt>
                <c:pt idx="9">
                  <c:v>57.904853762615225</c:v>
                </c:pt>
                <c:pt idx="10">
                  <c:v>52.871964723773104</c:v>
                </c:pt>
                <c:pt idx="11">
                  <c:v>50.837871623232218</c:v>
                </c:pt>
                <c:pt idx="12">
                  <c:v>44.516240683762639</c:v>
                </c:pt>
                <c:pt idx="13">
                  <c:v>38.797629895503142</c:v>
                </c:pt>
                <c:pt idx="14">
                  <c:v>33.57694727612536</c:v>
                </c:pt>
                <c:pt idx="15">
                  <c:v>28.774384815713177</c:v>
                </c:pt>
                <c:pt idx="16">
                  <c:v>24.327906486489862</c:v>
                </c:pt>
                <c:pt idx="17">
                  <c:v>20.188334197272773</c:v>
                </c:pt>
                <c:pt idx="18">
                  <c:v>16.316022929018505</c:v>
                </c:pt>
                <c:pt idx="19">
                  <c:v>12.678545620032418</c:v>
                </c:pt>
                <c:pt idx="20">
                  <c:v>9.2490407896355009</c:v>
                </c:pt>
              </c:numCache>
            </c:numRef>
          </c:xVal>
          <c:yVal>
            <c:numRef>
              <c:f>'scaling law'!$E$2:$E$23</c:f>
              <c:numCache>
                <c:formatCode>General</c:formatCode>
                <c:ptCount val="22"/>
                <c:pt idx="0">
                  <c:v>1.4663941597259864</c:v>
                </c:pt>
                <c:pt idx="1">
                  <c:v>1.2419996893998153</c:v>
                </c:pt>
                <c:pt idx="2">
                  <c:v>1.0776013678820364</c:v>
                </c:pt>
                <c:pt idx="3">
                  <c:v>0.96510487023483726</c:v>
                </c:pt>
                <c:pt idx="4">
                  <c:v>0.93864432995814617</c:v>
                </c:pt>
                <c:pt idx="5">
                  <c:v>0.81311076435363994</c:v>
                </c:pt>
                <c:pt idx="6">
                  <c:v>0.72994845999185021</c:v>
                </c:pt>
                <c:pt idx="7">
                  <c:v>0.69509361597116825</c:v>
                </c:pt>
                <c:pt idx="8">
                  <c:v>0.58104470667459207</c:v>
                </c:pt>
                <c:pt idx="9">
                  <c:v>0.46848323906958189</c:v>
                </c:pt>
                <c:pt idx="10">
                  <c:v>0.38950419897099309</c:v>
                </c:pt>
                <c:pt idx="11">
                  <c:v>0.35542802097578807</c:v>
                </c:pt>
                <c:pt idx="12">
                  <c:v>0.24009026442037307</c:v>
                </c:pt>
                <c:pt idx="13">
                  <c:v>0.12066369243499242</c:v>
                </c:pt>
                <c:pt idx="14">
                  <c:v>-4.8642817610735634E-3</c:v>
                </c:pt>
                <c:pt idx="15">
                  <c:v>-0.13893460449635464</c:v>
                </c:pt>
                <c:pt idx="16">
                  <c:v>-0.28473722370217702</c:v>
                </c:pt>
                <c:pt idx="17">
                  <c:v>-0.44674572838422577</c:v>
                </c:pt>
                <c:pt idx="18">
                  <c:v>-0.63171808530555884</c:v>
                </c:pt>
                <c:pt idx="19">
                  <c:v>-0.8508078239089536</c:v>
                </c:pt>
                <c:pt idx="20">
                  <c:v>-1.1247533097241709</c:v>
                </c:pt>
                <c:pt idx="21">
                  <c:v>-1.4999195889802128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8FD1-4313-8BCF-CA82D7C8AC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7324240"/>
        <c:axId val="197729224"/>
      </c:scatterChart>
      <c:valAx>
        <c:axId val="197324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coupler impedance (ohm)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97729224"/>
        <c:crosses val="autoZero"/>
        <c:crossBetween val="midCat"/>
        <c:majorUnit val="20"/>
      </c:valAx>
      <c:valAx>
        <c:axId val="1977292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Log(P)</a:t>
                </a:r>
                <a:r>
                  <a:rPr lang="en-US" baseline="0"/>
                  <a:t>   (kW)</a:t>
                </a: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973242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217159259670451"/>
          <c:y val="0.69301268822489137"/>
          <c:w val="0.16122585908123319"/>
          <c:h val="0.1743161884567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Threshold power vs. coupler</a:t>
            </a:r>
            <a:r>
              <a:rPr lang="en-US" baseline="0"/>
              <a:t> impedance</a:t>
            </a:r>
            <a:endParaRPr lang="en-US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Eq. (1)</c:v>
          </c:tx>
          <c:marker>
            <c:symbol val="star"/>
            <c:size val="7"/>
          </c:marker>
          <c:xVal>
            <c:numRef>
              <c:f>'scaling law'!$L$2:$L$22</c:f>
              <c:numCache>
                <c:formatCode>General</c:formatCode>
                <c:ptCount val="21"/>
                <c:pt idx="0">
                  <c:v>182.67134626340538</c:v>
                </c:pt>
                <c:pt idx="1">
                  <c:v>141.08251542980867</c:v>
                </c:pt>
                <c:pt idx="2">
                  <c:v>116.7546089433188</c:v>
                </c:pt>
                <c:pt idx="3">
                  <c:v>102.57128225946497</c:v>
                </c:pt>
                <c:pt idx="4">
                  <c:v>99.493684596211949</c:v>
                </c:pt>
                <c:pt idx="5">
                  <c:v>86.105071517359363</c:v>
                </c:pt>
                <c:pt idx="6">
                  <c:v>78.243375772975099</c:v>
                </c:pt>
                <c:pt idx="7">
                  <c:v>75.165778109722083</c:v>
                </c:pt>
                <c:pt idx="8">
                  <c:v>65.916737320086582</c:v>
                </c:pt>
                <c:pt idx="9">
                  <c:v>57.904853762615225</c:v>
                </c:pt>
                <c:pt idx="10">
                  <c:v>52.871964723773104</c:v>
                </c:pt>
                <c:pt idx="11">
                  <c:v>50.837871623232218</c:v>
                </c:pt>
                <c:pt idx="12">
                  <c:v>44.516240683762639</c:v>
                </c:pt>
                <c:pt idx="13">
                  <c:v>38.797629895503142</c:v>
                </c:pt>
                <c:pt idx="14">
                  <c:v>33.57694727612536</c:v>
                </c:pt>
                <c:pt idx="15">
                  <c:v>28.774384815713177</c:v>
                </c:pt>
                <c:pt idx="16">
                  <c:v>24.327906486489862</c:v>
                </c:pt>
                <c:pt idx="17">
                  <c:v>20.188334197272773</c:v>
                </c:pt>
                <c:pt idx="18">
                  <c:v>16.316022929018505</c:v>
                </c:pt>
                <c:pt idx="19">
                  <c:v>12.678545620032418</c:v>
                </c:pt>
                <c:pt idx="20">
                  <c:v>9.2490407896355009</c:v>
                </c:pt>
              </c:numCache>
            </c:numRef>
          </c:xVal>
          <c:yVal>
            <c:numRef>
              <c:f>'scaling law'!$I$30:$I$59</c:f>
              <c:numCache>
                <c:formatCode>General</c:formatCode>
                <c:ptCount val="30"/>
                <c:pt idx="0">
                  <c:v>-3.378738979188999</c:v>
                </c:pt>
                <c:pt idx="1">
                  <c:v>-2.4017590477265953</c:v>
                </c:pt>
                <c:pt idx="2">
                  <c:v>-1.7985914673040588</c:v>
                </c:pt>
                <c:pt idx="3">
                  <c:v>-1.3478793340566393</c:v>
                </c:pt>
                <c:pt idx="4">
                  <c:v>-0.98025367748941661</c:v>
                </c:pt>
                <c:pt idx="5">
                  <c:v>-0.66481773320902116</c:v>
                </c:pt>
                <c:pt idx="6">
                  <c:v>-0.38509234446947727</c:v>
                </c:pt>
                <c:pt idx="7">
                  <c:v>-0.13124310199958347</c:v>
                </c:pt>
                <c:pt idx="8">
                  <c:v>0.10307117364570033</c:v>
                </c:pt>
                <c:pt idx="9">
                  <c:v>0.32217795872138688</c:v>
                </c:pt>
                <c:pt idx="10">
                  <c:v>0.52916162220242924</c:v>
                </c:pt>
                <c:pt idx="11">
                  <c:v>0.7262973078405236</c:v>
                </c:pt>
                <c:pt idx="12">
                  <c:v>0.91531055690983731</c:v>
                </c:pt>
                <c:pt idx="13">
                  <c:v>1.097540451590751</c:v>
                </c:pt>
                <c:pt idx="14">
                  <c:v>1.2740463459637954</c:v>
                </c:pt>
                <c:pt idx="15">
                  <c:v>1.4456800894876112</c:v>
                </c:pt>
                <c:pt idx="16">
                  <c:v>1.6131363250011299</c:v>
                </c:pt>
                <c:pt idx="17">
                  <c:v>1.7769883963477149</c:v>
                </c:pt>
                <c:pt idx="18">
                  <c:v>1.9377145425327553</c:v>
                </c:pt>
                <c:pt idx="19">
                  <c:v>2.0957173727198257</c:v>
                </c:pt>
                <c:pt idx="20">
                  <c:v>2.2513385918838744</c:v>
                </c:pt>
                <c:pt idx="21">
                  <c:v>2.4048703044358071</c:v>
                </c:pt>
                <c:pt idx="22">
                  <c:v>2.5565638094966903</c:v>
                </c:pt>
                <c:pt idx="23">
                  <c:v>2.7066365289130094</c:v>
                </c:pt>
                <c:pt idx="24">
                  <c:v>2.8552775256634675</c:v>
                </c:pt>
                <c:pt idx="25">
                  <c:v>3.0026519444996627</c:v>
                </c:pt>
                <c:pt idx="26">
                  <c:v>3.1489046188860521</c:v>
                </c:pt>
                <c:pt idx="27">
                  <c:v>3.2941630260956192</c:v>
                </c:pt>
                <c:pt idx="28">
                  <c:v>3.438539727592691</c:v>
                </c:pt>
                <c:pt idx="29">
                  <c:v>3.5821343992530772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FC24-4FB5-BB7F-C1CC76B36699}"/>
            </c:ext>
          </c:extLst>
        </c:ser>
        <c:ser>
          <c:idx val="1"/>
          <c:order val="1"/>
          <c:tx>
            <c:v>scaling law</c:v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'scaling law'!$L$2:$L$22</c:f>
              <c:numCache>
                <c:formatCode>General</c:formatCode>
                <c:ptCount val="21"/>
                <c:pt idx="0">
                  <c:v>182.67134626340538</c:v>
                </c:pt>
                <c:pt idx="1">
                  <c:v>141.08251542980867</c:v>
                </c:pt>
                <c:pt idx="2">
                  <c:v>116.7546089433188</c:v>
                </c:pt>
                <c:pt idx="3">
                  <c:v>102.57128225946497</c:v>
                </c:pt>
                <c:pt idx="4">
                  <c:v>99.493684596211949</c:v>
                </c:pt>
                <c:pt idx="5">
                  <c:v>86.105071517359363</c:v>
                </c:pt>
                <c:pt idx="6">
                  <c:v>78.243375772975099</c:v>
                </c:pt>
                <c:pt idx="7">
                  <c:v>75.165778109722083</c:v>
                </c:pt>
                <c:pt idx="8">
                  <c:v>65.916737320086582</c:v>
                </c:pt>
                <c:pt idx="9">
                  <c:v>57.904853762615225</c:v>
                </c:pt>
                <c:pt idx="10">
                  <c:v>52.871964723773104</c:v>
                </c:pt>
                <c:pt idx="11">
                  <c:v>50.837871623232218</c:v>
                </c:pt>
                <c:pt idx="12">
                  <c:v>44.516240683762639</c:v>
                </c:pt>
                <c:pt idx="13">
                  <c:v>38.797629895503142</c:v>
                </c:pt>
                <c:pt idx="14">
                  <c:v>33.57694727612536</c:v>
                </c:pt>
                <c:pt idx="15">
                  <c:v>28.774384815713177</c:v>
                </c:pt>
                <c:pt idx="16">
                  <c:v>24.327906486489862</c:v>
                </c:pt>
                <c:pt idx="17">
                  <c:v>20.188334197272773</c:v>
                </c:pt>
                <c:pt idx="18">
                  <c:v>16.316022929018505</c:v>
                </c:pt>
                <c:pt idx="19">
                  <c:v>12.678545620032418</c:v>
                </c:pt>
                <c:pt idx="20">
                  <c:v>9.2490407896355009</c:v>
                </c:pt>
              </c:numCache>
            </c:numRef>
          </c:xVal>
          <c:yVal>
            <c:numRef>
              <c:f>'scaling law'!$J$30:$J$59</c:f>
              <c:numCache>
                <c:formatCode>General</c:formatCode>
                <c:ptCount val="30"/>
                <c:pt idx="0">
                  <c:v>-3.0476155466227621</c:v>
                </c:pt>
                <c:pt idx="1">
                  <c:v>-2.3007907279937161</c:v>
                </c:pt>
                <c:pt idx="2">
                  <c:v>-1.8038433825812696</c:v>
                </c:pt>
                <c:pt idx="3">
                  <c:v>-1.4092010820635856</c:v>
                </c:pt>
                <c:pt idx="4">
                  <c:v>-1.0706162287463887</c:v>
                </c:pt>
                <c:pt idx="5">
                  <c:v>-0.76748890935005543</c:v>
                </c:pt>
                <c:pt idx="6">
                  <c:v>-0.48883050278774476</c:v>
                </c:pt>
                <c:pt idx="7">
                  <c:v>-0.22808178153128769</c:v>
                </c:pt>
                <c:pt idx="8">
                  <c:v>1.8988090664559257E-2</c:v>
                </c:pt>
                <c:pt idx="9">
                  <c:v>0.25526789908699343</c:v>
                </c:pt>
                <c:pt idx="10">
                  <c:v>0.48281809670452736</c:v>
                </c:pt>
                <c:pt idx="11">
                  <c:v>0.70316004578441083</c:v>
                </c:pt>
                <c:pt idx="12">
                  <c:v>0.91744908560391858</c:v>
                </c:pt>
                <c:pt idx="13">
                  <c:v>1.1265832796478052</c:v>
                </c:pt>
                <c:pt idx="14">
                  <c:v>1.3312745537037753</c:v>
                </c:pt>
                <c:pt idx="15">
                  <c:v>1.5320968282053462</c:v>
                </c:pt>
                <c:pt idx="16">
                  <c:v>1.7295195329511288</c:v>
                </c:pt>
                <c:pt idx="17">
                  <c:v>1.9239315277022768</c:v>
                </c:pt>
                <c:pt idx="18">
                  <c:v>2.1156585467024067</c:v>
                </c:pt>
                <c:pt idx="19">
                  <c:v>2.304976163425795</c:v>
                </c:pt>
                <c:pt idx="20">
                  <c:v>2.4921195888667551</c:v>
                </c:pt>
                <c:pt idx="21">
                  <c:v>2.6772911883444128</c:v>
                </c:pt>
                <c:pt idx="22">
                  <c:v>2.8606663260362701</c:v>
                </c:pt>
                <c:pt idx="23">
                  <c:v>3.0423979647253803</c:v>
                </c:pt>
                <c:pt idx="24">
                  <c:v>3.2226203259473274</c:v>
                </c:pt>
                <c:pt idx="25">
                  <c:v>3.4014518318459719</c:v>
                </c:pt>
                <c:pt idx="26">
                  <c:v>3.5789974915233951</c:v>
                </c:pt>
                <c:pt idx="27">
                  <c:v>3.7553508531909432</c:v>
                </c:pt>
                <c:pt idx="28">
                  <c:v>3.9305956136055</c:v>
                </c:pt>
                <c:pt idx="29">
                  <c:v>4.104806954547997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FC24-4FB5-BB7F-C1CC76B366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818240"/>
        <c:axId val="196682864"/>
      </c:scatterChart>
      <c:valAx>
        <c:axId val="110818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coupler impedance (ohm)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96682864"/>
        <c:crosses val="autoZero"/>
        <c:crossBetween val="midCat"/>
      </c:valAx>
      <c:valAx>
        <c:axId val="1966828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Log(P)</a:t>
                </a:r>
                <a:r>
                  <a:rPr lang="en-US" baseline="0"/>
                  <a:t>   (kW)</a:t>
                </a: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10818240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'Coil suppress'!$C$1:$C$11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10</c:v>
                </c:pt>
                <c:pt idx="10">
                  <c:v>12</c:v>
                </c:pt>
              </c:numCache>
            </c:numRef>
          </c:xVal>
          <c:yVal>
            <c:numRef>
              <c:f>'Coil suppress'!$D$1:$D$11</c:f>
              <c:numCache>
                <c:formatCode>General</c:formatCode>
                <c:ptCount val="11"/>
                <c:pt idx="0">
                  <c:v>0.71015065981086622</c:v>
                </c:pt>
                <c:pt idx="1">
                  <c:v>0.76635144367336661</c:v>
                </c:pt>
                <c:pt idx="2">
                  <c:v>0.94975908813059584</c:v>
                </c:pt>
                <c:pt idx="3">
                  <c:v>1</c:v>
                </c:pt>
                <c:pt idx="4">
                  <c:v>0.55287476178490524</c:v>
                </c:pt>
                <c:pt idx="5">
                  <c:v>0.21619143504368776</c:v>
                </c:pt>
                <c:pt idx="6">
                  <c:v>0.13793103448275862</c:v>
                </c:pt>
                <c:pt idx="7">
                  <c:v>0.13929740030923016</c:v>
                </c:pt>
                <c:pt idx="8">
                  <c:v>0.14763942324979323</c:v>
                </c:pt>
                <c:pt idx="9">
                  <c:v>0.13802991622020064</c:v>
                </c:pt>
                <c:pt idx="10">
                  <c:v>9.9663802092697137E-2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034-48FC-A1BC-39EF14B4D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683648"/>
        <c:axId val="196684040"/>
      </c:scatterChart>
      <c:valAx>
        <c:axId val="1966836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96684040"/>
        <c:crosses val="autoZero"/>
        <c:crossBetween val="midCat"/>
      </c:valAx>
      <c:valAx>
        <c:axId val="196684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66836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0775" y="693738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9438"/>
            <a:ext cx="5486400" cy="41576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288"/>
            <a:ext cx="2971800" cy="4619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7288"/>
            <a:ext cx="2971800" cy="4619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40207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smtClean="0">
                    <a:solidFill>
                      <a:schemeClr val="tx1"/>
                    </a:solidFill>
                  </a:rPr>
                  <a:t>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2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chemeClr val="tx1"/>
                    </a:solidFill>
                  </a:rPr>
                  <a:t> are the inner and outer conductor radius, </a:t>
                </a:r>
                <a:r>
                  <a:rPr lang="en-GB" sz="1200" i="1" dirty="0">
                    <a:solidFill>
                      <a:schemeClr val="tx1"/>
                    </a:solidFill>
                  </a:rPr>
                  <a:t>e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electron charge, </a:t>
                </a:r>
                <a:r>
                  <a:rPr lang="en-GB" sz="1200" i="1" dirty="0">
                    <a:solidFill>
                      <a:schemeClr val="tx1"/>
                    </a:solidFill>
                  </a:rPr>
                  <a:t>m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electron mass, </a:t>
                </a:r>
                <a:r>
                  <a:rPr lang="el-GR" sz="1200" dirty="0">
                    <a:solidFill>
                      <a:schemeClr val="tx1"/>
                    </a:solidFill>
                  </a:rPr>
                  <a:t>ω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RF circular frequency, </a:t>
                </a:r>
                <a:r>
                  <a:rPr lang="en-GB" sz="1200" i="1" dirty="0">
                    <a:solidFill>
                      <a:schemeClr val="tx1"/>
                    </a:solidFill>
                  </a:rPr>
                  <a:t>n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the order of two-point </a:t>
                </a:r>
                <a:r>
                  <a:rPr lang="en-GB" sz="1200" dirty="0" err="1">
                    <a:solidFill>
                      <a:schemeClr val="tx1"/>
                    </a:solidFill>
                  </a:rPr>
                  <a:t>multipacting</a:t>
                </a:r>
                <a:r>
                  <a:rPr lang="en-GB" sz="1200" dirty="0">
                    <a:solidFill>
                      <a:schemeClr val="tx1"/>
                    </a:solidFill>
                  </a:rPr>
                  <a:t>, </a:t>
                </a:r>
                <a:r>
                  <a:rPr lang="el-GR" sz="1200" i="1" dirty="0">
                    <a:solidFill>
                      <a:schemeClr val="tx1"/>
                    </a:solidFill>
                  </a:rPr>
                  <a:t>η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the wave impedance in vacuum (377Ω), </a:t>
                </a:r>
                <a:r>
                  <a:rPr lang="en-GB" sz="1200" i="1" dirty="0">
                    <a:solidFill>
                      <a:schemeClr val="tx1"/>
                    </a:solidFill>
                  </a:rPr>
                  <a:t>A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1 for traveling wave and 0.25 for standing wave (superposition theorem</a:t>
                </a:r>
                <a:r>
                  <a:rPr lang="en-GB" sz="1200" dirty="0" smtClean="0">
                    <a:solidFill>
                      <a:schemeClr val="tx1"/>
                    </a:solidFill>
                  </a:rPr>
                  <a:t>).</a:t>
                </a:r>
                <a:endParaRPr lang="en-US" sz="1200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1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 smtClean="0">
                    <a:solidFill>
                      <a:schemeClr val="tx1"/>
                    </a:solidFill>
                  </a:rPr>
                  <a:t>where  </a:t>
                </a:r>
                <a:r>
                  <a:rPr lang="en-US" sz="1200" i="0">
                    <a:solidFill>
                      <a:schemeClr val="tx1"/>
                    </a:solidFill>
                    <a:latin typeface="Cambria Math"/>
                  </a:rPr>
                  <a:t>𝑟</a:t>
                </a:r>
                <a:r>
                  <a:rPr lang="en-GB" sz="12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_</a:t>
                </a:r>
                <a:r>
                  <a:rPr lang="en-US" sz="1200" i="0">
                    <a:solidFill>
                      <a:schemeClr val="tx1"/>
                    </a:solidFill>
                    <a:latin typeface="Cambria Math"/>
                  </a:rPr>
                  <a:t>1</a:t>
                </a:r>
                <a:r>
                  <a:rPr lang="en-GB" sz="1200" dirty="0">
                    <a:solidFill>
                      <a:schemeClr val="tx1"/>
                    </a:solidFill>
                  </a:rPr>
                  <a:t>, </a:t>
                </a:r>
                <a:r>
                  <a:rPr lang="en-US" sz="1200" i="0" dirty="0">
                    <a:solidFill>
                      <a:schemeClr val="tx1"/>
                    </a:solidFill>
                    <a:latin typeface="Cambria Math"/>
                  </a:rPr>
                  <a:t>𝑟</a:t>
                </a:r>
                <a:r>
                  <a:rPr lang="en-GB" sz="1200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_</a:t>
                </a:r>
                <a:r>
                  <a:rPr lang="en-US" sz="1200" i="0" dirty="0">
                    <a:solidFill>
                      <a:schemeClr val="tx1"/>
                    </a:solidFill>
                    <a:latin typeface="Cambria Math"/>
                  </a:rPr>
                  <a:t>2</a:t>
                </a:r>
                <a:r>
                  <a:rPr lang="en-GB" sz="1200" dirty="0">
                    <a:solidFill>
                      <a:schemeClr val="tx1"/>
                    </a:solidFill>
                  </a:rPr>
                  <a:t> are the inner and outer conductor radius, </a:t>
                </a:r>
                <a:r>
                  <a:rPr lang="en-GB" sz="1200" i="1" dirty="0">
                    <a:solidFill>
                      <a:schemeClr val="tx1"/>
                    </a:solidFill>
                  </a:rPr>
                  <a:t>e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electron charge, </a:t>
                </a:r>
                <a:r>
                  <a:rPr lang="en-GB" sz="1200" i="1" dirty="0">
                    <a:solidFill>
                      <a:schemeClr val="tx1"/>
                    </a:solidFill>
                  </a:rPr>
                  <a:t>m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electron mass, </a:t>
                </a:r>
                <a:r>
                  <a:rPr lang="el-GR" sz="1200" dirty="0">
                    <a:solidFill>
                      <a:schemeClr val="tx1"/>
                    </a:solidFill>
                  </a:rPr>
                  <a:t>ω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RF circular frequency, </a:t>
                </a:r>
                <a:r>
                  <a:rPr lang="en-GB" sz="1200" i="1" dirty="0">
                    <a:solidFill>
                      <a:schemeClr val="tx1"/>
                    </a:solidFill>
                  </a:rPr>
                  <a:t>n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the order of two-point </a:t>
                </a:r>
                <a:r>
                  <a:rPr lang="en-GB" sz="1200" dirty="0" err="1">
                    <a:solidFill>
                      <a:schemeClr val="tx1"/>
                    </a:solidFill>
                  </a:rPr>
                  <a:t>multipacting</a:t>
                </a:r>
                <a:r>
                  <a:rPr lang="en-GB" sz="1200" dirty="0">
                    <a:solidFill>
                      <a:schemeClr val="tx1"/>
                    </a:solidFill>
                  </a:rPr>
                  <a:t>, </a:t>
                </a:r>
                <a:r>
                  <a:rPr lang="el-GR" sz="1200" i="1" dirty="0">
                    <a:solidFill>
                      <a:schemeClr val="tx1"/>
                    </a:solidFill>
                  </a:rPr>
                  <a:t>η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the wave impedance in vacuum (377Ω), </a:t>
                </a:r>
                <a:r>
                  <a:rPr lang="en-GB" sz="1200" i="1" dirty="0">
                    <a:solidFill>
                      <a:schemeClr val="tx1"/>
                    </a:solidFill>
                  </a:rPr>
                  <a:t>A</a:t>
                </a:r>
                <a:r>
                  <a:rPr lang="en-GB" sz="1200" dirty="0">
                    <a:solidFill>
                      <a:schemeClr val="tx1"/>
                    </a:solidFill>
                  </a:rPr>
                  <a:t> is 1 for traveling wave and 0.25 for standing wave (superposition theorem</a:t>
                </a:r>
                <a:r>
                  <a:rPr lang="en-GB" sz="1200" dirty="0" smtClean="0">
                    <a:solidFill>
                      <a:schemeClr val="tx1"/>
                    </a:solidFill>
                  </a:rPr>
                  <a:t>).</a:t>
                </a:r>
                <a:endParaRPr lang="en-US" sz="1200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2719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Based on the analysis of cryomodule</a:t>
            </a:r>
            <a:r>
              <a:rPr lang="en-US" sz="1200" baseline="0" dirty="0" smtClean="0"/>
              <a:t> </a:t>
            </a:r>
            <a:r>
              <a:rPr lang="en-US" sz="1200" dirty="0" smtClean="0"/>
              <a:t>test, it is known that heavy </a:t>
            </a:r>
            <a:r>
              <a:rPr lang="en-US" sz="1200" dirty="0" err="1" smtClean="0"/>
              <a:t>multipacting</a:t>
            </a:r>
            <a:r>
              <a:rPr lang="en-US" sz="1200" dirty="0" smtClean="0"/>
              <a:t> will appear at node 2 while cavity is on resonance.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5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Multipacting</a:t>
            </a:r>
            <a:r>
              <a:rPr lang="en-US" sz="1200" dirty="0" smtClean="0"/>
              <a:t> comparison between baseline coupler and optimized one. These four curves are from CST simulations, number of primary electrons are set the same. </a:t>
            </a:r>
            <a:r>
              <a:rPr lang="en-GB" sz="1200" dirty="0" err="1" smtClean="0"/>
              <a:t>Multipacting</a:t>
            </a:r>
            <a:r>
              <a:rPr lang="en-GB" sz="1200" dirty="0" smtClean="0"/>
              <a:t> intensity stands for the total number of secondary electrons in 8 RF cycles. Peak value is normalized to 1.</a:t>
            </a:r>
            <a:endParaRPr lang="en-US" sz="1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97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2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48"/>
            <a:ext cx="9144000" cy="364329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90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DE-SC0000661.</a:t>
            </a:r>
          </a:p>
          <a:p>
            <a:pPr algn="ctr"/>
            <a:r>
              <a:rPr lang="en-US" sz="90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A. Presenter, 23 May 2011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 smtClean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392" tIns="43196" rIns="86392" bIns="43196">
            <a:spAutoFit/>
          </a:bodyPr>
          <a:lstStyle/>
          <a:p>
            <a:pPr defTabSz="45671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3148394"/>
            <a:ext cx="6096000" cy="1143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31965" indent="0" algn="ctr">
              <a:buNone/>
              <a:defRPr/>
            </a:lvl2pPr>
            <a:lvl3pPr marL="863930" indent="0" algn="ctr">
              <a:buNone/>
              <a:defRPr/>
            </a:lvl3pPr>
            <a:lvl4pPr marL="1295893" indent="0" algn="ctr">
              <a:buNone/>
              <a:defRPr/>
            </a:lvl4pPr>
            <a:lvl5pPr marL="1727860" indent="0" algn="ctr">
              <a:buNone/>
              <a:defRPr/>
            </a:lvl5pPr>
            <a:lvl6pPr marL="2159825" indent="0" algn="ctr">
              <a:buNone/>
              <a:defRPr/>
            </a:lvl6pPr>
            <a:lvl7pPr marL="2591788" indent="0" algn="ctr">
              <a:buNone/>
              <a:defRPr/>
            </a:lvl7pPr>
            <a:lvl8pPr marL="3023753" indent="0" algn="ctr">
              <a:buNone/>
              <a:defRPr/>
            </a:lvl8pPr>
            <a:lvl9pPr marL="345571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2219710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26" tIns="22411" rIns="56026" bIns="22411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32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14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rtlCol="0" anchor="ctr"/>
          <a:lstStyle/>
          <a:p>
            <a:pPr algn="ctr"/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84" y="1320111"/>
            <a:ext cx="7864929" cy="341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7"/>
            <a:ext cx="9144000" cy="3692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7" y="5880105"/>
            <a:ext cx="8358187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3227" rIns="0" bIns="43227" anchor="b"/>
          <a:lstStyle>
            <a:lvl1pPr algn="r" eaLnBrk="0" hangingPunct="0">
              <a:lnSpc>
                <a:spcPct val="90000"/>
              </a:lnSpc>
              <a:defRPr sz="9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C.K. Gelbke, NSCL &amp; FRIB: The Big Picture, September 2012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3227" rIns="0" bIns="43227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5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14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rtlCol="0" anchor="ctr"/>
          <a:lstStyle/>
          <a:p>
            <a:pPr algn="ctr"/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84" y="1320111"/>
            <a:ext cx="7864929" cy="341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7"/>
            <a:ext cx="9144000" cy="3692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74848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8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3227" rIns="0" bIns="43227" anchor="b"/>
          <a:lstStyle>
            <a:lvl1pPr algn="r" eaLnBrk="0" hangingPunct="0">
              <a:lnSpc>
                <a:spcPct val="90000"/>
              </a:lnSpc>
              <a:defRPr sz="9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C.K. Gelbke, NSCL &amp; FRIB: The Big Picture, September 2012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3227" rIns="0" bIns="43227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52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14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9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pic>
        <p:nvPicPr>
          <p:cNvPr id="20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rtlCol="0" anchor="ctr"/>
          <a:lstStyle/>
          <a:p>
            <a:pPr algn="ctr"/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84" y="1320111"/>
            <a:ext cx="7864929" cy="341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7"/>
            <a:ext cx="9144000" cy="3692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71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7" y="5880105"/>
            <a:ext cx="8358187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3227" rIns="0" bIns="43227" anchor="b"/>
          <a:lstStyle>
            <a:lvl1pPr algn="r" eaLnBrk="0" hangingPunct="0">
              <a:lnSpc>
                <a:spcPct val="90000"/>
              </a:lnSpc>
              <a:defRPr sz="9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C.K. Gelbke, NSCL &amp; FRIB: The Big Picture, September 2012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3227" rIns="0" bIns="43227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35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14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21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pic>
        <p:nvPicPr>
          <p:cNvPr id="22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rtlCol="0" anchor="ctr"/>
          <a:lstStyle/>
          <a:p>
            <a:pPr algn="ctr"/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84" y="1320111"/>
            <a:ext cx="7864929" cy="341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7"/>
            <a:ext cx="9144000" cy="3692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7" y="5880105"/>
            <a:ext cx="8358187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3227" rIns="0" bIns="43227" anchor="b"/>
          <a:lstStyle>
            <a:lvl1pPr algn="r" eaLnBrk="0" hangingPunct="0">
              <a:lnSpc>
                <a:spcPct val="90000"/>
              </a:lnSpc>
              <a:defRPr sz="9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C.K. Gelbke, NSCL &amp; FRIB: The Big Picture, September 2012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3227" rIns="0" bIns="43227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77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14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23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pic>
        <p:nvPicPr>
          <p:cNvPr id="24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rtlCol="0" anchor="ctr"/>
          <a:lstStyle/>
          <a:p>
            <a:pPr algn="ctr"/>
            <a:endParaRPr lang="en-US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84" y="1320111"/>
            <a:ext cx="7864929" cy="341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7"/>
            <a:ext cx="9144000" cy="3692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7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13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7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19067" y="5880105"/>
            <a:ext cx="8358187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3227" rIns="0" bIns="43227" anchor="b"/>
          <a:lstStyle>
            <a:lvl1pPr algn="r" eaLnBrk="0" hangingPunct="0">
              <a:lnSpc>
                <a:spcPct val="90000"/>
              </a:lnSpc>
              <a:defRPr sz="9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C.K. Gelbke, NSCL &amp; FRIB: The Big Picture, September 2012</a:t>
            </a:r>
            <a:endParaRPr lang="en-US" dirty="0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3227" rIns="0" bIns="43227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810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700" rIns="91399" bIns="45700" rtlCol="0" anchor="ctr"/>
          <a:lstStyle/>
          <a:p>
            <a:pPr algn="ctr"/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84" y="1320111"/>
            <a:ext cx="7864929" cy="3415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7"/>
            <a:ext cx="9144000" cy="3692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16" tIns="45658" rIns="91316" bIns="45658">
            <a:spAutoFit/>
          </a:bodyPr>
          <a:lstStyle/>
          <a:p>
            <a:pPr defTabSz="45671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14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91440" y="5867400"/>
            <a:ext cx="9052560" cy="685800"/>
          </a:xfrm>
          <a:prstGeom prst="rect">
            <a:avLst/>
          </a:prstGeom>
          <a:solidFill>
            <a:srgbClr val="DDDDDD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91440" y="6477000"/>
            <a:ext cx="905256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pic>
        <p:nvPicPr>
          <p:cNvPr id="17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86740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19067" y="5880105"/>
            <a:ext cx="8358187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3227" rIns="0" bIns="43227" anchor="b"/>
          <a:lstStyle>
            <a:lvl1pPr algn="r" eaLnBrk="0" hangingPunct="0">
              <a:lnSpc>
                <a:spcPct val="90000"/>
              </a:lnSpc>
              <a:defRPr sz="9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C.K. Gelbke, NSCL &amp; FRIB: The Big Picture, September 2012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3227" rIns="0" bIns="43227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07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516161"/>
            <a:ext cx="3955168" cy="341839"/>
          </a:xfrm>
          <a:prstGeom prst="rect">
            <a:avLst/>
          </a:prstGeom>
        </p:spPr>
        <p:txBody>
          <a:bodyPr lIns="0" tIns="43227" rIns="0" bIns="43227" anchor="b"/>
          <a:lstStyle>
            <a:lvl1pPr algn="r" eaLnBrk="0" hangingPunct="0">
              <a:lnSpc>
                <a:spcPct val="90000"/>
              </a:lnSpc>
              <a:defRPr sz="9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C.K. Gelbke, NSCL &amp; FRIB: The Big Picture, September 2012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516161"/>
            <a:ext cx="725714" cy="341839"/>
          </a:xfrm>
          <a:prstGeom prst="rect">
            <a:avLst/>
          </a:prstGeom>
        </p:spPr>
        <p:txBody>
          <a:bodyPr vert="horz" wrap="square" lIns="0" tIns="43227" rIns="0" bIns="43227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5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33209"/>
            <a:ext cx="9144000" cy="72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E543906-16D3-4B1F-A4DE-E132643E3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FRIB Project Overview, May 2011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83" r:id="rId10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1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51" tIns="22421" rIns="56051" bIns="2242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1" y="1067102"/>
            <a:ext cx="8992810" cy="47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71364" y="6429375"/>
            <a:ext cx="3955168" cy="341839"/>
          </a:xfrm>
          <a:prstGeom prst="rect">
            <a:avLst/>
          </a:prstGeom>
        </p:spPr>
        <p:txBody>
          <a:bodyPr lIns="0" tIns="43231" rIns="0" bIns="43231" anchor="b"/>
          <a:lstStyle>
            <a:lvl1pPr algn="r" eaLnBrk="0" hangingPunct="0">
              <a:lnSpc>
                <a:spcPct val="90000"/>
              </a:lnSpc>
              <a:defRPr sz="9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C.K. Gelbke, NSCL &amp; FRIB: The Big Picture, September 2012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10713" y="6429375"/>
            <a:ext cx="725714" cy="341839"/>
          </a:xfrm>
          <a:prstGeom prst="rect">
            <a:avLst/>
          </a:prstGeom>
        </p:spPr>
        <p:txBody>
          <a:bodyPr vert="horz" wrap="square" lIns="0" tIns="43231" rIns="0" bIns="43231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9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2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</p:sldLayoutIdLst>
  <p:hf hdr="0" dt="0"/>
  <p:txStyles>
    <p:titleStyle>
      <a:lvl1pPr algn="ctr" defTabSz="8029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29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29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29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29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6832" algn="ctr" defTabSz="80739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3668" algn="ctr" defTabSz="80739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0497" algn="ctr" defTabSz="80739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7333" algn="ctr" defTabSz="80739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098" indent="-180098" algn="l" defTabSz="802937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196" indent="-151582" algn="l" defTabSz="802937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319" indent="-160587" algn="l" defTabSz="802937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7894" indent="-133572" algn="l" defTabSz="802937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545" indent="-180098" algn="l" defTabSz="802937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2303" indent="-150692" algn="l" defTabSz="80739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79138" indent="-150692" algn="l" defTabSz="80739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5973" indent="-150692" algn="l" defTabSz="80739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2805" indent="-150692" algn="l" defTabSz="80739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2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8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97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33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68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03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34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68" algn="l" defTabSz="9136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9.pn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10" Type="http://schemas.openxmlformats.org/officeDocument/2006/relationships/chart" Target="../charts/chart2.xml"/><Relationship Id="rId4" Type="http://schemas.openxmlformats.org/officeDocument/2006/relationships/image" Target="../media/image290.png"/><Relationship Id="rId9" Type="http://schemas.openxmlformats.org/officeDocument/2006/relationships/image" Target="../media/image20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528762" y="4343400"/>
            <a:ext cx="6096000" cy="1143000"/>
          </a:xfrm>
        </p:spPr>
        <p:txBody>
          <a:bodyPr/>
          <a:lstStyle/>
          <a:p>
            <a:r>
              <a:rPr lang="en-US" dirty="0" err="1" smtClean="0">
                <a:latin typeface="Arial" pitchFamily="34" charset="0"/>
                <a:ea typeface="ＭＳ Ｐゴシック"/>
                <a:cs typeface="ＭＳ Ｐゴシック"/>
              </a:rPr>
              <a:t>Zhihong</a:t>
            </a:r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, Zheng</a:t>
            </a:r>
            <a:b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02.23.2017</a:t>
            </a:r>
          </a:p>
        </p:txBody>
      </p:sp>
      <p:sp>
        <p:nvSpPr>
          <p:cNvPr id="4" name="Title 5"/>
          <p:cNvSpPr txBox="1">
            <a:spLocks/>
          </p:cNvSpPr>
          <p:nvPr/>
        </p:nvSpPr>
        <p:spPr bwMode="auto">
          <a:xfrm>
            <a:off x="76200" y="2031276"/>
            <a:ext cx="9001124" cy="17245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4400" kern="0" dirty="0" smtClean="0"/>
              <a:t/>
            </a:r>
            <a:br>
              <a:rPr lang="en-US" sz="4400" kern="0" dirty="0" smtClean="0"/>
            </a:br>
            <a:r>
              <a:rPr lang="en-US" sz="4000" dirty="0" err="1"/>
              <a:t>Multipacting</a:t>
            </a:r>
            <a:r>
              <a:rPr lang="en-US" sz="4000" dirty="0"/>
              <a:t> </a:t>
            </a:r>
            <a:r>
              <a:rPr lang="en-US" sz="4000" dirty="0" smtClean="0"/>
              <a:t>Free Coupler Design </a:t>
            </a:r>
            <a:r>
              <a:rPr lang="en-US" sz="4000" dirty="0"/>
              <a:t>and </a:t>
            </a:r>
            <a:r>
              <a:rPr lang="en-US" sz="4000" dirty="0" err="1" smtClean="0"/>
              <a:t>Commissiong</a:t>
            </a:r>
            <a:r>
              <a:rPr lang="en-US" sz="4000" dirty="0" smtClean="0"/>
              <a:t> </a:t>
            </a:r>
            <a:r>
              <a:rPr lang="en-US" sz="4000" dirty="0"/>
              <a:t>for FRIB</a:t>
            </a:r>
            <a:endParaRPr lang="en-US" kern="0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Conditioning System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29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1524000"/>
            <a:ext cx="3810000" cy="8991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6880" y="4811752"/>
            <a:ext cx="8990921" cy="132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29845" indent="119380" algn="just">
              <a:lnSpc>
                <a:spcPct val="103000"/>
              </a:lnSpc>
              <a:spcBef>
                <a:spcPts val="0"/>
              </a:spcBef>
              <a:spcAft>
                <a:spcPts val="2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Since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multipacting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conditioning is time consuming, an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automatic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conditioning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 on PI algorithm was developed to improve the conditioning efficiency and save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effort.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Several interlocks were applied in order to keep the system safe when running 24 hours without people onsite.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23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6200" y="1038532"/>
            <a:ext cx="567334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40 hours RF condition to reach 20kW 20% duty cycle.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 smtClean="0"/>
              <a:t>Original FPCs Room Temperature Conditioning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Z. Zheng,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48200" y="5410200"/>
            <a:ext cx="4007329" cy="7938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Heat Load ≈ 80W!</a:t>
            </a:r>
          </a:p>
          <a:p>
            <a:pPr algn="ctr"/>
            <a:r>
              <a:rPr lang="en-US" sz="2400" dirty="0" smtClean="0"/>
              <a:t>The Evidence for MP.</a:t>
            </a:r>
            <a:endParaRPr 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14796" t="29318" r="55485" b="28416"/>
          <a:stretch/>
        </p:blipFill>
        <p:spPr>
          <a:xfrm>
            <a:off x="4191000" y="1461780"/>
            <a:ext cx="4648200" cy="3718560"/>
          </a:xfrm>
          <a:prstGeom prst="rect">
            <a:avLst/>
          </a:prstGeom>
        </p:spPr>
      </p:pic>
      <p:pic>
        <p:nvPicPr>
          <p:cNvPr id="22" name="Picture 433"/>
          <p:cNvPicPr/>
          <p:nvPr/>
        </p:nvPicPr>
        <p:blipFill>
          <a:blip r:embed="rId3"/>
          <a:stretch>
            <a:fillRect/>
          </a:stretch>
        </p:blipFill>
        <p:spPr>
          <a:xfrm>
            <a:off x="95250" y="1417281"/>
            <a:ext cx="4095750" cy="530379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flipH="1">
            <a:off x="6515100" y="4215647"/>
            <a:ext cx="217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 power = 8kW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0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7807" y="1678635"/>
            <a:ext cx="5027613" cy="377070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89331"/>
            <a:ext cx="9144000" cy="478624"/>
          </a:xfrm>
        </p:spPr>
        <p:txBody>
          <a:bodyPr/>
          <a:lstStyle/>
          <a:p>
            <a:r>
              <a:rPr lang="en-US" dirty="0" smtClean="0"/>
              <a:t>MPF FPCs Room Temperature Conditioning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Z. Zheng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Right Arrow Callout 7"/>
          <p:cNvSpPr/>
          <p:nvPr/>
        </p:nvSpPr>
        <p:spPr>
          <a:xfrm>
            <a:off x="5790" y="3411590"/>
            <a:ext cx="1614055" cy="304800"/>
          </a:xfrm>
          <a:prstGeom prst="rightArrow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Toshiba MP-free FPC-001</a:t>
            </a:r>
            <a:endParaRPr lang="en-US" sz="105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Left Arrow Callout 8"/>
          <p:cNvSpPr/>
          <p:nvPr/>
        </p:nvSpPr>
        <p:spPr>
          <a:xfrm>
            <a:off x="2686645" y="3418425"/>
            <a:ext cx="1580555" cy="322210"/>
          </a:xfrm>
          <a:prstGeom prst="leftArrowCallou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Toshiba MP-free </a:t>
            </a:r>
            <a:r>
              <a:rPr lang="en-US" sz="105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FPC-002</a:t>
            </a:r>
            <a:endParaRPr lang="en-US" sz="105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3998" y="1056121"/>
            <a:ext cx="471380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 though we had a spark inside the</a:t>
            </a:r>
            <a:br>
              <a:rPr lang="en-US" dirty="0"/>
            </a:br>
            <a:r>
              <a:rPr lang="en-US" dirty="0"/>
              <a:t>resonator during the conditioning, it took only 18 hours </a:t>
            </a:r>
            <a:r>
              <a:rPr lang="en-US" dirty="0" smtClean="0"/>
              <a:t>to achieve </a:t>
            </a:r>
            <a:r>
              <a:rPr lang="en-US" dirty="0"/>
              <a:t>20 kW 20% duty cycle. </a:t>
            </a:r>
            <a:r>
              <a:rPr lang="en-US" dirty="0" err="1"/>
              <a:t>Multipacting</a:t>
            </a:r>
            <a:r>
              <a:rPr lang="en-US" dirty="0"/>
              <a:t>-free </a:t>
            </a:r>
            <a:r>
              <a:rPr lang="en-US" dirty="0" smtClean="0"/>
              <a:t>design saved </a:t>
            </a:r>
            <a:r>
              <a:rPr lang="en-US" dirty="0"/>
              <a:t>22 hours conditioning time compared to original</a:t>
            </a:r>
            <a:br>
              <a:rPr lang="en-US" dirty="0"/>
            </a:br>
            <a:r>
              <a:rPr lang="en-US" dirty="0"/>
              <a:t>design couplers. </a:t>
            </a:r>
            <a:endParaRPr lang="en-US" dirty="0" smtClean="0"/>
          </a:p>
          <a:p>
            <a:r>
              <a:rPr lang="en-US" dirty="0" smtClean="0"/>
              <a:t>More </a:t>
            </a:r>
            <a:r>
              <a:rPr lang="en-US" dirty="0"/>
              <a:t>importantly, there was no heating</a:t>
            </a:r>
            <a:br>
              <a:rPr lang="en-US" dirty="0"/>
            </a:br>
            <a:r>
              <a:rPr lang="en-US" dirty="0"/>
              <a:t>problem on </a:t>
            </a:r>
            <a:r>
              <a:rPr lang="en-US" dirty="0" err="1"/>
              <a:t>multipacting</a:t>
            </a:r>
            <a:r>
              <a:rPr lang="en-US" dirty="0"/>
              <a:t>-free couplers which was </a:t>
            </a:r>
            <a:r>
              <a:rPr lang="en-US" dirty="0" smtClean="0"/>
              <a:t>an evidence </a:t>
            </a:r>
            <a:r>
              <a:rPr lang="en-US" dirty="0"/>
              <a:t>for </a:t>
            </a:r>
            <a:r>
              <a:rPr lang="en-US" dirty="0" err="1"/>
              <a:t>multipacting</a:t>
            </a:r>
            <a:r>
              <a:rPr lang="en-US" dirty="0"/>
              <a:t> absence.</a:t>
            </a:r>
            <a:r>
              <a:rPr lang="en-US" sz="1400" dirty="0"/>
              <a:t> </a:t>
            </a:r>
            <a:br>
              <a:rPr lang="en-US" sz="1400" dirty="0"/>
            </a:br>
            <a:endParaRPr lang="en-US" sz="1400" dirty="0"/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8296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Another 8 original FPCs were tested after the comparison test. As </a:t>
            </a:r>
            <a:r>
              <a:rPr lang="en-US" sz="2400" dirty="0"/>
              <a:t>a summary for the original </a:t>
            </a:r>
            <a:r>
              <a:rPr lang="en-US" sz="2400" dirty="0" smtClean="0"/>
              <a:t>design of the couplers, </a:t>
            </a:r>
            <a:r>
              <a:rPr lang="en-US" sz="2400" dirty="0" smtClean="0"/>
              <a:t>the average </a:t>
            </a:r>
            <a:r>
              <a:rPr lang="en-US" sz="2400" dirty="0"/>
              <a:t>conditioning time for one run was about 60 </a:t>
            </a:r>
            <a:r>
              <a:rPr lang="en-US" sz="2400" dirty="0" smtClean="0"/>
              <a:t>hours, only </a:t>
            </a:r>
            <a:r>
              <a:rPr lang="en-US" sz="2400" dirty="0"/>
              <a:t>three of </a:t>
            </a:r>
            <a:r>
              <a:rPr lang="en-US" sz="2400" dirty="0" smtClean="0"/>
              <a:t>ten couplers </a:t>
            </a:r>
            <a:r>
              <a:rPr lang="en-US" sz="2400" dirty="0"/>
              <a:t>had no heating problem after </a:t>
            </a:r>
            <a:r>
              <a:rPr lang="en-US" sz="2400" dirty="0" smtClean="0"/>
              <a:t>RF conditioning.</a:t>
            </a:r>
          </a:p>
          <a:p>
            <a:r>
              <a:rPr lang="en-US" sz="2400" dirty="0" smtClean="0"/>
              <a:t>In </a:t>
            </a:r>
            <a:r>
              <a:rPr lang="en-US" sz="2400" dirty="0"/>
              <a:t>addition, one of the </a:t>
            </a:r>
            <a:r>
              <a:rPr lang="en-US" sz="2400" dirty="0" err="1"/>
              <a:t>multipacting</a:t>
            </a:r>
            <a:r>
              <a:rPr lang="en-US" sz="2400" dirty="0"/>
              <a:t>-free prototypes </a:t>
            </a:r>
            <a:r>
              <a:rPr lang="en-US" sz="2400" dirty="0" smtClean="0"/>
              <a:t>was tested </a:t>
            </a:r>
            <a:r>
              <a:rPr lang="en-US" sz="2400" dirty="0"/>
              <a:t>with HWR53 cavity at 2K in a vertical Dewar as </a:t>
            </a:r>
            <a:r>
              <a:rPr lang="en-US" sz="2400" dirty="0" smtClean="0"/>
              <a:t>a final </a:t>
            </a:r>
            <a:r>
              <a:rPr lang="en-US" sz="2400" dirty="0"/>
              <a:t>integrated validation test, which was a success</a:t>
            </a:r>
            <a:r>
              <a:rPr lang="en-US" sz="2400" dirty="0" smtClean="0"/>
              <a:t>.</a:t>
            </a:r>
          </a:p>
          <a:p>
            <a:pPr marL="0" indent="0" algn="just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Following Tests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0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Comparison tests proved that MPF coupler </a:t>
            </a:r>
            <a:r>
              <a:rPr lang="en-US" dirty="0" smtClean="0"/>
              <a:t>significantly reduces the </a:t>
            </a:r>
            <a:r>
              <a:rPr lang="en-US" dirty="0" smtClean="0"/>
              <a:t>conditioning </a:t>
            </a:r>
            <a:r>
              <a:rPr lang="en-US" dirty="0" smtClean="0"/>
              <a:t>time </a:t>
            </a:r>
            <a:r>
              <a:rPr lang="en-US" dirty="0" smtClean="0"/>
              <a:t>compared </a:t>
            </a:r>
            <a:r>
              <a:rPr lang="en-US" smtClean="0"/>
              <a:t>with </a:t>
            </a:r>
            <a:r>
              <a:rPr lang="en-US" smtClean="0"/>
              <a:t>original-design </a:t>
            </a:r>
            <a:r>
              <a:rPr lang="en-US" dirty="0" smtClean="0"/>
              <a:t>coupler.</a:t>
            </a:r>
            <a:endParaRPr lang="en-US" dirty="0" smtClean="0"/>
          </a:p>
          <a:p>
            <a:r>
              <a:rPr lang="en-US" dirty="0" smtClean="0"/>
              <a:t>After comparison tests, we did conditioning for the rest </a:t>
            </a:r>
            <a:r>
              <a:rPr lang="en-US" dirty="0" smtClean="0"/>
              <a:t>of original-design </a:t>
            </a:r>
            <a:r>
              <a:rPr lang="en-US" dirty="0" smtClean="0"/>
              <a:t>couplers, only 3 of 10 has no heating problem. </a:t>
            </a:r>
          </a:p>
          <a:p>
            <a:r>
              <a:rPr lang="en-US" dirty="0" smtClean="0"/>
              <a:t>As a </a:t>
            </a:r>
            <a:r>
              <a:rPr lang="en-US" dirty="0"/>
              <a:t>result, FRIB decided to use MPF-FPC design as the fundamental power couplers for more than 200 HWR cavities.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Z. Zheng,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14031" y="2749810"/>
            <a:ext cx="3656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/>
                </a:solidFill>
              </a:rPr>
              <a:t>Thank You !</a:t>
            </a:r>
            <a:endParaRPr lang="en-US" sz="4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/>
              <p:cNvSpPr txBox="1">
                <a:spLocks/>
              </p:cNvSpPr>
              <p:nvPr/>
            </p:nvSpPr>
            <p:spPr bwMode="auto">
              <a:xfrm>
                <a:off x="76200" y="1066800"/>
                <a:ext cx="8991600" cy="5027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78" indent="-180178" algn="l" defTabSz="803293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59" indent="-151650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584" indent="-16065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19" indent="-133632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2991" indent="-180178" algn="l" defTabSz="803293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294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333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372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407" indent="-150759" algn="l" defTabSz="807750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Simplified model to get an </a:t>
                </a:r>
                <a:r>
                  <a:rPr lang="en-US" dirty="0" err="1"/>
                  <a:t>multipacting</a:t>
                </a:r>
                <a:r>
                  <a:rPr lang="en-US" dirty="0"/>
                  <a:t> </a:t>
                </a:r>
                <a:r>
                  <a:rPr lang="en-US" dirty="0" smtClean="0"/>
                  <a:t>principle</a:t>
                </a:r>
              </a:p>
              <a:p>
                <a:pPr lvl="1"/>
                <a:r>
                  <a:rPr lang="en-US" sz="1600" dirty="0" smtClean="0"/>
                  <a:t>If </a:t>
                </a:r>
                <a:r>
                  <a:rPr lang="en-US" sz="1600" dirty="0"/>
                  <a:t>we assume E(r) is constant along the radius to get </a:t>
                </a:r>
                <a:r>
                  <a:rPr lang="en-US" sz="1600" dirty="0" smtClean="0"/>
                  <a:t>an </a:t>
                </a:r>
                <a:r>
                  <a:rPr lang="en-US" sz="1600" dirty="0"/>
                  <a:t>estimation, </a:t>
                </a:r>
                <a:r>
                  <a:rPr lang="en-US" sz="1600" dirty="0" smtClean="0"/>
                  <a:t>thus</a:t>
                </a:r>
                <a:endParaRPr lang="en-US" sz="160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sz="16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𝑈</m:t>
                        </m:r>
                      </m:num>
                      <m:den>
                        <m:r>
                          <a:rPr lang="en-US" sz="1600" i="1">
                            <a:latin typeface="Cambria Math"/>
                          </a:rPr>
                          <m:t>𝑑</m:t>
                        </m:r>
                      </m:den>
                    </m:f>
                    <m:r>
                      <a:rPr lang="en-US" sz="16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limLoc m:val="subSup"/>
                            <m:grow m:val="on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sup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𝜋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en-US" sz="1600" i="1">
                                <a:latin typeface="Cambria Math"/>
                              </a:rPr>
                              <m:t>𝑑𝑟</m:t>
                            </m:r>
                          </m:e>
                        </m:nary>
                      </m:num>
                      <m:den>
                        <m:r>
                          <a:rPr lang="en-US" sz="1600" i="1">
                            <a:latin typeface="Cambria Math"/>
                          </a:rPr>
                          <m:t>𝑑</m:t>
                        </m:r>
                      </m:den>
                    </m:f>
                    <m:r>
                      <a:rPr lang="en-US" sz="16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1600" i="1">
                            <a:latin typeface="Cambria Math"/>
                          </a:rPr>
                          <m:t>𝑑</m:t>
                        </m:r>
                      </m:den>
                    </m:f>
                    <m:r>
                      <a:rPr lang="en-US" sz="1600" i="1">
                        <a:latin typeface="Cambria Math"/>
                      </a:rPr>
                      <m:t>𝐼𝑛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1600" smtClean="0">
                        <a:latin typeface="Cambria Math"/>
                      </a:rPr>
                      <m:t>     </m:t>
                    </m:r>
                    <m:r>
                      <a:rPr lang="en-US" sz="1600">
                        <a:latin typeface="Cambria Math"/>
                      </a:rPr>
                      <m:t>⇒</m:t>
                    </m:r>
                    <m:r>
                      <a:rPr lang="en-US" sz="1600" b="0" i="1" smtClean="0">
                        <a:latin typeface="Cambria Math"/>
                      </a:rPr>
                      <m:t>𝐴𝑐𝑐𝑒𝑙𝑒𝑟𝑎𝑡𝑖𝑜𝑛</m:t>
                    </m:r>
                    <m:r>
                      <a:rPr lang="en-US" sz="1600" b="0" i="1" smtClean="0">
                        <a:latin typeface="Cambria Math"/>
                      </a:rPr>
                      <m:t>: </m:t>
                    </m:r>
                    <m:r>
                      <a:rPr lang="en-US" sz="1600" i="1">
                        <a:latin typeface="Cambria Math"/>
                      </a:rPr>
                      <m:t>𝑎</m:t>
                    </m:r>
                    <m:r>
                      <a:rPr lang="en-US" sz="1600">
                        <a:latin typeface="Cambria Math"/>
                      </a:rPr>
                      <m:t>(</m:t>
                    </m:r>
                    <m:r>
                      <a:rPr lang="en-US" sz="1600" i="1">
                        <a:latin typeface="Cambria Math"/>
                      </a:rPr>
                      <m:t>𝑡</m:t>
                    </m:r>
                    <m:r>
                      <a:rPr lang="en-US" sz="1600">
                        <a:latin typeface="Cambria Math"/>
                      </a:rPr>
                      <m:t>)=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/>
                          </a:rPr>
                          <m:t>𝑒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r>
                          <a:rPr lang="en-US" sz="1600" i="1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m:rPr>
                        <m:sty m:val="p"/>
                      </m:rPr>
                      <a:rPr lang="en-US" sz="1600">
                        <a:latin typeface="Cambria Math"/>
                      </a:rPr>
                      <m:t>sin</m:t>
                    </m:r>
                    <m:r>
                      <a:rPr lang="en-US" sz="1600">
                        <a:latin typeface="Cambria Math"/>
                      </a:rPr>
                      <m:t>(</m:t>
                    </m:r>
                    <m:r>
                      <a:rPr lang="en-US" sz="1600" i="1">
                        <a:latin typeface="Cambria Math"/>
                      </a:rPr>
                      <m:t>𝜔</m:t>
                    </m:r>
                    <m:r>
                      <a:rPr lang="en-US" sz="1600" i="1">
                        <a:latin typeface="Cambria Math"/>
                      </a:rPr>
                      <m:t>𝑡</m:t>
                    </m:r>
                    <m:r>
                      <a:rPr lang="en-US" sz="160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US" sz="160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600">
                        <a:latin typeface="Cambria Math"/>
                      </a:rPr>
                      <m:t>)</m:t>
                    </m:r>
                  </m:oMath>
                </a14:m>
                <a:endParaRPr lang="en-US" sz="1600" dirty="0" smtClean="0"/>
              </a:p>
              <a:p>
                <a:pPr lvl="2"/>
                <a:r>
                  <a:rPr lang="en-US" sz="1600" dirty="0" smtClean="0"/>
                  <a:t>Integrating twice and imposing the condition that s(0) =0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𝜑</m:t>
                        </m:r>
                      </m:e>
                      <m:sub>
                        <m:r>
                          <a:rPr lang="en-US" sz="160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600">
                        <a:latin typeface="Cambria Math"/>
                      </a:rPr>
                      <m:t>=0</m:t>
                    </m:r>
                  </m:oMath>
                </a14:m>
                <a:r>
                  <a:rPr lang="en-US" sz="1600" dirty="0" smtClean="0"/>
                  <a:t>. The electron’s position at time t: 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𝑠</m:t>
                        </m:r>
                        <m:r>
                          <a:rPr lang="en-US" sz="1600">
                            <a:latin typeface="Cambria Math"/>
                          </a:rPr>
                          <m:t>(</m:t>
                        </m:r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  <m:r>
                          <a:rPr lang="en-US" sz="1600">
                            <a:latin typeface="Cambria Math"/>
                          </a:rPr>
                          <m:t>)=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𝑟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160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i="1">
                                <a:latin typeface="Cambria Math"/>
                              </a:rPr>
                              <m:t>𝑚</m:t>
                            </m:r>
                          </m:den>
                        </m:f>
                        <m:r>
                          <a:rPr lang="en-US" sz="1600">
                            <a:latin typeface="Cambria Math"/>
                          </a:rPr>
                          <m:t>(</m:t>
                        </m:r>
                        <m:r>
                          <a:rPr lang="en-US" sz="1600" i="1">
                            <a:latin typeface="Cambria Math"/>
                          </a:rPr>
                          <m:t>𝜔</m:t>
                        </m:r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  <m:r>
                          <a:rPr lang="en-US" sz="1600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sin</m:t>
                        </m:r>
                        <m:r>
                          <a:rPr lang="en-US" sz="1600" i="1">
                            <a:latin typeface="Cambria Math"/>
                          </a:rPr>
                          <m:t>𝜔</m:t>
                        </m:r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  <m:r>
                          <a:rPr lang="en-US" sz="1600">
                            <a:latin typeface="Cambria Math"/>
                          </a:rPr>
                          <m:t>)=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sz="160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i="1">
                                <a:latin typeface="Cambria Math"/>
                              </a:rPr>
                              <m:t>𝑚𝑑</m:t>
                            </m:r>
                          </m:den>
                        </m:f>
                        <m:r>
                          <a:rPr lang="en-US" sz="1600" i="1">
                            <a:latin typeface="Cambria Math"/>
                          </a:rPr>
                          <m:t>𝐼𝑛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a:rPr lang="en-US" sz="1600">
                            <a:latin typeface="Cambria Math"/>
                          </a:rPr>
                          <m:t>(</m:t>
                        </m:r>
                        <m:r>
                          <a:rPr lang="en-US" sz="1600" i="1">
                            <a:latin typeface="Cambria Math"/>
                          </a:rPr>
                          <m:t>𝜔</m:t>
                        </m:r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  <m:r>
                          <a:rPr lang="en-US" sz="1600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1600">
                            <a:latin typeface="Cambria Math"/>
                          </a:rPr>
                          <m:t>sin</m:t>
                        </m:r>
                        <m:r>
                          <a:rPr lang="en-US" sz="1600" i="1">
                            <a:latin typeface="Cambria Math"/>
                          </a:rPr>
                          <m:t>𝜔</m:t>
                        </m:r>
                        <m:r>
                          <a:rPr lang="en-US" sz="1600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en-US" sz="1600" dirty="0" smtClean="0"/>
              </a:p>
              <a:p>
                <a:pPr lvl="2"/>
                <a:r>
                  <a:rPr lang="en-US" sz="1600" dirty="0" smtClean="0"/>
                  <a:t>Condition for two point MP occurs: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𝑠</m:t>
                    </m:r>
                    <m:r>
                      <a:rPr lang="en-US" sz="1600">
                        <a:latin typeface="Cambria Math"/>
                      </a:rPr>
                      <m:t>(</m:t>
                    </m:r>
                    <m:r>
                      <a:rPr lang="en-US" sz="1600" i="1">
                        <a:latin typeface="Cambria Math"/>
                      </a:rPr>
                      <m:t>𝑡</m:t>
                    </m:r>
                    <m:r>
                      <a:rPr lang="en-US" sz="16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endChr m:val="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>
                                <a:latin typeface="Cambria Math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sz="1600">
                                <a:latin typeface="Cambria Math"/>
                              </a:rPr>
                              <m:t>−1)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𝜋</m:t>
                            </m:r>
                          </m:e>
                        </m:d>
                      </m:num>
                      <m:den>
                        <m:r>
                          <a:rPr lang="en-US" sz="1600" i="1">
                            <a:latin typeface="Cambria Math"/>
                          </a:rPr>
                          <m:t>𝜔</m:t>
                        </m:r>
                      </m:den>
                    </m:f>
                    <m:r>
                      <a:rPr lang="en-US" sz="1600">
                        <a:latin typeface="Cambria Math"/>
                      </a:rPr>
                      <m:t>)=</m:t>
                    </m:r>
                    <m:r>
                      <a:rPr lang="en-US" sz="1600" i="1">
                        <a:latin typeface="Cambria Math"/>
                      </a:rPr>
                      <m:t>𝑑</m:t>
                    </m:r>
                  </m:oMath>
                </a14:m>
                <a:r>
                  <a:rPr lang="en-US" sz="1600" dirty="0" smtClean="0"/>
                  <a:t> 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/>
                      </a:rPr>
                      <m:t>⇒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sz="1600">
                            <a:latin typeface="Cambria Math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160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6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 sz="160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sz="160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1600" i="1">
                            <a:latin typeface="Cambria Math"/>
                          </a:rPr>
                          <m:t>𝑚</m:t>
                        </m:r>
                      </m:num>
                      <m:den>
                        <m:d>
                          <m:dPr>
                            <m:endChr m:val="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>
                                <a:latin typeface="Cambria Math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sz="1600">
                                <a:latin typeface="Cambria Math"/>
                              </a:rPr>
                              <m:t>−1)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𝜋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𝑒</m:t>
                            </m:r>
                          </m:e>
                        </m:d>
                      </m:den>
                    </m:f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𝐼𝑛</m:t>
                            </m:r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60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sz="1600" dirty="0" smtClean="0"/>
              </a:p>
              <a:p>
                <a:pPr lvl="2"/>
                <a:r>
                  <a:rPr lang="en-US" sz="1600" dirty="0" smtClean="0"/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160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>
                            <a:latin typeface="Cambria Math"/>
                          </a:rPr>
                          <m:t>2</m:t>
                        </m:r>
                        <m:r>
                          <a:rPr lang="en-US" sz="1600" i="1">
                            <a:latin typeface="Cambria Math"/>
                          </a:rPr>
                          <m:t>𝜋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1600" i="1">
                            <a:latin typeface="Cambria Math"/>
                          </a:rPr>
                          <m:t>𝜂</m:t>
                        </m:r>
                      </m:den>
                    </m:f>
                  </m:oMath>
                </a14:m>
                <a:r>
                  <a:rPr lang="en-US" sz="1600" dirty="0" smtClean="0"/>
                  <a:t>; Then we </a:t>
                </a:r>
                <a:r>
                  <a:rPr lang="en-US" sz="1600" dirty="0"/>
                  <a:t>get the RF power at which coupler has </a:t>
                </a:r>
                <a:r>
                  <a:rPr lang="en-US" sz="1600" dirty="0" smtClean="0"/>
                  <a:t>MP: </a:t>
                </a:r>
              </a:p>
              <a:p>
                <a:pPr marL="594587" lvl="3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/>
                  <a:t>=0.5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𝜂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𝐼𝑛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/>
                          </a:rPr>
                          <m:t>𝐴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𝜔</m:t>
                            </m:r>
                          </m:e>
                          <m:sub/>
                          <m:sup>
                            <m:r>
                              <a:rPr lang="en-US">
                                <a:latin typeface="Cambria Math"/>
                              </a:rPr>
                              <m:t>4</m:t>
                            </m:r>
                          </m:sup>
                        </m:sSub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i="1">
                                        <a:latin typeface="Cambria Math"/>
                                      </a:rPr>
                                      <m:t>𝑛</m:t>
                                    </m:r>
                                    <m:r>
                                      <a:rPr lang="en-US">
                                        <a:latin typeface="Cambria Math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𝜋𝜂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𝐼𝑛</m:t>
                            </m:r>
                            <m:r>
                              <a:rPr lang="en-US">
                                <a:latin typeface="Cambria Math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US" dirty="0"/>
                  <a:t>    </a:t>
                </a:r>
                <a:r>
                  <a:rPr lang="en-US" dirty="0" smtClean="0"/>
                  <a:t> </a:t>
                </a:r>
                <a:r>
                  <a:rPr lang="en-US" dirty="0"/>
                  <a:t>(For TW, A=1; for SW, A=0.25</a:t>
                </a:r>
                <a:r>
                  <a:rPr lang="en-US" dirty="0" smtClean="0"/>
                  <a:t>;)  </a:t>
                </a:r>
              </a:p>
              <a:p>
                <a:pPr marL="594587" lvl="3" indent="0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⇒</m:t>
                    </m:r>
                    <m:r>
                      <a:rPr lang="en-US" i="1">
                        <a:latin typeface="Cambria Math"/>
                      </a:rPr>
                      <m:t>𝑃</m:t>
                    </m:r>
                    <m:r>
                      <a:rPr lang="en-US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US">
                            <a:latin typeface="Cambria Math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>
                            <a:latin typeface="Cambria Math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𝑍</m:t>
                        </m:r>
                      </m:e>
                      <m:sup>
                        <m:r>
                          <a:rPr lang="en-US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               </a:t>
                </a:r>
                <a:r>
                  <a:rPr lang="en-US" dirty="0"/>
                  <a:t> (Z: impedance; f: frequency)</a:t>
                </a:r>
              </a:p>
              <a:p>
                <a:pPr marL="594587" lvl="3" indent="0">
                  <a:buNone/>
                </a:pPr>
                <a:r>
                  <a:rPr lang="en-US" dirty="0" smtClean="0"/>
                  <a:t>Since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𝑣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/>
                          </a:rPr>
                          <m:t>𝜔</m:t>
                        </m:r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en-US" smtClean="0">
                        <a:latin typeface="Cambria Math"/>
                      </a:rPr>
                      <m:t>(</m:t>
                    </m:r>
                    <m:r>
                      <a:rPr lang="en-US" b="0" i="0" smtClean="0">
                        <a:latin typeface="Cambria Math"/>
                      </a:rPr>
                      <m:t>1</m:t>
                    </m:r>
                    <m:r>
                      <a:rPr lang="en-US">
                        <a:latin typeface="Cambria Math"/>
                      </a:rPr>
                      <m:t>−</m:t>
                    </m:r>
                    <m:r>
                      <a:rPr lang="en-US" b="0" i="1" smtClean="0">
                        <a:latin typeface="Cambria Math"/>
                      </a:rPr>
                      <m:t>𝑐𝑜𝑠</m:t>
                    </m:r>
                    <m:r>
                      <a:rPr lang="en-US" i="1">
                        <a:latin typeface="Cambria Math"/>
                      </a:rPr>
                      <m:t>𝜔</m:t>
                    </m:r>
                    <m:r>
                      <a:rPr lang="en-US" i="1">
                        <a:latin typeface="Cambria Math"/>
                      </a:rPr>
                      <m:t>𝑡</m:t>
                    </m:r>
                    <m:r>
                      <a:rPr lang="en-US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;</a:t>
                </a:r>
                <a:endParaRPr lang="en-US" dirty="0"/>
              </a:p>
              <a:p>
                <a:pPr marL="594587" lvl="3" indent="0">
                  <a:buNone/>
                </a:pPr>
                <a:r>
                  <a:rPr lang="en-US" dirty="0" smtClean="0"/>
                  <a:t>So impact energy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𝑡</m:t>
                    </m:r>
                    <m:r>
                      <a:rPr lang="en-US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end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  <m:r>
                              <a:rPr lang="en-US">
                                <a:latin typeface="Cambria Math"/>
                              </a:rPr>
                              <m:t>−1)</m:t>
                            </m:r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latin typeface="Cambria Math"/>
                          </a:rPr>
                          <m:t>𝜔</m:t>
                        </m:r>
                      </m:den>
                    </m:f>
                    <m:r>
                      <a:rPr lang="en-US" b="0" i="0" smtClean="0">
                        <a:latin typeface="Cambria Math"/>
                      </a:rPr>
                      <m:t> :</m:t>
                    </m:r>
                  </m:oMath>
                </a14:m>
                <a:endParaRPr lang="en-US" dirty="0" smtClean="0"/>
              </a:p>
              <a:p>
                <a:pPr marL="594587" lvl="3" indent="0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en-US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</a:rPr>
                          <m:t>𝑚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𝜔</m:t>
                            </m:r>
                          </m:e>
                          <m:sup>
                            <m:r>
                              <a:rPr lang="en-US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>
                        <a:latin typeface="Cambria Math"/>
                      </a:rPr>
                      <m:t>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US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1066800"/>
                <a:ext cx="8991600" cy="5027414"/>
              </a:xfrm>
              <a:prstGeom prst="rect">
                <a:avLst/>
              </a:prstGeom>
              <a:blipFill rotWithShape="1">
                <a:blip r:embed="rId2"/>
                <a:stretch>
                  <a:fillRect l="-1763" t="-2182" r="-2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December 2012 ASAC Review - 08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3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0" t="12233" r="16485" b="14872"/>
          <a:stretch/>
        </p:blipFill>
        <p:spPr bwMode="auto">
          <a:xfrm>
            <a:off x="5316623" y="1039818"/>
            <a:ext cx="3827377" cy="481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14325" y="5297269"/>
            <a:ext cx="48672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Figure 12: Comparison of the Eq. (1) results (orange line) and E. </a:t>
            </a:r>
            <a:r>
              <a:rPr kumimoji="0" lang="en-GB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Soersalo’s</a:t>
            </a:r>
            <a:r>
              <a:rPr kumimoji="0" lang="en-GB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scaling law (green line) for two-point 1</a:t>
            </a:r>
            <a:r>
              <a:rPr kumimoji="0" lang="en-GB" altLang="zh-CN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st</a:t>
            </a:r>
            <a:r>
              <a:rPr kumimoji="0" lang="en-GB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order </a:t>
            </a:r>
            <a:r>
              <a:rPr kumimoji="0" lang="en-GB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multipacting</a:t>
            </a:r>
            <a:r>
              <a:rPr kumimoji="0" lang="en-GB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in the FRIB coupler, as we change the impedance. Outer radius is 21mm.</a:t>
            </a:r>
            <a:endParaRPr kumimoji="0" lang="en-GB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20121" y="1449136"/>
                <a:ext cx="2474011" cy="3962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𝑡𝑤𝑜</m:t>
                          </m:r>
                          <m: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𝑝𝑜𝑖𝑛𝑡</m:t>
                          </m:r>
                        </m:sub>
                      </m:sSub>
                      <m:r>
                        <a:rPr lang="en-US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ω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𝑍</m:t>
                          </m:r>
                        </m:e>
                        <m:sup>
                          <m: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21" y="1449136"/>
                <a:ext cx="2474011" cy="396262"/>
              </a:xfrm>
              <a:prstGeom prst="rect">
                <a:avLst/>
              </a:prstGeom>
              <a:blipFill rotWithShape="1"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581400" y="1462601"/>
                <a:ext cx="14700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∼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ω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1462601"/>
                <a:ext cx="1470018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52400" y="1066800"/>
            <a:ext cx="2736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E. </a:t>
            </a:r>
            <a:r>
              <a:rPr lang="en-GB" altLang="zh-CN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Somersalo’s</a:t>
            </a:r>
            <a:r>
              <a:rPr lang="en-GB" altLang="zh-CN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GB" altLang="zh-CN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scaling law: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23893" y="2170946"/>
          <a:ext cx="22542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6" imgW="1905000" imgH="457200" progId="Equation.DSMT4">
                  <p:embed/>
                </p:oleObj>
              </mc:Choice>
              <mc:Fallback>
                <p:oleObj r:id="rId6" imgW="1905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893" y="2170946"/>
                        <a:ext cx="22542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3620860" y="2183017"/>
          <a:ext cx="15049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8" imgW="1256755" imgH="444307" progId="Equation.DSMT4">
                  <p:embed/>
                </p:oleObj>
              </mc:Choice>
              <mc:Fallback>
                <p:oleObj r:id="rId8" imgW="1256755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0860" y="2183017"/>
                        <a:ext cx="15049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52400" y="1828800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Self-derived principle: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1800" y="22098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95806" y="22098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(2)</a:t>
            </a:r>
            <a:endParaRPr lang="en-US" dirty="0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0" y="2729244"/>
          <a:ext cx="6400800" cy="2680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04763" y="5819001"/>
            <a:ext cx="31582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13. </a:t>
            </a:r>
            <a:r>
              <a:rPr lang="en-US" sz="1200" dirty="0" err="1" smtClean="0"/>
              <a:t>Multipacting</a:t>
            </a:r>
            <a:r>
              <a:rPr lang="en-US" sz="1200" dirty="0" smtClean="0"/>
              <a:t> bands in coaxial line</a:t>
            </a:r>
            <a:endParaRPr lang="en-US" sz="1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December 2012 ASAC Review - 08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impedance by enlarging outer radius. Inner radius=9mm.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685800" y="1752600"/>
          <a:ext cx="7472363" cy="340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04888" y="5150461"/>
            <a:ext cx="7153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Figure 14: Comparison of the Eq. (1) results (orange line) and E. </a:t>
            </a:r>
            <a:r>
              <a:rPr kumimoji="0" lang="en-GB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Soersalo’s</a:t>
            </a:r>
            <a:r>
              <a:rPr kumimoji="0" lang="en-GB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scaling law (green line) for two-point 1</a:t>
            </a:r>
            <a:r>
              <a:rPr kumimoji="0" lang="en-GB" altLang="zh-CN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st</a:t>
            </a:r>
            <a:r>
              <a:rPr kumimoji="0" lang="en-GB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order </a:t>
            </a:r>
            <a:r>
              <a:rPr kumimoji="0" lang="en-GB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multipacting</a:t>
            </a:r>
            <a:r>
              <a:rPr kumimoji="0" lang="en-GB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in the FRIB coupler, as we change the impedance. Inner radius is 9mm.</a:t>
            </a:r>
            <a:endParaRPr kumimoji="0" lang="en-GB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December 2012 ASAC Review - 08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0" y="1219200"/>
            <a:ext cx="3810000" cy="4875314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These three couplers are all 580mm long and simulated in open circuit .They all have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multipacting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at the same position(</a:t>
            </a:r>
            <a:r>
              <a:rPr lang="en-US" sz="2000" dirty="0" smtClean="0"/>
              <a:t>L</a:t>
            </a:r>
            <a:r>
              <a:rPr lang="en-US" sz="2000" dirty="0"/>
              <a:t>≈</a:t>
            </a:r>
            <a:r>
              <a:rPr lang="en-US" sz="2000" dirty="0" smtClean="0"/>
              <a:t>0.47m)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Wave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length</a:t>
            </a:r>
          </a:p>
          <a:p>
            <a:pPr lvl="1"/>
            <a:r>
              <a:rPr lang="el-GR" sz="1800" dirty="0" smtClean="0">
                <a:solidFill>
                  <a:schemeClr val="accent4">
                    <a:lumMod val="50000"/>
                  </a:schemeClr>
                </a:solidFill>
              </a:rPr>
              <a:t>λ</a:t>
            </a: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=c/f=0.93m </a:t>
            </a:r>
          </a:p>
          <a:p>
            <a:pPr marL="211709" lvl="1" indent="0">
              <a:buNone/>
            </a:pP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So, λ/2=0.466m ≈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L</a:t>
            </a:r>
            <a:endParaRPr lang="en-US" sz="18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Conclusion: The </a:t>
            </a:r>
            <a:r>
              <a:rPr lang="en-US" sz="2000" dirty="0" smtClean="0">
                <a:solidFill>
                  <a:srgbClr val="FF0000"/>
                </a:solidFill>
              </a:rPr>
              <a:t>FRIB coupler’s MP </a:t>
            </a:r>
            <a:r>
              <a:rPr lang="en-US" sz="2000" dirty="0">
                <a:solidFill>
                  <a:srgbClr val="FF0000"/>
                </a:solidFill>
              </a:rPr>
              <a:t>is caused by </a:t>
            </a:r>
            <a:r>
              <a:rPr lang="en-US" sz="2000" dirty="0" smtClean="0">
                <a:solidFill>
                  <a:srgbClr val="FF0000"/>
                </a:solidFill>
              </a:rPr>
              <a:t>its </a:t>
            </a:r>
            <a:r>
              <a:rPr lang="en-US" sz="2000" dirty="0">
                <a:solidFill>
                  <a:srgbClr val="FF0000"/>
                </a:solidFill>
              </a:rPr>
              <a:t>coaxial structure, </a:t>
            </a:r>
            <a:r>
              <a:rPr lang="en-US" sz="2000" dirty="0" smtClean="0">
                <a:solidFill>
                  <a:srgbClr val="FF0000"/>
                </a:solidFill>
              </a:rPr>
              <a:t>MP </a:t>
            </a:r>
            <a:r>
              <a:rPr lang="en-US" sz="2000" dirty="0">
                <a:solidFill>
                  <a:srgbClr val="FF0000"/>
                </a:solidFill>
              </a:rPr>
              <a:t>occurs at the peak </a:t>
            </a:r>
            <a:r>
              <a:rPr lang="en-US" sz="2000" dirty="0" smtClean="0">
                <a:solidFill>
                  <a:srgbClr val="FF0000"/>
                </a:solidFill>
              </a:rPr>
              <a:t>E-field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31"/>
            <a:ext cx="8991600" cy="478624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28304" r="7285" b="41777"/>
          <a:stretch/>
        </p:blipFill>
        <p:spPr bwMode="auto">
          <a:xfrm>
            <a:off x="76200" y="1415143"/>
            <a:ext cx="5200650" cy="117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7343" t="32416" r="29326" b="41602"/>
          <a:stretch/>
        </p:blipFill>
        <p:spPr bwMode="auto">
          <a:xfrm>
            <a:off x="89807" y="3124200"/>
            <a:ext cx="5200650" cy="121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t="25711" r="8425" b="39909"/>
          <a:stretch/>
        </p:blipFill>
        <p:spPr>
          <a:xfrm>
            <a:off x="76200" y="4876800"/>
            <a:ext cx="5214257" cy="11919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792" y="1078468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(1) Coupler with bellow and taper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2754868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(2) Coupler with taper and without bellow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9792" y="4507468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(3) Coupler without bellow and taper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143000" y="1661760"/>
            <a:ext cx="457200" cy="682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24400" y="1679778"/>
            <a:ext cx="457200" cy="682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219200" y="3432378"/>
            <a:ext cx="457200" cy="682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724400" y="3356178"/>
            <a:ext cx="457200" cy="682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753192" y="5105400"/>
            <a:ext cx="457200" cy="682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81050" y="5105400"/>
            <a:ext cx="1000342" cy="682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295400" y="1752600"/>
            <a:ext cx="0" cy="42638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81600" y="1752600"/>
            <a:ext cx="0" cy="42682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733800" y="5940222"/>
            <a:ext cx="1447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1295400" y="5940222"/>
            <a:ext cx="1257300" cy="10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19592" y="5723290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L≈0.47m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December 2012 ASAC Review - 08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Curved Up Arrow 4">
            <a:hlinkClick r:id="rId5" action="ppaction://hlinksldjump"/>
          </p:cNvPr>
          <p:cNvSpPr/>
          <p:nvPr/>
        </p:nvSpPr>
        <p:spPr>
          <a:xfrm>
            <a:off x="8382001" y="5303186"/>
            <a:ext cx="668975" cy="642614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of FRIB FPC optimization - severe </a:t>
            </a:r>
            <a:r>
              <a:rPr lang="en-US" dirty="0" err="1"/>
              <a:t>multipacting</a:t>
            </a:r>
            <a:r>
              <a:rPr lang="en-US" dirty="0"/>
              <a:t> </a:t>
            </a:r>
            <a:r>
              <a:rPr lang="en-US" dirty="0" smtClean="0"/>
              <a:t>observed</a:t>
            </a:r>
          </a:p>
          <a:p>
            <a:r>
              <a:rPr lang="en-US" dirty="0"/>
              <a:t>Failure of magnetic coil trial to suppress </a:t>
            </a:r>
            <a:r>
              <a:rPr lang="en-US" dirty="0" err="1"/>
              <a:t>multipacting</a:t>
            </a:r>
            <a:r>
              <a:rPr lang="en-US" dirty="0"/>
              <a:t> in </a:t>
            </a:r>
            <a:r>
              <a:rPr lang="en-US" dirty="0" smtClean="0"/>
              <a:t>FPC</a:t>
            </a:r>
          </a:p>
          <a:p>
            <a:r>
              <a:rPr lang="en-US" dirty="0"/>
              <a:t>Analytical model to reveal </a:t>
            </a:r>
            <a:r>
              <a:rPr lang="en-US" dirty="0" err="1"/>
              <a:t>multipacting</a:t>
            </a:r>
            <a:r>
              <a:rPr lang="en-US" dirty="0"/>
              <a:t> mechanism at FRIB FPC and potential mitigation </a:t>
            </a:r>
            <a:r>
              <a:rPr lang="en-US" dirty="0" smtClean="0"/>
              <a:t>method</a:t>
            </a:r>
          </a:p>
          <a:p>
            <a:r>
              <a:rPr lang="en-US" dirty="0"/>
              <a:t>Structural optimization of FRIB FPC and further upgrade before </a:t>
            </a:r>
            <a:r>
              <a:rPr lang="en-US" dirty="0" smtClean="0"/>
              <a:t>prototype</a:t>
            </a:r>
          </a:p>
          <a:p>
            <a:r>
              <a:rPr lang="en-US" dirty="0" smtClean="0"/>
              <a:t>Comparison tests between original and optimized coupler (MPF)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Z. Zheng,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5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SEY used for coupler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2" t="10373" b="9179"/>
          <a:stretch/>
        </p:blipFill>
        <p:spPr bwMode="auto">
          <a:xfrm>
            <a:off x="107360" y="1500058"/>
            <a:ext cx="8959761" cy="459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December 2012 ASAC Review - 08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76200" y="1676400"/>
                <a:ext cx="8990922" cy="4418114"/>
              </a:xfrm>
            </p:spPr>
            <p:txBody>
              <a:bodyPr/>
              <a:lstStyle/>
              <a:p>
                <a:pPr algn="just"/>
                <a:r>
                  <a:rPr lang="en-US" sz="1800" dirty="0"/>
                  <a:t> For cavity detuned case, we found that small magnet will increase </a:t>
                </a:r>
                <a:r>
                  <a:rPr lang="en-US" sz="1800" dirty="0" err="1"/>
                  <a:t>multipacting</a:t>
                </a:r>
                <a:r>
                  <a:rPr lang="en-US" sz="1800" dirty="0"/>
                  <a:t>. </a:t>
                </a:r>
                <a:r>
                  <a:rPr lang="en-US" sz="1800" dirty="0" smtClean="0"/>
                  <a:t>But </a:t>
                </a:r>
                <a:r>
                  <a:rPr lang="en-US" sz="1800" dirty="0" err="1" smtClean="0"/>
                  <a:t>multipacting</a:t>
                </a:r>
                <a:r>
                  <a:rPr lang="en-US" sz="1800" dirty="0" smtClean="0"/>
                  <a:t> </a:t>
                </a:r>
                <a:r>
                  <a:rPr lang="en-US" sz="1800" dirty="0"/>
                  <a:t>disappeared when </a:t>
                </a:r>
                <a:r>
                  <a:rPr lang="en-US" sz="1800" dirty="0" smtClean="0"/>
                  <a:t>coil </a:t>
                </a:r>
                <a:r>
                  <a:rPr lang="en-US" sz="1800" dirty="0"/>
                  <a:t>current </a:t>
                </a:r>
                <a:r>
                  <a:rPr lang="en-US" sz="1800" dirty="0" smtClean="0"/>
                  <a:t>was around 5A</a:t>
                </a:r>
                <a:r>
                  <a:rPr lang="en-US" sz="1800" dirty="0"/>
                  <a:t>. This phenomenon is also found in CST simulation. </a:t>
                </a:r>
              </a:p>
              <a:p>
                <a:pPr algn="just"/>
                <a:r>
                  <a:rPr lang="en-US" sz="1800" dirty="0"/>
                  <a:t>Explanation: small magnetic field will increase impact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18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, thus SEY </a:t>
                </a:r>
                <a:r>
                  <a:rPr lang="en-US" sz="1800" dirty="0" smtClean="0"/>
                  <a:t>increases. </a:t>
                </a:r>
                <a:r>
                  <a:rPr lang="en-US" sz="1800" dirty="0"/>
                  <a:t>Large magnetic field will change resonance trajectory, thus </a:t>
                </a:r>
                <a:r>
                  <a:rPr lang="en-US" sz="1800" dirty="0" err="1"/>
                  <a:t>multipacting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is suppressed</a:t>
                </a:r>
                <a:r>
                  <a:rPr lang="en-US" sz="1800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1676400"/>
                <a:ext cx="8990922" cy="4418114"/>
              </a:xfrm>
              <a:blipFill rotWithShape="1">
                <a:blip r:embed="rId2"/>
                <a:stretch>
                  <a:fillRect l="-1493" t="-2207" r="-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61165" r="57801" b="10001"/>
          <a:stretch/>
        </p:blipFill>
        <p:spPr bwMode="auto">
          <a:xfrm>
            <a:off x="192005" y="3221820"/>
            <a:ext cx="3353559" cy="236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63785" y="5095156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Coil current /A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2976976" y="4272079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Normalized </a:t>
            </a:r>
            <a:r>
              <a:rPr lang="en-US" sz="1400" dirty="0" err="1" smtClean="0"/>
              <a:t>multipacting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56388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Figure 16. </a:t>
            </a:r>
            <a:r>
              <a:rPr lang="en-US" sz="1200" b="1" dirty="0" err="1" smtClean="0"/>
              <a:t>Multipacting</a:t>
            </a:r>
            <a:r>
              <a:rPr lang="en-US" sz="1200" b="1" dirty="0" smtClean="0"/>
              <a:t> vs. coil current. Each case is simulated in 5 RF cycles. Peak value is normalized to 1.</a:t>
            </a:r>
            <a:endParaRPr lang="en-US" sz="1200" b="1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4111033" y="3009900"/>
          <a:ext cx="425436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228600" y="1066800"/>
            <a:ext cx="8763000" cy="533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Why 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small magnetic field increase </a:t>
            </a:r>
            <a:r>
              <a:rPr lang="en-US" sz="2000" dirty="0" err="1" smtClean="0">
                <a:solidFill>
                  <a:schemeClr val="accent4">
                    <a:lumMod val="50000"/>
                  </a:schemeClr>
                </a:solidFill>
              </a:rPr>
              <a:t>multipacting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 for cavity detuned case?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5486400"/>
            <a:ext cx="2861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Figure 15. Three mechanism for SEY</a:t>
            </a:r>
            <a:endParaRPr lang="en-US" sz="1200" b="1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December 2012 ASAC Review - 08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5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501" r="40892" b="9615"/>
          <a:stretch/>
        </p:blipFill>
        <p:spPr bwMode="auto">
          <a:xfrm>
            <a:off x="76200" y="1046996"/>
            <a:ext cx="6399299" cy="504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61165" r="57801" b="10001"/>
          <a:stretch/>
        </p:blipFill>
        <p:spPr bwMode="auto">
          <a:xfrm>
            <a:off x="5514944" y="1485900"/>
            <a:ext cx="3552856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181600" y="1066800"/>
                <a:ext cx="3867084" cy="40023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Model of True Secondary Yield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/>
                          </a:rPr>
                          <m:t>𝑡𝑠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066800"/>
                <a:ext cx="3867084" cy="400238"/>
              </a:xfrm>
              <a:prstGeom prst="rect">
                <a:avLst/>
              </a:prstGeom>
              <a:blipFill rotWithShape="1">
                <a:blip r:embed="rId4"/>
                <a:stretch>
                  <a:fillRect l="-1099" t="-5797" b="-11594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5486400" y="1828800"/>
            <a:ext cx="533400" cy="533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9" t="31771" r="36783" b="45170"/>
          <a:stretch/>
        </p:blipFill>
        <p:spPr bwMode="auto">
          <a:xfrm>
            <a:off x="6700247" y="3886201"/>
            <a:ext cx="232359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December 2012 ASAC Review - 08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2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23663" t="10695" b="25847"/>
          <a:stretch/>
        </p:blipFill>
        <p:spPr bwMode="auto">
          <a:xfrm>
            <a:off x="76200" y="2514600"/>
            <a:ext cx="4267200" cy="236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23930" t="11171" b="26084"/>
          <a:stretch/>
        </p:blipFill>
        <p:spPr bwMode="auto">
          <a:xfrm>
            <a:off x="76200" y="1067100"/>
            <a:ext cx="4267200" cy="2133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Down Arrow 7"/>
          <p:cNvSpPr/>
          <p:nvPr/>
        </p:nvSpPr>
        <p:spPr>
          <a:xfrm rot="10800000">
            <a:off x="1142999" y="2438400"/>
            <a:ext cx="304800" cy="990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4"/>
          <a:srcRect l="23930" t="11171" r="1471" b="26322"/>
          <a:stretch/>
        </p:blipFill>
        <p:spPr bwMode="auto">
          <a:xfrm>
            <a:off x="4343400" y="1066801"/>
            <a:ext cx="4724400" cy="1866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5"/>
          <a:srcRect l="24063" t="11646" r="1204" b="26322"/>
          <a:stretch/>
        </p:blipFill>
        <p:spPr bwMode="auto">
          <a:xfrm>
            <a:off x="4343400" y="2933701"/>
            <a:ext cx="4724400" cy="1943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3200400" y="45720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00400" y="40386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32277" y="3900854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1550" y="4292303"/>
            <a:ext cx="287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152400" y="48768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θ1 =tan-1(</a:t>
            </a:r>
            <a:r>
              <a:rPr lang="en-US" sz="1200" dirty="0" err="1"/>
              <a:t>Vy</a:t>
            </a:r>
            <a:r>
              <a:rPr lang="en-US" sz="1200" dirty="0"/>
              <a:t>/</a:t>
            </a:r>
            <a:r>
              <a:rPr lang="en-US" sz="1200" dirty="0" err="1"/>
              <a:t>Vz</a:t>
            </a:r>
            <a:r>
              <a:rPr lang="en-US" sz="1200" dirty="0"/>
              <a:t>) =tan-1(0.75/1.7) =24 </a:t>
            </a:r>
            <a:r>
              <a:rPr lang="en-US" sz="1200" dirty="0" smtClean="0"/>
              <a:t>°;   θ2=tan-1(Ly/</a:t>
            </a:r>
            <a:r>
              <a:rPr lang="en-US" sz="1200" dirty="0" err="1" smtClean="0"/>
              <a:t>Lz</a:t>
            </a:r>
            <a:r>
              <a:rPr lang="en-US" sz="1200" dirty="0"/>
              <a:t>) =tan-1(3mm/21mm) =8 </a:t>
            </a:r>
            <a:r>
              <a:rPr lang="en-US" sz="1200" dirty="0" smtClean="0"/>
              <a:t>°;  </a:t>
            </a:r>
            <a:r>
              <a:rPr lang="en-US" sz="1200" b="1" dirty="0" smtClean="0">
                <a:solidFill>
                  <a:srgbClr val="FF0000"/>
                </a:solidFill>
              </a:rPr>
              <a:t>impact angle: θ=θ1-θ2=16</a:t>
            </a:r>
            <a:r>
              <a:rPr lang="en-US" sz="1200" b="1" dirty="0">
                <a:solidFill>
                  <a:srgbClr val="FF0000"/>
                </a:solidFill>
              </a:rPr>
              <a:t>°</a:t>
            </a:r>
          </a:p>
          <a:p>
            <a:r>
              <a:rPr lang="en-US" sz="1200" dirty="0"/>
              <a:t>K2/K1=1 ≤ (L2/L1)^2≤(21.4mm/21mm)^2=1~1.04</a:t>
            </a:r>
          </a:p>
          <a:p>
            <a:r>
              <a:rPr lang="en-US" sz="1200" dirty="0"/>
              <a:t>K1=0.68keV, K2=0.68~0.71keV (in simulation, K2≈0.8keV, see </a:t>
            </a:r>
            <a:r>
              <a:rPr lang="en-US" sz="1200" dirty="0" smtClean="0"/>
              <a:t>picture left up)</a:t>
            </a:r>
            <a:endParaRPr lang="en-US" sz="1200" dirty="0"/>
          </a:p>
          <a:p>
            <a:r>
              <a:rPr lang="en-US" sz="1200" b="1" dirty="0" smtClean="0">
                <a:solidFill>
                  <a:srgbClr val="FF0000"/>
                </a:solidFill>
              </a:rPr>
              <a:t>Without coil, K1=0.68keV</a:t>
            </a:r>
            <a:r>
              <a:rPr lang="en-US" sz="1200" b="1" dirty="0">
                <a:solidFill>
                  <a:srgbClr val="FF0000"/>
                </a:solidFill>
              </a:rPr>
              <a:t>, θ=0°: SEY=1.78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Coil current=3A, K2=0.68~0.71keV</a:t>
            </a:r>
            <a:r>
              <a:rPr lang="en-US" sz="1200" b="1" dirty="0">
                <a:solidFill>
                  <a:srgbClr val="FF0000"/>
                </a:solidFill>
              </a:rPr>
              <a:t>, θ=16°: SEY=1.82~1.83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MP intensity ratio=(1.78/(1.83~1.82))^</a:t>
            </a:r>
            <a:r>
              <a:rPr lang="en-US" sz="1200" b="1" dirty="0" smtClean="0">
                <a:solidFill>
                  <a:srgbClr val="FF0000"/>
                </a:solidFill>
              </a:rPr>
              <a:t>10≈0.8 </a:t>
            </a:r>
            <a:r>
              <a:rPr lang="en-US" sz="1200" dirty="0"/>
              <a:t>(about 0.7 in simulation, see </a:t>
            </a:r>
            <a:r>
              <a:rPr lang="en-US" sz="1200" dirty="0" smtClean="0"/>
              <a:t>figure 4)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" y="1143000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magnetic field increases MP</a:t>
            </a:r>
            <a:endParaRPr lang="en-US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0769" y="5698977"/>
            <a:ext cx="2082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Simulated by CST.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December 2012 ASAC Review - 08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December 2012 ASAC Review - 08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11250" t="21909" r="50833" b="38518"/>
          <a:stretch/>
        </p:blipFill>
        <p:spPr>
          <a:xfrm>
            <a:off x="76200" y="1143000"/>
            <a:ext cx="8990922" cy="527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2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 and OC are Beautiful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66800"/>
            <a:ext cx="6703484" cy="5027613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3770710" cy="50276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514600" y="1212273"/>
            <a:ext cx="4572000" cy="10156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2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inner conductor is very beautiful, no stain marks and no electron bombarding spots.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2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Tapered area of outer conductor (close ceramic, vacuum side) is also beautiful but found very light electron bombard spots (maybe ten spots), which is not serious.</a:t>
            </a:r>
            <a:endParaRPr lang="en-US" sz="12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6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45" y="1066800"/>
            <a:ext cx="3770709" cy="50276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Electron Bombarded on Gasket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45" y="1066800"/>
            <a:ext cx="3770709" cy="50276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30"/>
            <a:ext cx="8991600" cy="478624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rown Spots around RF Window and Brazing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19400" y="4191000"/>
            <a:ext cx="35190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It doesn’t look like </a:t>
            </a:r>
            <a:r>
              <a:rPr lang="en-US" sz="14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electron bombarded </a:t>
            </a:r>
            <a:r>
              <a:rPr lang="en-US" sz="1400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mark.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285999" y="4797623"/>
            <a:ext cx="457200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Conclusion: we 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could not find a big sparking mark in the coupler vacuum side. Big spark mark </a:t>
            </a:r>
            <a:r>
              <a:rPr lang="en-US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probably is inside </a:t>
            </a:r>
            <a:r>
              <a:rPr 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conditioning box. </a:t>
            </a:r>
            <a:endParaRPr lang="en-US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6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7" y="1066800"/>
            <a:ext cx="8618765" cy="50276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31"/>
            <a:ext cx="8991600" cy="478624"/>
          </a:xfrm>
        </p:spPr>
        <p:txBody>
          <a:bodyPr/>
          <a:lstStyle/>
          <a:p>
            <a:r>
              <a:rPr lang="en-US" dirty="0" smtClean="0"/>
              <a:t>MPF </a:t>
            </a:r>
            <a:r>
              <a:rPr lang="en-US" dirty="0"/>
              <a:t>FPC Conditioning </a:t>
            </a:r>
            <a:r>
              <a:rPr lang="en-US" dirty="0" smtClean="0"/>
              <a:t>with New Box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December 2012 ASAC Review - 08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7" y="1066800"/>
            <a:ext cx="8618765" cy="50276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Original</a:t>
            </a:r>
            <a:r>
              <a:rPr lang="en-US" dirty="0" smtClean="0"/>
              <a:t> </a:t>
            </a:r>
            <a:r>
              <a:rPr lang="en-US" dirty="0"/>
              <a:t>FPC Conditioning with New Box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December 2012 ASAC Review - 08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6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962" y="2895599"/>
            <a:ext cx="4225838" cy="289741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Due to heavy </a:t>
            </a:r>
            <a:r>
              <a:rPr lang="en-US" sz="1800" dirty="0" err="1" smtClean="0"/>
              <a:t>multipacting</a:t>
            </a:r>
            <a:r>
              <a:rPr lang="en-US" sz="1800" dirty="0" smtClean="0"/>
              <a:t>, coupler input power was stopped at 2 kW CW, while operating power was up to 5kW CW. </a:t>
            </a:r>
          </a:p>
          <a:p>
            <a:r>
              <a:rPr lang="en-US" sz="1800" dirty="0" smtClean="0"/>
              <a:t>With magnetic coil we can suppress </a:t>
            </a:r>
            <a:r>
              <a:rPr lang="en-US" sz="1800" dirty="0" err="1" smtClean="0"/>
              <a:t>multipacting</a:t>
            </a:r>
            <a:r>
              <a:rPr lang="en-US" sz="1800" dirty="0"/>
              <a:t> </a:t>
            </a:r>
            <a:r>
              <a:rPr lang="en-US" sz="1800" dirty="0" smtClean="0"/>
              <a:t>when cavity is detuned.</a:t>
            </a:r>
          </a:p>
          <a:p>
            <a:r>
              <a:rPr lang="en-US" sz="1800" b="1" i="1" dirty="0" smtClean="0"/>
              <a:t>Magnetic coil did not help while cavity was on resonance (Failed). </a:t>
            </a:r>
            <a:endParaRPr lang="en-US" sz="20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of FRIB FPC optimization</a:t>
            </a: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1" y="2895599"/>
            <a:ext cx="3722323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4" t="13289" r="40050" b="28097"/>
          <a:stretch/>
        </p:blipFill>
        <p:spPr bwMode="auto">
          <a:xfrm>
            <a:off x="3425282" y="2895600"/>
            <a:ext cx="11853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3352802" y="50292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52802" y="51054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352802" y="49530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52802" y="51816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352802" y="52578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352802" y="48768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52802" y="48006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52802" y="47244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352802" y="46482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352802" y="45720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524002" y="3733800"/>
            <a:ext cx="1295400" cy="1022792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171702" y="4058659"/>
            <a:ext cx="457540" cy="62764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52800" y="44958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352800" y="4419600"/>
            <a:ext cx="1295400" cy="76200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73814" y="3440668"/>
            <a:ext cx="153118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Magnetic coil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76402" y="4876800"/>
            <a:ext cx="16081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Current probe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 rot="17823249">
            <a:off x="4079020" y="4958054"/>
            <a:ext cx="559239" cy="17448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</a:rPr>
              <a:t>probe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85305" y="4142601"/>
            <a:ext cx="45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</a:t>
            </a:r>
            <a:r>
              <a:rPr lang="en-US" sz="1200" b="1" dirty="0" smtClean="0">
                <a:solidFill>
                  <a:srgbClr val="FF0000"/>
                </a:solidFill>
              </a:rPr>
              <a:t>oil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73224" y="5862935"/>
            <a:ext cx="41231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 smtClean="0"/>
              <a:t>Multipacting</a:t>
            </a:r>
            <a:r>
              <a:rPr lang="en-US" sz="900" dirty="0" smtClean="0"/>
              <a:t> </a:t>
            </a:r>
            <a:r>
              <a:rPr lang="en-US" sz="900" dirty="0"/>
              <a:t>current </a:t>
            </a:r>
            <a:r>
              <a:rPr lang="en-US" sz="900" dirty="0" smtClean="0"/>
              <a:t>vs. peak </a:t>
            </a:r>
            <a:r>
              <a:rPr lang="en-US" sz="900" dirty="0"/>
              <a:t>RF </a:t>
            </a:r>
            <a:r>
              <a:rPr lang="en-US" sz="900" dirty="0" smtClean="0"/>
              <a:t>power (pulse) while cavity is detuned.</a:t>
            </a:r>
            <a:endParaRPr lang="en-US" sz="9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Z. Zheng,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62" y="2895600"/>
            <a:ext cx="4225159" cy="28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4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3" grpId="0"/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FRIB Project Overview, May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43200" y="2895600"/>
            <a:ext cx="3715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3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28304" r="7285" b="41777"/>
          <a:stretch/>
        </p:blipFill>
        <p:spPr bwMode="auto">
          <a:xfrm>
            <a:off x="1676400" y="2057400"/>
            <a:ext cx="5200650" cy="137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41946" y="213145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Whole coupler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 1: What leads to </a:t>
            </a:r>
            <a:r>
              <a:rPr lang="en-US" dirty="0" err="1" smtClean="0"/>
              <a:t>multipacting</a:t>
            </a:r>
            <a:r>
              <a:rPr lang="en-US" dirty="0" smtClean="0"/>
              <a:t> in coupler?</a:t>
            </a:r>
          </a:p>
          <a:p>
            <a:pPr lvl="1"/>
            <a:r>
              <a:rPr lang="en-US" sz="1800" dirty="0" smtClean="0"/>
              <a:t>Simulations</a:t>
            </a:r>
            <a:r>
              <a:rPr lang="en-US" sz="1800" dirty="0"/>
              <a:t> </a:t>
            </a:r>
            <a:r>
              <a:rPr lang="en-US" sz="1800" dirty="0" smtClean="0"/>
              <a:t>shows that it is caused by the coaxial structure in coupler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 err="1" smtClean="0"/>
              <a:t>multipacting</a:t>
            </a:r>
            <a:r>
              <a:rPr lang="en-US" sz="1800" dirty="0" smtClean="0"/>
              <a:t> appears at region of peak transverse electric field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211709" lvl="1" indent="0">
              <a:buNone/>
            </a:pPr>
            <a:endParaRPr lang="en-US" dirty="0" smtClean="0"/>
          </a:p>
          <a:p>
            <a:r>
              <a:rPr lang="en-US" dirty="0"/>
              <a:t>Question </a:t>
            </a:r>
            <a:r>
              <a:rPr lang="en-US" dirty="0" smtClean="0"/>
              <a:t>2: Why can we suppress coupler </a:t>
            </a:r>
            <a:r>
              <a:rPr lang="en-US" dirty="0" err="1" smtClean="0"/>
              <a:t>multipacting</a:t>
            </a:r>
            <a:r>
              <a:rPr lang="en-US" dirty="0" smtClean="0"/>
              <a:t> </a:t>
            </a:r>
            <a:r>
              <a:rPr lang="en-US" dirty="0"/>
              <a:t>by magnetic </a:t>
            </a:r>
            <a:r>
              <a:rPr lang="en-US" dirty="0" smtClean="0"/>
              <a:t>coil when cavity is detuned, but failed when it is on resonance?</a:t>
            </a:r>
          </a:p>
          <a:p>
            <a:pPr lvl="1"/>
            <a:r>
              <a:rPr lang="en-US" sz="1800" dirty="0"/>
              <a:t>When cavity is on resonance, coupler is short at transmission end </a:t>
            </a:r>
          </a:p>
          <a:p>
            <a:pPr lvl="1"/>
            <a:r>
              <a:rPr lang="en-US" sz="1800" dirty="0"/>
              <a:t>When cavity is detuned, coupler is open at transmission end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after Cryomodule Test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114800" y="6417172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Z. Zheng,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382000" y="6417172"/>
            <a:ext cx="762000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7343" t="32416" r="29326" b="41602"/>
          <a:stretch/>
        </p:blipFill>
        <p:spPr bwMode="auto">
          <a:xfrm>
            <a:off x="1676400" y="2057400"/>
            <a:ext cx="5200650" cy="1343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09312" y="2177721"/>
            <a:ext cx="2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 away bellows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t="25711" r="8425" b="39909"/>
          <a:stretch/>
        </p:blipFill>
        <p:spPr>
          <a:xfrm>
            <a:off x="1676400" y="2057400"/>
            <a:ext cx="5214257" cy="13436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65157" y="2124023"/>
            <a:ext cx="1916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 away taper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4" t="13289" r="40050" b="28097"/>
          <a:stretch/>
        </p:blipFill>
        <p:spPr bwMode="auto">
          <a:xfrm rot="16200000">
            <a:off x="4158938" y="3003863"/>
            <a:ext cx="143572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286000" y="5029201"/>
            <a:ext cx="533400" cy="10668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5334" y="5456162"/>
            <a:ext cx="1432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Transmission end.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5400000">
            <a:off x="1965281" y="5404162"/>
            <a:ext cx="230502" cy="3810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61607" y="5026878"/>
            <a:ext cx="3021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ea typeface="ＭＳ Ｐゴシック" charset="-128"/>
                <a:cs typeface="ＭＳ Ｐゴシック"/>
              </a:rPr>
              <a:t>antenna coupler with strong over coupling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683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 animBg="1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1" t="14291" r="10743" b="29120"/>
          <a:stretch/>
        </p:blipFill>
        <p:spPr bwMode="auto">
          <a:xfrm rot="16200000">
            <a:off x="-413795" y="1948404"/>
            <a:ext cx="5018592" cy="327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4" t="13289" r="40050" b="28097"/>
          <a:stretch/>
        </p:blipFill>
        <p:spPr bwMode="auto">
          <a:xfrm rot="16200000">
            <a:off x="5301938" y="1098863"/>
            <a:ext cx="1435724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71798" y="3705693"/>
            <a:ext cx="685801" cy="1203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32430" y="3729740"/>
            <a:ext cx="533398" cy="722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28304" r="7285" b="41777"/>
          <a:stretch/>
        </p:blipFill>
        <p:spPr bwMode="auto">
          <a:xfrm rot="10800000">
            <a:off x="2919563" y="2942279"/>
            <a:ext cx="5767237" cy="167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76200" y="4758690"/>
          <a:ext cx="8845868" cy="13373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498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r>
                        <a:rPr lang="en-US" dirty="0" smtClean="0"/>
                        <a:t>Case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Node 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57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Cavity detuned (open circuit)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E</a:t>
                      </a:r>
                      <a:r>
                        <a:rPr lang="en-US" sz="1100" dirty="0" err="1" smtClean="0"/>
                        <a:t>peak</a:t>
                      </a:r>
                      <a:r>
                        <a:rPr lang="en-US" sz="1800" dirty="0" smtClean="0"/>
                        <a:t>(weak)</a:t>
                      </a:r>
                      <a:endParaRPr lang="en-US" sz="18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B</a:t>
                      </a:r>
                      <a:r>
                        <a:rPr lang="en-US" sz="1100" dirty="0" err="1" smtClean="0"/>
                        <a:t>peak</a:t>
                      </a:r>
                      <a:endParaRPr lang="en-US" sz="11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8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peak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(heavy)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581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Cavity resonance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(short circuit)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B</a:t>
                      </a:r>
                      <a:r>
                        <a:rPr lang="en-US" sz="1100" dirty="0" err="1" smtClean="0"/>
                        <a:t>peak</a:t>
                      </a:r>
                      <a:endParaRPr lang="en-US" sz="11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800" kern="1200" baseline="-25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peak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(heavy)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B</a:t>
                      </a:r>
                      <a:r>
                        <a:rPr lang="en-US" sz="1100" dirty="0" err="1" smtClean="0"/>
                        <a:t>peak</a:t>
                      </a:r>
                      <a:endParaRPr lang="en-US" sz="11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5375"/>
            <a:ext cx="8991600" cy="478624"/>
          </a:xfrm>
        </p:spPr>
        <p:txBody>
          <a:bodyPr>
            <a:noAutofit/>
          </a:bodyPr>
          <a:lstStyle/>
          <a:p>
            <a:r>
              <a:rPr lang="en-US" dirty="0"/>
              <a:t>Why Magnetic Coil Method </a:t>
            </a:r>
            <a:r>
              <a:rPr lang="en-US" dirty="0" smtClean="0"/>
              <a:t>Does Not </a:t>
            </a:r>
            <a:r>
              <a:rPr lang="en-US" dirty="0"/>
              <a:t>Work?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1" r="26393" b="16668"/>
          <a:stretch/>
        </p:blipFill>
        <p:spPr bwMode="auto">
          <a:xfrm>
            <a:off x="3114014" y="1066800"/>
            <a:ext cx="3058186" cy="178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248400" y="1066800"/>
                <a:ext cx="2890178" cy="8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 err="1" smtClean="0"/>
                  <a:t>Multipacting</a:t>
                </a:r>
                <a:r>
                  <a:rPr lang="en-US" sz="1600" b="1" dirty="0" smtClean="0"/>
                  <a:t> </a:t>
                </a:r>
                <a:r>
                  <a:rPr lang="en-US" sz="1600" b="1" dirty="0"/>
                  <a:t>appears at region of peak transverse electric field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dirty="0"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sz="1600" b="1" i="1" dirty="0">
                            <a:latin typeface="Cambria Math"/>
                          </a:rPr>
                          <m:t>𝒑𝒆𝒂𝒌</m:t>
                        </m:r>
                      </m:sub>
                    </m:sSub>
                  </m:oMath>
                </a14:m>
                <a:r>
                  <a:rPr lang="en-US" sz="1600" b="1" dirty="0"/>
                  <a:t>)</a:t>
                </a:r>
                <a:r>
                  <a:rPr lang="en-US" sz="1600" b="1" dirty="0" smtClean="0"/>
                  <a:t>. </a:t>
                </a:r>
                <a:endParaRPr lang="en-US" sz="1600" b="1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066800"/>
                <a:ext cx="2890178" cy="853054"/>
              </a:xfrm>
              <a:prstGeom prst="rect">
                <a:avLst/>
              </a:prstGeom>
              <a:blipFill rotWithShape="1">
                <a:blip r:embed="rId6"/>
                <a:stretch>
                  <a:fillRect l="-1055" t="-2143" r="-1055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Z. Zheng,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950354" y="898070"/>
            <a:ext cx="1685925" cy="5747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984031" y="906286"/>
            <a:ext cx="1647825" cy="5757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971404" y="892779"/>
            <a:ext cx="1666875" cy="5747507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3200400" y="3962400"/>
            <a:ext cx="262922" cy="7962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5181598" y="3962400"/>
            <a:ext cx="262922" cy="7962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7197694" y="3962400"/>
            <a:ext cx="262922" cy="7962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124200" y="3505200"/>
            <a:ext cx="436832" cy="533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094643" y="3513782"/>
            <a:ext cx="436832" cy="533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86598" y="3505200"/>
            <a:ext cx="436832" cy="5334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2576396">
            <a:off x="3529364" y="2186847"/>
            <a:ext cx="266700" cy="13607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2889665" y="5151989"/>
            <a:ext cx="1866901" cy="3344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6896099" y="5162423"/>
            <a:ext cx="1866901" cy="3344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908966" y="5689964"/>
            <a:ext cx="1866901" cy="3344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5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3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8686800" cy="5027414"/>
          </a:xfrm>
        </p:spPr>
        <p:txBody>
          <a:bodyPr/>
          <a:lstStyle/>
          <a:p>
            <a:r>
              <a:rPr lang="en-GB" sz="1800" dirty="0" smtClean="0"/>
              <a:t>Developed model</a:t>
            </a:r>
            <a:r>
              <a:rPr lang="en-GB" sz="1800" baseline="30000" dirty="0" smtClean="0"/>
              <a:t>[1]</a:t>
            </a:r>
            <a:r>
              <a:rPr lang="en-GB" sz="1800" dirty="0" smtClean="0"/>
              <a:t> to predict RF power at which coupler has two-point </a:t>
            </a:r>
            <a:r>
              <a:rPr lang="en-GB" sz="1800" dirty="0" err="1" smtClean="0"/>
              <a:t>multipacting</a:t>
            </a:r>
            <a:r>
              <a:rPr lang="en-GB" sz="1800" dirty="0" smtClean="0"/>
              <a:t>: </a:t>
            </a:r>
            <a:endParaRPr lang="en-US" sz="1800" dirty="0" smtClean="0"/>
          </a:p>
          <a:p>
            <a:pPr marL="0" indent="0">
              <a:buNone/>
            </a:pPr>
            <a:r>
              <a:rPr lang="en-GB" sz="2000" dirty="0" smtClean="0"/>
              <a:t>							(1)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800" dirty="0" smtClean="0"/>
              <a:t>Impact energy of electron:</a:t>
            </a:r>
            <a:endParaRPr lang="en-US" sz="1800" dirty="0" smtClean="0"/>
          </a:p>
          <a:p>
            <a:pPr marL="0" indent="0">
              <a:buNone/>
            </a:pPr>
            <a:r>
              <a:rPr lang="en-GB" sz="2000" dirty="0" smtClean="0"/>
              <a:t>	 						(2)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Analytical Model for Multipacting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004185" y="1371600"/>
          <a:ext cx="225361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4" imgW="1905000" imgH="457200" progId="Equation.DSMT4">
                  <p:embed/>
                </p:oleObj>
              </mc:Choice>
              <mc:Fallback>
                <p:oleObj r:id="rId4" imgW="19050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4185" y="1371600"/>
                        <a:ext cx="2253615" cy="53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296138" y="2133600"/>
          <a:ext cx="15044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6" imgW="1256755" imgH="444307" progId="Equation.DSMT4">
                  <p:embed/>
                </p:oleObj>
              </mc:Choice>
              <mc:Fallback>
                <p:oleObj r:id="rId6" imgW="1256755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6138" y="2133600"/>
                        <a:ext cx="1504462" cy="53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54614" y="3289439"/>
          <a:ext cx="7523354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68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82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10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64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19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5685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>
                          <a:effectLst/>
                        </a:rPr>
                        <a:t>Coaxial couplers</a:t>
                      </a:r>
                      <a:endParaRPr lang="en-US" sz="14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 smtClean="0">
                          <a:effectLst/>
                        </a:rPr>
                        <a:t>Operating power</a:t>
                      </a:r>
                      <a:endParaRPr lang="en-US" sz="14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 smtClean="0">
                          <a:effectLst/>
                        </a:rPr>
                        <a:t>Predicted P</a:t>
                      </a:r>
                      <a:r>
                        <a:rPr lang="en-GB" sz="700" kern="800" dirty="0" smtClean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Predicted</a:t>
                      </a:r>
                      <a:r>
                        <a:rPr lang="en-US" sz="1100" baseline="0" dirty="0" smtClean="0">
                          <a:effectLst/>
                        </a:rPr>
                        <a:t> K</a:t>
                      </a:r>
                      <a:r>
                        <a:rPr lang="en-US" sz="700" baseline="0" dirty="0" smtClean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Prediction</a:t>
                      </a:r>
                      <a:endParaRPr lang="en-US" sz="11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kern="800" dirty="0" err="1" smtClean="0">
                          <a:effectLst/>
                        </a:rPr>
                        <a:t>Multipacting</a:t>
                      </a:r>
                      <a:r>
                        <a:rPr lang="en-GB" sz="1100" kern="800" dirty="0" smtClean="0">
                          <a:effectLst/>
                        </a:rPr>
                        <a:t> test results</a:t>
                      </a:r>
                      <a:endParaRPr lang="en-US" sz="14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SNS coupler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0~550 kW (pulse)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898 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13.5keV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 problem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Dewar test antenna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0~0.2 kW (CW)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1.49keV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 problem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FRIB HWR</a:t>
                      </a:r>
                      <a:r>
                        <a:rPr lang="en-US" sz="1200" baseline="0" dirty="0" smtClean="0"/>
                        <a:t> coupler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0~5 kW (CW)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2.1 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0.679keV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Heavy (2~6.5 kW)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854614" y="2971800"/>
            <a:ext cx="73749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Table </a:t>
            </a:r>
            <a:r>
              <a:rPr lang="en-GB" sz="1200" dirty="0" smtClean="0"/>
              <a:t>1: Model verification by three different coaxial couplers (Yes=has </a:t>
            </a:r>
            <a:r>
              <a:rPr lang="en-GB" sz="1200" dirty="0" err="1"/>
              <a:t>multipacting</a:t>
            </a:r>
            <a:r>
              <a:rPr lang="en-GB" sz="1200" dirty="0"/>
              <a:t>, No=no </a:t>
            </a:r>
            <a:r>
              <a:rPr lang="en-GB" sz="1200" dirty="0" err="1"/>
              <a:t>multipacting</a:t>
            </a:r>
            <a:r>
              <a:rPr lang="en-GB" sz="1200" dirty="0"/>
              <a:t>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048375" y="1833151"/>
            <a:ext cx="2867026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</a:t>
            </a:r>
            <a:r>
              <a:rPr lang="en-US" sz="1400" baseline="-25000" dirty="0" smtClean="0"/>
              <a:t>1</a:t>
            </a:r>
            <a:r>
              <a:rPr lang="en-US" sz="1400" dirty="0" smtClean="0"/>
              <a:t> is more sensitive to structure.</a:t>
            </a:r>
            <a:endParaRPr lang="en-US" sz="14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Z. Zheng, 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27833" y="3674350"/>
            <a:ext cx="8382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00600" y="4430901"/>
            <a:ext cx="838200" cy="3048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√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45416" y="4037804"/>
            <a:ext cx="8382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5416" y="4419300"/>
            <a:ext cx="838200" cy="3048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√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1000" y="1343799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48200" y="2133600"/>
            <a:ext cx="152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5799" y="5193532"/>
            <a:ext cx="7670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I</a:t>
            </a:r>
            <a:r>
              <a:rPr lang="en-US" b="1" i="1" dirty="0" smtClean="0"/>
              <a:t>ncrease </a:t>
            </a:r>
            <a:r>
              <a:rPr lang="en-US" b="1" i="1" dirty="0"/>
              <a:t>coupler impedance to </a:t>
            </a:r>
            <a:r>
              <a:rPr lang="en-US" b="1" i="1" dirty="0" smtClean="0"/>
              <a:t>increase P1 to avoid </a:t>
            </a:r>
            <a:r>
              <a:rPr lang="en-US" b="1" i="1" dirty="0" err="1"/>
              <a:t>multipacting</a:t>
            </a:r>
            <a:r>
              <a:rPr lang="en-US" dirty="0"/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0728" y="5731770"/>
            <a:ext cx="785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[1] Z. Zheng et al, “Prediction and Suppression of Two-Point 1st Order </a:t>
            </a:r>
            <a:r>
              <a:rPr lang="en-US" sz="1000" dirty="0" err="1"/>
              <a:t>Multipacting</a:t>
            </a:r>
            <a:r>
              <a:rPr lang="en-US" sz="1000" dirty="0"/>
              <a:t>”, </a:t>
            </a:r>
            <a:r>
              <a:rPr lang="en-US" sz="1000" dirty="0" err="1"/>
              <a:t>Nucl</a:t>
            </a:r>
            <a:r>
              <a:rPr lang="en-US" sz="1000" dirty="0"/>
              <a:t>. Instr. Meth. Phys. Res. A 735 (2014) 596-601</a:t>
            </a:r>
          </a:p>
        </p:txBody>
      </p:sp>
      <p:sp>
        <p:nvSpPr>
          <p:cNvPr id="24" name="Rectangle 17"/>
          <p:cNvSpPr/>
          <p:nvPr/>
        </p:nvSpPr>
        <p:spPr>
          <a:xfrm>
            <a:off x="3852901" y="3674350"/>
            <a:ext cx="8382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Rectangle 16"/>
          <p:cNvSpPr/>
          <p:nvPr/>
        </p:nvSpPr>
        <p:spPr>
          <a:xfrm>
            <a:off x="4800600" y="4057515"/>
            <a:ext cx="838200" cy="3048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√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6" name="Rectangle 16"/>
          <p:cNvSpPr/>
          <p:nvPr/>
        </p:nvSpPr>
        <p:spPr>
          <a:xfrm>
            <a:off x="5791200" y="4441041"/>
            <a:ext cx="838200" cy="3048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B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√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7" name="Rectangle 15"/>
          <p:cNvSpPr/>
          <p:nvPr/>
        </p:nvSpPr>
        <p:spPr>
          <a:xfrm>
            <a:off x="5802765" y="3674350"/>
            <a:ext cx="8382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8" name="Rectangle 15"/>
          <p:cNvSpPr/>
          <p:nvPr/>
        </p:nvSpPr>
        <p:spPr>
          <a:xfrm>
            <a:off x="5802765" y="4045628"/>
            <a:ext cx="8382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253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T</a:t>
            </a:r>
            <a:r>
              <a:rPr lang="en-US" dirty="0" smtClean="0"/>
              <a:t>aper is made near the 3-3/8’’ flange which connects coupler to cavity.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6200" y="289331"/>
            <a:ext cx="8991600" cy="478624"/>
          </a:xfrm>
        </p:spPr>
        <p:txBody>
          <a:bodyPr/>
          <a:lstStyle/>
          <a:p>
            <a:r>
              <a:rPr lang="en-US" dirty="0" smtClean="0"/>
              <a:t>Draft of MPF Coupler Design 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Z. Zheng, 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, Slide </a:t>
            </a:r>
            <a:fld id="{35AD4620-7552-4207-8973-898801ED21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14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28145" r="28481" b="22881"/>
          <a:stretch>
            <a:fillRect/>
          </a:stretch>
        </p:blipFill>
        <p:spPr bwMode="auto">
          <a:xfrm>
            <a:off x="1205141" y="1676400"/>
            <a:ext cx="6248400" cy="262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0" y="5539232"/>
                <a:ext cx="4359720" cy="545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400" dirty="0" smtClean="0"/>
                  <a:t>λ</a:t>
                </a:r>
                <a:r>
                  <a:rPr lang="en-US" sz="1400" dirty="0" smtClean="0"/>
                  <a:t>/4 match section impedance: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𝑍</m:t>
                    </m:r>
                    <m:r>
                      <a:rPr lang="en-US" sz="1400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0" i="1" smtClean="0">
                            <a:latin typeface="Cambria Math"/>
                          </a:rPr>
                          <m:t>75∗50</m:t>
                        </m:r>
                      </m:e>
                    </m:rad>
                    <m:r>
                      <a:rPr lang="en-US" sz="1400" b="0" i="1" smtClean="0">
                        <a:latin typeface="Cambria Math"/>
                      </a:rPr>
                      <m:t>=61.2 </m:t>
                    </m:r>
                    <m:r>
                      <a:rPr lang="el-GR" sz="1400" b="0" i="1" smtClean="0">
                        <a:latin typeface="Cambria Math"/>
                      </a:rPr>
                      <m:t>Ω</m:t>
                    </m:r>
                  </m:oMath>
                </a14:m>
                <a:endParaRPr lang="en-US" sz="1400" dirty="0" smtClean="0"/>
              </a:p>
              <a:p>
                <a:r>
                  <a:rPr lang="en-US" sz="1400" dirty="0" smtClean="0"/>
                  <a:t>VSWR ≈ 1.08 for 75</a:t>
                </a:r>
                <a:r>
                  <a:rPr lang="el-GR" sz="1400" dirty="0" smtClean="0"/>
                  <a:t>Ω</a:t>
                </a:r>
                <a:r>
                  <a:rPr lang="en-US" sz="1400" dirty="0" smtClean="0"/>
                  <a:t> load at transmission end.</a:t>
                </a:r>
                <a:endParaRPr lang="en-US" sz="1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539232"/>
                <a:ext cx="4359720" cy="545662"/>
              </a:xfrm>
              <a:prstGeom prst="rect">
                <a:avLst/>
              </a:prstGeom>
              <a:blipFill rotWithShape="0">
                <a:blip r:embed="rId4"/>
                <a:stretch>
                  <a:fillRect l="-420" b="-1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767741" y="301296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Node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57941" y="301296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Node 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67000" y="302710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Node 3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2971800" y="2634437"/>
            <a:ext cx="158682" cy="4068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946718" y="2670687"/>
            <a:ext cx="158682" cy="4068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7170577" y="2631964"/>
            <a:ext cx="158682" cy="40680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86103" y="1718846"/>
            <a:ext cx="43766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Baseline coupler: R=50</a:t>
            </a:r>
            <a:r>
              <a:rPr lang="el-GR" sz="1600" dirty="0" smtClean="0">
                <a:solidFill>
                  <a:srgbClr val="FF0000"/>
                </a:solidFill>
              </a:rPr>
              <a:t>Ω</a:t>
            </a:r>
            <a:r>
              <a:rPr lang="en-US" sz="1600" dirty="0" smtClean="0">
                <a:solidFill>
                  <a:srgbClr val="FF0000"/>
                </a:solidFill>
              </a:rPr>
              <a:t>,r</a:t>
            </a:r>
            <a:r>
              <a:rPr lang="en-US" sz="105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=21mm,r</a:t>
            </a:r>
            <a:r>
              <a:rPr lang="en-US" sz="1050" dirty="0" smtClean="0">
                <a:solidFill>
                  <a:srgbClr val="FF0000"/>
                </a:solidFill>
              </a:rPr>
              <a:t>1</a:t>
            </a:r>
            <a:r>
              <a:rPr lang="en-US" sz="1600" dirty="0" smtClean="0">
                <a:solidFill>
                  <a:srgbClr val="FF0000"/>
                </a:solidFill>
              </a:rPr>
              <a:t>=9mm.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5920" y="4255500"/>
            <a:ext cx="17091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1_node2</a:t>
            </a:r>
            <a:r>
              <a:rPr lang="en-US" dirty="0" smtClean="0"/>
              <a:t>=17kW.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98144" y="4267466"/>
            <a:ext cx="170918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1_node3</a:t>
            </a:r>
            <a:r>
              <a:rPr lang="en-US" dirty="0" smtClean="0"/>
              <a:t>=14kW.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45317" y="4278868"/>
            <a:ext cx="158094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1_node1</a:t>
            </a:r>
            <a:r>
              <a:rPr lang="en-US" dirty="0" smtClean="0"/>
              <a:t>=7kW.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 err="1" smtClean="0"/>
              <a:t>Multipacting</a:t>
            </a:r>
            <a:r>
              <a:rPr lang="en-US" dirty="0" smtClean="0"/>
              <a:t> Comparison between </a:t>
            </a:r>
            <a:br>
              <a:rPr lang="en-US" dirty="0" smtClean="0"/>
            </a:br>
            <a:r>
              <a:rPr lang="en-US" dirty="0" smtClean="0"/>
              <a:t>Original and MPF Coupler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089207" y="3531327"/>
            <a:ext cx="3180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Normalized </a:t>
            </a:r>
            <a:r>
              <a:rPr lang="en-US" sz="1600" dirty="0" err="1" smtClean="0"/>
              <a:t>multipacting</a:t>
            </a:r>
            <a:r>
              <a:rPr lang="en-US" sz="1600" dirty="0" smtClean="0"/>
              <a:t> intensity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836938" y="5112039"/>
            <a:ext cx="4709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Coupler RF power (standing wave in coupler) /kW</a:t>
            </a:r>
            <a:endParaRPr lang="en-US" sz="1600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9777156"/>
              </p:ext>
            </p:extLst>
          </p:nvPr>
        </p:nvGraphicFramePr>
        <p:xfrm>
          <a:off x="410308" y="1676390"/>
          <a:ext cx="8378363" cy="3533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Z. Zheng,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438400" y="1799499"/>
            <a:ext cx="0" cy="361070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19400" y="1328410"/>
            <a:ext cx="0" cy="408179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4400" y="1066800"/>
            <a:ext cx="7874271" cy="2616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7030A0"/>
                </a:solidFill>
              </a:rPr>
              <a:t>With beam, operating power=2.5kW(standing wave)+2.5kW(traveling wave). It is 3.125kW equivalent standing wave power.</a:t>
            </a:r>
            <a:endParaRPr lang="en-US" sz="1100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1537889"/>
            <a:ext cx="3602268" cy="26161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B0F0"/>
                </a:solidFill>
              </a:rPr>
              <a:t>Without beam, operating power=2.5kW standing wave.</a:t>
            </a:r>
            <a:endParaRPr lang="en-US" sz="1100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200" y="5732641"/>
            <a:ext cx="692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MPF coupler should be MP free in the operating power range!</a:t>
            </a:r>
            <a:endParaRPr lang="en-US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0" y="3604849"/>
            <a:ext cx="20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by CST.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further improve its performance, we decided to remove the choke and optimized the structure to keep the RF window away from electron impact.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 smtClean="0"/>
              <a:t>Further Upgrade </a:t>
            </a:r>
            <a:r>
              <a:rPr lang="en-US" dirty="0"/>
              <a:t>of the </a:t>
            </a:r>
            <a:r>
              <a:rPr lang="en-US" dirty="0" smtClean="0"/>
              <a:t>New </a:t>
            </a:r>
            <a:r>
              <a:rPr lang="en-US" dirty="0"/>
              <a:t>MPF FPC </a:t>
            </a:r>
            <a:r>
              <a:rPr lang="en-US" dirty="0" smtClean="0"/>
              <a:t>Prototype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Z. Zheng,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4" name="Picture 23" descr="F:\third submission\figure 11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9585"/>
            <a:ext cx="4884420" cy="189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F:\MP elimination\MPF-picture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10" y="3662623"/>
            <a:ext cx="5410200" cy="26938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2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RIB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SAC201209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64A49F64DF79428F509E137829B888" ma:contentTypeVersion="6" ma:contentTypeDescription="Create a new document." ma:contentTypeScope="" ma:versionID="804381c3a9898f5fbcef6a436ad95fd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0db7b1674128f98f5f977d85e0ace9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BA702D-F6E6-4314-8945-369A109C75F9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CF247EE3-0730-4C3A-9E14-21DAAEAB88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FRIB Powerpoint Template</Template>
  <TotalTime>15</TotalTime>
  <Words>1755</Words>
  <Application>Microsoft Office PowerPoint</Application>
  <PresentationFormat>On-screen Show (4:3)</PresentationFormat>
  <Paragraphs>269</Paragraphs>
  <Slides>30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ＭＳ Ｐゴシック</vt:lpstr>
      <vt:lpstr>SimSun</vt:lpstr>
      <vt:lpstr>Arial</vt:lpstr>
      <vt:lpstr>Calibri</vt:lpstr>
      <vt:lpstr>Cambria Math</vt:lpstr>
      <vt:lpstr>Helvetica</vt:lpstr>
      <vt:lpstr>Lucida Grande</vt:lpstr>
      <vt:lpstr>Segoe UI Symbol</vt:lpstr>
      <vt:lpstr>Times New Roman</vt:lpstr>
      <vt:lpstr>Wingdings</vt:lpstr>
      <vt:lpstr>ヒラギノ角ゴ Pro W3</vt:lpstr>
      <vt:lpstr>1_FRIB2</vt:lpstr>
      <vt:lpstr>NSAC201209</vt:lpstr>
      <vt:lpstr>Equation.DSMT4</vt:lpstr>
      <vt:lpstr>PowerPoint Presentation</vt:lpstr>
      <vt:lpstr>Outline</vt:lpstr>
      <vt:lpstr>Motivation of FRIB FPC optimization</vt:lpstr>
      <vt:lpstr>Questions after Cryomodule Test</vt:lpstr>
      <vt:lpstr>Why Magnetic Coil Method Does Not Work?</vt:lpstr>
      <vt:lpstr>Analytical Model for Multipacting</vt:lpstr>
      <vt:lpstr>Draft of MPF Coupler Design </vt:lpstr>
      <vt:lpstr>Multipacting Comparison between  Original and MPF Coupler</vt:lpstr>
      <vt:lpstr>Further Upgrade of the New MPF FPC Prototype</vt:lpstr>
      <vt:lpstr>Automatic Conditioning System</vt:lpstr>
      <vt:lpstr>Original FPCs Room Temperature Conditioning</vt:lpstr>
      <vt:lpstr>MPF FPCs Room Temperature Conditioning</vt:lpstr>
      <vt:lpstr>Following Tests</vt:lpstr>
      <vt:lpstr>Summary</vt:lpstr>
      <vt:lpstr>PowerPoint Presentation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IC and OC are Beautiful</vt:lpstr>
      <vt:lpstr>One Electron Bombarded on Gasket</vt:lpstr>
      <vt:lpstr>Brown Spots around RF Window and Brazing</vt:lpstr>
      <vt:lpstr>MPF FPC Conditioning with New Box</vt:lpstr>
      <vt:lpstr>Original FPC Conditioning with New Box</vt:lpstr>
      <vt:lpstr>PowerPoint Presentation</vt:lpstr>
    </vt:vector>
  </TitlesOfParts>
  <Company>NSCL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Zheng, Winter</dc:creator>
  <cp:lastModifiedBy>Ostroumov, Peter</cp:lastModifiedBy>
  <cp:revision>3</cp:revision>
  <cp:lastPrinted>2009-07-30T20:47:55Z</cp:lastPrinted>
  <dcterms:created xsi:type="dcterms:W3CDTF">2017-02-14T19:31:50Z</dcterms:created>
  <dcterms:modified xsi:type="dcterms:W3CDTF">2017-02-16T13:51:35Z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0x010100F664A49F64DF79428F509E137829B888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