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9" r:id="rId4"/>
  </p:sldMasterIdLst>
  <p:notesMasterIdLst>
    <p:notesMasterId r:id="rId18"/>
  </p:notesMasterIdLst>
  <p:handoutMasterIdLst>
    <p:handoutMasterId r:id="rId19"/>
  </p:handoutMasterIdLst>
  <p:sldIdLst>
    <p:sldId id="270" r:id="rId5"/>
    <p:sldId id="494" r:id="rId6"/>
    <p:sldId id="495" r:id="rId7"/>
    <p:sldId id="496" r:id="rId8"/>
    <p:sldId id="497" r:id="rId9"/>
    <p:sldId id="498" r:id="rId10"/>
    <p:sldId id="499" r:id="rId11"/>
    <p:sldId id="500" r:id="rId12"/>
    <p:sldId id="501" r:id="rId13"/>
    <p:sldId id="502" r:id="rId14"/>
    <p:sldId id="503" r:id="rId15"/>
    <p:sldId id="504" r:id="rId16"/>
    <p:sldId id="505" r:id="rId17"/>
  </p:sldIdLst>
  <p:sldSz cx="9144000" cy="6858000" type="screen4x3"/>
  <p:notesSz cx="6997700" cy="9271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userDrawn="1">
          <p15:clr>
            <a:srgbClr val="A4A3A4"/>
          </p15:clr>
        </p15:guide>
        <p15:guide id="2" pos="22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0F0C8F"/>
    <a:srgbClr val="CC0000"/>
    <a:srgbClr val="FFAE1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Objects="1">
      <p:cViewPr varScale="1">
        <p:scale>
          <a:sx n="77" d="100"/>
          <a:sy n="77" d="100"/>
        </p:scale>
        <p:origin x="180" y="96"/>
      </p:cViewPr>
      <p:guideLst>
        <p:guide orient="horz" pos="2160"/>
        <p:guide pos="2880"/>
      </p:guideLst>
    </p:cSldViewPr>
  </p:slideViewPr>
  <p:notesTextViewPr>
    <p:cViewPr>
      <p:scale>
        <a:sx n="100" d="100"/>
        <a:sy n="100" d="100"/>
      </p:scale>
      <p:origin x="0" y="0"/>
    </p:cViewPr>
  </p:notesTextViewPr>
  <p:notesViewPr>
    <p:cSldViewPr snapToObjects="1">
      <p:cViewPr varScale="1">
        <p:scale>
          <a:sx n="83" d="100"/>
          <a:sy n="83" d="100"/>
        </p:scale>
        <p:origin x="-2916" y="-96"/>
      </p:cViewPr>
      <p:guideLst>
        <p:guide orient="horz" pos="2919"/>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471"/>
          </a:xfrm>
          <a:prstGeom prst="rect">
            <a:avLst/>
          </a:prstGeom>
        </p:spPr>
        <p:txBody>
          <a:bodyPr vert="horz" wrap="square" lIns="92400" tIns="46200" rIns="92400" bIns="46200"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63744" y="0"/>
            <a:ext cx="3032337" cy="463471"/>
          </a:xfrm>
          <a:prstGeom prst="rect">
            <a:avLst/>
          </a:prstGeom>
        </p:spPr>
        <p:txBody>
          <a:bodyPr vert="horz" wrap="square" lIns="92400" tIns="46200" rIns="92400" bIns="46200"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2/22/2017</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wrap="square" lIns="92400" tIns="46200" rIns="92400" bIns="4620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9770" y="4403765"/>
            <a:ext cx="5598160" cy="4171233"/>
          </a:xfrm>
          <a:prstGeom prst="rect">
            <a:avLst/>
          </a:prstGeom>
        </p:spPr>
        <p:txBody>
          <a:bodyPr vert="horz" wrap="square" lIns="92400" tIns="46200" rIns="92400" bIns="46200"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0" y="8805937"/>
            <a:ext cx="3032337" cy="463470"/>
          </a:xfrm>
          <a:prstGeom prst="rect">
            <a:avLst/>
          </a:prstGeom>
        </p:spPr>
        <p:txBody>
          <a:bodyPr vert="horz" wrap="square" lIns="92400" tIns="46200" rIns="92400" bIns="46200"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63744" y="8805937"/>
            <a:ext cx="3032337" cy="463470"/>
          </a:xfrm>
          <a:prstGeom prst="rect">
            <a:avLst/>
          </a:prstGeom>
        </p:spPr>
        <p:txBody>
          <a:bodyPr vert="horz" wrap="square" lIns="92400" tIns="46200" rIns="92400" bIns="46200"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249975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74439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279512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print"/>
          <a:srcRect t="2948"/>
          <a:stretch>
            <a:fillRect/>
          </a:stretch>
        </p:blipFill>
        <p:spPr bwMode="auto">
          <a:xfrm>
            <a:off x="71062" y="0"/>
            <a:ext cx="9001881" cy="6655828"/>
          </a:xfrm>
          <a:prstGeom prst="rect">
            <a:avLst/>
          </a:prstGeom>
          <a:noFill/>
          <a:ln w="9525">
            <a:noFill/>
            <a:miter lim="800000"/>
            <a:headEnd/>
            <a:tailEnd/>
          </a:ln>
        </p:spPr>
      </p:pic>
      <p:sp>
        <p:nvSpPr>
          <p:cNvPr id="5" name="Text Box 5"/>
          <p:cNvSpPr txBox="1">
            <a:spLocks noChangeArrowheads="1"/>
          </p:cNvSpPr>
          <p:nvPr/>
        </p:nvSpPr>
        <p:spPr bwMode="auto">
          <a:xfrm>
            <a:off x="638024" y="1238250"/>
            <a:ext cx="7489976" cy="45392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6996"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235" indent="0" algn="ctr">
              <a:buNone/>
              <a:defRPr/>
            </a:lvl2pPr>
            <a:lvl3pPr marL="864469" indent="0" algn="ctr">
              <a:buNone/>
              <a:defRPr/>
            </a:lvl3pPr>
            <a:lvl4pPr marL="1296702" indent="0" algn="ctr">
              <a:buNone/>
              <a:defRPr/>
            </a:lvl4pPr>
            <a:lvl5pPr marL="1728938" indent="0" algn="ctr">
              <a:buNone/>
              <a:defRPr/>
            </a:lvl5pPr>
            <a:lvl6pPr marL="2161172" indent="0" algn="ctr">
              <a:buNone/>
              <a:defRPr/>
            </a:lvl6pPr>
            <a:lvl7pPr marL="2593406" indent="0" algn="ctr">
              <a:buNone/>
              <a:defRPr/>
            </a:lvl7pPr>
            <a:lvl8pPr marL="3025640" indent="0" algn="ctr">
              <a:buNone/>
              <a:defRPr/>
            </a:lvl8pPr>
            <a:lvl9pPr marL="3457874" indent="0" algn="ctr">
              <a:buNone/>
              <a:defRPr/>
            </a:lvl9pPr>
          </a:lstStyle>
          <a:p>
            <a:r>
              <a:rPr lang="en-US" smtClean="0"/>
              <a:t>Click to edit Master subtitle style</a:t>
            </a:r>
            <a:endParaRPr lang="en-US" dirty="0"/>
          </a:p>
        </p:txBody>
      </p:sp>
      <p:sp>
        <p:nvSpPr>
          <p:cNvPr id="7" name="Rectangle 2"/>
          <p:cNvSpPr>
            <a:spLocks noGrp="1" noChangeArrowheads="1"/>
          </p:cNvSpPr>
          <p:nvPr>
            <p:ph type="title"/>
          </p:nvPr>
        </p:nvSpPr>
        <p:spPr bwMode="auto">
          <a:xfrm>
            <a:off x="71438" y="3143254"/>
            <a:ext cx="9001124" cy="486668"/>
          </a:xfrm>
          <a:prstGeom prst="rect">
            <a:avLst/>
          </a:prstGeom>
          <a:noFill/>
          <a:ln w="12700">
            <a:noFill/>
            <a:miter lim="800000"/>
            <a:headEnd/>
            <a:tailEnd/>
          </a:ln>
        </p:spPr>
        <p:txBody>
          <a:bodyPr lIns="56061" tIns="22425" rIns="56061" bIns="22425"/>
          <a:lstStyle/>
          <a:p>
            <a:pPr lvl="0"/>
            <a:r>
              <a:rPr lang="en-US" smtClean="0"/>
              <a:t>Click to edit Master title style</a:t>
            </a:r>
            <a:endParaRPr lang="en-US" dirty="0"/>
          </a:p>
        </p:txBody>
      </p:sp>
      <p:sp>
        <p:nvSpPr>
          <p:cNvPr id="6" name="TextBox 5"/>
          <p:cNvSpPr txBox="1"/>
          <p:nvPr userDrawn="1"/>
        </p:nvSpPr>
        <p:spPr>
          <a:xfrm>
            <a:off x="-152400" y="6387148"/>
            <a:ext cx="9448800" cy="348941"/>
          </a:xfrm>
          <a:prstGeom prst="rect">
            <a:avLst/>
          </a:prstGeom>
          <a:noFill/>
        </p:spPr>
        <p:txBody>
          <a:bodyPr wrap="square" lIns="86486" tIns="43243" rIns="86486" bIns="43243" rtlCol="0">
            <a:spAutoFit/>
          </a:bodyPr>
          <a:lstStyle/>
          <a:p>
            <a:pPr algn="ctr"/>
            <a:r>
              <a:rPr lang="en-US" sz="850" kern="1200" dirty="0" smtClean="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850" kern="1200" baseline="0" dirty="0" smtClean="0">
                <a:solidFill>
                  <a:schemeClr val="tx1"/>
                </a:solidFill>
                <a:latin typeface="+mn-lt"/>
                <a:ea typeface="ヒラギノ角ゴ Pro W3"/>
                <a:cs typeface="ヒラギノ角ゴ Pro W3"/>
              </a:rPr>
              <a:t> Michigan </a:t>
            </a:r>
          </a:p>
          <a:p>
            <a:pPr algn="ctr"/>
            <a:r>
              <a:rPr lang="en-US" sz="850" kern="1200" baseline="0" dirty="0" smtClean="0">
                <a:solidFill>
                  <a:schemeClr val="tx1"/>
                </a:solidFill>
                <a:latin typeface="+mn-lt"/>
                <a:ea typeface="ヒラギノ角ゴ Pro W3"/>
                <a:cs typeface="ヒラギノ角ゴ Pro W3"/>
              </a:rPr>
              <a:t>  State University. </a:t>
            </a:r>
            <a:r>
              <a:rPr lang="en-US" sz="850" kern="1200" dirty="0" smtClean="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3011412" y="415238"/>
            <a:ext cx="27432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1900" y="471295"/>
            <a:ext cx="1600200" cy="204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266900"/>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
        <p:nvSpPr>
          <p:cNvPr id="11" name="Rectangle 8"/>
          <p:cNvSpPr>
            <a:spLocks noChangeArrowheads="1"/>
          </p:cNvSpPr>
          <p:nvPr userDrawn="1"/>
        </p:nvSpPr>
        <p:spPr bwMode="auto">
          <a:xfrm>
            <a:off x="0" y="5447409"/>
            <a:ext cx="9144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12" name="Rectangle 9"/>
          <p:cNvSpPr>
            <a:spLocks noChangeArrowheads="1"/>
          </p:cNvSpPr>
          <p:nvPr userDrawn="1"/>
        </p:nvSpPr>
        <p:spPr bwMode="auto">
          <a:xfrm>
            <a:off x="0" y="6057009"/>
            <a:ext cx="9144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
        <p:nvSpPr>
          <p:cNvPr id="14" name="Text Placeholder 21"/>
          <p:cNvSpPr>
            <a:spLocks noGrp="1"/>
          </p:cNvSpPr>
          <p:nvPr>
            <p:ph type="body" sz="quarter" idx="12" hasCustomPrompt="1"/>
          </p:nvPr>
        </p:nvSpPr>
        <p:spPr>
          <a:xfrm>
            <a:off x="1" y="5460114"/>
            <a:ext cx="9067122" cy="584200"/>
          </a:xfrm>
        </p:spPr>
        <p:txBody>
          <a:bodyPr anchor="ctr"/>
          <a:lstStyle>
            <a:lvl1pPr marL="137099" indent="0">
              <a:spcBef>
                <a:spcPts val="0"/>
              </a:spcBef>
              <a:buNone/>
              <a:defRPr b="1" baseline="0"/>
            </a:lvl1pPr>
          </a:lstStyle>
          <a:p>
            <a:pPr lvl="0"/>
            <a:r>
              <a:rPr lang="en-US" dirty="0" smtClean="0"/>
              <a:t>Add takeaway message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extLst>
      <p:ext uri="{BB962C8B-B14F-4D97-AF65-F5344CB8AC3E}">
        <p14:creationId xmlns:p14="http://schemas.microsoft.com/office/powerpoint/2010/main" val="19100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644573" y="1071569"/>
            <a:ext cx="4423227"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4F88C639-55E7-4D97-AC8D-4B42A67367B5}"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BCDB990A-6268-4898-A641-7F04AAB15EE6}"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9"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25530" y="1067099"/>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76206" y="3581400"/>
            <a:ext cx="4419599"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625530" y="3581400"/>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 Slide </a:t>
            </a:r>
            <a:fld id="{74887700-F8AD-4E75-9DA6-99EB4D2760D1}" type="slidenum">
              <a:rPr lang="en-US"/>
              <a:pPr>
                <a:defRPr/>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96" y="75904"/>
            <a:ext cx="8992810" cy="486668"/>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smtClean="0"/>
              <a:t>Click to edit Master title style</a:t>
            </a:r>
          </a:p>
        </p:txBody>
      </p:sp>
      <p:sp>
        <p:nvSpPr>
          <p:cNvPr id="1027" name="Rectangle 6"/>
          <p:cNvSpPr>
            <a:spLocks noGrp="1" noChangeArrowheads="1"/>
          </p:cNvSpPr>
          <p:nvPr>
            <p:ph type="body" idx="1"/>
          </p:nvPr>
        </p:nvSpPr>
        <p:spPr bwMode="auto">
          <a:xfrm>
            <a:off x="75596" y="1067100"/>
            <a:ext cx="899281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Footer Placeholder 6"/>
          <p:cNvSpPr>
            <a:spLocks noGrp="1"/>
          </p:cNvSpPr>
          <p:nvPr>
            <p:ph type="ftr" sz="quarter" idx="3"/>
          </p:nvPr>
        </p:nvSpPr>
        <p:spPr>
          <a:xfrm>
            <a:off x="4140680" y="6356450"/>
            <a:ext cx="4241321" cy="364628"/>
          </a:xfrm>
          <a:prstGeom prst="rect">
            <a:avLst/>
          </a:prstGeom>
        </p:spPr>
        <p:txBody>
          <a:bodyPr lIns="0" tIns="45712" rIns="0" bIns="45712" anchor="b"/>
          <a:lstStyle>
            <a:lvl1pPr algn="r" eaLnBrk="0" hangingPunct="0">
              <a:lnSpc>
                <a:spcPct val="90000"/>
              </a:lnSpc>
              <a:defRPr sz="1000" smtClean="0">
                <a:solidFill>
                  <a:srgbClr val="064308"/>
                </a:solidFill>
                <a:latin typeface="Arial"/>
                <a:ea typeface="+mn-ea"/>
                <a:cs typeface="Arial"/>
              </a:defRPr>
            </a:lvl1pPr>
          </a:lstStyle>
          <a:p>
            <a:pPr>
              <a:defRPr/>
            </a:pPr>
            <a:r>
              <a:rPr lang="en-US" smtClean="0"/>
              <a:t>S. Stark, 23 February 2017 TTC Meeting</a:t>
            </a:r>
            <a:endParaRPr lang="en-US" dirty="0"/>
          </a:p>
        </p:txBody>
      </p:sp>
      <p:sp>
        <p:nvSpPr>
          <p:cNvPr id="9" name="Slide Number Placeholder 4"/>
          <p:cNvSpPr>
            <a:spLocks noGrp="1"/>
          </p:cNvSpPr>
          <p:nvPr>
            <p:ph type="sldNum" sz="quarter" idx="4"/>
          </p:nvPr>
        </p:nvSpPr>
        <p:spPr>
          <a:xfrm>
            <a:off x="8382000" y="6356450"/>
            <a:ext cx="762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000">
                <a:solidFill>
                  <a:srgbClr val="064308"/>
                </a:solidFill>
                <a:ea typeface="ヒラギノ角ゴ Pro W3" charset="-128"/>
                <a:cs typeface="+mn-cs"/>
              </a:defRPr>
            </a:lvl1pPr>
          </a:lstStyle>
          <a:p>
            <a:pPr>
              <a:defRPr/>
            </a:pPr>
            <a:r>
              <a:rPr lang="en-US"/>
              <a:t>, Slide </a:t>
            </a:r>
            <a:fld id="{D30A2C6D-39BC-4576-856C-8743CF76C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4007" r:id="rId3"/>
    <p:sldLayoutId id="2147483992" r:id="rId4"/>
    <p:sldLayoutId id="2147483993" r:id="rId5"/>
    <p:sldLayoutId id="2147483994" r:id="rId6"/>
    <p:sldLayoutId id="2147483995" r:id="rId7"/>
    <p:sldLayoutId id="2147483996" r:id="rId8"/>
  </p:sldLayoutIdLst>
  <p:hf hdr="0" dt="0"/>
  <p:txStyles>
    <p:title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p:txBody>
          <a:bodyPr/>
          <a:lstStyle/>
          <a:p>
            <a:r>
              <a:rPr lang="en-US" dirty="0" smtClean="0">
                <a:latin typeface="Arial" pitchFamily="34" charset="0"/>
                <a:ea typeface="ＭＳ Ｐゴシック"/>
                <a:cs typeface="ＭＳ Ｐゴシック"/>
              </a:rPr>
              <a:t>S. Stark</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SRF Coupler and Tuner Team Leader</a:t>
            </a:r>
          </a:p>
        </p:txBody>
      </p:sp>
      <p:sp>
        <p:nvSpPr>
          <p:cNvPr id="9219" name="Title 5"/>
          <p:cNvSpPr>
            <a:spLocks noGrp="1"/>
          </p:cNvSpPr>
          <p:nvPr>
            <p:ph type="title"/>
          </p:nvPr>
        </p:nvSpPr>
        <p:spPr/>
        <p:txBody>
          <a:bodyPr/>
          <a:lstStyle/>
          <a:p>
            <a:r>
              <a:rPr lang="en-US" dirty="0" smtClean="0">
                <a:latin typeface="Arial" pitchFamily="34" charset="0"/>
                <a:ea typeface="ＭＳ Ｐゴシック"/>
                <a:cs typeface="ＭＳ Ｐゴシック"/>
              </a:rPr>
              <a:t>FRIB </a:t>
            </a:r>
            <a:r>
              <a:rPr lang="en-US" dirty="0">
                <a:latin typeface="Arial" pitchFamily="34" charset="0"/>
                <a:ea typeface="ＭＳ Ｐゴシック"/>
                <a:cs typeface="ＭＳ Ｐゴシック"/>
              </a:rPr>
              <a:t>HWR TUNER </a:t>
            </a:r>
            <a:r>
              <a:rPr lang="en-US" dirty="0" smtClean="0">
                <a:latin typeface="Arial" pitchFamily="34" charset="0"/>
                <a:ea typeface="ＭＳ Ｐゴシック"/>
                <a:cs typeface="ＭＳ Ｐゴシック"/>
              </a:rPr>
              <a:t>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6096000" cy="5027414"/>
          </a:xfrm>
        </p:spPr>
        <p:txBody>
          <a:bodyPr/>
          <a:lstStyle/>
          <a:p>
            <a:r>
              <a:rPr lang="en-US" dirty="0"/>
              <a:t>At certain point the conceptual design of the tuner had been defined and we decided to open the collaboration with ANL to prepare the final design and production drawings. </a:t>
            </a:r>
            <a:endParaRPr lang="en-US" dirty="0" smtClean="0"/>
          </a:p>
          <a:p>
            <a:pPr lvl="1"/>
            <a:r>
              <a:rPr lang="en-US" dirty="0" smtClean="0"/>
              <a:t>ANL </a:t>
            </a:r>
            <a:r>
              <a:rPr lang="en-US" dirty="0"/>
              <a:t>proposed different arms design and the way to assemble the arms on the </a:t>
            </a:r>
            <a:r>
              <a:rPr lang="en-US" dirty="0" smtClean="0"/>
              <a:t>rail. </a:t>
            </a:r>
            <a:r>
              <a:rPr lang="en-US" dirty="0"/>
              <a:t>The </a:t>
            </a:r>
            <a:r>
              <a:rPr lang="en-US" dirty="0" smtClean="0"/>
              <a:t>aluminum </a:t>
            </a:r>
            <a:r>
              <a:rPr lang="en-US" dirty="0"/>
              <a:t>intermediate flanges had to be bolted first and the arms were assembled supported by the pins in the </a:t>
            </a:r>
            <a:r>
              <a:rPr lang="en-US" dirty="0" smtClean="0"/>
              <a:t>aluminum </a:t>
            </a:r>
            <a:r>
              <a:rPr lang="en-US" dirty="0"/>
              <a:t>flanges. </a:t>
            </a:r>
            <a:endParaRPr lang="en-US" dirty="0" smtClean="0"/>
          </a:p>
          <a:p>
            <a:pPr lvl="1"/>
            <a:r>
              <a:rPr lang="en-US" dirty="0" smtClean="0"/>
              <a:t>This </a:t>
            </a:r>
            <a:r>
              <a:rPr lang="en-US" dirty="0"/>
              <a:t>configuration appeared more stable, but we had to add another pair of pins on each side to stabilize the arms. </a:t>
            </a:r>
            <a:endParaRPr lang="en-US" dirty="0" smtClean="0"/>
          </a:p>
          <a:p>
            <a:r>
              <a:rPr lang="en-US" dirty="0" smtClean="0"/>
              <a:t>It </a:t>
            </a:r>
            <a:r>
              <a:rPr lang="en-US" dirty="0"/>
              <a:t>was proposed to use the ANL model of single bar bushing for the bellows, but we decided to use the bellows without sliding elements. </a:t>
            </a:r>
            <a:endParaRPr lang="en-US" dirty="0" smtClean="0"/>
          </a:p>
          <a:p>
            <a:pPr marL="211709" lvl="1" indent="0">
              <a:buNone/>
            </a:pP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Collaboration with ANL on Production Design</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10</a:t>
            </a:fld>
            <a:endParaRPr lang="en-US"/>
          </a:p>
        </p:txBody>
      </p:sp>
      <p:pic>
        <p:nvPicPr>
          <p:cNvPr id="6" name="Picture 5"/>
          <p:cNvPicPr>
            <a:picLocks noChangeAspect="1"/>
          </p:cNvPicPr>
          <p:nvPr/>
        </p:nvPicPr>
        <p:blipFill>
          <a:blip r:embed="rId2"/>
          <a:stretch>
            <a:fillRect/>
          </a:stretch>
        </p:blipFill>
        <p:spPr>
          <a:xfrm>
            <a:off x="6553200" y="1143000"/>
            <a:ext cx="2235708" cy="4800600"/>
          </a:xfrm>
          <a:prstGeom prst="rect">
            <a:avLst/>
          </a:prstGeom>
        </p:spPr>
      </p:pic>
      <p:pic>
        <p:nvPicPr>
          <p:cNvPr id="7" name="Picture 6"/>
          <p:cNvPicPr>
            <a:picLocks noChangeAspect="1"/>
          </p:cNvPicPr>
          <p:nvPr/>
        </p:nvPicPr>
        <p:blipFill>
          <a:blip r:embed="rId3"/>
          <a:stretch>
            <a:fillRect/>
          </a:stretch>
        </p:blipFill>
        <p:spPr>
          <a:xfrm>
            <a:off x="6019800" y="1091327"/>
            <a:ext cx="987638" cy="384081"/>
          </a:xfrm>
          <a:prstGeom prst="rect">
            <a:avLst/>
          </a:prstGeom>
        </p:spPr>
      </p:pic>
    </p:spTree>
    <p:extLst>
      <p:ext uri="{BB962C8B-B14F-4D97-AF65-F5344CB8AC3E}">
        <p14:creationId xmlns:p14="http://schemas.microsoft.com/office/powerpoint/2010/main" val="38797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4724400" cy="5027414"/>
          </a:xfrm>
        </p:spPr>
        <p:txBody>
          <a:bodyPr/>
          <a:lstStyle/>
          <a:p>
            <a:r>
              <a:rPr lang="en-US" dirty="0"/>
              <a:t>The assembly and pretuning went smoothly on prototype cryomodule</a:t>
            </a:r>
          </a:p>
          <a:p>
            <a:r>
              <a:rPr lang="en-US" dirty="0" smtClean="0"/>
              <a:t>We </a:t>
            </a:r>
            <a:r>
              <a:rPr lang="en-US" dirty="0"/>
              <a:t>developed the procedures for the tuners preloading and testing, before shielding is put on, based on ANL recommendations. </a:t>
            </a:r>
            <a:endParaRPr lang="en-US" dirty="0" smtClean="0"/>
          </a:p>
          <a:p>
            <a:r>
              <a:rPr lang="en-US" dirty="0" smtClean="0"/>
              <a:t>We </a:t>
            </a:r>
            <a:r>
              <a:rPr lang="en-US" dirty="0"/>
              <a:t>keep preloading at 200 pounds in two steps. </a:t>
            </a:r>
            <a:endParaRPr lang="en-US" dirty="0" smtClean="0"/>
          </a:p>
          <a:p>
            <a:r>
              <a:rPr lang="en-US" dirty="0" smtClean="0"/>
              <a:t>There </a:t>
            </a:r>
            <a:r>
              <a:rPr lang="en-US" dirty="0"/>
              <a:t>appears some relaxation of the tuner after the first training of 20 cycles at 20 psi and 20 cycles at 50 psi of about 40 </a:t>
            </a:r>
            <a:r>
              <a:rPr lang="en-US" dirty="0" smtClean="0"/>
              <a:t>pounds</a:t>
            </a:r>
            <a:endParaRPr lang="en-US" dirty="0"/>
          </a:p>
        </p:txBody>
      </p:sp>
      <p:sp>
        <p:nvSpPr>
          <p:cNvPr id="3" name="Title 2"/>
          <p:cNvSpPr>
            <a:spLocks noGrp="1"/>
          </p:cNvSpPr>
          <p:nvPr>
            <p:ph type="title"/>
          </p:nvPr>
        </p:nvSpPr>
        <p:spPr/>
        <p:txBody>
          <a:bodyPr/>
          <a:lstStyle/>
          <a:p>
            <a:r>
              <a:rPr lang="en-US" dirty="0" smtClean="0"/>
              <a:t>First HWR53 Cryomodule Tuner Setup</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11</a:t>
            </a:fld>
            <a:endParaRPr lang="en-US"/>
          </a:p>
        </p:txBody>
      </p:sp>
      <p:pic>
        <p:nvPicPr>
          <p:cNvPr id="6" name="Picture 5"/>
          <p:cNvPicPr>
            <a:picLocks noChangeAspect="1"/>
          </p:cNvPicPr>
          <p:nvPr/>
        </p:nvPicPr>
        <p:blipFill>
          <a:blip r:embed="rId2"/>
          <a:stretch>
            <a:fillRect/>
          </a:stretch>
        </p:blipFill>
        <p:spPr>
          <a:xfrm>
            <a:off x="4953001" y="1363254"/>
            <a:ext cx="4066006" cy="4208233"/>
          </a:xfrm>
          <a:prstGeom prst="rect">
            <a:avLst/>
          </a:prstGeom>
        </p:spPr>
      </p:pic>
    </p:spTree>
    <p:extLst>
      <p:ext uri="{BB962C8B-B14F-4D97-AF65-F5344CB8AC3E}">
        <p14:creationId xmlns:p14="http://schemas.microsoft.com/office/powerpoint/2010/main" val="405133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During the last </a:t>
            </a:r>
            <a:r>
              <a:rPr lang="en-US" dirty="0" smtClean="0"/>
              <a:t>three </a:t>
            </a:r>
            <a:r>
              <a:rPr lang="en-US" dirty="0"/>
              <a:t>years FRIB has been continuing the development of the tuner for HWRs. </a:t>
            </a:r>
            <a:endParaRPr lang="en-US" dirty="0" smtClean="0"/>
          </a:p>
          <a:p>
            <a:r>
              <a:rPr lang="en-US" dirty="0" smtClean="0"/>
              <a:t>We </a:t>
            </a:r>
            <a:r>
              <a:rPr lang="en-US" dirty="0"/>
              <a:t>moved from the original mechanical tuner solution to pneumatic one, adopting the technology developed at ANL. </a:t>
            </a:r>
            <a:endParaRPr lang="en-US" dirty="0" smtClean="0"/>
          </a:p>
          <a:p>
            <a:r>
              <a:rPr lang="en-US" dirty="0" smtClean="0"/>
              <a:t>During </a:t>
            </a:r>
            <a:r>
              <a:rPr lang="en-US" dirty="0"/>
              <a:t>the warm tests on the prototypes we understood that the long term mechanical reliability is not sufficient for FRIB and tried to find alternatives in collaboration with ANL. </a:t>
            </a:r>
            <a:endParaRPr lang="en-US" dirty="0" smtClean="0"/>
          </a:p>
          <a:p>
            <a:r>
              <a:rPr lang="en-US" dirty="0" smtClean="0"/>
              <a:t>We </a:t>
            </a:r>
            <a:r>
              <a:rPr lang="en-US" dirty="0"/>
              <a:t>developed the alternative design that have been </a:t>
            </a:r>
            <a:r>
              <a:rPr lang="en-US" dirty="0" smtClean="0"/>
              <a:t>prototyped </a:t>
            </a:r>
            <a:r>
              <a:rPr lang="en-US" dirty="0"/>
              <a:t>and verified in cryogenic integrated tests in a </a:t>
            </a:r>
            <a:r>
              <a:rPr lang="en-US" dirty="0" smtClean="0"/>
              <a:t>vertical </a:t>
            </a:r>
            <a:r>
              <a:rPr lang="en-US" dirty="0"/>
              <a:t>Dewar. </a:t>
            </a:r>
            <a:endParaRPr lang="en-US" dirty="0" smtClean="0"/>
          </a:p>
          <a:p>
            <a:r>
              <a:rPr lang="en-US" dirty="0" smtClean="0"/>
              <a:t>We </a:t>
            </a:r>
            <a:r>
              <a:rPr lang="en-US" dirty="0"/>
              <a:t>have a prototype cryomodule with pre-production set of tuners </a:t>
            </a:r>
            <a:r>
              <a:rPr lang="en-US" dirty="0" smtClean="0"/>
              <a:t>under test that is confirming </a:t>
            </a:r>
            <a:r>
              <a:rPr lang="en-US" dirty="0"/>
              <a:t>our </a:t>
            </a:r>
            <a:r>
              <a:rPr lang="en-US" dirty="0" smtClean="0"/>
              <a:t>concepts.</a:t>
            </a:r>
          </a:p>
        </p:txBody>
      </p:sp>
      <p:sp>
        <p:nvSpPr>
          <p:cNvPr id="3" name="Title 2"/>
          <p:cNvSpPr>
            <a:spLocks noGrp="1"/>
          </p:cNvSpPr>
          <p:nvPr>
            <p:ph type="title"/>
          </p:nvPr>
        </p:nvSpPr>
        <p:spPr/>
        <p:txBody>
          <a:bodyPr/>
          <a:lstStyle/>
          <a:p>
            <a:r>
              <a:rPr lang="en-US" dirty="0" smtClean="0"/>
              <a:t>Conclusions</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12</a:t>
            </a:fld>
            <a:endParaRPr lang="en-US"/>
          </a:p>
        </p:txBody>
      </p:sp>
    </p:spTree>
    <p:extLst>
      <p:ext uri="{BB962C8B-B14F-4D97-AF65-F5344CB8AC3E}">
        <p14:creationId xmlns:p14="http://schemas.microsoft.com/office/powerpoint/2010/main" val="268293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8990922" cy="5027414"/>
          </a:xfrm>
        </p:spPr>
        <p:txBody>
          <a:bodyPr/>
          <a:lstStyle/>
          <a:p>
            <a:r>
              <a:rPr lang="en-US" dirty="0" smtClean="0"/>
              <a:t>S</a:t>
            </a:r>
            <a:r>
              <a:rPr lang="en-US" dirty="0"/>
              <a:t>. </a:t>
            </a:r>
            <a:r>
              <a:rPr lang="en-US" dirty="0" smtClean="0"/>
              <a:t>Stark, </a:t>
            </a:r>
            <a:r>
              <a:rPr lang="en-US" dirty="0"/>
              <a:t>A. Facco‡, S. Miller, P. Ostroumov, J. Popielarski, K. Saito, B. Tousignant, T. </a:t>
            </a:r>
            <a:r>
              <a:rPr lang="en-US" dirty="0" smtClean="0"/>
              <a:t>Xu </a:t>
            </a:r>
          </a:p>
          <a:p>
            <a:pPr lvl="1"/>
            <a:r>
              <a:rPr lang="en-US" dirty="0" smtClean="0"/>
              <a:t>FRIB</a:t>
            </a:r>
            <a:r>
              <a:rPr lang="en-US" dirty="0"/>
              <a:t>, Michigan State University, East Lansing, MI 48824, USA </a:t>
            </a:r>
          </a:p>
          <a:p>
            <a:pPr lvl="1"/>
            <a:r>
              <a:rPr lang="en-US" dirty="0"/>
              <a:t>‡also at INFN-</a:t>
            </a:r>
            <a:r>
              <a:rPr lang="en-US" dirty="0" err="1"/>
              <a:t>Laboratori</a:t>
            </a:r>
            <a:r>
              <a:rPr lang="en-US" dirty="0"/>
              <a:t> </a:t>
            </a:r>
            <a:r>
              <a:rPr lang="en-US" dirty="0" err="1"/>
              <a:t>Nazionali</a:t>
            </a:r>
            <a:r>
              <a:rPr lang="en-US" dirty="0"/>
              <a:t> di </a:t>
            </a:r>
            <a:r>
              <a:rPr lang="en-US" dirty="0" err="1"/>
              <a:t>Legnaro</a:t>
            </a:r>
            <a:r>
              <a:rPr lang="en-US" dirty="0"/>
              <a:t>, </a:t>
            </a:r>
            <a:r>
              <a:rPr lang="en-US" dirty="0" err="1"/>
              <a:t>Legnaro</a:t>
            </a:r>
            <a:r>
              <a:rPr lang="en-US" dirty="0"/>
              <a:t> (PD), 35020, Italy </a:t>
            </a:r>
          </a:p>
          <a:p>
            <a:r>
              <a:rPr lang="en-US" dirty="0"/>
              <a:t>S. Gerbick, M. </a:t>
            </a:r>
            <a:r>
              <a:rPr lang="en-US" dirty="0" smtClean="0"/>
              <a:t>Kelly </a:t>
            </a:r>
          </a:p>
          <a:p>
            <a:pPr lvl="1"/>
            <a:r>
              <a:rPr lang="en-US" dirty="0" smtClean="0"/>
              <a:t>Argonne </a:t>
            </a:r>
            <a:r>
              <a:rPr lang="en-US" dirty="0"/>
              <a:t>National Laboratory, Argonne, IL 60439, USA</a:t>
            </a:r>
          </a:p>
          <a:p>
            <a:r>
              <a:rPr lang="en-US" dirty="0" smtClean="0"/>
              <a:t>ACKNOWLEDGMENT</a:t>
            </a:r>
            <a:endParaRPr lang="en-US" dirty="0"/>
          </a:p>
          <a:p>
            <a:pPr lvl="1"/>
            <a:r>
              <a:rPr lang="en-US" dirty="0"/>
              <a:t>Special thanks go to G. </a:t>
            </a:r>
            <a:r>
              <a:rPr lang="en-US" dirty="0" err="1"/>
              <a:t>Zinkann</a:t>
            </a:r>
            <a:r>
              <a:rPr lang="en-US" dirty="0"/>
              <a:t> and to S. </a:t>
            </a:r>
            <a:r>
              <a:rPr lang="en-US" dirty="0" err="1"/>
              <a:t>Sharamentov</a:t>
            </a:r>
            <a:r>
              <a:rPr lang="en-US" dirty="0"/>
              <a:t> for advices on system operation.</a:t>
            </a:r>
          </a:p>
          <a:p>
            <a:r>
              <a:rPr lang="en-US" dirty="0" smtClean="0"/>
              <a:t>REFERENCES</a:t>
            </a:r>
            <a:endParaRPr lang="en-US" dirty="0"/>
          </a:p>
          <a:p>
            <a:pPr lvl="1"/>
            <a:r>
              <a:rPr lang="en-US" dirty="0"/>
              <a:t>[1]	G. </a:t>
            </a:r>
            <a:r>
              <a:rPr lang="en-US" dirty="0" err="1"/>
              <a:t>Zinkann</a:t>
            </a:r>
            <a:r>
              <a:rPr lang="en-US" dirty="0"/>
              <a:t>, E. </a:t>
            </a:r>
            <a:r>
              <a:rPr lang="en-US" dirty="0" err="1"/>
              <a:t>Clifft</a:t>
            </a:r>
            <a:r>
              <a:rPr lang="en-US" dirty="0"/>
              <a:t>, S.I. </a:t>
            </a:r>
            <a:r>
              <a:rPr lang="en-US" dirty="0" err="1"/>
              <a:t>Sharamentov</a:t>
            </a:r>
            <a:r>
              <a:rPr lang="en-US" dirty="0"/>
              <a:t>, An Improved Pneumatic Frequency Control for Superconducting Cavities, Proc. of PAC-2005, p.4090.</a:t>
            </a:r>
          </a:p>
          <a:p>
            <a:pPr marL="211709" lvl="1" indent="0">
              <a:buNone/>
            </a:pPr>
            <a:r>
              <a:rPr lang="en-US" dirty="0"/>
              <a:t>* Work supported by the U.S. Department of Energy Office of Science under Cooperative Agreement DE-SC0000661, the State of Michigan and Michigan State University </a:t>
            </a:r>
          </a:p>
        </p:txBody>
      </p:sp>
      <p:sp>
        <p:nvSpPr>
          <p:cNvPr id="3" name="Title 2"/>
          <p:cNvSpPr>
            <a:spLocks noGrp="1"/>
          </p:cNvSpPr>
          <p:nvPr>
            <p:ph type="title"/>
          </p:nvPr>
        </p:nvSpPr>
        <p:spPr/>
        <p:txBody>
          <a:bodyPr/>
          <a:lstStyle/>
          <a:p>
            <a:r>
              <a:rPr lang="en-US" dirty="0" smtClean="0"/>
              <a:t>Authors</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13</a:t>
            </a:fld>
            <a:endParaRPr lang="en-US"/>
          </a:p>
        </p:txBody>
      </p:sp>
    </p:spTree>
    <p:extLst>
      <p:ext uri="{BB962C8B-B14F-4D97-AF65-F5344CB8AC3E}">
        <p14:creationId xmlns:p14="http://schemas.microsoft.com/office/powerpoint/2010/main" val="280897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76200" y="1676400"/>
            <a:ext cx="8990922" cy="4418114"/>
          </a:xfrm>
        </p:spPr>
        <p:txBody>
          <a:bodyPr/>
          <a:lstStyle/>
          <a:p>
            <a:r>
              <a:rPr lang="en-US" dirty="0">
                <a:latin typeface="Arial" pitchFamily="34" charset="0"/>
                <a:ea typeface="ＭＳ Ｐゴシック"/>
                <a:cs typeface="ＭＳ Ｐゴシック"/>
              </a:rPr>
              <a:t>During the last </a:t>
            </a:r>
            <a:r>
              <a:rPr lang="en-US" dirty="0" smtClean="0">
                <a:latin typeface="Arial" pitchFamily="34" charset="0"/>
                <a:ea typeface="ＭＳ Ｐゴシック"/>
                <a:cs typeface="ＭＳ Ｐゴシック"/>
              </a:rPr>
              <a:t>three </a:t>
            </a:r>
            <a:r>
              <a:rPr lang="en-US" dirty="0">
                <a:latin typeface="Arial" pitchFamily="34" charset="0"/>
                <a:ea typeface="ＭＳ Ｐゴシック"/>
                <a:cs typeface="ＭＳ Ｐゴシック"/>
              </a:rPr>
              <a:t>years the HWR pneumatic tuner development at FRIB evolved from the first prototypes to the final production design. </a:t>
            </a:r>
            <a:endParaRPr lang="en-US" dirty="0" smtClean="0">
              <a:latin typeface="Arial" pitchFamily="34" charset="0"/>
              <a:ea typeface="ＭＳ Ｐゴシック"/>
              <a:cs typeface="ＭＳ Ｐゴシック"/>
            </a:endParaRPr>
          </a:p>
          <a:p>
            <a:r>
              <a:rPr lang="en-US" dirty="0" smtClean="0">
                <a:latin typeface="Arial" pitchFamily="34" charset="0"/>
                <a:ea typeface="ＭＳ Ｐゴシック"/>
                <a:cs typeface="ＭＳ Ｐゴシック"/>
              </a:rPr>
              <a:t>A </a:t>
            </a:r>
            <a:r>
              <a:rPr lang="en-US" dirty="0">
                <a:latin typeface="Arial" pitchFamily="34" charset="0"/>
                <a:ea typeface="ＭＳ Ｐゴシック"/>
                <a:cs typeface="ＭＳ Ｐゴシック"/>
              </a:rPr>
              <a:t>lot of warm testing and several cryogenic integrated tests with cavity were performed to optimize the tuner features. </a:t>
            </a:r>
            <a:endParaRPr lang="en-US" dirty="0" smtClean="0">
              <a:latin typeface="Arial" pitchFamily="34" charset="0"/>
              <a:ea typeface="ＭＳ Ｐゴシック"/>
              <a:cs typeface="ＭＳ Ｐゴシック"/>
            </a:endParaRPr>
          </a:p>
          <a:p>
            <a:r>
              <a:rPr lang="en-US" dirty="0" smtClean="0">
                <a:latin typeface="Arial" pitchFamily="34" charset="0"/>
                <a:ea typeface="ＭＳ Ｐゴシック"/>
                <a:cs typeface="ＭＳ Ｐゴシック"/>
              </a:rPr>
              <a:t>The </a:t>
            </a:r>
            <a:r>
              <a:rPr lang="en-US" dirty="0">
                <a:latin typeface="Arial" pitchFamily="34" charset="0"/>
                <a:ea typeface="ＭＳ Ｐゴシック"/>
                <a:cs typeface="ＭＳ Ｐゴシック"/>
              </a:rPr>
              <a:t>main challenges included the bellow bushings binding and very tight space limitations for the assembly on the rail. </a:t>
            </a:r>
            <a:endParaRPr lang="en-US" dirty="0" smtClean="0">
              <a:latin typeface="Arial" pitchFamily="34" charset="0"/>
              <a:ea typeface="ＭＳ Ｐゴシック"/>
              <a:cs typeface="ＭＳ Ｐゴシック"/>
            </a:endParaRPr>
          </a:p>
          <a:p>
            <a:r>
              <a:rPr lang="en-US" dirty="0" smtClean="0">
                <a:latin typeface="Arial" pitchFamily="34" charset="0"/>
                <a:ea typeface="ＭＳ Ｐゴシック"/>
                <a:cs typeface="ＭＳ Ｐゴシック"/>
              </a:rPr>
              <a:t>The </a:t>
            </a:r>
            <a:r>
              <a:rPr lang="en-US" dirty="0">
                <a:latin typeface="Arial" pitchFamily="34" charset="0"/>
                <a:ea typeface="ＭＳ Ｐゴシック"/>
                <a:cs typeface="ＭＳ Ｐゴシック"/>
              </a:rPr>
              <a:t>final design, based on the acquired </a:t>
            </a:r>
            <a:r>
              <a:rPr lang="en-US" dirty="0" smtClean="0">
                <a:latin typeface="Arial" pitchFamily="34" charset="0"/>
                <a:ea typeface="ＭＳ Ｐゴシック"/>
                <a:cs typeface="ＭＳ Ｐゴシック"/>
              </a:rPr>
              <a:t>experience</a:t>
            </a:r>
            <a:r>
              <a:rPr lang="en-US" dirty="0">
                <a:latin typeface="Arial" pitchFamily="34" charset="0"/>
                <a:ea typeface="ＭＳ Ｐゴシック"/>
                <a:cs typeface="ＭＳ Ｐゴシック"/>
              </a:rPr>
              <a:t>, was prepared in collaboration with ANL and entered the preproduction phase.</a:t>
            </a:r>
            <a:endParaRPr lang="en-US" dirty="0" smtClean="0">
              <a:latin typeface="Arial" pitchFamily="34" charset="0"/>
              <a:ea typeface="ＭＳ Ｐゴシック"/>
              <a:cs typeface="ＭＳ Ｐゴシック"/>
            </a:endParaRPr>
          </a:p>
        </p:txBody>
      </p:sp>
      <p:sp>
        <p:nvSpPr>
          <p:cNvPr id="10244" name="Title 4"/>
          <p:cNvSpPr>
            <a:spLocks noGrp="1"/>
          </p:cNvSpPr>
          <p:nvPr>
            <p:ph type="title"/>
          </p:nvPr>
        </p:nvSpPr>
        <p:spPr/>
        <p:txBody>
          <a:bodyPr/>
          <a:lstStyle/>
          <a:p>
            <a:r>
              <a:rPr lang="en-US" dirty="0" smtClean="0">
                <a:latin typeface="Arial" pitchFamily="34" charset="0"/>
                <a:ea typeface="ＭＳ Ｐゴシック"/>
                <a:cs typeface="ＭＳ Ｐゴシック"/>
              </a:rPr>
              <a:t>Abstract</a:t>
            </a:r>
          </a:p>
        </p:txBody>
      </p:sp>
      <p:sp>
        <p:nvSpPr>
          <p:cNvPr id="5" name="Footer Placeholder 4"/>
          <p:cNvSpPr>
            <a:spLocks noGrp="1"/>
          </p:cNvSpPr>
          <p:nvPr>
            <p:ph type="ftr" sz="quarter" idx="10"/>
          </p:nvPr>
        </p:nvSpPr>
        <p:spPr/>
        <p:txBody>
          <a:bodyPr/>
          <a:lstStyle/>
          <a:p>
            <a:r>
              <a:rPr lang="en-US" smtClean="0"/>
              <a:t>S. Stark, 23 February 2017 TTC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a:xfrm>
            <a:off x="76200" y="1067100"/>
            <a:ext cx="5562600" cy="2438100"/>
          </a:xfrm>
        </p:spPr>
        <p:txBody>
          <a:bodyPr/>
          <a:lstStyle/>
          <a:p>
            <a:r>
              <a:rPr lang="en-US" dirty="0">
                <a:latin typeface="Arial" pitchFamily="34" charset="0"/>
                <a:ea typeface="ＭＳ Ｐゴシック"/>
                <a:cs typeface="ＭＳ Ｐゴシック"/>
              </a:rPr>
              <a:t>First pneumatic tuner prototype was prepared in spring 2014 </a:t>
            </a:r>
            <a:endParaRPr lang="en-US" dirty="0" smtClean="0">
              <a:latin typeface="Arial" pitchFamily="34" charset="0"/>
              <a:ea typeface="ＭＳ Ｐゴシック"/>
              <a:cs typeface="ＭＳ Ｐゴシック"/>
            </a:endParaRPr>
          </a:p>
          <a:p>
            <a:pPr lvl="1"/>
            <a:r>
              <a:rPr lang="en-US" dirty="0" smtClean="0">
                <a:latin typeface="Arial" pitchFamily="34" charset="0"/>
                <a:ea typeface="ＭＳ Ｐゴシック"/>
              </a:rPr>
              <a:t> </a:t>
            </a:r>
            <a:r>
              <a:rPr lang="en-US" dirty="0">
                <a:latin typeface="Arial" pitchFamily="34" charset="0"/>
                <a:ea typeface="ＭＳ Ｐゴシック"/>
              </a:rPr>
              <a:t>The design followed ANL </a:t>
            </a:r>
            <a:r>
              <a:rPr lang="en-US" dirty="0" smtClean="0">
                <a:latin typeface="Arial" pitchFamily="34" charset="0"/>
                <a:ea typeface="ＭＳ Ｐゴシック"/>
              </a:rPr>
              <a:t>guidelines. </a:t>
            </a:r>
            <a:r>
              <a:rPr lang="en-US" dirty="0">
                <a:latin typeface="Arial" pitchFamily="34" charset="0"/>
                <a:ea typeface="ＭＳ Ｐゴシック"/>
              </a:rPr>
              <a:t>We started the systematic study of the tuner in June 2014 using a HWR53 cavity. </a:t>
            </a:r>
            <a:endParaRPr lang="en-US" dirty="0" smtClean="0">
              <a:latin typeface="Arial" pitchFamily="34" charset="0"/>
              <a:ea typeface="ＭＳ Ｐゴシック"/>
            </a:endParaRPr>
          </a:p>
          <a:p>
            <a:pPr lvl="1"/>
            <a:r>
              <a:rPr lang="en-US" dirty="0" smtClean="0">
                <a:latin typeface="Arial" pitchFamily="34" charset="0"/>
                <a:ea typeface="ＭＳ Ｐゴシック"/>
              </a:rPr>
              <a:t>We </a:t>
            </a:r>
            <a:r>
              <a:rPr lang="en-US" dirty="0">
                <a:latin typeface="Arial" pitchFamily="34" charset="0"/>
                <a:ea typeface="ＭＳ Ｐゴシック"/>
              </a:rPr>
              <a:t>used FRIB LLRF controller interfaced with PC to drive the valve system and acquire helium gas pressure and frequency data. For evaluation purposes we </a:t>
            </a:r>
            <a:r>
              <a:rPr lang="en-US" dirty="0" smtClean="0">
                <a:latin typeface="Arial" pitchFamily="34" charset="0"/>
                <a:ea typeface="ＭＳ Ｐゴシック"/>
              </a:rPr>
              <a:t>developed </a:t>
            </a:r>
            <a:r>
              <a:rPr lang="en-US" dirty="0">
                <a:latin typeface="Arial" pitchFamily="34" charset="0"/>
                <a:ea typeface="ＭＳ Ｐゴシック"/>
              </a:rPr>
              <a:t>3 types of sequences</a:t>
            </a:r>
            <a:r>
              <a:rPr lang="en-US" dirty="0" smtClean="0">
                <a:latin typeface="Arial" pitchFamily="34" charset="0"/>
                <a:ea typeface="ＭＳ Ｐゴシック"/>
              </a:rPr>
              <a:t>:</a:t>
            </a:r>
          </a:p>
          <a:p>
            <a:pPr lvl="2"/>
            <a:r>
              <a:rPr lang="en-US" dirty="0" smtClean="0">
                <a:latin typeface="Arial" pitchFamily="34" charset="0"/>
                <a:ea typeface="ＭＳ Ｐゴシック"/>
              </a:rPr>
              <a:t>Full </a:t>
            </a:r>
            <a:r>
              <a:rPr lang="en-US" dirty="0">
                <a:latin typeface="Arial" pitchFamily="34" charset="0"/>
                <a:ea typeface="ＭＳ Ｐゴシック"/>
              </a:rPr>
              <a:t>range scanning with frequency and pressure registration up to 15 cycles per hour (can be </a:t>
            </a:r>
            <a:r>
              <a:rPr lang="en-US" dirty="0" smtClean="0">
                <a:latin typeface="Arial" pitchFamily="34" charset="0"/>
                <a:ea typeface="ＭＳ Ｐゴシック"/>
              </a:rPr>
              <a:t>executed </a:t>
            </a:r>
            <a:r>
              <a:rPr lang="en-US" dirty="0">
                <a:latin typeface="Arial" pitchFamily="34" charset="0"/>
                <a:ea typeface="ＭＳ Ｐゴシック"/>
              </a:rPr>
              <a:t>in superconducting state and nearly </a:t>
            </a:r>
            <a:r>
              <a:rPr lang="en-US" dirty="0" smtClean="0">
                <a:latin typeface="Arial" pitchFamily="34" charset="0"/>
                <a:ea typeface="ＭＳ Ｐゴシック"/>
              </a:rPr>
              <a:t>critical </a:t>
            </a:r>
            <a:r>
              <a:rPr lang="en-US" dirty="0">
                <a:latin typeface="Arial" pitchFamily="34" charset="0"/>
                <a:ea typeface="ＭＳ Ｐゴシック"/>
              </a:rPr>
              <a:t>coupling at room temperature)</a:t>
            </a:r>
          </a:p>
          <a:p>
            <a:pPr lvl="2"/>
            <a:r>
              <a:rPr lang="en-US" dirty="0" smtClean="0">
                <a:latin typeface="Arial" pitchFamily="34" charset="0"/>
                <a:ea typeface="ＭＳ Ｐゴシック"/>
              </a:rPr>
              <a:t>Full </a:t>
            </a:r>
            <a:r>
              <a:rPr lang="en-US" dirty="0">
                <a:latin typeface="Arial" pitchFamily="34" charset="0"/>
                <a:ea typeface="ＭＳ Ｐゴシック"/>
              </a:rPr>
              <a:t>range scanning up to 150 cycles per hour with pressure registration </a:t>
            </a:r>
          </a:p>
          <a:p>
            <a:pPr lvl="2"/>
            <a:r>
              <a:rPr lang="en-US" dirty="0" smtClean="0">
                <a:latin typeface="Arial" pitchFamily="34" charset="0"/>
                <a:ea typeface="ＭＳ Ｐゴシック"/>
              </a:rPr>
              <a:t>Small </a:t>
            </a:r>
            <a:r>
              <a:rPr lang="en-US" dirty="0">
                <a:latin typeface="Arial" pitchFamily="34" charset="0"/>
                <a:ea typeface="ＭＳ Ｐゴシック"/>
              </a:rPr>
              <a:t>range (1-2 psi) scanning 1800 cycles per hour with pressure registration. </a:t>
            </a:r>
          </a:p>
        </p:txBody>
      </p:sp>
      <p:sp>
        <p:nvSpPr>
          <p:cNvPr id="11267" name="Title 4"/>
          <p:cNvSpPr>
            <a:spLocks noGrp="1"/>
          </p:cNvSpPr>
          <p:nvPr>
            <p:ph type="title"/>
          </p:nvPr>
        </p:nvSpPr>
        <p:spPr>
          <a:xfrm>
            <a:off x="0" y="286151"/>
            <a:ext cx="9144000" cy="478624"/>
          </a:xfrm>
        </p:spPr>
        <p:txBody>
          <a:bodyPr/>
          <a:lstStyle/>
          <a:p>
            <a:r>
              <a:rPr lang="en-US" dirty="0" smtClean="0">
                <a:latin typeface="Arial" pitchFamily="34" charset="0"/>
                <a:ea typeface="ＭＳ Ｐゴシック"/>
                <a:cs typeface="ＭＳ Ｐゴシック"/>
              </a:rPr>
              <a:t>First Pneumatic Tuner Prototype at FRIB</a:t>
            </a:r>
          </a:p>
        </p:txBody>
      </p:sp>
      <p:sp>
        <p:nvSpPr>
          <p:cNvPr id="5" name="Footer Placeholder 4"/>
          <p:cNvSpPr>
            <a:spLocks noGrp="1"/>
          </p:cNvSpPr>
          <p:nvPr>
            <p:ph type="ftr" sz="quarter" idx="10"/>
          </p:nvPr>
        </p:nvSpPr>
        <p:spPr/>
        <p:txBody>
          <a:bodyPr/>
          <a:lstStyle/>
          <a:p>
            <a:r>
              <a:rPr lang="en-US" smtClean="0"/>
              <a:t>S. Stark, 23 February 2017 TTC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3</a:t>
            </a:fld>
            <a:endParaRPr lang="en-US" dirty="0"/>
          </a:p>
        </p:txBody>
      </p:sp>
      <p:pic>
        <p:nvPicPr>
          <p:cNvPr id="2" name="Picture 1"/>
          <p:cNvPicPr>
            <a:picLocks noChangeAspect="1"/>
          </p:cNvPicPr>
          <p:nvPr/>
        </p:nvPicPr>
        <p:blipFill>
          <a:blip r:embed="rId3"/>
          <a:stretch>
            <a:fillRect/>
          </a:stretch>
        </p:blipFill>
        <p:spPr>
          <a:xfrm>
            <a:off x="5943600" y="3825925"/>
            <a:ext cx="2944392" cy="2209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352" y="1266101"/>
            <a:ext cx="3049385" cy="255564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5"/>
          <p:cNvSpPr>
            <a:spLocks noGrp="1"/>
          </p:cNvSpPr>
          <p:nvPr>
            <p:ph idx="1"/>
          </p:nvPr>
        </p:nvSpPr>
        <p:spPr>
          <a:xfrm>
            <a:off x="76199" y="1600200"/>
            <a:ext cx="4876801" cy="2514300"/>
          </a:xfrm>
        </p:spPr>
        <p:txBody>
          <a:bodyPr/>
          <a:lstStyle/>
          <a:p>
            <a:r>
              <a:rPr lang="en-US" dirty="0">
                <a:latin typeface="Arial" pitchFamily="34" charset="0"/>
                <a:ea typeface="ＭＳ Ｐゴシック"/>
                <a:cs typeface="ＭＳ Ｐゴシック"/>
              </a:rPr>
              <a:t>During the first warm testing runs the main part of </a:t>
            </a:r>
            <a:r>
              <a:rPr lang="en-US" dirty="0" smtClean="0">
                <a:latin typeface="Arial" pitchFamily="34" charset="0"/>
                <a:ea typeface="ＭＳ Ｐゴシック"/>
                <a:cs typeface="ＭＳ Ｐゴシック"/>
              </a:rPr>
              <a:t>tuning </a:t>
            </a:r>
            <a:r>
              <a:rPr lang="en-US" dirty="0">
                <a:latin typeface="Arial" pitchFamily="34" charset="0"/>
                <a:ea typeface="ＭＳ Ｐゴシック"/>
                <a:cs typeface="ＭＳ Ｐゴシック"/>
              </a:rPr>
              <a:t>mechanism including frame, arms and cables seemed to work fine and to be under control. </a:t>
            </a:r>
            <a:endParaRPr lang="en-US" dirty="0" smtClean="0">
              <a:latin typeface="Arial" pitchFamily="34" charset="0"/>
              <a:ea typeface="ＭＳ Ｐゴシック"/>
              <a:cs typeface="ＭＳ Ｐゴシック"/>
            </a:endParaRPr>
          </a:p>
          <a:p>
            <a:pPr lvl="1"/>
            <a:r>
              <a:rPr lang="en-US" dirty="0" smtClean="0">
                <a:latin typeface="Arial" pitchFamily="34" charset="0"/>
                <a:ea typeface="ＭＳ Ｐゴシック"/>
                <a:cs typeface="ＭＳ Ｐゴシック"/>
              </a:rPr>
              <a:t>We </a:t>
            </a:r>
            <a:r>
              <a:rPr lang="en-US" dirty="0">
                <a:latin typeface="Arial" pitchFamily="34" charset="0"/>
                <a:ea typeface="ＭＳ Ｐゴシック"/>
                <a:cs typeface="ＭＳ Ｐゴシック"/>
              </a:rPr>
              <a:t>only had to reinforce the planes as they were flexing and enlarge the spacing for frame to move without touching the arms. </a:t>
            </a:r>
            <a:endParaRPr lang="en-US" dirty="0" smtClean="0">
              <a:latin typeface="Arial" pitchFamily="34" charset="0"/>
              <a:ea typeface="ＭＳ Ｐゴシック"/>
              <a:cs typeface="ＭＳ Ｐゴシック"/>
            </a:endParaRPr>
          </a:p>
          <a:p>
            <a:pPr lvl="1"/>
            <a:r>
              <a:rPr lang="en-US" dirty="0" smtClean="0">
                <a:latin typeface="Arial" pitchFamily="34" charset="0"/>
                <a:ea typeface="ＭＳ Ｐゴシック"/>
                <a:cs typeface="ＭＳ Ｐゴシック"/>
              </a:rPr>
              <a:t>We </a:t>
            </a:r>
            <a:r>
              <a:rPr lang="en-US" dirty="0">
                <a:latin typeface="Arial" pitchFamily="34" charset="0"/>
                <a:ea typeface="ＭＳ Ｐゴシック"/>
                <a:cs typeface="ＭＳ Ｐゴシック"/>
              </a:rPr>
              <a:t>had to concentrate on the bellows lifetime as the most critical parameter for FRIB project. </a:t>
            </a:r>
            <a:endParaRPr lang="en-US" dirty="0" smtClean="0">
              <a:latin typeface="Arial" pitchFamily="34" charset="0"/>
              <a:ea typeface="ＭＳ Ｐゴシック"/>
              <a:cs typeface="ＭＳ Ｐゴシック"/>
            </a:endParaRPr>
          </a:p>
          <a:p>
            <a:pPr lvl="1"/>
            <a:r>
              <a:rPr lang="en-US" dirty="0" smtClean="0">
                <a:latin typeface="Arial" pitchFamily="34" charset="0"/>
                <a:ea typeface="ＭＳ Ｐゴシック"/>
                <a:cs typeface="ＭＳ Ｐゴシック"/>
              </a:rPr>
              <a:t>We </a:t>
            </a:r>
            <a:r>
              <a:rPr lang="en-US" dirty="0">
                <a:latin typeface="Arial" pitchFamily="34" charset="0"/>
                <a:ea typeface="ＭＳ Ｐゴシック"/>
                <a:cs typeface="ＭＳ Ｐゴシック"/>
              </a:rPr>
              <a:t>started with the bellows with 3 guides for the movable </a:t>
            </a:r>
            <a:r>
              <a:rPr lang="en-US" dirty="0" smtClean="0">
                <a:latin typeface="Arial" pitchFamily="34" charset="0"/>
                <a:ea typeface="ＭＳ Ｐゴシック"/>
                <a:cs typeface="ＭＳ Ｐゴシック"/>
              </a:rPr>
              <a:t>flange.</a:t>
            </a:r>
          </a:p>
        </p:txBody>
      </p:sp>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Testing Experience</a:t>
            </a:r>
          </a:p>
        </p:txBody>
      </p:sp>
      <p:sp>
        <p:nvSpPr>
          <p:cNvPr id="5" name="Footer Placeholder 4"/>
          <p:cNvSpPr>
            <a:spLocks noGrp="1"/>
          </p:cNvSpPr>
          <p:nvPr>
            <p:ph type="ftr" sz="quarter" idx="10"/>
          </p:nvPr>
        </p:nvSpPr>
        <p:spPr/>
        <p:txBody>
          <a:bodyPr/>
          <a:lstStyle/>
          <a:p>
            <a:r>
              <a:rPr lang="en-US" smtClean="0"/>
              <a:t>S. Stark, 23 February 2017 TTC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4</a:t>
            </a:fld>
            <a:endParaRPr lang="en-US" dirty="0"/>
          </a:p>
        </p:txBody>
      </p:sp>
      <p:pic>
        <p:nvPicPr>
          <p:cNvPr id="2" name="Picture 1"/>
          <p:cNvPicPr>
            <a:picLocks noChangeAspect="1"/>
          </p:cNvPicPr>
          <p:nvPr/>
        </p:nvPicPr>
        <p:blipFill>
          <a:blip r:embed="rId3"/>
          <a:stretch>
            <a:fillRect/>
          </a:stretch>
        </p:blipFill>
        <p:spPr>
          <a:xfrm>
            <a:off x="5003080" y="2209800"/>
            <a:ext cx="3851619" cy="28847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9067800" cy="5027414"/>
          </a:xfrm>
        </p:spPr>
        <p:txBody>
          <a:bodyPr/>
          <a:lstStyle/>
          <a:p>
            <a:r>
              <a:rPr lang="en-US" dirty="0"/>
              <a:t>We have got one of the bellows broken in the first </a:t>
            </a:r>
            <a:r>
              <a:rPr lang="en-US" dirty="0" smtClean="0"/>
              <a:t>convolution </a:t>
            </a:r>
            <a:r>
              <a:rPr lang="en-US" dirty="0"/>
              <a:t>after 500 full cycles. After that all new bellow flanges are EB welded instead of TIG to reduce the over-heating and bellows damage probability, and the profile for welding had been modified.</a:t>
            </a:r>
          </a:p>
          <a:p>
            <a:r>
              <a:rPr lang="en-US" dirty="0"/>
              <a:t>The main problem we encountered was the friction and binding between the guides and the flange.</a:t>
            </a:r>
          </a:p>
          <a:p>
            <a:pPr lvl="1"/>
            <a:r>
              <a:rPr lang="en-US" dirty="0"/>
              <a:t>Used testing sequence consisted of about 200-300 full range cycles and about 2000 each small range cycles in at least 3 pressure regions.</a:t>
            </a:r>
          </a:p>
          <a:p>
            <a:pPr lvl="1"/>
            <a:r>
              <a:rPr lang="en-US" dirty="0"/>
              <a:t>Several guide bar-bushing combinations and solutions were tested.</a:t>
            </a:r>
          </a:p>
          <a:p>
            <a:pPr lvl="2"/>
            <a:r>
              <a:rPr lang="en-US" dirty="0"/>
              <a:t>	Nitronic bar and bushing</a:t>
            </a:r>
          </a:p>
          <a:p>
            <a:pPr lvl="2"/>
            <a:r>
              <a:rPr lang="en-US" dirty="0"/>
              <a:t>	Nitronic bar and Bronze bushing</a:t>
            </a:r>
          </a:p>
          <a:p>
            <a:pPr lvl="2"/>
            <a:r>
              <a:rPr lang="en-US" dirty="0"/>
              <a:t>	Nitronic bushing and Bronze bar (ANL style)</a:t>
            </a:r>
          </a:p>
          <a:p>
            <a:pPr lvl="2"/>
            <a:r>
              <a:rPr lang="en-US" dirty="0"/>
              <a:t>	Nitronic bushing and Bronze bar of larger </a:t>
            </a:r>
            <a:r>
              <a:rPr lang="en-US" dirty="0" smtClean="0"/>
              <a:t>diameter</a:t>
            </a:r>
            <a:endParaRPr lang="en-US" dirty="0"/>
          </a:p>
          <a:p>
            <a:pPr lvl="2"/>
            <a:r>
              <a:rPr lang="en-US" dirty="0"/>
              <a:t>	Nitronic/</a:t>
            </a:r>
            <a:r>
              <a:rPr lang="en-US" dirty="0" err="1"/>
              <a:t>Dicronite</a:t>
            </a:r>
            <a:r>
              <a:rPr lang="en-US" dirty="0"/>
              <a:t> bushing and Bronze bar</a:t>
            </a:r>
          </a:p>
          <a:p>
            <a:pPr lvl="2"/>
            <a:r>
              <a:rPr lang="en-US" dirty="0"/>
              <a:t>	Nitronic/</a:t>
            </a:r>
            <a:r>
              <a:rPr lang="en-US" dirty="0" err="1"/>
              <a:t>Dicronite</a:t>
            </a:r>
            <a:r>
              <a:rPr lang="en-US" dirty="0"/>
              <a:t> bar and bushing</a:t>
            </a:r>
          </a:p>
          <a:p>
            <a:pPr lvl="2"/>
            <a:r>
              <a:rPr lang="en-US" dirty="0"/>
              <a:t>	Nitronic/</a:t>
            </a:r>
            <a:r>
              <a:rPr lang="en-US" dirty="0" err="1"/>
              <a:t>Dicronite</a:t>
            </a:r>
            <a:r>
              <a:rPr lang="en-US" dirty="0"/>
              <a:t> bushing and Nitronic bar</a:t>
            </a:r>
          </a:p>
          <a:p>
            <a:pPr lvl="1"/>
            <a:r>
              <a:rPr lang="en-US" dirty="0"/>
              <a:t>The last demonstrated the best performance</a:t>
            </a:r>
            <a:r>
              <a:rPr lang="en-US" dirty="0"/>
              <a:t>. </a:t>
            </a:r>
            <a:r>
              <a:rPr lang="en-US" sz="1400" dirty="0" smtClean="0"/>
              <a:t>(</a:t>
            </a:r>
            <a:r>
              <a:rPr lang="en-US" sz="1400" dirty="0" err="1" smtClean="0"/>
              <a:t>Dicronite</a:t>
            </a:r>
            <a:r>
              <a:rPr lang="en-US" sz="1400" dirty="0" smtClean="0"/>
              <a:t> - Tungsten </a:t>
            </a:r>
            <a:r>
              <a:rPr lang="en-US" sz="1400" dirty="0"/>
              <a:t>Disulfide (WS2</a:t>
            </a:r>
            <a:r>
              <a:rPr lang="en-US" sz="1400" dirty="0" smtClean="0"/>
              <a:t>))</a:t>
            </a:r>
            <a:endParaRPr lang="en-US" sz="1400" dirty="0"/>
          </a:p>
          <a:p>
            <a:endParaRPr lang="en-US" dirty="0"/>
          </a:p>
        </p:txBody>
      </p:sp>
      <p:sp>
        <p:nvSpPr>
          <p:cNvPr id="3" name="Title 2"/>
          <p:cNvSpPr>
            <a:spLocks noGrp="1"/>
          </p:cNvSpPr>
          <p:nvPr>
            <p:ph type="title"/>
          </p:nvPr>
        </p:nvSpPr>
        <p:spPr/>
        <p:txBody>
          <a:bodyPr/>
          <a:lstStyle/>
          <a:p>
            <a:r>
              <a:rPr lang="en-US" dirty="0" smtClean="0"/>
              <a:t>Main Problems</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5</a:t>
            </a:fld>
            <a:endParaRPr lang="en-US"/>
          </a:p>
        </p:txBody>
      </p:sp>
      <p:pic>
        <p:nvPicPr>
          <p:cNvPr id="6" name="Picture 5"/>
          <p:cNvPicPr>
            <a:picLocks noChangeAspect="1"/>
          </p:cNvPicPr>
          <p:nvPr/>
        </p:nvPicPr>
        <p:blipFill>
          <a:blip r:embed="rId2"/>
          <a:stretch>
            <a:fillRect/>
          </a:stretch>
        </p:blipFill>
        <p:spPr>
          <a:xfrm>
            <a:off x="6021049" y="4419600"/>
            <a:ext cx="2914141" cy="1225402"/>
          </a:xfrm>
          <a:prstGeom prst="rect">
            <a:avLst/>
          </a:prstGeom>
        </p:spPr>
      </p:pic>
    </p:spTree>
    <p:extLst>
      <p:ext uri="{BB962C8B-B14F-4D97-AF65-F5344CB8AC3E}">
        <p14:creationId xmlns:p14="http://schemas.microsoft.com/office/powerpoint/2010/main" val="64695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8990922" cy="2361900"/>
          </a:xfrm>
        </p:spPr>
        <p:txBody>
          <a:bodyPr/>
          <a:lstStyle/>
          <a:p>
            <a:r>
              <a:rPr lang="en-US" dirty="0"/>
              <a:t>We tested single and double spherical washers, advised by ANL, to facilitate the guide bars alignment. The single washers gave noticeable improvement. The double ones made the configuration unstable.</a:t>
            </a:r>
          </a:p>
          <a:p>
            <a:r>
              <a:rPr lang="en-US" dirty="0"/>
              <a:t>We made adjustable the G10 pushing block position on the bellow flange for better centering and added the decoupling ball </a:t>
            </a:r>
            <a:r>
              <a:rPr lang="en-US" dirty="0" smtClean="0"/>
              <a:t>to </a:t>
            </a:r>
            <a:r>
              <a:rPr lang="en-US" dirty="0"/>
              <a:t>compensate for the small </a:t>
            </a:r>
            <a:r>
              <a:rPr lang="en-US" dirty="0" smtClean="0"/>
              <a:t>differences </a:t>
            </a:r>
            <a:r>
              <a:rPr lang="en-US" dirty="0"/>
              <a:t>in cable tension.</a:t>
            </a:r>
          </a:p>
          <a:p>
            <a:r>
              <a:rPr lang="en-US" dirty="0"/>
              <a:t>The alignment and fixing of guide bars had been done in bellows closed position as suggested by ANL. This position is reached tightening the cables to create some initial pretension.</a:t>
            </a:r>
          </a:p>
        </p:txBody>
      </p:sp>
      <p:sp>
        <p:nvSpPr>
          <p:cNvPr id="3" name="Title 2"/>
          <p:cNvSpPr>
            <a:spLocks noGrp="1"/>
          </p:cNvSpPr>
          <p:nvPr>
            <p:ph type="title"/>
          </p:nvPr>
        </p:nvSpPr>
        <p:spPr/>
        <p:txBody>
          <a:bodyPr/>
          <a:lstStyle/>
          <a:p>
            <a:r>
              <a:rPr lang="en-US" dirty="0" smtClean="0"/>
              <a:t>Further Solution Development</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6</a:t>
            </a:fld>
            <a:endParaRPr lang="en-US"/>
          </a:p>
        </p:txBody>
      </p:sp>
      <p:pic>
        <p:nvPicPr>
          <p:cNvPr id="6" name="Picture 5"/>
          <p:cNvPicPr>
            <a:picLocks noChangeAspect="1"/>
          </p:cNvPicPr>
          <p:nvPr/>
        </p:nvPicPr>
        <p:blipFill>
          <a:blip r:embed="rId2"/>
          <a:stretch>
            <a:fillRect/>
          </a:stretch>
        </p:blipFill>
        <p:spPr>
          <a:xfrm>
            <a:off x="3048000" y="4114800"/>
            <a:ext cx="2514600" cy="1884557"/>
          </a:xfrm>
          <a:prstGeom prst="rect">
            <a:avLst/>
          </a:prstGeom>
        </p:spPr>
      </p:pic>
    </p:spTree>
    <p:extLst>
      <p:ext uri="{BB962C8B-B14F-4D97-AF65-F5344CB8AC3E}">
        <p14:creationId xmlns:p14="http://schemas.microsoft.com/office/powerpoint/2010/main" val="317836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8991600" cy="2438100"/>
          </a:xfrm>
        </p:spPr>
        <p:txBody>
          <a:bodyPr/>
          <a:lstStyle/>
          <a:p>
            <a:r>
              <a:rPr lang="en-US" dirty="0"/>
              <a:t>Anyhow, even putting all these improvements </a:t>
            </a:r>
            <a:r>
              <a:rPr lang="en-US" dirty="0" smtClean="0"/>
              <a:t>together</a:t>
            </a:r>
            <a:r>
              <a:rPr lang="en-US" dirty="0"/>
              <a:t>, </a:t>
            </a:r>
            <a:r>
              <a:rPr lang="en-US" dirty="0" smtClean="0"/>
              <a:t>binding </a:t>
            </a:r>
            <a:r>
              <a:rPr lang="en-US" dirty="0"/>
              <a:t>was still occurring at some point. </a:t>
            </a:r>
            <a:endParaRPr lang="en-US" dirty="0" smtClean="0"/>
          </a:p>
          <a:p>
            <a:r>
              <a:rPr lang="en-US" dirty="0" smtClean="0"/>
              <a:t>FRIB </a:t>
            </a:r>
            <a:r>
              <a:rPr lang="en-US" dirty="0"/>
              <a:t>and ANL independently moved to a single guide bar solution development and </a:t>
            </a:r>
            <a:r>
              <a:rPr lang="en-US" dirty="0" smtClean="0"/>
              <a:t>testing.</a:t>
            </a:r>
          </a:p>
          <a:p>
            <a:r>
              <a:rPr lang="en-US" dirty="0" smtClean="0"/>
              <a:t>Even </a:t>
            </a:r>
            <a:r>
              <a:rPr lang="en-US" dirty="0"/>
              <a:t>in these configurations binding was still present after a certain amount of time.</a:t>
            </a:r>
          </a:p>
          <a:p>
            <a:endParaRPr lang="en-US" dirty="0"/>
          </a:p>
        </p:txBody>
      </p:sp>
      <p:sp>
        <p:nvSpPr>
          <p:cNvPr id="3" name="Title 2"/>
          <p:cNvSpPr>
            <a:spLocks noGrp="1"/>
          </p:cNvSpPr>
          <p:nvPr>
            <p:ph type="title"/>
          </p:nvPr>
        </p:nvSpPr>
        <p:spPr/>
        <p:txBody>
          <a:bodyPr/>
          <a:lstStyle/>
          <a:p>
            <a:r>
              <a:rPr lang="en-US" dirty="0" smtClean="0"/>
              <a:t>Single Bar Solution</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7</a:t>
            </a:fld>
            <a:endParaRPr lang="en-US"/>
          </a:p>
        </p:txBody>
      </p:sp>
      <p:pic>
        <p:nvPicPr>
          <p:cNvPr id="6" name="Picture 5"/>
          <p:cNvPicPr>
            <a:picLocks noChangeAspect="1"/>
          </p:cNvPicPr>
          <p:nvPr/>
        </p:nvPicPr>
        <p:blipFill>
          <a:blip r:embed="rId2"/>
          <a:stretch>
            <a:fillRect/>
          </a:stretch>
        </p:blipFill>
        <p:spPr>
          <a:xfrm>
            <a:off x="1219200" y="3528292"/>
            <a:ext cx="2341067" cy="2341067"/>
          </a:xfrm>
          <a:prstGeom prst="rect">
            <a:avLst/>
          </a:prstGeom>
        </p:spPr>
      </p:pic>
      <p:pic>
        <p:nvPicPr>
          <p:cNvPr id="7" name="Picture 6"/>
          <p:cNvPicPr>
            <a:picLocks noChangeAspect="1"/>
          </p:cNvPicPr>
          <p:nvPr/>
        </p:nvPicPr>
        <p:blipFill rotWithShape="1">
          <a:blip r:embed="rId3"/>
          <a:srcRect b="12119"/>
          <a:stretch/>
        </p:blipFill>
        <p:spPr>
          <a:xfrm>
            <a:off x="5105400" y="3404935"/>
            <a:ext cx="2206943" cy="2587780"/>
          </a:xfrm>
          <a:prstGeom prst="rect">
            <a:avLst/>
          </a:prstGeom>
        </p:spPr>
      </p:pic>
      <p:pic>
        <p:nvPicPr>
          <p:cNvPr id="8" name="Picture 7"/>
          <p:cNvPicPr>
            <a:picLocks noChangeAspect="1"/>
          </p:cNvPicPr>
          <p:nvPr/>
        </p:nvPicPr>
        <p:blipFill>
          <a:blip r:embed="rId4"/>
          <a:stretch>
            <a:fillRect/>
          </a:stretch>
        </p:blipFill>
        <p:spPr>
          <a:xfrm>
            <a:off x="914400" y="3517696"/>
            <a:ext cx="987638" cy="384081"/>
          </a:xfrm>
          <a:prstGeom prst="rect">
            <a:avLst/>
          </a:prstGeom>
        </p:spPr>
      </p:pic>
    </p:spTree>
    <p:extLst>
      <p:ext uri="{BB962C8B-B14F-4D97-AF65-F5344CB8AC3E}">
        <p14:creationId xmlns:p14="http://schemas.microsoft.com/office/powerpoint/2010/main" val="43618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8990922" cy="2285700"/>
          </a:xfrm>
        </p:spPr>
        <p:txBody>
          <a:bodyPr/>
          <a:lstStyle/>
          <a:p>
            <a:r>
              <a:rPr lang="en-US" dirty="0"/>
              <a:t>ANL proposed to try bellows without sliding elements. </a:t>
            </a:r>
            <a:endParaRPr lang="en-US" dirty="0" smtClean="0"/>
          </a:p>
          <a:p>
            <a:r>
              <a:rPr lang="en-US" dirty="0" smtClean="0"/>
              <a:t>Prototype </a:t>
            </a:r>
            <a:r>
              <a:rPr lang="en-US" dirty="0"/>
              <a:t>was prepared and warm tested at FRIB. </a:t>
            </a:r>
            <a:endParaRPr lang="en-US" dirty="0" smtClean="0"/>
          </a:p>
          <a:p>
            <a:r>
              <a:rPr lang="en-US" dirty="0" smtClean="0"/>
              <a:t>We </a:t>
            </a:r>
            <a:r>
              <a:rPr lang="en-US" dirty="0"/>
              <a:t>performed 1500 full cycles and 25000 small range cycles. The </a:t>
            </a:r>
            <a:r>
              <a:rPr lang="en-US" dirty="0" smtClean="0"/>
              <a:t>bellows </a:t>
            </a:r>
            <a:r>
              <a:rPr lang="en-US" dirty="0"/>
              <a:t>remained stable with no performance degradation.</a:t>
            </a:r>
          </a:p>
          <a:p>
            <a:r>
              <a:rPr lang="en-US" dirty="0"/>
              <a:t>We decided to accept and develop this solution</a:t>
            </a:r>
          </a:p>
          <a:p>
            <a:endParaRPr lang="en-US" dirty="0"/>
          </a:p>
        </p:txBody>
      </p:sp>
      <p:sp>
        <p:nvSpPr>
          <p:cNvPr id="3" name="Title 2"/>
          <p:cNvSpPr>
            <a:spLocks noGrp="1"/>
          </p:cNvSpPr>
          <p:nvPr>
            <p:ph type="title"/>
          </p:nvPr>
        </p:nvSpPr>
        <p:spPr/>
        <p:txBody>
          <a:bodyPr/>
          <a:lstStyle/>
          <a:p>
            <a:r>
              <a:rPr lang="en-US" dirty="0" smtClean="0"/>
              <a:t>Bellows Without Sliding </a:t>
            </a:r>
            <a:r>
              <a:rPr lang="en-US" dirty="0"/>
              <a:t>E</a:t>
            </a:r>
            <a:r>
              <a:rPr lang="en-US" dirty="0" smtClean="0"/>
              <a:t>lements</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8</a:t>
            </a:fld>
            <a:endParaRPr lang="en-US"/>
          </a:p>
        </p:txBody>
      </p:sp>
      <p:pic>
        <p:nvPicPr>
          <p:cNvPr id="6" name="Picture 5"/>
          <p:cNvPicPr>
            <a:picLocks noChangeAspect="1"/>
          </p:cNvPicPr>
          <p:nvPr/>
        </p:nvPicPr>
        <p:blipFill>
          <a:blip r:embed="rId2"/>
          <a:stretch>
            <a:fillRect/>
          </a:stretch>
        </p:blipFill>
        <p:spPr>
          <a:xfrm>
            <a:off x="2590800" y="3207212"/>
            <a:ext cx="3657601" cy="2743200"/>
          </a:xfrm>
          <a:prstGeom prst="rect">
            <a:avLst/>
          </a:prstGeom>
        </p:spPr>
      </p:pic>
    </p:spTree>
    <p:extLst>
      <p:ext uri="{BB962C8B-B14F-4D97-AF65-F5344CB8AC3E}">
        <p14:creationId xmlns:p14="http://schemas.microsoft.com/office/powerpoint/2010/main" val="385070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7100"/>
            <a:ext cx="5867400" cy="5027414"/>
          </a:xfrm>
        </p:spPr>
        <p:txBody>
          <a:bodyPr/>
          <a:lstStyle/>
          <a:p>
            <a:r>
              <a:rPr lang="en-US" dirty="0"/>
              <a:t>The arms used for the first prototype were not compatible with cryomodule rail spacing requirements. The distance between the cavities was too small to insert the screws connecting the arms to the cavity. </a:t>
            </a:r>
            <a:endParaRPr lang="en-US" dirty="0" smtClean="0"/>
          </a:p>
          <a:p>
            <a:r>
              <a:rPr lang="en-US" dirty="0" smtClean="0"/>
              <a:t>We </a:t>
            </a:r>
            <a:r>
              <a:rPr lang="en-US" dirty="0"/>
              <a:t>solved this problem by modifying the design to allow installation of the two arms by sliding them from the side, and connecting them together to clamp two bolts already in place on the cavity beam port external flanges. </a:t>
            </a:r>
            <a:endParaRPr lang="en-US" dirty="0" smtClean="0"/>
          </a:p>
          <a:p>
            <a:r>
              <a:rPr lang="en-US" dirty="0" smtClean="0"/>
              <a:t>We </a:t>
            </a:r>
            <a:r>
              <a:rPr lang="en-US" dirty="0"/>
              <a:t>performed the cold test to validate this configuration.</a:t>
            </a:r>
          </a:p>
        </p:txBody>
      </p:sp>
      <p:sp>
        <p:nvSpPr>
          <p:cNvPr id="3" name="Title 2"/>
          <p:cNvSpPr>
            <a:spLocks noGrp="1"/>
          </p:cNvSpPr>
          <p:nvPr>
            <p:ph type="title"/>
          </p:nvPr>
        </p:nvSpPr>
        <p:spPr/>
        <p:txBody>
          <a:bodyPr/>
          <a:lstStyle/>
          <a:p>
            <a:r>
              <a:rPr lang="en-US" dirty="0" smtClean="0"/>
              <a:t>Tuner Arms Development</a:t>
            </a:r>
            <a:endParaRPr lang="en-US" dirty="0"/>
          </a:p>
        </p:txBody>
      </p:sp>
      <p:sp>
        <p:nvSpPr>
          <p:cNvPr id="4" name="Footer Placeholder 3"/>
          <p:cNvSpPr>
            <a:spLocks noGrp="1"/>
          </p:cNvSpPr>
          <p:nvPr>
            <p:ph type="ftr" sz="quarter" idx="10"/>
          </p:nvPr>
        </p:nvSpPr>
        <p:spPr/>
        <p:txBody>
          <a:bodyPr/>
          <a:lstStyle/>
          <a:p>
            <a:pPr>
              <a:defRPr/>
            </a:pPr>
            <a:r>
              <a:rPr lang="en-US" smtClean="0"/>
              <a:t>S. Stark, 23 February 2017 TTC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9</a:t>
            </a:fld>
            <a:endParaRPr lang="en-US"/>
          </a:p>
        </p:txBody>
      </p:sp>
      <p:pic>
        <p:nvPicPr>
          <p:cNvPr id="6" name="Picture 5"/>
          <p:cNvPicPr>
            <a:picLocks noChangeAspect="1"/>
          </p:cNvPicPr>
          <p:nvPr/>
        </p:nvPicPr>
        <p:blipFill>
          <a:blip r:embed="rId2"/>
          <a:stretch>
            <a:fillRect/>
          </a:stretch>
        </p:blipFill>
        <p:spPr>
          <a:xfrm>
            <a:off x="5943600" y="1371600"/>
            <a:ext cx="2942983" cy="3923978"/>
          </a:xfrm>
          <a:prstGeom prst="rect">
            <a:avLst/>
          </a:prstGeom>
        </p:spPr>
      </p:pic>
    </p:spTree>
    <p:extLst>
      <p:ext uri="{BB962C8B-B14F-4D97-AF65-F5344CB8AC3E}">
        <p14:creationId xmlns:p14="http://schemas.microsoft.com/office/powerpoint/2010/main" val="2331719164"/>
      </p:ext>
    </p:extLst>
  </p:cSld>
  <p:clrMapOvr>
    <a:masterClrMapping/>
  </p:clrMapOvr>
</p:sld>
</file>

<file path=ppt/theme/theme1.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 PowerPoint Template.pptx" id="{F9D8EFE4-3DAD-43E2-85D0-715CB6229C22}" vid="{1E1D846A-C59C-4820-B358-E1CB3089F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64A49F64DF79428F509E137829B888" ma:contentTypeVersion="12" ma:contentTypeDescription="Create a new document." ma:contentTypeScope="" ma:versionID="f78492142974c4de333a7b90d3569bca">
  <xsd:schema xmlns:xsd="http://www.w3.org/2001/XMLSchema" xmlns:xs="http://www.w3.org/2001/XMLSchema" xmlns:p="http://schemas.microsoft.com/office/2006/metadata/properties" xmlns:ns1="http://schemas.microsoft.com/sharepoint/v3" xmlns:ns3="31ac3772-10db-466f-87b2-5ca6a813de61" xmlns:ns4="http://schemas.microsoft.com/sharepoint/v4" targetNamespace="http://schemas.microsoft.com/office/2006/metadata/properties" ma:root="true" ma:fieldsID="55db7e5ff2f0921c7a8e51d838ec3469" ns1:_="" ns3:_="" ns4:_="">
    <xsd:import namespace="http://schemas.microsoft.com/sharepoint/v3"/>
    <xsd:import namespace="31ac3772-10db-466f-87b2-5ca6a813de61"/>
    <xsd:import namespace="http://schemas.microsoft.com/sharepoint/v4"/>
    <xsd:element name="properties">
      <xsd:complexType>
        <xsd:sequence>
          <xsd:element name="documentManagement">
            <xsd:complexType>
              <xsd:all>
                <xsd:element ref="ns3:Archive_x0020_Date"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11" nillable="true" ma:displayName="Archive Date" ma:format="DateOnly" ma:internalName="Archiv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Archive_x0020_Date xmlns="31ac3772-10db-466f-87b2-5ca6a813de61"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8B76CD61-6042-403B-B3F6-04E51A8FF76A}">
  <ds:schemaRefs>
    <ds:schemaRef ds:uri="http://schemas.microsoft.com/sharepoint/v3/contenttype/forms"/>
  </ds:schemaRefs>
</ds:datastoreItem>
</file>

<file path=customXml/itemProps2.xml><?xml version="1.0" encoding="utf-8"?>
<ds:datastoreItem xmlns:ds="http://schemas.openxmlformats.org/officeDocument/2006/customXml" ds:itemID="{54A3DBE1-8C73-4FEF-B4E5-7AC47EA29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ac3772-10db-466f-87b2-5ca6a813de6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A702D-F6E6-4314-8945-369A109C75F9}">
  <ds:schemaRef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purl.org/dc/dcmitype/"/>
    <ds:schemaRef ds:uri="http://schemas.microsoft.com/office/2006/metadata/properties"/>
    <ds:schemaRef ds:uri="http://schemas.microsoft.com/sharepoint/v3"/>
    <ds:schemaRef ds:uri="http://purl.org/dc/elements/1.1/"/>
    <ds:schemaRef ds:uri="http://schemas.microsoft.com/sharepoint/v4"/>
    <ds:schemaRef ds:uri="31ac3772-10db-466f-87b2-5ca6a813de61"/>
  </ds:schemaRefs>
</ds:datastoreItem>
</file>

<file path=docProps/app.xml><?xml version="1.0" encoding="utf-8"?>
<Properties xmlns="http://schemas.openxmlformats.org/officeDocument/2006/extended-properties" xmlns:vt="http://schemas.openxmlformats.org/officeDocument/2006/docPropsVTypes">
  <Template/>
  <TotalTime>622</TotalTime>
  <Words>1237</Words>
  <Application>Microsoft Office PowerPoint</Application>
  <PresentationFormat>On-screen Show (4:3)</PresentationFormat>
  <Paragraphs>101</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Helvetica</vt:lpstr>
      <vt:lpstr>Lucida Grande</vt:lpstr>
      <vt:lpstr>Wingdings</vt:lpstr>
      <vt:lpstr>ヒラギノ角ゴ Pro W3</vt:lpstr>
      <vt:lpstr>FRIB3</vt:lpstr>
      <vt:lpstr>FRIB HWR TUNER DEVELOPMENT</vt:lpstr>
      <vt:lpstr>Abstract</vt:lpstr>
      <vt:lpstr>First Pneumatic Tuner Prototype at FRIB</vt:lpstr>
      <vt:lpstr>Testing Experience</vt:lpstr>
      <vt:lpstr>Main Problems</vt:lpstr>
      <vt:lpstr>Further Solution Development</vt:lpstr>
      <vt:lpstr>Single Bar Solution</vt:lpstr>
      <vt:lpstr>Bellows Without Sliding Elements</vt:lpstr>
      <vt:lpstr>Tuner Arms Development</vt:lpstr>
      <vt:lpstr>Collaboration with ANL on Production Design</vt:lpstr>
      <vt:lpstr>First HWR53 Cryomodule Tuner Setup</vt:lpstr>
      <vt:lpstr>Conclusions</vt:lpstr>
      <vt:lpstr>Authors</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FRIB PowerPoint Template</dc:title>
  <dc:creator>Engwall, Hannah</dc:creator>
  <cp:lastModifiedBy>administrator</cp:lastModifiedBy>
  <cp:revision>33</cp:revision>
  <cp:lastPrinted>2013-06-17T20:20:32Z</cp:lastPrinted>
  <dcterms:created xsi:type="dcterms:W3CDTF">2014-10-10T17:49:08Z</dcterms:created>
  <dcterms:modified xsi:type="dcterms:W3CDTF">2017-02-23T00:19:17Z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0x010100F664A49F64DF79428F509E137829B888</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