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7" r:id="rId4"/>
    <p:sldId id="257" r:id="rId5"/>
    <p:sldId id="279" r:id="rId6"/>
    <p:sldId id="278" r:id="rId7"/>
    <p:sldId id="265" r:id="rId8"/>
    <p:sldId id="267" r:id="rId9"/>
    <p:sldId id="272" r:id="rId10"/>
    <p:sldId id="284" r:id="rId11"/>
    <p:sldId id="286" r:id="rId12"/>
    <p:sldId id="285" r:id="rId13"/>
    <p:sldId id="287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windata\scratch\zyyao\ISAC-II\Q-Curves%20201611\SCB5\SCB5%20CAV2%202016112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windata\scratch\zyyao\ISAC-II\Q-Curves%20201611\SCB5\SCB5%20CAV2%202016112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windata\scratch\zyyao\ISAC-II\Q-Curves%20201611\SCB5\SCB5%20CAV1%2020161125%20all%20da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windata\scratch\zyyao\ISAC-II\Q-Curves%20201611\SCB2\SCB2%20CAV3%2020161128%20all%20da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windata\scratch\zyyao\ISAC-II\Q-Curves%20201611\SCB5\SCB5%20CAV1%2020161125%20all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60761703950187E-2"/>
          <c:y val="6.361338962455676E-2"/>
          <c:w val="0.82422511139595922"/>
          <c:h val="0.74300439081482295"/>
        </c:manualLayout>
      </c:layout>
      <c:scatterChart>
        <c:scatterStyle val="lineMarker"/>
        <c:varyColors val="0"/>
        <c:ser>
          <c:idx val="0"/>
          <c:order val="0"/>
          <c:tx>
            <c:v>Q0 at 7W</c:v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'Cavity#'!$V$10:$V$21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'Cavity#'!$X$10:$X$21</c:f>
              <c:numCache>
                <c:formatCode>General</c:formatCode>
                <c:ptCount val="12"/>
                <c:pt idx="0">
                  <c:v>8569539.4422857128</c:v>
                </c:pt>
                <c:pt idx="1">
                  <c:v>34278157.769142851</c:v>
                </c:pt>
                <c:pt idx="2">
                  <c:v>77125854.980571419</c:v>
                </c:pt>
                <c:pt idx="3">
                  <c:v>137112631.0765714</c:v>
                </c:pt>
                <c:pt idx="4">
                  <c:v>214238486.05714282</c:v>
                </c:pt>
                <c:pt idx="5">
                  <c:v>308503419.92228568</c:v>
                </c:pt>
                <c:pt idx="6">
                  <c:v>419907432.67199999</c:v>
                </c:pt>
                <c:pt idx="7">
                  <c:v>548450524.30628562</c:v>
                </c:pt>
                <c:pt idx="8">
                  <c:v>694132694.82514274</c:v>
                </c:pt>
                <c:pt idx="9">
                  <c:v>856953944.2285713</c:v>
                </c:pt>
                <c:pt idx="10">
                  <c:v>1036914272.5165714</c:v>
                </c:pt>
                <c:pt idx="11">
                  <c:v>1234013679.6891427</c:v>
                </c:pt>
              </c:numCache>
            </c:numRef>
          </c:yVal>
          <c:smooth val="0"/>
        </c:ser>
        <c:ser>
          <c:idx val="3"/>
          <c:order val="1"/>
          <c:tx>
            <c:v>Initial</c:v>
          </c:tx>
          <c:spPr>
            <a:ln>
              <a:noFill/>
            </a:ln>
          </c:spPr>
          <c:marker>
            <c:symbol val="circle"/>
            <c:size val="5"/>
          </c:marker>
          <c:xVal>
            <c:numRef>
              <c:f>'Cavity#'!$K$39:$O$39</c:f>
              <c:numCache>
                <c:formatCode>General</c:formatCode>
                <c:ptCount val="5"/>
                <c:pt idx="0">
                  <c:v>6.5907866952942022</c:v>
                </c:pt>
                <c:pt idx="1">
                  <c:v>6.8274321817166355</c:v>
                </c:pt>
                <c:pt idx="2">
                  <c:v>7.044357210937199</c:v>
                </c:pt>
                <c:pt idx="3">
                  <c:v>7.1824004113502857</c:v>
                </c:pt>
                <c:pt idx="4">
                  <c:v>7.3401640689652421</c:v>
                </c:pt>
              </c:numCache>
            </c:numRef>
          </c:xVal>
          <c:yVal>
            <c:numRef>
              <c:f>'Cavity#'!$Q$39:$U$39</c:f>
              <c:numCache>
                <c:formatCode>General</c:formatCode>
                <c:ptCount val="5"/>
                <c:pt idx="0">
                  <c:v>589973305.39317715</c:v>
                </c:pt>
                <c:pt idx="1">
                  <c:v>502889581.87126243</c:v>
                </c:pt>
                <c:pt idx="2">
                  <c:v>425246345.1252405</c:v>
                </c:pt>
                <c:pt idx="3" formatCode="0.00E+00">
                  <c:v>351153559.228894</c:v>
                </c:pt>
                <c:pt idx="4">
                  <c:v>291319384.55350882</c:v>
                </c:pt>
              </c:numCache>
            </c:numRef>
          </c:yVal>
          <c:smooth val="0"/>
        </c:ser>
        <c:ser>
          <c:idx val="1"/>
          <c:order val="2"/>
          <c:tx>
            <c:v>Before Thermal Cycle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'Cavity#'!$M$9:$M$17</c:f>
              <c:numCache>
                <c:formatCode>General</c:formatCode>
                <c:ptCount val="9"/>
                <c:pt idx="0">
                  <c:v>2.0030962049101197</c:v>
                </c:pt>
                <c:pt idx="1">
                  <c:v>0.60699884997276343</c:v>
                </c:pt>
                <c:pt idx="2">
                  <c:v>2.8731278898710819</c:v>
                </c:pt>
                <c:pt idx="3">
                  <c:v>3.7026929848338601</c:v>
                </c:pt>
                <c:pt idx="4">
                  <c:v>4.6131912597930054</c:v>
                </c:pt>
                <c:pt idx="5">
                  <c:v>5.1392569297693944</c:v>
                </c:pt>
                <c:pt idx="6">
                  <c:v>5.8676555497367149</c:v>
                </c:pt>
                <c:pt idx="7">
                  <c:v>6.3937212197131057</c:v>
                </c:pt>
                <c:pt idx="8">
                  <c:v>7.0411866596840529</c:v>
                </c:pt>
              </c:numCache>
            </c:numRef>
          </c:xVal>
          <c:yVal>
            <c:numRef>
              <c:f>'Cavity#'!$T$9:$T$17</c:f>
              <c:numCache>
                <c:formatCode>0.00E+00</c:formatCode>
                <c:ptCount val="9"/>
                <c:pt idx="0">
                  <c:v>111432037.76301974</c:v>
                </c:pt>
                <c:pt idx="1">
                  <c:v>230517634.90078172</c:v>
                </c:pt>
                <c:pt idx="2">
                  <c:v>103406121.15431601</c:v>
                </c:pt>
                <c:pt idx="3">
                  <c:v>94852043.093670428</c:v>
                </c:pt>
                <c:pt idx="4">
                  <c:v>89795104.067182019</c:v>
                </c:pt>
                <c:pt idx="5">
                  <c:v>89279766.943473011</c:v>
                </c:pt>
                <c:pt idx="6">
                  <c:v>85679404.384692892</c:v>
                </c:pt>
                <c:pt idx="7">
                  <c:v>83564853.574148372</c:v>
                </c:pt>
                <c:pt idx="8">
                  <c:v>80484778.995662183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10024"/>
        <c:axId val="427978928"/>
      </c:scatterChart>
      <c:valAx>
        <c:axId val="450310024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Ea, MV/m</a:t>
                </a:r>
              </a:p>
            </c:rich>
          </c:tx>
          <c:layout>
            <c:manualLayout>
              <c:xMode val="edge"/>
              <c:yMode val="edge"/>
              <c:x val="0.47497152301400608"/>
              <c:y val="0.87524194091123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978928"/>
        <c:crossesAt val="1"/>
        <c:crossBetween val="midCat"/>
      </c:valAx>
      <c:valAx>
        <c:axId val="427978928"/>
        <c:scaling>
          <c:logBase val="10"/>
          <c:orientation val="minMax"/>
          <c:max val="10000000000"/>
          <c:min val="1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Qo</a:t>
                </a:r>
              </a:p>
            </c:rich>
          </c:tx>
          <c:layout>
            <c:manualLayout>
              <c:xMode val="edge"/>
              <c:yMode val="edge"/>
              <c:x val="4.8550207374705784E-3"/>
              <c:y val="0.38692383149076065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0310024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530864545330749"/>
          <c:y val="8.4296386028669498E-2"/>
          <c:w val="0.24113344508143997"/>
          <c:h val="0.1932684568275119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60761703950187E-2"/>
          <c:y val="6.361338962455676E-2"/>
          <c:w val="0.82422511139595922"/>
          <c:h val="0.74300439081482295"/>
        </c:manualLayout>
      </c:layout>
      <c:scatterChart>
        <c:scatterStyle val="lineMarker"/>
        <c:varyColors val="0"/>
        <c:ser>
          <c:idx val="0"/>
          <c:order val="0"/>
          <c:tx>
            <c:v>Q0 at 7W</c:v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'Cavity#'!$V$10:$V$21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'Cavity#'!$X$10:$X$21</c:f>
              <c:numCache>
                <c:formatCode>General</c:formatCode>
                <c:ptCount val="12"/>
                <c:pt idx="0">
                  <c:v>8569539.4422857128</c:v>
                </c:pt>
                <c:pt idx="1">
                  <c:v>34278157.769142851</c:v>
                </c:pt>
                <c:pt idx="2">
                  <c:v>77125854.980571419</c:v>
                </c:pt>
                <c:pt idx="3">
                  <c:v>137112631.0765714</c:v>
                </c:pt>
                <c:pt idx="4">
                  <c:v>214238486.05714282</c:v>
                </c:pt>
                <c:pt idx="5">
                  <c:v>308503419.92228568</c:v>
                </c:pt>
                <c:pt idx="6">
                  <c:v>419907432.67199999</c:v>
                </c:pt>
                <c:pt idx="7">
                  <c:v>548450524.30628562</c:v>
                </c:pt>
                <c:pt idx="8">
                  <c:v>694132694.82514274</c:v>
                </c:pt>
                <c:pt idx="9">
                  <c:v>856953944.2285713</c:v>
                </c:pt>
                <c:pt idx="10">
                  <c:v>1036914272.5165714</c:v>
                </c:pt>
                <c:pt idx="11">
                  <c:v>1234013679.6891427</c:v>
                </c:pt>
              </c:numCache>
            </c:numRef>
          </c:yVal>
          <c:smooth val="0"/>
        </c:ser>
        <c:ser>
          <c:idx val="3"/>
          <c:order val="1"/>
          <c:tx>
            <c:v>Initial</c:v>
          </c:tx>
          <c:spPr>
            <a:ln>
              <a:noFill/>
            </a:ln>
          </c:spPr>
          <c:marker>
            <c:symbol val="circle"/>
            <c:size val="5"/>
          </c:marker>
          <c:xVal>
            <c:numRef>
              <c:f>'Cavity#'!$K$39:$O$39</c:f>
              <c:numCache>
                <c:formatCode>General</c:formatCode>
                <c:ptCount val="5"/>
                <c:pt idx="0">
                  <c:v>6.5907866952942022</c:v>
                </c:pt>
                <c:pt idx="1">
                  <c:v>6.8274321817166355</c:v>
                </c:pt>
                <c:pt idx="2">
                  <c:v>7.044357210937199</c:v>
                </c:pt>
                <c:pt idx="3">
                  <c:v>7.1824004113502857</c:v>
                </c:pt>
                <c:pt idx="4">
                  <c:v>7.3401640689652421</c:v>
                </c:pt>
              </c:numCache>
            </c:numRef>
          </c:xVal>
          <c:yVal>
            <c:numRef>
              <c:f>'Cavity#'!$Q$39:$U$39</c:f>
              <c:numCache>
                <c:formatCode>General</c:formatCode>
                <c:ptCount val="5"/>
                <c:pt idx="0">
                  <c:v>589973305.39317715</c:v>
                </c:pt>
                <c:pt idx="1">
                  <c:v>502889581.87126243</c:v>
                </c:pt>
                <c:pt idx="2">
                  <c:v>425246345.1252405</c:v>
                </c:pt>
                <c:pt idx="3" formatCode="0.00E+00">
                  <c:v>351153559.228894</c:v>
                </c:pt>
                <c:pt idx="4">
                  <c:v>291319384.55350882</c:v>
                </c:pt>
              </c:numCache>
            </c:numRef>
          </c:yVal>
          <c:smooth val="0"/>
        </c:ser>
        <c:ser>
          <c:idx val="1"/>
          <c:order val="2"/>
          <c:tx>
            <c:v>Before Thermal Cycle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'Cavity#'!$M$9:$M$17</c:f>
              <c:numCache>
                <c:formatCode>General</c:formatCode>
                <c:ptCount val="9"/>
                <c:pt idx="0">
                  <c:v>2.0030962049101197</c:v>
                </c:pt>
                <c:pt idx="1">
                  <c:v>0.60699884997276343</c:v>
                </c:pt>
                <c:pt idx="2">
                  <c:v>2.8731278898710819</c:v>
                </c:pt>
                <c:pt idx="3">
                  <c:v>3.7026929848338601</c:v>
                </c:pt>
                <c:pt idx="4">
                  <c:v>4.6131912597930054</c:v>
                </c:pt>
                <c:pt idx="5">
                  <c:v>5.1392569297693944</c:v>
                </c:pt>
                <c:pt idx="6">
                  <c:v>5.8676555497367149</c:v>
                </c:pt>
                <c:pt idx="7">
                  <c:v>6.3937212197131057</c:v>
                </c:pt>
                <c:pt idx="8">
                  <c:v>7.0411866596840529</c:v>
                </c:pt>
              </c:numCache>
            </c:numRef>
          </c:xVal>
          <c:yVal>
            <c:numRef>
              <c:f>'Cavity#'!$T$9:$T$17</c:f>
              <c:numCache>
                <c:formatCode>0.00E+00</c:formatCode>
                <c:ptCount val="9"/>
                <c:pt idx="0">
                  <c:v>111432037.76301974</c:v>
                </c:pt>
                <c:pt idx="1">
                  <c:v>230517634.90078172</c:v>
                </c:pt>
                <c:pt idx="2">
                  <c:v>103406121.15431601</c:v>
                </c:pt>
                <c:pt idx="3">
                  <c:v>94852043.093670428</c:v>
                </c:pt>
                <c:pt idx="4">
                  <c:v>89795104.067182019</c:v>
                </c:pt>
                <c:pt idx="5">
                  <c:v>89279766.943473011</c:v>
                </c:pt>
                <c:pt idx="6">
                  <c:v>85679404.384692892</c:v>
                </c:pt>
                <c:pt idx="7">
                  <c:v>83564853.574148372</c:v>
                </c:pt>
                <c:pt idx="8">
                  <c:v>80484778.995662183</c:v>
                </c:pt>
              </c:numCache>
            </c:numRef>
          </c:yVal>
          <c:smooth val="0"/>
        </c:ser>
        <c:ser>
          <c:idx val="2"/>
          <c:order val="3"/>
          <c:tx>
            <c:v>After thermal cycle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'Cavity#'!$M$19:$M$29</c:f>
              <c:numCache>
                <c:formatCode>General</c:formatCode>
                <c:ptCount val="11"/>
                <c:pt idx="0">
                  <c:v>4.9571572747775674</c:v>
                </c:pt>
                <c:pt idx="1">
                  <c:v>5.8676555497367149</c:v>
                </c:pt>
                <c:pt idx="2">
                  <c:v>7.4053859696677149</c:v>
                </c:pt>
                <c:pt idx="3">
                  <c:v>7.8505184596477413</c:v>
                </c:pt>
                <c:pt idx="4">
                  <c:v>8.7205501446086977</c:v>
                </c:pt>
                <c:pt idx="5">
                  <c:v>9.0442828645941784</c:v>
                </c:pt>
                <c:pt idx="6">
                  <c:v>8.2147177696314024</c:v>
                </c:pt>
                <c:pt idx="7">
                  <c:v>6.4746543997094772</c:v>
                </c:pt>
                <c:pt idx="8">
                  <c:v>3.6824596898347624</c:v>
                </c:pt>
                <c:pt idx="9">
                  <c:v>2.4886952848883301</c:v>
                </c:pt>
                <c:pt idx="10">
                  <c:v>1.2342309949446186</c:v>
                </c:pt>
              </c:numCache>
            </c:numRef>
          </c:xVal>
          <c:yVal>
            <c:numRef>
              <c:f>'Cavity#'!$T$19:$T$29</c:f>
              <c:numCache>
                <c:formatCode>0.00E+00</c:formatCode>
                <c:ptCount val="11"/>
                <c:pt idx="0">
                  <c:v>1045684781.9692065</c:v>
                </c:pt>
                <c:pt idx="1">
                  <c:v>931629201.27772379</c:v>
                </c:pt>
                <c:pt idx="2">
                  <c:v>627060794.28893495</c:v>
                </c:pt>
                <c:pt idx="3">
                  <c:v>455293074.865493</c:v>
                </c:pt>
                <c:pt idx="4">
                  <c:v>206879090.75572318</c:v>
                </c:pt>
                <c:pt idx="5">
                  <c:v>153429558.12052718</c:v>
                </c:pt>
                <c:pt idx="6">
                  <c:v>334684790.98463148</c:v>
                </c:pt>
                <c:pt idx="7">
                  <c:v>824804619.53981304</c:v>
                </c:pt>
                <c:pt idx="8">
                  <c:v>1151500845.2287185</c:v>
                </c:pt>
                <c:pt idx="9">
                  <c:v>1280814800.7574477</c:v>
                </c:pt>
                <c:pt idx="10">
                  <c:v>1657470700.6377001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979320"/>
        <c:axId val="427979712"/>
      </c:scatterChart>
      <c:valAx>
        <c:axId val="42797932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Ea, MV/m</a:t>
                </a:r>
              </a:p>
            </c:rich>
          </c:tx>
          <c:layout>
            <c:manualLayout>
              <c:xMode val="edge"/>
              <c:yMode val="edge"/>
              <c:x val="0.47497152301400608"/>
              <c:y val="0.87524194091123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979712"/>
        <c:crossesAt val="1"/>
        <c:crossBetween val="midCat"/>
      </c:valAx>
      <c:valAx>
        <c:axId val="427979712"/>
        <c:scaling>
          <c:logBase val="10"/>
          <c:orientation val="minMax"/>
          <c:max val="10000000000"/>
          <c:min val="1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Qo</a:t>
                </a:r>
              </a:p>
            </c:rich>
          </c:tx>
          <c:layout>
            <c:manualLayout>
              <c:xMode val="edge"/>
              <c:yMode val="edge"/>
              <c:x val="4.8550207374705784E-3"/>
              <c:y val="0.38692383149076065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979320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530864545330749"/>
          <c:y val="8.4296386028669498E-2"/>
          <c:w val="0.24113344508143997"/>
          <c:h val="0.1932684568275119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62897304177057"/>
          <c:y val="8.0533994164435033E-2"/>
          <c:w val="0.81319466068715374"/>
          <c:h val="0.74300439081482295"/>
        </c:manualLayout>
      </c:layout>
      <c:scatterChart>
        <c:scatterStyle val="lineMarker"/>
        <c:varyColors val="0"/>
        <c:ser>
          <c:idx val="0"/>
          <c:order val="0"/>
          <c:tx>
            <c:v>Q0 at 7W</c:v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'Cavity#'!$V$10:$V$21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'Cavity#'!$X$10:$X$21</c:f>
              <c:numCache>
                <c:formatCode>General</c:formatCode>
                <c:ptCount val="12"/>
                <c:pt idx="0">
                  <c:v>8569539.4422857128</c:v>
                </c:pt>
                <c:pt idx="1">
                  <c:v>34278157.769142851</c:v>
                </c:pt>
                <c:pt idx="2">
                  <c:v>77125854.980571419</c:v>
                </c:pt>
                <c:pt idx="3">
                  <c:v>137112631.0765714</c:v>
                </c:pt>
                <c:pt idx="4">
                  <c:v>214238486.05714282</c:v>
                </c:pt>
                <c:pt idx="5">
                  <c:v>308503419.92228568</c:v>
                </c:pt>
                <c:pt idx="6">
                  <c:v>419907432.67199999</c:v>
                </c:pt>
                <c:pt idx="7">
                  <c:v>548450524.30628562</c:v>
                </c:pt>
                <c:pt idx="8">
                  <c:v>694132694.82514274</c:v>
                </c:pt>
                <c:pt idx="9">
                  <c:v>856953944.2285713</c:v>
                </c:pt>
                <c:pt idx="10">
                  <c:v>1036914272.5165714</c:v>
                </c:pt>
                <c:pt idx="11">
                  <c:v>1234013679.6891427</c:v>
                </c:pt>
              </c:numCache>
            </c:numRef>
          </c:yVal>
          <c:smooth val="0"/>
        </c:ser>
        <c:ser>
          <c:idx val="1"/>
          <c:order val="1"/>
          <c:tx>
            <c:v>Initial test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'Cavity#'!$M$9:$M$41</c:f>
              <c:numCache>
                <c:formatCode>General</c:formatCode>
                <c:ptCount val="33"/>
                <c:pt idx="0">
                  <c:v>3.5645841351052892</c:v>
                </c:pt>
                <c:pt idx="1">
                  <c:v>2.9853392131506795</c:v>
                </c:pt>
                <c:pt idx="2">
                  <c:v>2.4060942911960717</c:v>
                </c:pt>
                <c:pt idx="3">
                  <c:v>2.0050785759967238</c:v>
                </c:pt>
                <c:pt idx="4">
                  <c:v>1.6263415116417883</c:v>
                </c:pt>
                <c:pt idx="5">
                  <c:v>1.3367190506644833</c:v>
                </c:pt>
                <c:pt idx="6">
                  <c:v>1.0470965896871789</c:v>
                </c:pt>
                <c:pt idx="7">
                  <c:v>0.86886738293191434</c:v>
                </c:pt>
                <c:pt idx="8">
                  <c:v>0.57924492195460953</c:v>
                </c:pt>
                <c:pt idx="9">
                  <c:v>3.4086335791944329</c:v>
                </c:pt>
                <c:pt idx="10">
                  <c:v>4.054714453682263</c:v>
                </c:pt>
                <c:pt idx="11">
                  <c:v>4.4557301688816136</c:v>
                </c:pt>
                <c:pt idx="12">
                  <c:v>5.0795323925250395</c:v>
                </c:pt>
                <c:pt idx="13">
                  <c:v>5.6587773144796429</c:v>
                </c:pt>
                <c:pt idx="14">
                  <c:v>6.2380222364342552</c:v>
                </c:pt>
                <c:pt idx="15">
                  <c:v>6.7504312058556417</c:v>
                </c:pt>
                <c:pt idx="16">
                  <c:v>7.8643637480760447</c:v>
                </c:pt>
                <c:pt idx="17">
                  <c:v>7.5747412870987381</c:v>
                </c:pt>
                <c:pt idx="18">
                  <c:v>7.1960042227438041</c:v>
                </c:pt>
                <c:pt idx="19">
                  <c:v>8.4436086700306525</c:v>
                </c:pt>
                <c:pt idx="20">
                  <c:v>14.090255972792605</c:v>
                </c:pt>
                <c:pt idx="21">
                  <c:v>3.4531908808832501</c:v>
                </c:pt>
                <c:pt idx="22">
                  <c:v>1.7600134167082353</c:v>
                </c:pt>
                <c:pt idx="23">
                  <c:v>5.23548294843589</c:v>
                </c:pt>
                <c:pt idx="24">
                  <c:v>6.4830873957227437</c:v>
                </c:pt>
                <c:pt idx="25">
                  <c:v>7.2405615244326196</c:v>
                </c:pt>
                <c:pt idx="26">
                  <c:v>7.5079053345655167</c:v>
                </c:pt>
                <c:pt idx="27">
                  <c:v>8.0425929548313082</c:v>
                </c:pt>
                <c:pt idx="28">
                  <c:v>0</c:v>
                </c:pt>
                <c:pt idx="29">
                  <c:v>8.0648716056757159</c:v>
                </c:pt>
                <c:pt idx="30">
                  <c:v>7.5524626362543312</c:v>
                </c:pt>
                <c:pt idx="31">
                  <c:v>6.6390379516335978</c:v>
                </c:pt>
                <c:pt idx="32">
                  <c:v>5.23548294843589</c:v>
                </c:pt>
              </c:numCache>
            </c:numRef>
          </c:xVal>
          <c:yVal>
            <c:numRef>
              <c:f>'Cavity#'!$T$9:$T$28</c:f>
              <c:numCache>
                <c:formatCode>0.00E+00</c:formatCode>
                <c:ptCount val="20"/>
                <c:pt idx="0">
                  <c:v>581344824.04049897</c:v>
                </c:pt>
                <c:pt idx="1">
                  <c:v>605956095.44842339</c:v>
                </c:pt>
                <c:pt idx="2">
                  <c:v>625917068.60451567</c:v>
                </c:pt>
                <c:pt idx="3">
                  <c:v>692710260.51162601</c:v>
                </c:pt>
                <c:pt idx="4">
                  <c:v>746285353.48641932</c:v>
                </c:pt>
                <c:pt idx="5">
                  <c:v>782533577.07987523</c:v>
                </c:pt>
                <c:pt idx="6">
                  <c:v>839418028.36626887</c:v>
                </c:pt>
                <c:pt idx="7">
                  <c:v>921188955.02441335</c:v>
                </c:pt>
                <c:pt idx="8">
                  <c:v>1193795440.9295883</c:v>
                </c:pt>
                <c:pt idx="9">
                  <c:v>580220692.49680662</c:v>
                </c:pt>
                <c:pt idx="10">
                  <c:v>563333940.11637771</c:v>
                </c:pt>
                <c:pt idx="11">
                  <c:v>534838727.74727678</c:v>
                </c:pt>
                <c:pt idx="12">
                  <c:v>515403484.7833004</c:v>
                </c:pt>
                <c:pt idx="13">
                  <c:v>483062068.18529516</c:v>
                </c:pt>
                <c:pt idx="14">
                  <c:v>401878966.41537964</c:v>
                </c:pt>
                <c:pt idx="15">
                  <c:v>286599855.82207847</c:v>
                </c:pt>
                <c:pt idx="16">
                  <c:v>164970015.44631267</c:v>
                </c:pt>
                <c:pt idx="17">
                  <c:v>191769654.38626543</c:v>
                </c:pt>
                <c:pt idx="18">
                  <c:v>266371188.59827933</c:v>
                </c:pt>
                <c:pt idx="19">
                  <c:v>89019787.15408425</c:v>
                </c:pt>
              </c:numCache>
            </c:numRef>
          </c:yVal>
          <c:smooth val="0"/>
        </c:ser>
        <c:ser>
          <c:idx val="2"/>
          <c:order val="2"/>
          <c:tx>
            <c:v>After Quench solenoid off</c:v>
          </c:tx>
          <c:spPr>
            <a:ln>
              <a:noFill/>
            </a:ln>
          </c:spPr>
          <c:xVal>
            <c:numRef>
              <c:f>'Cavity#'!$M$30:$M$36</c:f>
              <c:numCache>
                <c:formatCode>General</c:formatCode>
                <c:ptCount val="7"/>
                <c:pt idx="0">
                  <c:v>3.4531908808832501</c:v>
                </c:pt>
                <c:pt idx="1">
                  <c:v>1.7600134167082353</c:v>
                </c:pt>
                <c:pt idx="2">
                  <c:v>5.23548294843589</c:v>
                </c:pt>
                <c:pt idx="3">
                  <c:v>6.4830873957227437</c:v>
                </c:pt>
                <c:pt idx="4">
                  <c:v>7.2405615244326196</c:v>
                </c:pt>
                <c:pt idx="5">
                  <c:v>7.5079053345655167</c:v>
                </c:pt>
                <c:pt idx="6">
                  <c:v>8.0425929548313082</c:v>
                </c:pt>
              </c:numCache>
            </c:numRef>
          </c:xVal>
          <c:yVal>
            <c:numRef>
              <c:f>'Cavity#'!$T$30:$T$36</c:f>
              <c:numCache>
                <c:formatCode>0.00E+00</c:formatCode>
                <c:ptCount val="7"/>
                <c:pt idx="0">
                  <c:v>561620620.13339496</c:v>
                </c:pt>
                <c:pt idx="1">
                  <c:v>642850914.35125422</c:v>
                </c:pt>
                <c:pt idx="2">
                  <c:v>499925808.61831325</c:v>
                </c:pt>
                <c:pt idx="3">
                  <c:v>403793917.34623426</c:v>
                </c:pt>
                <c:pt idx="4">
                  <c:v>259202427.93141544</c:v>
                </c:pt>
                <c:pt idx="5">
                  <c:v>201343162.60607871</c:v>
                </c:pt>
                <c:pt idx="6">
                  <c:v>130368871.46784404</c:v>
                </c:pt>
              </c:numCache>
            </c:numRef>
          </c:yVal>
          <c:smooth val="0"/>
        </c:ser>
        <c:ser>
          <c:idx val="3"/>
          <c:order val="3"/>
          <c:tx>
            <c:v>After quench solenoid on</c:v>
          </c:tx>
          <c:spPr>
            <a:ln>
              <a:noFill/>
            </a:ln>
          </c:spPr>
          <c:marker>
            <c:symbol val="square"/>
            <c:size val="7"/>
            <c:spPr>
              <a:noFill/>
            </c:spPr>
          </c:marker>
          <c:xVal>
            <c:numRef>
              <c:f>'Cavity#'!$M$38:$M$43</c:f>
              <c:numCache>
                <c:formatCode>General</c:formatCode>
                <c:ptCount val="6"/>
                <c:pt idx="0">
                  <c:v>8.0648716056757159</c:v>
                </c:pt>
                <c:pt idx="1">
                  <c:v>7.5524626362543312</c:v>
                </c:pt>
                <c:pt idx="2">
                  <c:v>6.6390379516335978</c:v>
                </c:pt>
                <c:pt idx="3">
                  <c:v>5.23548294843589</c:v>
                </c:pt>
                <c:pt idx="4">
                  <c:v>3.4531908808832501</c:v>
                </c:pt>
                <c:pt idx="5">
                  <c:v>1.7600134167082353</c:v>
                </c:pt>
              </c:numCache>
            </c:numRef>
          </c:xVal>
          <c:yVal>
            <c:numRef>
              <c:f>'Cavity#'!$T$38:$T$43</c:f>
              <c:numCache>
                <c:formatCode>0.00E+00</c:formatCode>
                <c:ptCount val="6"/>
                <c:pt idx="0">
                  <c:v>115410201.76199092</c:v>
                </c:pt>
                <c:pt idx="1">
                  <c:v>196775989.60384309</c:v>
                </c:pt>
                <c:pt idx="2">
                  <c:v>365225982.94928282</c:v>
                </c:pt>
                <c:pt idx="3">
                  <c:v>497635669.62025332</c:v>
                </c:pt>
                <c:pt idx="4">
                  <c:v>562031765.51237857</c:v>
                </c:pt>
                <c:pt idx="5">
                  <c:v>626221243.21355212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263176"/>
        <c:axId val="427892224"/>
      </c:scatterChart>
      <c:valAx>
        <c:axId val="392263176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Ea, MV/m</a:t>
                </a:r>
              </a:p>
            </c:rich>
          </c:tx>
          <c:layout>
            <c:manualLayout>
              <c:xMode val="edge"/>
              <c:yMode val="edge"/>
              <c:x val="0.50924934383202103"/>
              <c:y val="0.885498221351772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892224"/>
        <c:crossesAt val="1"/>
        <c:crossBetween val="midCat"/>
      </c:valAx>
      <c:valAx>
        <c:axId val="427892224"/>
        <c:scaling>
          <c:logBase val="10"/>
          <c:orientation val="minMax"/>
          <c:max val="10000000000"/>
          <c:min val="1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Qo</a:t>
                </a:r>
              </a:p>
            </c:rich>
          </c:tx>
          <c:layout>
            <c:manualLayout>
              <c:xMode val="edge"/>
              <c:yMode val="edge"/>
              <c:x val="1.904614884791837E-2"/>
              <c:y val="0.40366756634883705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263176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244652230971129"/>
          <c:y val="0.57883608457572244"/>
          <c:w val="0.23532332677165357"/>
          <c:h val="0.23913292564317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801650201777"/>
          <c:y val="9.4147849839380765E-2"/>
          <c:w val="0.82781410969042468"/>
          <c:h val="0.74300439081482295"/>
        </c:manualLayout>
      </c:layout>
      <c:scatterChart>
        <c:scatterStyle val="lineMarker"/>
        <c:varyColors val="0"/>
        <c:ser>
          <c:idx val="0"/>
          <c:order val="0"/>
          <c:tx>
            <c:v>Q0 at 7W</c:v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'Cavity#'!$V$10:$V$21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'Cavity#'!$X$10:$X$21</c:f>
              <c:numCache>
                <c:formatCode>General</c:formatCode>
                <c:ptCount val="12"/>
                <c:pt idx="0">
                  <c:v>8569539.4422857128</c:v>
                </c:pt>
                <c:pt idx="1">
                  <c:v>34278157.769142851</c:v>
                </c:pt>
                <c:pt idx="2">
                  <c:v>77125854.980571419</c:v>
                </c:pt>
                <c:pt idx="3">
                  <c:v>137112631.0765714</c:v>
                </c:pt>
                <c:pt idx="4">
                  <c:v>214238486.05714282</c:v>
                </c:pt>
                <c:pt idx="5">
                  <c:v>308503419.92228568</c:v>
                </c:pt>
                <c:pt idx="6">
                  <c:v>419907432.67199999</c:v>
                </c:pt>
                <c:pt idx="7">
                  <c:v>548450524.30628562</c:v>
                </c:pt>
                <c:pt idx="8">
                  <c:v>694132694.82514274</c:v>
                </c:pt>
                <c:pt idx="9">
                  <c:v>856953944.2285713</c:v>
                </c:pt>
                <c:pt idx="10">
                  <c:v>1036914272.5165714</c:v>
                </c:pt>
                <c:pt idx="11">
                  <c:v>1234013679.6891427</c:v>
                </c:pt>
              </c:numCache>
            </c:numRef>
          </c:yVal>
          <c:smooth val="0"/>
        </c:ser>
        <c:ser>
          <c:idx val="1"/>
          <c:order val="1"/>
          <c:tx>
            <c:v>Initial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'Cavity#'!$M$9:$M$17</c:f>
              <c:numCache>
                <c:formatCode>General</c:formatCode>
                <c:ptCount val="9"/>
                <c:pt idx="0">
                  <c:v>4.1434636826434108</c:v>
                </c:pt>
                <c:pt idx="1">
                  <c:v>3.0414786606637785</c:v>
                </c:pt>
                <c:pt idx="2">
                  <c:v>1.5648187312110753</c:v>
                </c:pt>
                <c:pt idx="3">
                  <c:v>7.647776052538636</c:v>
                </c:pt>
                <c:pt idx="4">
                  <c:v>6.6559895327569683</c:v>
                </c:pt>
                <c:pt idx="5">
                  <c:v>5.7523618147336668</c:v>
                </c:pt>
                <c:pt idx="6">
                  <c:v>4.8707737971499645</c:v>
                </c:pt>
                <c:pt idx="7">
                  <c:v>8.1987685635284482</c:v>
                </c:pt>
                <c:pt idx="8">
                  <c:v>8.7497610745182648</c:v>
                </c:pt>
              </c:numCache>
            </c:numRef>
          </c:xVal>
          <c:yVal>
            <c:numRef>
              <c:f>'Cavity#'!$T$9:$T$17</c:f>
              <c:numCache>
                <c:formatCode>0.00E+00</c:formatCode>
                <c:ptCount val="9"/>
                <c:pt idx="0">
                  <c:v>832424562.87503445</c:v>
                </c:pt>
                <c:pt idx="1">
                  <c:v>970144146.1395421</c:v>
                </c:pt>
                <c:pt idx="2">
                  <c:v>1282508834.1095028</c:v>
                </c:pt>
                <c:pt idx="3">
                  <c:v>473935203.52821547</c:v>
                </c:pt>
                <c:pt idx="4">
                  <c:v>610599497.82332337</c:v>
                </c:pt>
                <c:pt idx="5">
                  <c:v>710256694.23062575</c:v>
                </c:pt>
                <c:pt idx="6">
                  <c:v>783987758.92932761</c:v>
                </c:pt>
                <c:pt idx="7">
                  <c:v>391695729.4049539</c:v>
                </c:pt>
                <c:pt idx="8">
                  <c:v>335235366.3545453</c:v>
                </c:pt>
              </c:numCache>
            </c:numRef>
          </c:yVal>
          <c:smooth val="0"/>
        </c:ser>
        <c:ser>
          <c:idx val="2"/>
          <c:order val="2"/>
          <c:tx>
            <c:v>After quench solenoid off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'Cavity#'!$M$20:$M$24</c:f>
              <c:numCache>
                <c:formatCode>General</c:formatCode>
                <c:ptCount val="5"/>
                <c:pt idx="0">
                  <c:v>4.0112254800058507</c:v>
                </c:pt>
                <c:pt idx="1">
                  <c:v>8.5293640701223374</c:v>
                </c:pt>
                <c:pt idx="2">
                  <c:v>6.6119101318777824</c:v>
                </c:pt>
                <c:pt idx="3">
                  <c:v>5.157289902864667</c:v>
                </c:pt>
                <c:pt idx="4">
                  <c:v>2.7108831540698901</c:v>
                </c:pt>
              </c:numCache>
            </c:numRef>
          </c:xVal>
          <c:yVal>
            <c:numRef>
              <c:f>'Cavity#'!$T$20:$T$24</c:f>
              <c:numCache>
                <c:formatCode>0.00E+00</c:formatCode>
                <c:ptCount val="5"/>
                <c:pt idx="0">
                  <c:v>867918121.09006321</c:v>
                </c:pt>
                <c:pt idx="1">
                  <c:v>408751871.38542891</c:v>
                </c:pt>
                <c:pt idx="2">
                  <c:v>652973607.11993515</c:v>
                </c:pt>
                <c:pt idx="3">
                  <c:v>775107932.23595524</c:v>
                </c:pt>
                <c:pt idx="4">
                  <c:v>989278671.60894954</c:v>
                </c:pt>
              </c:numCache>
            </c:numRef>
          </c:yVal>
          <c:smooth val="0"/>
        </c:ser>
        <c:ser>
          <c:idx val="3"/>
          <c:order val="3"/>
          <c:tx>
            <c:v>After quench solenoid on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'Cavity#'!$M$26:$M$30</c:f>
              <c:numCache>
                <c:formatCode>General</c:formatCode>
                <c:ptCount val="5"/>
                <c:pt idx="0">
                  <c:v>8.3750861670451879</c:v>
                </c:pt>
                <c:pt idx="1">
                  <c:v>6.8763865371528947</c:v>
                </c:pt>
                <c:pt idx="2">
                  <c:v>4.8487340967103716</c:v>
                </c:pt>
                <c:pt idx="3">
                  <c:v>4.0993842817642232</c:v>
                </c:pt>
                <c:pt idx="4">
                  <c:v>2.7108831540698901</c:v>
                </c:pt>
              </c:numCache>
            </c:numRef>
          </c:xVal>
          <c:yVal>
            <c:numRef>
              <c:f>'Cavity#'!$T$26:$T$30</c:f>
              <c:numCache>
                <c:formatCode>0.00E+00</c:formatCode>
                <c:ptCount val="5"/>
                <c:pt idx="0">
                  <c:v>464059599.89597452</c:v>
                </c:pt>
                <c:pt idx="1">
                  <c:v>671328247.92504787</c:v>
                </c:pt>
                <c:pt idx="2">
                  <c:v>870656263.34739232</c:v>
                </c:pt>
                <c:pt idx="3">
                  <c:v>782451583.63811159</c:v>
                </c:pt>
                <c:pt idx="4">
                  <c:v>897535027.41720521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959448"/>
        <c:axId val="475959840"/>
      </c:scatterChart>
      <c:valAx>
        <c:axId val="47595944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Ea, MV/m</a:t>
                </a:r>
              </a:p>
            </c:rich>
          </c:tx>
          <c:layout>
            <c:manualLayout>
              <c:xMode val="edge"/>
              <c:yMode val="edge"/>
              <c:x val="0.50924941237622767"/>
              <c:y val="0.88549832034354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959840"/>
        <c:crossesAt val="1"/>
        <c:crossBetween val="midCat"/>
      </c:valAx>
      <c:valAx>
        <c:axId val="475959840"/>
        <c:scaling>
          <c:logBase val="10"/>
          <c:orientation val="minMax"/>
          <c:max val="10000000000"/>
          <c:min val="1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Qo</a:t>
                </a:r>
              </a:p>
            </c:rich>
          </c:tx>
          <c:layout>
            <c:manualLayout>
              <c:xMode val="edge"/>
              <c:yMode val="edge"/>
              <c:x val="4.6790103358951722E-2"/>
              <c:y val="0.40373304481977923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959448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725043415923946"/>
          <c:y val="0.60349850016664819"/>
          <c:w val="0.40892736269901109"/>
          <c:h val="0.199479339891673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1797900262469"/>
          <c:y val="7.3765804655128775E-2"/>
          <c:w val="0.8266371391076115"/>
          <c:h val="0.74300439081482295"/>
        </c:manualLayout>
      </c:layout>
      <c:scatterChart>
        <c:scatterStyle val="lineMarker"/>
        <c:varyColors val="0"/>
        <c:ser>
          <c:idx val="0"/>
          <c:order val="0"/>
          <c:tx>
            <c:v>Q0 at 7W</c:v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'Cavity#'!$V$10:$V$21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'Cavity#'!$X$10:$X$21</c:f>
              <c:numCache>
                <c:formatCode>General</c:formatCode>
                <c:ptCount val="12"/>
                <c:pt idx="0">
                  <c:v>8569539.4422857128</c:v>
                </c:pt>
                <c:pt idx="1">
                  <c:v>34278157.769142851</c:v>
                </c:pt>
                <c:pt idx="2">
                  <c:v>77125854.980571419</c:v>
                </c:pt>
                <c:pt idx="3">
                  <c:v>137112631.0765714</c:v>
                </c:pt>
                <c:pt idx="4">
                  <c:v>214238486.05714282</c:v>
                </c:pt>
                <c:pt idx="5">
                  <c:v>308503419.92228568</c:v>
                </c:pt>
                <c:pt idx="6">
                  <c:v>419907432.67199999</c:v>
                </c:pt>
                <c:pt idx="7">
                  <c:v>548450524.30628562</c:v>
                </c:pt>
                <c:pt idx="8">
                  <c:v>694132694.82514274</c:v>
                </c:pt>
                <c:pt idx="9">
                  <c:v>856953944.2285713</c:v>
                </c:pt>
                <c:pt idx="10">
                  <c:v>1036914272.5165714</c:v>
                </c:pt>
                <c:pt idx="11">
                  <c:v>1234013679.6891427</c:v>
                </c:pt>
              </c:numCache>
            </c:numRef>
          </c:yVal>
          <c:smooth val="0"/>
        </c:ser>
        <c:ser>
          <c:idx val="1"/>
          <c:order val="1"/>
          <c:tx>
            <c:v>Initial test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'Cavity#'!$M$9:$M$41</c:f>
              <c:numCache>
                <c:formatCode>General</c:formatCode>
                <c:ptCount val="33"/>
                <c:pt idx="0">
                  <c:v>3.5645841351052892</c:v>
                </c:pt>
                <c:pt idx="1">
                  <c:v>2.9853392131506795</c:v>
                </c:pt>
                <c:pt idx="2">
                  <c:v>2.4060942911960717</c:v>
                </c:pt>
                <c:pt idx="3">
                  <c:v>2.0050785759967238</c:v>
                </c:pt>
                <c:pt idx="4">
                  <c:v>1.6263415116417883</c:v>
                </c:pt>
                <c:pt idx="5">
                  <c:v>1.3367190506644833</c:v>
                </c:pt>
                <c:pt idx="6">
                  <c:v>1.0470965896871789</c:v>
                </c:pt>
                <c:pt idx="7">
                  <c:v>0.86886738293191434</c:v>
                </c:pt>
                <c:pt idx="8">
                  <c:v>0.57924492195460953</c:v>
                </c:pt>
                <c:pt idx="9">
                  <c:v>3.4086335791944329</c:v>
                </c:pt>
                <c:pt idx="10">
                  <c:v>4.054714453682263</c:v>
                </c:pt>
                <c:pt idx="11">
                  <c:v>4.4557301688816136</c:v>
                </c:pt>
                <c:pt idx="12">
                  <c:v>5.0795323925250395</c:v>
                </c:pt>
                <c:pt idx="13">
                  <c:v>5.6587773144796429</c:v>
                </c:pt>
                <c:pt idx="14">
                  <c:v>6.2380222364342552</c:v>
                </c:pt>
                <c:pt idx="15">
                  <c:v>6.7504312058556417</c:v>
                </c:pt>
                <c:pt idx="16">
                  <c:v>7.8643637480760447</c:v>
                </c:pt>
                <c:pt idx="17">
                  <c:v>7.5747412870987381</c:v>
                </c:pt>
                <c:pt idx="18">
                  <c:v>7.1960042227438041</c:v>
                </c:pt>
                <c:pt idx="19">
                  <c:v>8.4436086700306525</c:v>
                </c:pt>
                <c:pt idx="20">
                  <c:v>14.090255972792605</c:v>
                </c:pt>
                <c:pt idx="21">
                  <c:v>3.4531908808832501</c:v>
                </c:pt>
                <c:pt idx="22">
                  <c:v>1.7600134167082353</c:v>
                </c:pt>
                <c:pt idx="23">
                  <c:v>5.23548294843589</c:v>
                </c:pt>
                <c:pt idx="24">
                  <c:v>6.4830873957227437</c:v>
                </c:pt>
                <c:pt idx="25">
                  <c:v>7.2405615244326196</c:v>
                </c:pt>
                <c:pt idx="26">
                  <c:v>7.5079053345655167</c:v>
                </c:pt>
                <c:pt idx="27">
                  <c:v>8.0425929548313082</c:v>
                </c:pt>
                <c:pt idx="28">
                  <c:v>0</c:v>
                </c:pt>
                <c:pt idx="29">
                  <c:v>8.0648716056757159</c:v>
                </c:pt>
                <c:pt idx="30">
                  <c:v>7.5524626362543312</c:v>
                </c:pt>
                <c:pt idx="31">
                  <c:v>6.6390379516335978</c:v>
                </c:pt>
                <c:pt idx="32">
                  <c:v>5.23548294843589</c:v>
                </c:pt>
              </c:numCache>
            </c:numRef>
          </c:xVal>
          <c:yVal>
            <c:numRef>
              <c:f>'Cavity#'!$T$9:$T$28</c:f>
              <c:numCache>
                <c:formatCode>0.00E+00</c:formatCode>
                <c:ptCount val="20"/>
                <c:pt idx="0">
                  <c:v>581344824.04049897</c:v>
                </c:pt>
                <c:pt idx="1">
                  <c:v>605956095.44842339</c:v>
                </c:pt>
                <c:pt idx="2">
                  <c:v>625917068.60451567</c:v>
                </c:pt>
                <c:pt idx="3">
                  <c:v>692710260.51162601</c:v>
                </c:pt>
                <c:pt idx="4">
                  <c:v>746285353.48641932</c:v>
                </c:pt>
                <c:pt idx="5">
                  <c:v>782533577.07987523</c:v>
                </c:pt>
                <c:pt idx="6">
                  <c:v>839418028.36626887</c:v>
                </c:pt>
                <c:pt idx="7">
                  <c:v>921188955.02441335</c:v>
                </c:pt>
                <c:pt idx="8">
                  <c:v>1193795440.9295883</c:v>
                </c:pt>
                <c:pt idx="9">
                  <c:v>580220692.49680662</c:v>
                </c:pt>
                <c:pt idx="10">
                  <c:v>563333940.11637771</c:v>
                </c:pt>
                <c:pt idx="11">
                  <c:v>534838727.74727678</c:v>
                </c:pt>
                <c:pt idx="12">
                  <c:v>515403484.7833004</c:v>
                </c:pt>
                <c:pt idx="13">
                  <c:v>483062068.18529516</c:v>
                </c:pt>
                <c:pt idx="14">
                  <c:v>401878966.41537964</c:v>
                </c:pt>
                <c:pt idx="15">
                  <c:v>286599855.82207847</c:v>
                </c:pt>
                <c:pt idx="16">
                  <c:v>164970015.44631267</c:v>
                </c:pt>
                <c:pt idx="17">
                  <c:v>191769654.38626543</c:v>
                </c:pt>
                <c:pt idx="18">
                  <c:v>266371188.59827933</c:v>
                </c:pt>
                <c:pt idx="19">
                  <c:v>89019787.15408425</c:v>
                </c:pt>
              </c:numCache>
            </c:numRef>
          </c:yVal>
          <c:smooth val="0"/>
        </c:ser>
        <c:ser>
          <c:idx val="2"/>
          <c:order val="2"/>
          <c:tx>
            <c:v>After Quench solenoid off</c:v>
          </c:tx>
          <c:spPr>
            <a:ln>
              <a:noFill/>
            </a:ln>
          </c:spPr>
          <c:xVal>
            <c:numRef>
              <c:f>'Cavity#'!$M$30:$M$36</c:f>
              <c:numCache>
                <c:formatCode>General</c:formatCode>
                <c:ptCount val="7"/>
                <c:pt idx="0">
                  <c:v>3.4531908808832501</c:v>
                </c:pt>
                <c:pt idx="1">
                  <c:v>1.7600134167082353</c:v>
                </c:pt>
                <c:pt idx="2">
                  <c:v>5.23548294843589</c:v>
                </c:pt>
                <c:pt idx="3">
                  <c:v>6.4830873957227437</c:v>
                </c:pt>
                <c:pt idx="4">
                  <c:v>7.2405615244326196</c:v>
                </c:pt>
                <c:pt idx="5">
                  <c:v>7.5079053345655167</c:v>
                </c:pt>
                <c:pt idx="6">
                  <c:v>8.0425929548313082</c:v>
                </c:pt>
              </c:numCache>
            </c:numRef>
          </c:xVal>
          <c:yVal>
            <c:numRef>
              <c:f>'Cavity#'!$T$30:$T$36</c:f>
              <c:numCache>
                <c:formatCode>0.00E+00</c:formatCode>
                <c:ptCount val="7"/>
                <c:pt idx="0">
                  <c:v>561620620.13339496</c:v>
                </c:pt>
                <c:pt idx="1">
                  <c:v>642850914.35125422</c:v>
                </c:pt>
                <c:pt idx="2">
                  <c:v>499925808.61831325</c:v>
                </c:pt>
                <c:pt idx="3">
                  <c:v>403793917.34623426</c:v>
                </c:pt>
                <c:pt idx="4">
                  <c:v>259202427.93141544</c:v>
                </c:pt>
                <c:pt idx="5">
                  <c:v>201343162.60607871</c:v>
                </c:pt>
                <c:pt idx="6">
                  <c:v>130368871.46784404</c:v>
                </c:pt>
              </c:numCache>
            </c:numRef>
          </c:yVal>
          <c:smooth val="0"/>
        </c:ser>
        <c:ser>
          <c:idx val="3"/>
          <c:order val="3"/>
          <c:tx>
            <c:v>After quench solenoid on</c:v>
          </c:tx>
          <c:spPr>
            <a:ln>
              <a:noFill/>
            </a:ln>
          </c:spPr>
          <c:marker>
            <c:symbol val="square"/>
            <c:size val="7"/>
            <c:spPr>
              <a:noFill/>
            </c:spPr>
          </c:marker>
          <c:xVal>
            <c:numRef>
              <c:f>'Cavity#'!$M$38:$M$43</c:f>
              <c:numCache>
                <c:formatCode>General</c:formatCode>
                <c:ptCount val="6"/>
                <c:pt idx="0">
                  <c:v>8.0648716056757159</c:v>
                </c:pt>
                <c:pt idx="1">
                  <c:v>7.5524626362543312</c:v>
                </c:pt>
                <c:pt idx="2">
                  <c:v>6.6390379516335978</c:v>
                </c:pt>
                <c:pt idx="3">
                  <c:v>5.23548294843589</c:v>
                </c:pt>
                <c:pt idx="4">
                  <c:v>3.4531908808832501</c:v>
                </c:pt>
                <c:pt idx="5">
                  <c:v>1.7600134167082353</c:v>
                </c:pt>
              </c:numCache>
            </c:numRef>
          </c:xVal>
          <c:yVal>
            <c:numRef>
              <c:f>'Cavity#'!$T$38:$T$43</c:f>
              <c:numCache>
                <c:formatCode>0.00E+00</c:formatCode>
                <c:ptCount val="6"/>
                <c:pt idx="0">
                  <c:v>115410201.76199092</c:v>
                </c:pt>
                <c:pt idx="1">
                  <c:v>196775989.60384309</c:v>
                </c:pt>
                <c:pt idx="2">
                  <c:v>365225982.94928282</c:v>
                </c:pt>
                <c:pt idx="3">
                  <c:v>497635669.62025332</c:v>
                </c:pt>
                <c:pt idx="4">
                  <c:v>562031765.51237857</c:v>
                </c:pt>
                <c:pt idx="5">
                  <c:v>626221243.21355212</c:v>
                </c:pt>
              </c:numCache>
            </c:numRef>
          </c:yVal>
          <c:smooth val="0"/>
        </c:ser>
        <c:ser>
          <c:idx val="4"/>
          <c:order val="4"/>
          <c:tx>
            <c:v>After thermal cycle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'Cavity#'!$M$45:$M$55</c:f>
              <c:numCache>
                <c:formatCode>General</c:formatCode>
                <c:ptCount val="11"/>
                <c:pt idx="0">
                  <c:v>3.8764852469269999</c:v>
                </c:pt>
                <c:pt idx="1">
                  <c:v>2.807110006395416</c:v>
                </c:pt>
                <c:pt idx="2">
                  <c:v>1.7600134167082353</c:v>
                </c:pt>
                <c:pt idx="3">
                  <c:v>1.0248179388427709</c:v>
                </c:pt>
                <c:pt idx="4">
                  <c:v>4.6116807247924676</c:v>
                </c:pt>
                <c:pt idx="5">
                  <c:v>5.6810559653240542</c:v>
                </c:pt>
                <c:pt idx="6">
                  <c:v>6.7504312058556417</c:v>
                </c:pt>
                <c:pt idx="7">
                  <c:v>7.6861345413207784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'Cavity#'!$T$45:$T$55</c:f>
              <c:numCache>
                <c:formatCode>0.00E+00</c:formatCode>
                <c:ptCount val="11"/>
                <c:pt idx="0">
                  <c:v>604615388.35636413</c:v>
                </c:pt>
                <c:pt idx="1">
                  <c:v>653532392.50877404</c:v>
                </c:pt>
                <c:pt idx="2">
                  <c:v>729819845.53543389</c:v>
                </c:pt>
                <c:pt idx="3">
                  <c:v>871375462.7165885</c:v>
                </c:pt>
                <c:pt idx="4">
                  <c:v>566623383.33343828</c:v>
                </c:pt>
                <c:pt idx="5">
                  <c:v>503499485.7546618</c:v>
                </c:pt>
                <c:pt idx="6">
                  <c:v>381223367.76677704</c:v>
                </c:pt>
                <c:pt idx="7">
                  <c:v>188342815.69218048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960624"/>
        <c:axId val="475961016"/>
      </c:scatterChart>
      <c:valAx>
        <c:axId val="475960624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Ea, MV/m</a:t>
                </a:r>
              </a:p>
            </c:rich>
          </c:tx>
          <c:layout>
            <c:manualLayout>
              <c:xMode val="edge"/>
              <c:yMode val="edge"/>
              <c:x val="0.50924934383202103"/>
              <c:y val="0.885498221351772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961016"/>
        <c:crossesAt val="1"/>
        <c:crossBetween val="midCat"/>
      </c:valAx>
      <c:valAx>
        <c:axId val="475961016"/>
        <c:scaling>
          <c:logBase val="10"/>
          <c:orientation val="minMax"/>
          <c:max val="10000000000"/>
          <c:min val="1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Qo</a:t>
                </a:r>
              </a:p>
            </c:rich>
          </c:tx>
          <c:layout>
            <c:manualLayout>
              <c:xMode val="edge"/>
              <c:yMode val="edge"/>
              <c:x val="6.0142716535433131E-3"/>
              <c:y val="0.39697350013989369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960624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901112275634249"/>
          <c:y val="8.1389461000059823E-2"/>
          <c:w val="0.35735199264034517"/>
          <c:h val="0.23913292564317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E0BF-AEB4-42C9-8043-660BC6291B83}" type="datetimeFigureOut">
              <a:rPr lang="en-CA" smtClean="0"/>
              <a:t>22/02/2017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8B42-D985-4C97-B314-BD295DE66F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53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8B42-D985-4C97-B314-BD295DE66FE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66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57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66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0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54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53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6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87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43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44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5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4242-BED6-49F7-AD16-413CC4921B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9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Degradation and recovery of ISAC-II cavities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/>
          <a:lstStyle/>
          <a:p>
            <a:r>
              <a:rPr lang="en-CA" dirty="0" smtClean="0"/>
              <a:t>Tobi </a:t>
            </a:r>
            <a:r>
              <a:rPr lang="en-CA" dirty="0" err="1" smtClean="0"/>
              <a:t>Junginger</a:t>
            </a:r>
            <a:r>
              <a:rPr lang="en-CA" dirty="0" smtClean="0"/>
              <a:t>, Arthur Chen, </a:t>
            </a:r>
            <a:r>
              <a:rPr lang="en-CA" dirty="0"/>
              <a:t>Bob </a:t>
            </a:r>
            <a:r>
              <a:rPr lang="en-CA" dirty="0" err="1" smtClean="0"/>
              <a:t>Laxdal</a:t>
            </a:r>
            <a:r>
              <a:rPr lang="en-CA" dirty="0" smtClean="0"/>
              <a:t>, </a:t>
            </a:r>
            <a:r>
              <a:rPr lang="en-CA" dirty="0"/>
              <a:t>Doug </a:t>
            </a:r>
            <a:r>
              <a:rPr lang="en-CA" dirty="0" smtClean="0"/>
              <a:t>Storey, </a:t>
            </a:r>
            <a:r>
              <a:rPr lang="en-CA" dirty="0" err="1"/>
              <a:t>Zhongyuan</a:t>
            </a:r>
            <a:r>
              <a:rPr lang="en-CA" dirty="0"/>
              <a:t> </a:t>
            </a:r>
            <a:r>
              <a:rPr lang="en-CA" dirty="0" smtClean="0"/>
              <a:t>Yao and Vladimir Zvyagintsev </a:t>
            </a:r>
            <a:endParaRPr lang="en-CA" dirty="0"/>
          </a:p>
        </p:txBody>
      </p:sp>
      <p:pic>
        <p:nvPicPr>
          <p:cNvPr id="4" name="Picture 2" descr="http://www.triumf.ca/sites/default/files/TRIUMF_logo_white_blu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111"/>
            <a:ext cx="2268000" cy="8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0.gstatic.com/images?q=tbn:ANd9GcTbubyPtP975eqsOh8j6dTHp8bP-AjO52Vi5uoBfm_Wpy6X9K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0" y="-9506"/>
            <a:ext cx="1404000" cy="13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Marie Curie 7th progra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120"/>
            <a:ext cx="1677421" cy="13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upload.wikimedia.org/wikipedia/commons/thumb/6/6b/Helmholtz-Zentrum_Berlin_f%C3%BCr_Materialien_und_Energie_Logo.svg/2000px-Helmholtz-Zentrum_Berlin_f%C3%BCr_Materialien_und_Energie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2361493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5616"/>
            <a:ext cx="8435280" cy="501054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Assumption: Cavity quenches and traps flux from solenoid while the Meissner shield remains effective</a:t>
            </a:r>
          </a:p>
          <a:p>
            <a:r>
              <a:rPr lang="en-US" dirty="0" smtClean="0"/>
              <a:t>Three possible points of flux entry</a:t>
            </a:r>
          </a:p>
          <a:p>
            <a:pPr lvl="1"/>
            <a:r>
              <a:rPr lang="en-US" dirty="0" smtClean="0"/>
              <a:t>Top plate </a:t>
            </a:r>
            <a:r>
              <a:rPr lang="en-US" dirty="0" smtClean="0">
                <a:sym typeface="Wingdings" panose="05000000000000000000" pitchFamily="2" charset="2"/>
              </a:rPr>
              <a:t> Field from solenoid below </a:t>
            </a:r>
            <a:r>
              <a:rPr lang="en-US" dirty="0" err="1" smtClean="0">
                <a:sym typeface="Wingdings" panose="05000000000000000000" pitchFamily="2" charset="2"/>
              </a:rPr>
              <a:t>1µT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Beam port  </a:t>
            </a:r>
            <a:r>
              <a:rPr lang="en-US" dirty="0">
                <a:sym typeface="Wingdings" panose="05000000000000000000" pitchFamily="2" charset="2"/>
              </a:rPr>
              <a:t>Field </a:t>
            </a:r>
            <a:r>
              <a:rPr lang="en-US" dirty="0" smtClean="0">
                <a:sym typeface="Wingdings" panose="05000000000000000000" pitchFamily="2" charset="2"/>
              </a:rPr>
              <a:t>from solenoid below </a:t>
            </a:r>
            <a:r>
              <a:rPr lang="en-US" dirty="0" err="1">
                <a:sym typeface="Wingdings" panose="05000000000000000000" pitchFamily="2" charset="2"/>
              </a:rPr>
              <a:t>1µT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Bottom 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10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4829" y="-2738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Why do cavities degrade during operation ?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46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of flux from solenoid on the cavity surface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11</a:t>
            </a:fld>
            <a:endParaRPr lang="en-CA"/>
          </a:p>
        </p:txBody>
      </p:sp>
      <p:pic>
        <p:nvPicPr>
          <p:cNvPr id="7" name="Picture 4" descr="Jacket Fie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793225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7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15616"/>
                <a:ext cx="8435280" cy="57423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i="1" dirty="0" smtClean="0"/>
                  <a:t>Assumption: </a:t>
                </a:r>
                <a:r>
                  <a:rPr lang="en-US" b="1" i="1" dirty="0" smtClean="0"/>
                  <a:t>Bottom plate </a:t>
                </a:r>
                <a:r>
                  <a:rPr lang="en-US" i="1" dirty="0" smtClean="0"/>
                  <a:t>quenches and cavity traps flux from solenoid</a:t>
                </a:r>
              </a:p>
              <a:p>
                <a:r>
                  <a:rPr lang="en-US" dirty="0" smtClean="0"/>
                  <a:t>Field from the solenoid is about </a:t>
                </a:r>
                <a:r>
                  <a:rPr lang="en-US" dirty="0" err="1" smtClean="0"/>
                  <a:t>30mT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Assuming that all field is trapped we can estimate the surface area which needs to trap flux in order to account for the Q decrease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Calculate </a:t>
                </a:r>
                <a:r>
                  <a:rPr lang="en-US" i="1" dirty="0" smtClean="0"/>
                  <a:t>R</a:t>
                </a:r>
                <a:r>
                  <a:rPr lang="en-US" baseline="-25000" dirty="0" smtClean="0"/>
                  <a:t>N at </a:t>
                </a:r>
                <a:r>
                  <a:rPr lang="en-US" dirty="0" err="1" smtClean="0"/>
                  <a:t>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10K</a:t>
                </a:r>
                <a:r>
                  <a:rPr lang="en-US" dirty="0" smtClean="0"/>
                  <a:t> assuming normal skin effect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Derive additional </a:t>
                </a:r>
                <a:r>
                  <a:rPr lang="en-US" i="1" dirty="0" smtClean="0"/>
                  <a:t>R</a:t>
                </a:r>
                <a:r>
                  <a:rPr lang="en-US" baseline="-25000" dirty="0" smtClean="0"/>
                  <a:t>S </a:t>
                </a:r>
                <a:r>
                  <a:rPr lang="en-US" dirty="0" smtClean="0"/>
                  <a:t>assuming full trapping of </a:t>
                </a:r>
                <a:r>
                  <a:rPr lang="en-US" dirty="0" err="1" smtClean="0"/>
                  <a:t>30mT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Comparison with the experimentally observed </a:t>
                </a:r>
                <a:r>
                  <a:rPr lang="el-GR" dirty="0" smtClean="0"/>
                  <a:t>Δ</a:t>
                </a:r>
                <a:r>
                  <a:rPr lang="de-DE" dirty="0" smtClean="0"/>
                  <a:t>Q </a:t>
                </a:r>
                <a:r>
                  <a:rPr lang="de-DE" dirty="0" err="1" smtClean="0"/>
                  <a:t>allows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calculate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ratio</a:t>
                </a:r>
                <a:endParaRPr lang="de-DE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m:rPr>
                              <m:sty m:val="p"/>
                            </m:rPr>
                            <a:rPr lang="de-DE" b="0" i="0" baseline="-25000" smtClean="0">
                              <a:latin typeface="Cambria Math" panose="02040503050406030204" pitchFamily="18" charset="0"/>
                            </a:rPr>
                            <m:t>trapped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m:rPr>
                              <m:sty m:val="p"/>
                            </m:rPr>
                            <a:rPr lang="de-DE" b="0" i="0" baseline="-2500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</m:den>
                      </m:f>
                      <m:r>
                        <a:rPr lang="de-DE" b="0" i="0" baseline="-25000" smtClean="0">
                          <a:latin typeface="Cambria Math" panose="02040503050406030204" pitchFamily="18" charset="0"/>
                        </a:rPr>
                        <m:t>=0.0035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baseline="-25000" dirty="0"/>
              </a:p>
              <a:p>
                <a:pPr marL="457200" lvl="1" indent="0">
                  <a:buNone/>
                </a:pPr>
                <a:r>
                  <a:rPr lang="en-US" dirty="0" smtClean="0"/>
                  <a:t>Comparison with an RF simulation gives the area which needs to quench to explain the observed degradation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15616"/>
                <a:ext cx="8435280" cy="5742384"/>
              </a:xfrm>
              <a:blipFill rotWithShape="0">
                <a:blip r:embed="rId2"/>
                <a:stretch>
                  <a:fillRect l="-1373" t="-2229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12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4829" y="-2738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Why do cavities degrade during operation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09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13</a:t>
            </a:fld>
            <a:endParaRPr lang="en-CA"/>
          </a:p>
        </p:txBody>
      </p:sp>
      <p:sp>
        <p:nvSpPr>
          <p:cNvPr id="7" name="AutoShape 2" descr="RF Mag Fiel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RF Mag Fiel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16586" r="67997"/>
          <a:stretch/>
        </p:blipFill>
        <p:spPr bwMode="auto">
          <a:xfrm>
            <a:off x="573732" y="980195"/>
            <a:ext cx="1522512" cy="54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F Mag Fiel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9" t="11396" r="1730" b="5524"/>
          <a:stretch/>
        </p:blipFill>
        <p:spPr bwMode="auto">
          <a:xfrm>
            <a:off x="2332111" y="2195773"/>
            <a:ext cx="792089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2111" y="181871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|B|</a:t>
            </a:r>
            <a:endParaRPr lang="en-US" dirty="0"/>
          </a:p>
        </p:txBody>
      </p:sp>
      <p:pic>
        <p:nvPicPr>
          <p:cNvPr id="4106" name="Picture 10" descr="BotSurface  I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r="34659" b="10338"/>
          <a:stretch/>
        </p:blipFill>
        <p:spPr bwMode="auto">
          <a:xfrm>
            <a:off x="6395864" y="2511400"/>
            <a:ext cx="2448272" cy="26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419872" y="3851957"/>
            <a:ext cx="2975992" cy="36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339949" y="3079886"/>
                <a:ext cx="2829172" cy="772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m:rPr>
                              <m:sty m:val="p"/>
                            </m:rPr>
                            <a:rPr lang="de-DE" b="0" i="0" baseline="-25000" smtClean="0">
                              <a:latin typeface="Cambria Math" panose="02040503050406030204" pitchFamily="18" charset="0"/>
                            </a:rPr>
                            <m:t>trapped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m:rPr>
                              <m:sty m:val="p"/>
                            </m:rPr>
                            <a:rPr lang="de-DE" b="0" i="0" baseline="-2500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</m:den>
                      </m:f>
                      <m:r>
                        <a:rPr lang="de-DE" baseline="-25000">
                          <a:latin typeface="Cambria Math" panose="02040503050406030204" pitchFamily="18" charset="0"/>
                        </a:rPr>
                        <m:t>=0.0035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9" y="3079886"/>
                <a:ext cx="2829172" cy="7720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03876" y="5281954"/>
            <a:ext cx="2232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which needs to trap </a:t>
            </a:r>
            <a:r>
              <a:rPr lang="en-US" dirty="0" err="1" smtClean="0"/>
              <a:t>30mT</a:t>
            </a:r>
            <a:r>
              <a:rPr lang="en-US" dirty="0" smtClean="0"/>
              <a:t> to explain</a:t>
            </a:r>
          </a:p>
          <a:p>
            <a:r>
              <a:rPr lang="en-US" dirty="0" smtClean="0"/>
              <a:t>Q decrease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8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4938712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Degraded cavities </a:t>
            </a:r>
            <a:endParaRPr lang="en-CA" dirty="0"/>
          </a:p>
          <a:p>
            <a:pPr lvl="1"/>
            <a:r>
              <a:rPr lang="en-US" dirty="0" smtClean="0"/>
              <a:t>Cavity voltage drop can </a:t>
            </a:r>
            <a:r>
              <a:rPr lang="en-US" dirty="0"/>
              <a:t>be compensated by </a:t>
            </a:r>
            <a:r>
              <a:rPr lang="en-US" dirty="0" smtClean="0"/>
              <a:t>rephrasing </a:t>
            </a:r>
            <a:r>
              <a:rPr lang="en-CA" dirty="0" smtClean="0"/>
              <a:t>(to some extent)</a:t>
            </a:r>
          </a:p>
          <a:p>
            <a:pPr lvl="1"/>
            <a:r>
              <a:rPr lang="en-CA" b="1" dirty="0" smtClean="0"/>
              <a:t>Could not</a:t>
            </a:r>
            <a:r>
              <a:rPr lang="en-CA" dirty="0" smtClean="0"/>
              <a:t> be restored by quenching using RF </a:t>
            </a:r>
            <a:r>
              <a:rPr lang="en-CA" dirty="0" smtClean="0"/>
              <a:t>(1/1 </a:t>
            </a:r>
            <a:r>
              <a:rPr lang="en-CA" dirty="0" smtClean="0"/>
              <a:t>case)</a:t>
            </a:r>
          </a:p>
          <a:p>
            <a:pPr lvl="1"/>
            <a:r>
              <a:rPr lang="en-CA" dirty="0" smtClean="0"/>
              <a:t>Can be restored by thermal cycling (4/4 cases)</a:t>
            </a:r>
          </a:p>
          <a:p>
            <a:pPr lvl="1"/>
            <a:r>
              <a:rPr lang="en-CA" dirty="0" smtClean="0"/>
              <a:t>If the cavity is at the end of the </a:t>
            </a:r>
            <a:r>
              <a:rPr lang="en-CA" dirty="0" err="1" smtClean="0"/>
              <a:t>linac</a:t>
            </a:r>
            <a:r>
              <a:rPr lang="en-CA" dirty="0" smtClean="0"/>
              <a:t> retuning might be faster than thermal cycling</a:t>
            </a:r>
          </a:p>
          <a:p>
            <a:pPr marL="0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b="1" dirty="0" smtClean="0">
                <a:sym typeface="Wingdings" panose="05000000000000000000" pitchFamily="2" charset="2"/>
              </a:rPr>
              <a:t>A case by case decision is necessary!</a:t>
            </a:r>
            <a:endParaRPr lang="en-CA" b="1" dirty="0" smtClean="0"/>
          </a:p>
          <a:p>
            <a:r>
              <a:rPr lang="en-CA" dirty="0" err="1" smtClean="0"/>
              <a:t>Undegraded</a:t>
            </a:r>
            <a:r>
              <a:rPr lang="en-CA" dirty="0" smtClean="0"/>
              <a:t> cavities</a:t>
            </a:r>
          </a:p>
          <a:p>
            <a:pPr lvl="1"/>
            <a:r>
              <a:rPr lang="en-CA" dirty="0" smtClean="0"/>
              <a:t>Do not degrade if quenched by RF (5/5 cases)</a:t>
            </a:r>
            <a:endParaRPr lang="en-CA" dirty="0"/>
          </a:p>
          <a:p>
            <a:pPr lvl="1"/>
            <a:r>
              <a:rPr lang="en-CA" dirty="0" smtClean="0"/>
              <a:t>Are insensitive to thermal cycling (7/7 cases)</a:t>
            </a:r>
          </a:p>
          <a:p>
            <a:r>
              <a:rPr lang="en-CA" dirty="0" smtClean="0"/>
              <a:t>Flux trapping from the solenoid would be a straight forward interpretation for the degradation, however</a:t>
            </a:r>
          </a:p>
          <a:p>
            <a:pPr lvl="1"/>
            <a:r>
              <a:rPr lang="en-CA" dirty="0" smtClean="0"/>
              <a:t>Also cavities which are not next to the solenoid degrade (not presented)</a:t>
            </a:r>
          </a:p>
          <a:p>
            <a:pPr lvl="1"/>
            <a:r>
              <a:rPr lang="en-CA" dirty="0" smtClean="0"/>
              <a:t>Substantial amounts of flux can only enter through the bottom plate, where the RF magnetic field is small and a large area would need to quench to explain the observed Q degradation 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5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ISAC-II accelerator magnetic environment</a:t>
            </a:r>
            <a:endParaRPr lang="en-US" dirty="0"/>
          </a:p>
        </p:txBody>
      </p:sp>
      <p:pic>
        <p:nvPicPr>
          <p:cNvPr id="8" name="Picture 5" descr="SRF09-mindy-SC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3579" y="908720"/>
            <a:ext cx="2445473" cy="23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3915" y="980728"/>
            <a:ext cx="5529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5 low beta </a:t>
            </a:r>
            <a:r>
              <a:rPr lang="en-CA" sz="2200" dirty="0" err="1" smtClean="0"/>
              <a:t>cryomodules</a:t>
            </a:r>
            <a:r>
              <a:rPr lang="en-CA" sz="2200" dirty="0" smtClean="0"/>
              <a:t> with 4 QWRs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3 </a:t>
            </a:r>
            <a:r>
              <a:rPr lang="en-CA" sz="2200" dirty="0"/>
              <a:t>high beta </a:t>
            </a:r>
            <a:r>
              <a:rPr lang="en-CA" sz="2200" dirty="0" err="1"/>
              <a:t>cryomodules</a:t>
            </a:r>
            <a:r>
              <a:rPr lang="en-CA" sz="2200" dirty="0"/>
              <a:t> </a:t>
            </a:r>
            <a:r>
              <a:rPr lang="en-CA" sz="2200" dirty="0" smtClean="0"/>
              <a:t>with </a:t>
            </a:r>
            <a:r>
              <a:rPr lang="en-CA" sz="2200" dirty="0" err="1" smtClean="0"/>
              <a:t>2x6</a:t>
            </a:r>
            <a:r>
              <a:rPr lang="en-CA" sz="2200" dirty="0"/>
              <a:t> </a:t>
            </a:r>
            <a:r>
              <a:rPr lang="en-CA" sz="2200" dirty="0" smtClean="0"/>
              <a:t>and </a:t>
            </a:r>
            <a:r>
              <a:rPr lang="en-CA" sz="2200" dirty="0" err="1" smtClean="0"/>
              <a:t>1x8</a:t>
            </a:r>
            <a:r>
              <a:rPr lang="en-CA" sz="2200" dirty="0"/>
              <a:t> </a:t>
            </a:r>
            <a:r>
              <a:rPr lang="en-CA" sz="2200" dirty="0" err="1" smtClean="0"/>
              <a:t>QWRs</a:t>
            </a:r>
            <a:endParaRPr lang="en-CA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Each module contains a solenoid for focusing</a:t>
            </a:r>
            <a:endParaRPr lang="en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Minimalist’s shielding strategy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non magnetic materials where possible 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shielding between cavity and solenoid – use procedures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Cavities </a:t>
            </a:r>
            <a:r>
              <a:rPr lang="en-US" sz="2200" i="1" dirty="0" smtClean="0"/>
              <a:t>should</a:t>
            </a:r>
            <a:r>
              <a:rPr lang="en-US" sz="2200" dirty="0" smtClean="0"/>
              <a:t> be insensitive to quench degradation since they have a reactor grade niobium jacket which acts as a Meissner shield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However the top and bottom plate of the cavity are single walled</a:t>
            </a:r>
            <a:endParaRPr lang="en-US" sz="22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6136" y="3510951"/>
            <a:ext cx="3240360" cy="3347049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5292080" y="5589240"/>
            <a:ext cx="901499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2608" y="445687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2</a:t>
            </a:fld>
            <a:endParaRPr lang="en-CA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16016" y="2276872"/>
            <a:ext cx="20882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92080" y="3717032"/>
            <a:ext cx="1656184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063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ISAC-II accelerator magnetic environment</a:t>
            </a:r>
            <a:endParaRPr lang="fr-FR" sz="36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04913"/>
            <a:ext cx="45720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Focusing in the SC Linac is provided by superconducting solenoids (B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9T)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End fringe fields controlled with active `bucking’ coils (B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cavity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30mT)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100" dirty="0" smtClean="0">
              <a:latin typeface="Times New Roman" pitchFamily="18" charset="0"/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5126973" y="1321334"/>
            <a:ext cx="3810000" cy="4648200"/>
            <a:chOff x="2928" y="864"/>
            <a:chExt cx="2400" cy="2928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928" y="864"/>
              <a:ext cx="2400" cy="2928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2928" y="2352"/>
            <a:ext cx="2400" cy="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Chart" r:id="rId3" imgW="5120640" imgH="3032870" progId="Excel.Sheet.8">
                    <p:embed/>
                  </p:oleObj>
                </mc:Choice>
                <mc:Fallback>
                  <p:oleObj name="Chart" r:id="rId3" imgW="5120640" imgH="303287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352"/>
                          <a:ext cx="2400" cy="1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3120" y="912"/>
              <a:ext cx="2016" cy="1392"/>
              <a:chOff x="3072" y="2640"/>
              <a:chExt cx="2016" cy="1392"/>
            </a:xfrm>
          </p:grpSpPr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3072" y="2640"/>
                <a:ext cx="2016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" name="Picture 12" descr="sol_cav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2705"/>
                <a:ext cx="1920" cy="1297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464" y="91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Cavity</a:t>
              </a:r>
            </a:p>
          </p:txBody>
        </p:sp>
      </p:grp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506101" y="3558649"/>
            <a:ext cx="3581400" cy="33655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Prototype Solenoid at Accel</a:t>
            </a:r>
            <a:endParaRPr lang="fr-FR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3" name="Picture 38" descr="accel_solenoid_cr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101" y="3939649"/>
            <a:ext cx="35814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62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 of cavity degradation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During operation cavities sometimes trip</a:t>
            </a:r>
          </a:p>
          <a:p>
            <a:r>
              <a:rPr lang="en-CA" dirty="0" smtClean="0"/>
              <a:t>In a few cases the cavity will have a largely reduced </a:t>
            </a:r>
            <a:r>
              <a:rPr lang="en-CA" i="1" dirty="0" smtClean="0"/>
              <a:t>Q</a:t>
            </a:r>
            <a:r>
              <a:rPr lang="en-CA" baseline="-25000" dirty="0" smtClean="0"/>
              <a:t>0</a:t>
            </a:r>
            <a:r>
              <a:rPr lang="en-CA" dirty="0" smtClean="0"/>
              <a:t>, </a:t>
            </a:r>
            <a:r>
              <a:rPr lang="en-CA" dirty="0" err="1" smtClean="0"/>
              <a:t>multipacting</a:t>
            </a:r>
            <a:r>
              <a:rPr lang="en-CA" dirty="0" smtClean="0"/>
              <a:t> or lower quench level afterwards </a:t>
            </a:r>
          </a:p>
          <a:p>
            <a:r>
              <a:rPr lang="en-CA" dirty="0" smtClean="0"/>
              <a:t>Our assumption is that the cavity has quenched and flux from the solenoid has been trapped </a:t>
            </a:r>
          </a:p>
          <a:p>
            <a:r>
              <a:rPr lang="en-CA" dirty="0" smtClean="0"/>
              <a:t>If </a:t>
            </a:r>
            <a:r>
              <a:rPr lang="en-CA" i="1" dirty="0" smtClean="0"/>
              <a:t>Q</a:t>
            </a:r>
            <a:r>
              <a:rPr lang="en-CA" baseline="-25000" dirty="0" smtClean="0"/>
              <a:t>0 </a:t>
            </a:r>
            <a:r>
              <a:rPr lang="en-CA" dirty="0" smtClean="0"/>
              <a:t>is strongly reduced the cavity cannot be operated anymore at the same gradient. It needs to be recovered or the </a:t>
            </a:r>
            <a:r>
              <a:rPr lang="en-CA" dirty="0" err="1" smtClean="0"/>
              <a:t>linac</a:t>
            </a:r>
            <a:r>
              <a:rPr lang="en-CA" dirty="0" smtClean="0"/>
              <a:t> needs to be retuned (downtime up to 8h depending on operator´s experience and number of cavities following the degraded one)</a:t>
            </a:r>
          </a:p>
          <a:p>
            <a:r>
              <a:rPr lang="en-CA" dirty="0" smtClean="0"/>
              <a:t>In general recovering a cavity could either be done by</a:t>
            </a:r>
          </a:p>
          <a:p>
            <a:pPr lvl="1"/>
            <a:r>
              <a:rPr lang="en-CA" dirty="0" smtClean="0"/>
              <a:t>quenching with solenoid off (1h downtime) or</a:t>
            </a:r>
          </a:p>
          <a:p>
            <a:pPr lvl="1"/>
            <a:r>
              <a:rPr lang="en-CA" dirty="0" smtClean="0"/>
              <a:t>warming up the </a:t>
            </a:r>
            <a:r>
              <a:rPr lang="en-CA" dirty="0" err="1" smtClean="0"/>
              <a:t>cryomodule</a:t>
            </a:r>
            <a:r>
              <a:rPr lang="en-CA" dirty="0" smtClean="0"/>
              <a:t> above </a:t>
            </a:r>
            <a:r>
              <a:rPr lang="en-CA" i="1" dirty="0" smtClean="0"/>
              <a:t>T</a:t>
            </a:r>
            <a:r>
              <a:rPr lang="en-CA" baseline="-25000" dirty="0" smtClean="0"/>
              <a:t>c</a:t>
            </a:r>
            <a:r>
              <a:rPr lang="en-CA" dirty="0" smtClean="0"/>
              <a:t> (4h downtime)</a:t>
            </a:r>
            <a:endParaRPr lang="en-CA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2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11" y="44624"/>
            <a:ext cx="8229600" cy="1143000"/>
          </a:xfrm>
        </p:spPr>
        <p:txBody>
          <a:bodyPr/>
          <a:lstStyle/>
          <a:p>
            <a:r>
              <a:rPr lang="en-CA" dirty="0" smtClean="0"/>
              <a:t>Weak degradation</a:t>
            </a:r>
            <a:endParaRPr lang="en-CA" dirty="0"/>
          </a:p>
        </p:txBody>
      </p:sp>
      <p:pic>
        <p:nvPicPr>
          <p:cNvPr id="4" name="Picture 3" descr="C:\Users\dstorey\Documents\ISAC II\VoltagePhas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5943600" cy="18649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773" y="1196752"/>
                <a:ext cx="822417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Cavities </a:t>
                </a:r>
                <a:r>
                  <a:rPr lang="en-CA" dirty="0"/>
                  <a:t>are nominally </a:t>
                </a:r>
                <a:r>
                  <a:rPr lang="en-CA" dirty="0" smtClean="0"/>
                  <a:t> operated -</a:t>
                </a:r>
                <a:r>
                  <a:rPr lang="en-CA" dirty="0"/>
                  <a:t>25° off </a:t>
                </a:r>
                <a:r>
                  <a:rPr lang="en-CA" dirty="0" smtClean="0"/>
                  <a:t>crest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We </a:t>
                </a:r>
                <a:r>
                  <a:rPr lang="en-CA" dirty="0"/>
                  <a:t>are using only cos(25°) ≈ 90% of the full </a:t>
                </a:r>
                <a:r>
                  <a:rPr lang="en-CA" dirty="0" smtClean="0"/>
                  <a:t>voltage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This means that by decreasing the cavity phase, the voltage gain through the cavity can be increased. </a:t>
                </a:r>
                <a:endParaRPr lang="en-CA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Real life example: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A cavity tripped during operation.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We were unable to recover the initial voltage. Cavity quenched reproducibly at a voltage about 1-2% below its nominal value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Reduced the cavity voltage by 3% and </a:t>
                </a:r>
                <a:r>
                  <a:rPr lang="en-CA" dirty="0"/>
                  <a:t>compensated </a:t>
                </a:r>
                <a:r>
                  <a:rPr lang="en-CA" dirty="0" smtClean="0"/>
                  <a:t>this by </a:t>
                </a:r>
                <a:r>
                  <a:rPr lang="en-CA" dirty="0"/>
                  <a:t>changing the phase from -25° off crest, to -21°,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Δ</m:t>
                    </m:r>
                    <m:r>
                      <a:rPr lang="en-CA" i="1">
                        <a:latin typeface="Cambria Math"/>
                      </a:rPr>
                      <m:t>𝜙</m:t>
                    </m:r>
                  </m:oMath>
                </a14:m>
                <a:r>
                  <a:rPr lang="en-CA" dirty="0"/>
                  <a:t> = 4°.  </a:t>
                </a:r>
              </a:p>
              <a:p>
                <a:r>
                  <a:rPr lang="en-CA" dirty="0" smtClean="0">
                    <a:sym typeface="Wingdings" panose="05000000000000000000" pitchFamily="2" charset="2"/>
                  </a:rPr>
                  <a:t> Operators and RF support had a quiet night!</a:t>
                </a:r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3" y="1196752"/>
                <a:ext cx="8224171" cy="3139321"/>
              </a:xfrm>
              <a:prstGeom prst="rect">
                <a:avLst/>
              </a:prstGeom>
              <a:blipFill rotWithShape="1">
                <a:blip r:embed="rId3"/>
                <a:stretch>
                  <a:fillRect l="-593" t="-971" r="-1186" b="-21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12160" y="5369131"/>
                <a:ext cx="2412134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CA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69131"/>
                <a:ext cx="2412134" cy="433004"/>
              </a:xfrm>
              <a:prstGeom prst="rect">
                <a:avLst/>
              </a:prstGeom>
              <a:blipFill rotWithShape="1">
                <a:blip r:embed="rId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7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48668"/>
              </p:ext>
            </p:extLst>
          </p:nvPr>
        </p:nvGraphicFramePr>
        <p:xfrm>
          <a:off x="1867090" y="1484784"/>
          <a:ext cx="53244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Severe degradation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16563"/>
            <a:ext cx="779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Quench with solenoid off does not recover </a:t>
            </a:r>
            <a:r>
              <a:rPr lang="en-CA" sz="3200" dirty="0" smtClean="0">
                <a:solidFill>
                  <a:srgbClr val="FF0000"/>
                </a:solidFill>
              </a:rPr>
              <a:t>Q</a:t>
            </a:r>
            <a:r>
              <a:rPr lang="en-CA" sz="3200" baseline="-25000" dirty="0" smtClean="0">
                <a:solidFill>
                  <a:srgbClr val="FF0000"/>
                </a:solidFill>
              </a:rPr>
              <a:t>0</a:t>
            </a:r>
            <a:endParaRPr lang="en-CA" sz="3200" dirty="0" smtClean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67944" y="2996952"/>
            <a:ext cx="144016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64602" y="37170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Sudden degradation during operation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6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483768" y="173911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SCB5-2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1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839109"/>
              </p:ext>
            </p:extLst>
          </p:nvPr>
        </p:nvGraphicFramePr>
        <p:xfrm>
          <a:off x="1867090" y="1484784"/>
          <a:ext cx="53244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Turn off solenoid and warm cavity up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16563"/>
            <a:ext cx="8267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Quench with solenoid off </a:t>
            </a:r>
            <a:r>
              <a:rPr lang="en-CA" sz="3200" dirty="0" smtClean="0">
                <a:solidFill>
                  <a:srgbClr val="FF0000"/>
                </a:solidFill>
              </a:rPr>
              <a:t>did </a:t>
            </a:r>
            <a:r>
              <a:rPr lang="en-CA" sz="3200" dirty="0">
                <a:solidFill>
                  <a:srgbClr val="FF0000"/>
                </a:solidFill>
              </a:rPr>
              <a:t>not recover </a:t>
            </a:r>
            <a:r>
              <a:rPr lang="en-CA" sz="3200" dirty="0" smtClean="0">
                <a:solidFill>
                  <a:srgbClr val="FF0000"/>
                </a:solidFill>
              </a:rPr>
              <a:t>Q</a:t>
            </a:r>
            <a:r>
              <a:rPr lang="en-CA" sz="3200" baseline="-25000" dirty="0" smtClean="0">
                <a:solidFill>
                  <a:srgbClr val="FF0000"/>
                </a:solidFill>
              </a:rPr>
              <a:t>0</a:t>
            </a:r>
            <a:endParaRPr lang="en-CA" sz="3200" dirty="0" smtClean="0">
              <a:solidFill>
                <a:srgbClr val="00B050"/>
              </a:solidFill>
            </a:endParaRPr>
          </a:p>
          <a:p>
            <a:r>
              <a:rPr lang="en-CA" sz="3200" dirty="0" smtClean="0">
                <a:solidFill>
                  <a:srgbClr val="00B050"/>
                </a:solidFill>
              </a:rPr>
              <a:t>Warm up above Tc with solenoid off recovers </a:t>
            </a:r>
            <a:r>
              <a:rPr lang="en-CA" sz="3200" i="1" dirty="0" smtClean="0">
                <a:solidFill>
                  <a:srgbClr val="00B050"/>
                </a:solidFill>
              </a:rPr>
              <a:t>Q</a:t>
            </a:r>
            <a:r>
              <a:rPr lang="en-CA" sz="3200" baseline="-25000" dirty="0" smtClean="0">
                <a:solidFill>
                  <a:srgbClr val="00B050"/>
                </a:solidFill>
              </a:rPr>
              <a:t>0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67944" y="2996952"/>
            <a:ext cx="144016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64602" y="37170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Sudden degradation during operation</a:t>
            </a:r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16730" y="2924944"/>
            <a:ext cx="35141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4124" y="2636912"/>
            <a:ext cx="206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Full recovery by thermal cycling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173911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SCB5-2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977211"/>
              </p:ext>
            </p:extLst>
          </p:nvPr>
        </p:nvGraphicFramePr>
        <p:xfrm>
          <a:off x="120461" y="1340768"/>
          <a:ext cx="495559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Undegraded</a:t>
            </a:r>
            <a:r>
              <a:rPr lang="en-CA" dirty="0" smtClean="0"/>
              <a:t> cavities:</a:t>
            </a:r>
            <a:br>
              <a:rPr lang="en-CA" dirty="0" smtClean="0"/>
            </a:br>
            <a:r>
              <a:rPr lang="en-CA" dirty="0" smtClean="0"/>
              <a:t>Quench cavity with solenoid on/off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599103"/>
              </p:ext>
            </p:extLst>
          </p:nvPr>
        </p:nvGraphicFramePr>
        <p:xfrm>
          <a:off x="4788025" y="1340768"/>
          <a:ext cx="4248472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8384" y="169151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SCB2-3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62309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SCB5-1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1715947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Distant from solenoid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1801644"/>
            <a:ext cx="178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Close to solenoid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041740"/>
            <a:ext cx="894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00B050"/>
                </a:solidFill>
              </a:rPr>
              <a:t>Quenching the cavity with RF does not yield a degradation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1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0" y="0"/>
            <a:ext cx="9036690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Undegraded</a:t>
            </a:r>
            <a:r>
              <a:rPr lang="en-CA" dirty="0" smtClean="0"/>
              <a:t> cavities:</a:t>
            </a:r>
            <a:br>
              <a:rPr lang="en-CA" dirty="0" smtClean="0"/>
            </a:br>
            <a:r>
              <a:rPr lang="en-CA" dirty="0" smtClean="0"/>
              <a:t>Effect of thermal cycling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457322"/>
              </p:ext>
            </p:extLst>
          </p:nvPr>
        </p:nvGraphicFramePr>
        <p:xfrm>
          <a:off x="251520" y="1141996"/>
          <a:ext cx="405888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310" y="4689083"/>
            <a:ext cx="4536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Thermal cycling has no effect on </a:t>
            </a:r>
            <a:r>
              <a:rPr lang="en-CA" sz="3200" dirty="0" err="1" smtClean="0"/>
              <a:t>undegraded</a:t>
            </a:r>
            <a:r>
              <a:rPr lang="en-CA" sz="3200" dirty="0" smtClean="0"/>
              <a:t> cavities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26385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SCB5-1</a:t>
            </a:r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16883" r="10000" b="21095"/>
          <a:stretch/>
        </p:blipFill>
        <p:spPr bwMode="auto">
          <a:xfrm>
            <a:off x="5220071" y="3583913"/>
            <a:ext cx="3686541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17952" r="-1" b="214"/>
          <a:stretch/>
        </p:blipFill>
        <p:spPr>
          <a:xfrm>
            <a:off x="5220072" y="1437147"/>
            <a:ext cx="3707849" cy="21467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02820" y="1466529"/>
            <a:ext cx="365278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7011896" y="3873239"/>
            <a:ext cx="115096" cy="36743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590123" y="5651956"/>
            <a:ext cx="8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 hours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441841" y="218171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 [K]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441841" y="412593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 [K]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216128" y="1673261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Top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4250706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Top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5266" y="2379483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92D050"/>
                </a:solidFill>
              </a:rPr>
              <a:t>Bottom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6401" y="4811622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92D050"/>
                </a:solidFill>
              </a:rPr>
              <a:t>Bottom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611" y="2869682"/>
            <a:ext cx="124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6600CC"/>
                </a:solidFill>
              </a:rPr>
              <a:t>Inner Conductor</a:t>
            </a:r>
            <a:endParaRPr lang="en-CA" dirty="0">
              <a:solidFill>
                <a:srgbClr val="66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0516" y="51125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6600CC"/>
                </a:solidFill>
              </a:rPr>
              <a:t>Inner Conductor</a:t>
            </a:r>
            <a:endParaRPr lang="en-CA" dirty="0">
              <a:solidFill>
                <a:srgbClr val="66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344" y="3617477"/>
            <a:ext cx="110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 K cycle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268746" y="1466529"/>
            <a:ext cx="110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Initial </a:t>
            </a:r>
          </a:p>
          <a:p>
            <a:r>
              <a:rPr lang="en-CA" dirty="0" smtClean="0"/>
              <a:t>cooldown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5202820" y="5736158"/>
            <a:ext cx="3422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Different cooldown dynamics</a:t>
            </a:r>
            <a:endParaRPr lang="en-CA" sz="32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2017-02-23</a:t>
            </a:r>
            <a:endParaRPr lang="en-CA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TTC at FRIB - T. Junginger</a:t>
            </a:r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242-BED6-49F7-AD16-413CC4921BF6}" type="slidenum">
              <a:rPr lang="en-CA" smtClean="0"/>
              <a:t>9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868786" y="2848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42560" y="18579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64131" y="2376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35077" y="14014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41812" y="4461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60495" y="39676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60495" y="34654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50433" y="5425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50433" y="4973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On-screen Show (4:3)</PresentationFormat>
  <Paragraphs>161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Chart</vt:lpstr>
      <vt:lpstr>Degradation and recovery of ISAC-II cavities</vt:lpstr>
      <vt:lpstr>ISAC-II accelerator magnetic environment</vt:lpstr>
      <vt:lpstr>ISAC-II accelerator magnetic environment</vt:lpstr>
      <vt:lpstr>Observation of cavity degradation</vt:lpstr>
      <vt:lpstr>Weak degradation</vt:lpstr>
      <vt:lpstr>Severe degradation</vt:lpstr>
      <vt:lpstr>Turn off solenoid and warm cavity up</vt:lpstr>
      <vt:lpstr>Undegraded cavities: Quench cavity with solenoid on/off</vt:lpstr>
      <vt:lpstr>Undegraded cavities: Effect of thermal cycling</vt:lpstr>
      <vt:lpstr>Why do cavities degrade during operation ?</vt:lpstr>
      <vt:lpstr>Simulation of flux from solenoid on the cavity surface</vt:lpstr>
      <vt:lpstr>Why do cavities degrade during operation ?</vt:lpstr>
      <vt:lpstr>RF simulation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Degradation and recovery of ISAC-II cavities</dc:title>
  <dc:creator>Tobias L. Fabian Junginger</dc:creator>
  <cp:lastModifiedBy>tobi@triumf.ca</cp:lastModifiedBy>
  <cp:revision>56</cp:revision>
  <dcterms:created xsi:type="dcterms:W3CDTF">2017-01-27T03:01:04Z</dcterms:created>
  <dcterms:modified xsi:type="dcterms:W3CDTF">2017-02-22T19:51:29Z</dcterms:modified>
</cp:coreProperties>
</file>