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</p:sldMasterIdLst>
  <p:notesMasterIdLst>
    <p:notesMasterId r:id="rId20"/>
  </p:notesMasterIdLst>
  <p:sldIdLst>
    <p:sldId id="264" r:id="rId4"/>
    <p:sldId id="322" r:id="rId5"/>
    <p:sldId id="323" r:id="rId6"/>
    <p:sldId id="324" r:id="rId7"/>
    <p:sldId id="325" r:id="rId8"/>
    <p:sldId id="327" r:id="rId9"/>
    <p:sldId id="334" r:id="rId10"/>
    <p:sldId id="336" r:id="rId11"/>
    <p:sldId id="337" r:id="rId12"/>
    <p:sldId id="328" r:id="rId13"/>
    <p:sldId id="329" r:id="rId14"/>
    <p:sldId id="330" r:id="rId15"/>
    <p:sldId id="331" r:id="rId16"/>
    <p:sldId id="332" r:id="rId17"/>
    <p:sldId id="333" r:id="rId18"/>
    <p:sldId id="306" r:id="rId1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5AA5840-84A5-449F-BB85-D7E0E885C03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54ABFE3-5476-4CAE-94AF-48467296D0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10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9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61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4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60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3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3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79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37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919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86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7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4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8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0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23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39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735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D9FA-4F23-42AF-9AAB-187BBB0DC83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25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Helium Vessel, 4 Nov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4FA34-BCD0-4674-B1B3-79E6B39EC6D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3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1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7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660B2-8E6C-4186-A645-98727FD24C14}" type="datetimeFigureOut">
              <a:rPr lang="en-US" smtClean="0"/>
              <a:t>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62CB-1B2E-49E6-9539-A8967FCAE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</a:p>
        </p:txBody>
      </p:sp>
    </p:spTree>
    <p:extLst>
      <p:ext uri="{BB962C8B-B14F-4D97-AF65-F5344CB8AC3E}">
        <p14:creationId xmlns:p14="http://schemas.microsoft.com/office/powerpoint/2010/main" val="27932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ＭＳ Ｐゴシック" pitchFamily="-110" charset="-128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pitchFamily="-110" charset="-128"/>
              </a:rPr>
              <a:t>Helium Vessel, 4 Nov 2014</a:t>
            </a:r>
          </a:p>
        </p:txBody>
      </p:sp>
    </p:spTree>
    <p:extLst>
      <p:ext uri="{BB962C8B-B14F-4D97-AF65-F5344CB8AC3E}">
        <p14:creationId xmlns:p14="http://schemas.microsoft.com/office/powerpoint/2010/main" val="43618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8008937" cy="533400"/>
          </a:xfrm>
        </p:spPr>
        <p:txBody>
          <a:bodyPr/>
          <a:lstStyle/>
          <a:p>
            <a:r>
              <a:rPr lang="en-US" sz="2800" dirty="0"/>
              <a:t>LCLS-II Cryomodule Design Considerations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3" y="2895600"/>
            <a:ext cx="7989887" cy="2938272"/>
          </a:xfrm>
        </p:spPr>
        <p:txBody>
          <a:bodyPr/>
          <a:lstStyle/>
          <a:p>
            <a:r>
              <a:rPr lang="en-US" dirty="0"/>
              <a:t>Chuck </a:t>
            </a:r>
            <a:r>
              <a:rPr lang="en-US" dirty="0" smtClean="0"/>
              <a:t>Grimm</a:t>
            </a:r>
            <a:endParaRPr lang="en-US" dirty="0"/>
          </a:p>
          <a:p>
            <a:r>
              <a:rPr lang="en-US" dirty="0"/>
              <a:t>TTC Meeting WG4 @ MSU</a:t>
            </a:r>
          </a:p>
          <a:p>
            <a:r>
              <a:rPr lang="en-US" dirty="0"/>
              <a:t>February 21-24, 2017</a:t>
            </a:r>
          </a:p>
        </p:txBody>
      </p:sp>
    </p:spTree>
    <p:extLst>
      <p:ext uri="{BB962C8B-B14F-4D97-AF65-F5344CB8AC3E}">
        <p14:creationId xmlns:p14="http://schemas.microsoft.com/office/powerpoint/2010/main" val="116013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4237"/>
            <a:ext cx="8103570" cy="507655"/>
          </a:xfrm>
        </p:spPr>
        <p:txBody>
          <a:bodyPr/>
          <a:lstStyle/>
          <a:p>
            <a:pPr algn="ctr"/>
            <a:r>
              <a:rPr lang="en-US" sz="2800" dirty="0" smtClean="0"/>
              <a:t>LCLS-II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Considerations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3128" y="4489966"/>
            <a:ext cx="76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128" y="4806434"/>
            <a:ext cx="7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483" y="1752600"/>
            <a:ext cx="5041900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23283" y="3314700"/>
            <a:ext cx="7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6360" y="36195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6360" y="39243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9572" y="4229100"/>
            <a:ext cx="73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E</a:t>
            </a:r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5094483" y="3499366"/>
            <a:ext cx="1828800" cy="577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4561083" y="3804166"/>
            <a:ext cx="2375277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5170683" y="4108966"/>
            <a:ext cx="1765677" cy="272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92299" y="4642366"/>
            <a:ext cx="2054384" cy="1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5551683" y="4413766"/>
            <a:ext cx="1397889" cy="120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683" y="4152900"/>
            <a:ext cx="72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F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556344" y="4337566"/>
            <a:ext cx="1785539" cy="1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594102" y="4914900"/>
            <a:ext cx="2357381" cy="4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49572" y="4545568"/>
            <a:ext cx="76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 G</a:t>
            </a:r>
          </a:p>
        </p:txBody>
      </p:sp>
      <p:cxnSp>
        <p:nvCxnSpPr>
          <p:cNvPr id="22" name="Straight Arrow Connector 21"/>
          <p:cNvCxnSpPr>
            <a:stCxn id="21" idx="1"/>
          </p:cNvCxnSpPr>
          <p:nvPr/>
        </p:nvCxnSpPr>
        <p:spPr>
          <a:xfrm flipH="1">
            <a:off x="5246883" y="4730234"/>
            <a:ext cx="1702689" cy="184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7937" y="1251466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</a:t>
            </a:r>
            <a:r>
              <a:rPr lang="en-US" dirty="0" err="1" smtClean="0"/>
              <a:t>Cryomodule</a:t>
            </a:r>
            <a:r>
              <a:rPr lang="en-US" dirty="0" smtClean="0"/>
              <a:t> Line Designation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4237"/>
            <a:ext cx="8103570" cy="507655"/>
          </a:xfrm>
        </p:spPr>
        <p:txBody>
          <a:bodyPr/>
          <a:lstStyle/>
          <a:p>
            <a:pPr algn="ctr"/>
            <a:r>
              <a:rPr lang="en-US" sz="2800" dirty="0" smtClean="0"/>
              <a:t>LCLS-II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856" y="1260997"/>
            <a:ext cx="442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Style </a:t>
            </a:r>
            <a:r>
              <a:rPr lang="en-US" dirty="0" err="1" smtClean="0"/>
              <a:t>Cryomodule</a:t>
            </a:r>
            <a:r>
              <a:rPr lang="en-US" dirty="0"/>
              <a:t> </a:t>
            </a:r>
            <a:r>
              <a:rPr lang="en-US" dirty="0" smtClean="0"/>
              <a:t>Comparison - 1</a:t>
            </a:r>
            <a:endParaRPr lang="en-US" dirty="0"/>
          </a:p>
        </p:txBody>
      </p:sp>
      <p:pic>
        <p:nvPicPr>
          <p:cNvPr id="23" name="Picture 22" descr="CryomodulePipeSiz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5" y="1808692"/>
            <a:ext cx="6750551" cy="48847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75120" y="5157216"/>
            <a:ext cx="859536" cy="1069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yomodulesCompared-Featur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9" y="1763190"/>
            <a:ext cx="7467917" cy="42026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4237"/>
            <a:ext cx="8103570" cy="507655"/>
          </a:xfrm>
        </p:spPr>
        <p:txBody>
          <a:bodyPr/>
          <a:lstStyle/>
          <a:p>
            <a:pPr algn="ctr"/>
            <a:r>
              <a:rPr lang="en-US" sz="2800" dirty="0" smtClean="0"/>
              <a:t>LCLS-II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9856" y="1260997"/>
            <a:ext cx="449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TESLA Style </a:t>
            </a:r>
            <a:r>
              <a:rPr lang="en-US" dirty="0" err="1" smtClean="0"/>
              <a:t>Cryomodule</a:t>
            </a:r>
            <a:r>
              <a:rPr lang="en-US" dirty="0" smtClean="0"/>
              <a:t> Comparison - 2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537960" y="4642994"/>
            <a:ext cx="1447800" cy="6596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59" y="5965825"/>
            <a:ext cx="7927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 5 K thermal shield, a simplification due to large dynamic heat at 2 K making such a thermal shield of marginal value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But </a:t>
            </a:r>
            <a:r>
              <a:rPr lang="en-US" sz="1400" dirty="0"/>
              <a:t>retain 5 K intercepts on input coupler </a:t>
            </a:r>
          </a:p>
        </p:txBody>
      </p:sp>
    </p:spTree>
    <p:extLst>
      <p:ext uri="{BB962C8B-B14F-4D97-AF65-F5344CB8AC3E}">
        <p14:creationId xmlns:p14="http://schemas.microsoft.com/office/powerpoint/2010/main" val="34257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4237"/>
            <a:ext cx="8103570" cy="507655"/>
          </a:xfrm>
        </p:spPr>
        <p:txBody>
          <a:bodyPr/>
          <a:lstStyle/>
          <a:p>
            <a:pPr algn="ctr"/>
            <a:r>
              <a:rPr lang="en-US" sz="2800" dirty="0" smtClean="0"/>
              <a:t>LCLS-II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7733" y="1271234"/>
            <a:ext cx="90653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Both high heat load and the 0.5% slope of the SLAC tunnel require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Closed-ended 2-phase pipe providing separate 2K liquid levels in each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2K </a:t>
            </a:r>
            <a:r>
              <a:rPr lang="en-US" dirty="0"/>
              <a:t>JT (liquid supply) valve on each </a:t>
            </a:r>
            <a:r>
              <a:rPr lang="en-US" dirty="0" err="1"/>
              <a:t>cryomodule</a:t>
            </a:r>
            <a:r>
              <a:rPr lang="en-US" dirty="0"/>
              <a:t> </a:t>
            </a:r>
          </a:p>
        </p:txBody>
      </p:sp>
      <p:pic>
        <p:nvPicPr>
          <p:cNvPr id="42" name="Content Placeholder 12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074">
            <a:off x="287345" y="3225773"/>
            <a:ext cx="8289473" cy="12192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411512" y="2326631"/>
            <a:ext cx="1519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Upstream</a:t>
            </a:r>
          </a:p>
          <a:p>
            <a:r>
              <a:rPr lang="en-US" dirty="0"/>
              <a:t>End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418" y="2576502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Downstream</a:t>
            </a:r>
          </a:p>
          <a:p>
            <a:r>
              <a:rPr lang="en-US" dirty="0"/>
              <a:t>End</a:t>
            </a:r>
          </a:p>
        </p:txBody>
      </p:sp>
      <p:sp>
        <p:nvSpPr>
          <p:cNvPr id="46" name="Right Arrow 45"/>
          <p:cNvSpPr/>
          <p:nvPr/>
        </p:nvSpPr>
        <p:spPr bwMode="auto">
          <a:xfrm rot="10548163">
            <a:off x="3143904" y="3243791"/>
            <a:ext cx="2133600" cy="304800"/>
          </a:xfrm>
          <a:prstGeom prst="rightArrow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21279813">
            <a:off x="3518562" y="2724498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BEAM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09600" y="4166616"/>
            <a:ext cx="0" cy="7620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4495800" y="3861816"/>
            <a:ext cx="0" cy="10668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8265684" y="3633216"/>
            <a:ext cx="0" cy="121920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990725" y="446695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5694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447201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5758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6890551" y="4702843"/>
            <a:ext cx="1375133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52" idx="1"/>
          </p:cNvCxnSpPr>
          <p:nvPr/>
        </p:nvCxnSpPr>
        <p:spPr bwMode="auto">
          <a:xfrm flipH="1" flipV="1">
            <a:off x="4495798" y="4667006"/>
            <a:ext cx="1524002" cy="506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stCxn id="51" idx="3"/>
          </p:cNvCxnSpPr>
          <p:nvPr/>
        </p:nvCxnSpPr>
        <p:spPr bwMode="auto">
          <a:xfrm>
            <a:off x="2746060" y="4667006"/>
            <a:ext cx="1749738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51" idx="1"/>
          </p:cNvCxnSpPr>
          <p:nvPr/>
        </p:nvCxnSpPr>
        <p:spPr bwMode="auto">
          <a:xfrm flipH="1">
            <a:off x="609600" y="4667006"/>
            <a:ext cx="138112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143544" y="5125074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016457" y="5147904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08484" y="5157687"/>
            <a:ext cx="914400" cy="914400"/>
          </a:xfrm>
          <a:prstGeom prst="ellips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12161" y="4955797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+28mm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75135" y="5906862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-28mm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918" y="6100180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2-phase DS</a:t>
            </a:r>
          </a:p>
          <a:p>
            <a:r>
              <a:rPr lang="en-US" dirty="0"/>
              <a:t>end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49489" y="6106345"/>
            <a:ext cx="229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2-phase middle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 flipH="1" flipV="1">
            <a:off x="2206019" y="5580042"/>
            <a:ext cx="1832581" cy="1816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020019" y="5380637"/>
            <a:ext cx="1726041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4921332" y="5580042"/>
            <a:ext cx="1969219" cy="2232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6397467" y="5817270"/>
            <a:ext cx="147492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2364614" y="5051136"/>
            <a:ext cx="3778" cy="325914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2368392" y="5578728"/>
            <a:ext cx="0" cy="43591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6692856" y="5804142"/>
            <a:ext cx="0" cy="421008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6706113" y="5294351"/>
            <a:ext cx="1" cy="28792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73" idx="1"/>
            <a:endCxn id="58" idx="7"/>
          </p:cNvCxnSpPr>
          <p:nvPr/>
        </p:nvCxnSpPr>
        <p:spPr bwMode="auto">
          <a:xfrm flipH="1">
            <a:off x="4796946" y="5051136"/>
            <a:ext cx="611336" cy="23067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408282" y="4881859"/>
            <a:ext cx="1252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ID=97.4mm</a:t>
            </a:r>
          </a:p>
        </p:txBody>
      </p:sp>
      <p:sp>
        <p:nvSpPr>
          <p:cNvPr id="74" name="Chord 73"/>
          <p:cNvSpPr/>
          <p:nvPr/>
        </p:nvSpPr>
        <p:spPr bwMode="auto">
          <a:xfrm rot="19560624">
            <a:off x="152401" y="5133273"/>
            <a:ext cx="914400" cy="914400"/>
          </a:xfrm>
          <a:prstGeom prst="chord">
            <a:avLst>
              <a:gd name="adj1" fmla="val 311183"/>
              <a:gd name="adj2" fmla="val 14689807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Chord 74"/>
          <p:cNvSpPr/>
          <p:nvPr/>
        </p:nvSpPr>
        <p:spPr bwMode="auto">
          <a:xfrm rot="19560624">
            <a:off x="4029454" y="5162302"/>
            <a:ext cx="914400" cy="914400"/>
          </a:xfrm>
          <a:prstGeom prst="chord">
            <a:avLst>
              <a:gd name="adj1" fmla="val 1794983"/>
              <a:gd name="adj2" fmla="val 13085055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Chord 75"/>
          <p:cNvSpPr/>
          <p:nvPr/>
        </p:nvSpPr>
        <p:spPr bwMode="auto">
          <a:xfrm rot="19560624">
            <a:off x="7808484" y="5163064"/>
            <a:ext cx="914400" cy="914400"/>
          </a:xfrm>
          <a:prstGeom prst="chord">
            <a:avLst>
              <a:gd name="adj1" fmla="val 3443925"/>
              <a:gd name="adj2" fmla="val 11571724"/>
            </a:avLst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91183" y="6491326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Illustration by Tom Peterson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673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4237"/>
            <a:ext cx="8103570" cy="507655"/>
          </a:xfrm>
        </p:spPr>
        <p:txBody>
          <a:bodyPr/>
          <a:lstStyle/>
          <a:p>
            <a:pPr algn="ctr"/>
            <a:r>
              <a:rPr lang="en-US" sz="2800" dirty="0" smtClean="0"/>
              <a:t>LCLS-II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Design Considerations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7733" y="1271234"/>
            <a:ext cx="3164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Cryomodule</a:t>
            </a:r>
            <a:r>
              <a:rPr lang="en-US" sz="2000" dirty="0" smtClean="0"/>
              <a:t> Configuration</a:t>
            </a:r>
            <a:endParaRPr lang="en-US" dirty="0"/>
          </a:p>
        </p:txBody>
      </p:sp>
      <p:pic>
        <p:nvPicPr>
          <p:cNvPr id="39" name="Picture 38" descr="LCLS-II-CryomoduleSchematicFig-1Valve-28Jan20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14" y="1669963"/>
            <a:ext cx="6573543" cy="400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8768" y="5670650"/>
            <a:ext cx="14686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Illustration by Tom Peterson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3" y="4050792"/>
            <a:ext cx="1523051" cy="21954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13" y="4050792"/>
            <a:ext cx="1503485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65952"/>
            <a:ext cx="8103570" cy="498709"/>
          </a:xfrm>
        </p:spPr>
        <p:txBody>
          <a:bodyPr/>
          <a:lstStyle/>
          <a:p>
            <a:pPr algn="ctr"/>
            <a:r>
              <a:rPr lang="en-US" sz="2800" dirty="0"/>
              <a:t>LCLS-II </a:t>
            </a:r>
            <a:r>
              <a:rPr lang="en-US" sz="2800" dirty="0" err="1"/>
              <a:t>Cryomodule</a:t>
            </a:r>
            <a:r>
              <a:rPr lang="en-US" sz="2800" dirty="0"/>
              <a:t> Design Considerations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4"/>
          </p:nvPr>
        </p:nvSpPr>
        <p:spPr>
          <a:xfrm>
            <a:off x="576073" y="1454330"/>
            <a:ext cx="3364991" cy="5093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JT Valve and Circuit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60" y="1297422"/>
            <a:ext cx="3765622" cy="502082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9" y="2203704"/>
            <a:ext cx="4581968" cy="34364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87022" y="4051174"/>
            <a:ext cx="550337" cy="627746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9" idx="1"/>
            <a:endCxn id="7" idx="5"/>
          </p:cNvCxnSpPr>
          <p:nvPr/>
        </p:nvCxnSpPr>
        <p:spPr>
          <a:xfrm flipH="1" flipV="1">
            <a:off x="1656764" y="4586989"/>
            <a:ext cx="1766666" cy="16068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3430" y="5870662"/>
            <a:ext cx="119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16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62200" y="2743200"/>
            <a:ext cx="461041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rgbClr val="0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27321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86303"/>
            <a:ext cx="4080294" cy="4158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93150" cy="3733800"/>
          </a:xfrm>
          <a:prstGeom prst="rect">
            <a:avLst/>
          </a:prstGeom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2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990600" y="6089651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24390" y="6089651"/>
            <a:ext cx="425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XFEL 1.3 GHz </a:t>
            </a:r>
            <a:r>
              <a:rPr lang="en-US" dirty="0"/>
              <a:t>Module – Pulse Machine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6089651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LCLS-II 1.3 GHz </a:t>
            </a:r>
            <a:r>
              <a:rPr lang="en-US" dirty="0"/>
              <a:t>Module CW Machine</a:t>
            </a:r>
          </a:p>
        </p:txBody>
      </p:sp>
    </p:spTree>
    <p:extLst>
      <p:ext uri="{BB962C8B-B14F-4D97-AF65-F5344CB8AC3E}">
        <p14:creationId xmlns:p14="http://schemas.microsoft.com/office/powerpoint/2010/main" val="123614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3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990600" y="6089651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19200"/>
            <a:ext cx="80010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Cavity - Helium Vessel </a:t>
            </a:r>
            <a:r>
              <a:rPr lang="en-US" sz="2000" dirty="0" smtClean="0"/>
              <a:t>Design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Cavity standard 9-cell </a:t>
            </a:r>
            <a:r>
              <a:rPr lang="en-US" dirty="0" err="1"/>
              <a:t>Telsa</a:t>
            </a:r>
            <a:r>
              <a:rPr lang="en-US" dirty="0"/>
              <a:t> style long-short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surface treatments (i.e. N2 doping) for higher “Q”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Many talks at WG1: </a:t>
            </a:r>
            <a:r>
              <a:rPr lang="en-US" dirty="0" smtClean="0"/>
              <a:t>“Performance Frontier”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Higher heat loads due to CW operations resulted in: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Larger chimney pipe from helium to 2-phase pipe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Larger 2-phase pipe 4” O.D. (~101mm) for low velocity vapor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Uniform/fast cool-down means two cool-down ports in each helium </a:t>
            </a:r>
            <a:r>
              <a:rPr lang="en-US" dirty="0" smtClean="0"/>
              <a:t>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coupler design for 7 kW CW plus some margin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modification of an existing pulsed </a:t>
            </a:r>
            <a:r>
              <a:rPr lang="en-US"/>
              <a:t>coupler </a:t>
            </a:r>
            <a:r>
              <a:rPr lang="en-US" smtClean="0"/>
              <a:t>design (TTF3) </a:t>
            </a:r>
            <a:r>
              <a:rPr lang="en-US" dirty="0"/>
              <a:t>involving better heat transfer from and cooling of the inner conductor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talk by Nikolay </a:t>
            </a:r>
            <a:r>
              <a:rPr lang="en-US" dirty="0" err="1" smtClean="0"/>
              <a:t>Solyak</a:t>
            </a:r>
            <a:r>
              <a:rPr lang="en-US" dirty="0" smtClean="0"/>
              <a:t> WG3 “Cavities, Tuners and Couplers”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5" y="4621635"/>
            <a:ext cx="680219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8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4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990600" y="6089651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325707"/>
            <a:ext cx="8001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Helium Vessel Design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Developed and qualified bi-metal explosion bonded joints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Grade 2 titanium at helium vessel end to 316L 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2-phase pipe 4” O.D. now 316L stainless steel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Warm-up/cool-down lines to 316L stainless steel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66" y="3362216"/>
            <a:ext cx="3505200" cy="262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4478" y="6089650"/>
            <a:ext cx="29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Ti</a:t>
            </a:r>
            <a:r>
              <a:rPr lang="en-US" dirty="0"/>
              <a:t> to SS Bi-Metal Transition</a:t>
            </a:r>
          </a:p>
          <a:p>
            <a:pPr algn="ctr"/>
            <a:r>
              <a:rPr lang="en-US" dirty="0"/>
              <a:t>2-Phase Pipe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95" y="3154331"/>
            <a:ext cx="4246180" cy="31846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66800" y="4495800"/>
            <a:ext cx="15240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5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990600" y="6089651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Helium Vessel Design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Developed and qualified bi-metal explosion bonded joints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2-phase pipe 4” O.D. now 316L stainless steel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Warm-up/cool-down lines to 316L stainless steel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17719" y="5766484"/>
            <a:ext cx="29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Ti</a:t>
            </a:r>
            <a:r>
              <a:rPr lang="en-US" dirty="0"/>
              <a:t> to SS Bi-Metal Transition</a:t>
            </a:r>
          </a:p>
          <a:p>
            <a:pPr algn="ctr"/>
            <a:r>
              <a:rPr lang="en-US" dirty="0"/>
              <a:t>Warm-Up / Cool-Down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5" y="3286492"/>
            <a:ext cx="7898795" cy="212370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914400" y="3810000"/>
            <a:ext cx="1156317" cy="742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3886200"/>
            <a:ext cx="1156317" cy="742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0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990600" y="6089651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001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Helium Vessel </a:t>
            </a:r>
            <a:r>
              <a:rPr lang="en-US" sz="2000" dirty="0"/>
              <a:t>Design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Magnetic Shield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Duel layer design around helium vessel to help preserve high “Q”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Shields also cover beam tubes and HOM cans – Tuner outside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Covered in more detail by Saravan Chandrasekaran at WG2: </a:t>
            </a:r>
            <a:r>
              <a:rPr lang="en-US" dirty="0" smtClean="0"/>
              <a:t>“Performance </a:t>
            </a:r>
            <a:r>
              <a:rPr lang="en-US" dirty="0"/>
              <a:t>D</a:t>
            </a:r>
            <a:r>
              <a:rPr lang="en-US" dirty="0" smtClean="0"/>
              <a:t>egradation</a:t>
            </a:r>
            <a:r>
              <a:rPr lang="en-US" dirty="0"/>
              <a:t>, </a:t>
            </a:r>
            <a:r>
              <a:rPr lang="en-US" dirty="0" smtClean="0"/>
              <a:t>Cure</a:t>
            </a:r>
            <a:r>
              <a:rPr lang="en-US" dirty="0"/>
              <a:t>, </a:t>
            </a:r>
            <a:r>
              <a:rPr lang="en-US" dirty="0" smtClean="0"/>
              <a:t>Beamline </a:t>
            </a:r>
            <a:r>
              <a:rPr lang="en-US" dirty="0"/>
              <a:t>Q</a:t>
            </a:r>
            <a:r>
              <a:rPr lang="en-US" dirty="0" smtClean="0"/>
              <a:t>uality”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243" y="6206788"/>
            <a:ext cx="4945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Duel Layer Tank Shields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Layer Center Section Removed for Clarity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3489255" cy="26169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3581400"/>
            <a:ext cx="3698084" cy="26169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41429" y="6198341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Shields Made from</a:t>
            </a:r>
          </a:p>
          <a:p>
            <a:pPr algn="ctr"/>
            <a:r>
              <a:rPr lang="en-US" dirty="0" err="1"/>
              <a:t>Cryoperm</a:t>
            </a:r>
            <a:r>
              <a:rPr lang="en-US" dirty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42071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7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1295400" y="6045717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68957"/>
            <a:ext cx="8001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Cryomodule</a:t>
            </a:r>
            <a:r>
              <a:rPr lang="en-US" sz="2000" dirty="0" smtClean="0"/>
              <a:t> Design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Lever Tuner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 err="1" smtClean="0"/>
              <a:t>Piezo’s</a:t>
            </a:r>
            <a:r>
              <a:rPr lang="en-US" dirty="0" smtClean="0"/>
              <a:t> located at 12 and 6 o’clock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Designed for removal with access ports on </a:t>
            </a:r>
            <a:r>
              <a:rPr lang="en-US" dirty="0" err="1" smtClean="0"/>
              <a:t>cryomodule</a:t>
            </a:r>
            <a:r>
              <a:rPr lang="en-US" dirty="0" smtClean="0"/>
              <a:t> (next slide)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 on SLAC tunnel wall side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4142" y="621879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Before Installation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3274" y="6218794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After Installation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" y="3220397"/>
            <a:ext cx="3444992" cy="286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99" y="3220397"/>
            <a:ext cx="4065717" cy="28752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79451" y="627431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Piezo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5" idx="3"/>
          </p:cNvCxnSpPr>
          <p:nvPr/>
        </p:nvCxnSpPr>
        <p:spPr>
          <a:xfrm flipV="1">
            <a:off x="4441198" y="4038600"/>
            <a:ext cx="2035802" cy="2420383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7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8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1295400" y="6045717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68957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Cryomodule</a:t>
            </a:r>
            <a:r>
              <a:rPr lang="en-US" sz="2000" dirty="0" smtClean="0"/>
              <a:t> Design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70260" y="3951713"/>
            <a:ext cx="726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From Rear Showing Tuner Access Ports and JT Valve Access </a:t>
            </a:r>
            <a:endParaRPr lang="en-US" dirty="0"/>
          </a:p>
        </p:txBody>
      </p:sp>
      <p:pic>
        <p:nvPicPr>
          <p:cNvPr id="16" name="Content Placeholder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0"/>
            <a:ext cx="5107548" cy="2275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99" y="4321045"/>
            <a:ext cx="3613109" cy="2460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6315195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Piezo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1447547" y="5972303"/>
            <a:ext cx="2667253" cy="52755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393" y="4838676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Motor Mounts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 flipV="1">
            <a:off x="1904703" y="4789422"/>
            <a:ext cx="2133897" cy="233920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2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A70CD0-5394-B24C-B62C-2851087309EF}" type="slidenum">
              <a:rPr lang="en-US" sz="1100" smtClean="0">
                <a:solidFill>
                  <a:srgbClr val="000000"/>
                </a:solidFill>
              </a:rPr>
              <a:pPr/>
              <a:t>9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1822" y="228600"/>
            <a:ext cx="8103570" cy="501124"/>
          </a:xfrm>
        </p:spPr>
        <p:txBody>
          <a:bodyPr/>
          <a:lstStyle/>
          <a:p>
            <a:pPr algn="ctr"/>
            <a:r>
              <a:rPr lang="en-US" sz="2800" dirty="0"/>
              <a:t>LCLS-II Cryomodule Design Considerations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4"/>
          </p:nvPr>
        </p:nvSpPr>
        <p:spPr>
          <a:xfrm>
            <a:off x="1295400" y="6045717"/>
            <a:ext cx="2165350" cy="45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04800" y="1268957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Cryomodule</a:t>
            </a:r>
            <a:r>
              <a:rPr lang="en-US" sz="2000" dirty="0" smtClean="0"/>
              <a:t> Design – Split Quad Magnet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4" y="1706941"/>
            <a:ext cx="2743200" cy="2562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9560" y="5474801"/>
            <a:ext cx="740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Conduction cooled</a:t>
            </a:r>
          </a:p>
          <a:p>
            <a:r>
              <a:rPr lang="en-US" dirty="0"/>
              <a:t>	intercept to 2-phase He </a:t>
            </a:r>
            <a:r>
              <a:rPr lang="en-US" dirty="0" smtClean="0"/>
              <a:t>pipe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CL-SSR1 Style, 50A, quantity-6 (+2 tubes for instrumentation),</a:t>
            </a:r>
          </a:p>
          <a:p>
            <a:r>
              <a:rPr lang="en-US" dirty="0"/>
              <a:t>	2-thermal intercepts (5K &amp;50K)</a:t>
            </a: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74" y="1677096"/>
            <a:ext cx="5562600" cy="40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10837</TotalTime>
  <Words>564</Words>
  <Application>Microsoft Office PowerPoint</Application>
  <PresentationFormat>On-screen Show (4:3)</PresentationFormat>
  <Paragraphs>126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Office Theme</vt:lpstr>
      <vt:lpstr>Blank</vt:lpstr>
      <vt:lpstr>1_Blank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  <vt:lpstr>LCLS-II Cryomodule Design Considerations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Prototype Helium Vessel Procurement Readiness</dc:title>
  <dc:creator>Charles J. Grimm x4582 05741N</dc:creator>
  <cp:lastModifiedBy>Charles J. Grimm x4582 05741N</cp:lastModifiedBy>
  <cp:revision>123</cp:revision>
  <cp:lastPrinted>2015-05-07T13:32:41Z</cp:lastPrinted>
  <dcterms:created xsi:type="dcterms:W3CDTF">2014-11-03T19:38:15Z</dcterms:created>
  <dcterms:modified xsi:type="dcterms:W3CDTF">2017-02-21T01:48:16Z</dcterms:modified>
</cp:coreProperties>
</file>