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59" r:id="rId5"/>
    <p:sldId id="267" r:id="rId6"/>
    <p:sldId id="260" r:id="rId7"/>
    <p:sldId id="281" r:id="rId8"/>
    <p:sldId id="265" r:id="rId9"/>
    <p:sldId id="276" r:id="rId10"/>
    <p:sldId id="280" r:id="rId11"/>
    <p:sldId id="278" r:id="rId12"/>
    <p:sldId id="277" r:id="rId13"/>
    <p:sldId id="282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21A8C-9A5E-8C49-B7EC-52E69FA4E106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1DE24-5F93-414B-B4BB-D5F834695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1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CD38C-E2B0-A948-8A8E-FE3D2A3BDD7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010009"/>
            <a:ext cx="5434855" cy="540328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111" y="1892409"/>
            <a:ext cx="5541078" cy="1173018"/>
          </a:xfrm>
        </p:spPr>
        <p:txBody>
          <a:bodyPr>
            <a:noAutofit/>
          </a:bodyPr>
          <a:lstStyle/>
          <a:p>
            <a:pPr algn="r"/>
            <a:r>
              <a:rPr lang="en-US" sz="2400" b="1" spc="190" dirty="0" smtClean="0">
                <a:solidFill>
                  <a:schemeClr val="bg1"/>
                </a:solidFill>
                <a:latin typeface="Minion Pro"/>
              </a:rPr>
              <a:t>Recipe to high Q and high </a:t>
            </a:r>
            <a:r>
              <a:rPr lang="en-US" sz="2400" b="1" spc="190" dirty="0" err="1" smtClean="0">
                <a:solidFill>
                  <a:schemeClr val="bg1"/>
                </a:solidFill>
                <a:latin typeface="Minion Pro"/>
              </a:rPr>
              <a:t>E</a:t>
            </a:r>
            <a:r>
              <a:rPr lang="en-US" sz="2400" b="1" spc="190" baseline="-25000" dirty="0" err="1" smtClean="0">
                <a:solidFill>
                  <a:schemeClr val="bg1"/>
                </a:solidFill>
                <a:latin typeface="Minion Pro"/>
              </a:rPr>
              <a:t>acc</a:t>
            </a:r>
            <a:endParaRPr lang="en-US" sz="2400" b="1" spc="190" baseline="-25000" dirty="0">
              <a:solidFill>
                <a:schemeClr val="bg1"/>
              </a:solidFill>
              <a:latin typeface="Minion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3111" y="3021515"/>
            <a:ext cx="5434855" cy="572735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entury Gothic"/>
              </a:rPr>
              <a:t>Pashupati</a:t>
            </a:r>
            <a:r>
              <a:rPr lang="en-US" b="1" dirty="0" smtClean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entury Gothic"/>
              </a:rPr>
              <a:t>Dhakal</a:t>
            </a:r>
            <a:r>
              <a:rPr lang="en-US" b="1" dirty="0" smtClean="0">
                <a:solidFill>
                  <a:schemeClr val="bg1"/>
                </a:solidFill>
                <a:latin typeface="Century Gothic"/>
              </a:rPr>
              <a:t>, Jefferson </a:t>
            </a:r>
            <a:r>
              <a:rPr lang="en-US" b="1" dirty="0" smtClean="0">
                <a:solidFill>
                  <a:schemeClr val="bg1"/>
                </a:solidFill>
                <a:latin typeface="Century Gothic"/>
              </a:rPr>
              <a:t>Lab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entury Gothic"/>
              </a:rPr>
              <a:t>Presented by Ari </a:t>
            </a:r>
            <a:r>
              <a:rPr lang="en-US" b="1" dirty="0" err="1" smtClean="0">
                <a:solidFill>
                  <a:schemeClr val="bg1"/>
                </a:solidFill>
                <a:latin typeface="Century Gothic"/>
              </a:rPr>
              <a:t>Palczewski</a:t>
            </a:r>
            <a:r>
              <a:rPr lang="en-US" b="1" dirty="0" smtClean="0">
                <a:solidFill>
                  <a:schemeClr val="bg1"/>
                </a:solidFill>
                <a:latin typeface="Century Gothic"/>
              </a:rPr>
              <a:t>, Jefferson Lab with additions</a:t>
            </a:r>
            <a:endParaRPr lang="en-US" b="1" dirty="0">
              <a:solidFill>
                <a:schemeClr val="bg1"/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RECENT WORK AT JLAB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465872"/>
            <a:ext cx="457077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5" y="1465872"/>
            <a:ext cx="445064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3479" y="5155168"/>
            <a:ext cx="3349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Baseline test results</a:t>
            </a:r>
          </a:p>
          <a:p>
            <a:r>
              <a:rPr lang="en-US" dirty="0" smtClean="0"/>
              <a:t>10 um EP will reset the RF surface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57850" y="5149334"/>
            <a:ext cx="2902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 of Q and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acc</a:t>
            </a:r>
            <a:r>
              <a:rPr lang="en-US" dirty="0" smtClean="0"/>
              <a:t> with low</a:t>
            </a:r>
          </a:p>
          <a:p>
            <a:r>
              <a:rPr lang="en-US" dirty="0" smtClean="0"/>
              <a:t> temperature N2 doping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9381" y="5925189"/>
            <a:ext cx="298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Field emission in any test!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60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769795" y="1295400"/>
            <a:ext cx="3374205" cy="2663550"/>
            <a:chOff x="152400" y="1340400"/>
            <a:chExt cx="3717105" cy="2819400"/>
          </a:xfrm>
        </p:grpSpPr>
        <p:pic>
          <p:nvPicPr>
            <p:cNvPr id="6" name="Picture 2" descr="Z:\ASC\Users\Shreyas Balachandran\Shreyas_SRF_Nb\JLab_collaboration\160C_48hr_Ndoping\OM\5x_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340400"/>
              <a:ext cx="3717105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H="1" flipV="1">
              <a:off x="1524000" y="1524000"/>
              <a:ext cx="381000" cy="2286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  <a:effectLst>
              <a:glow rad="1270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1620900" y="2514600"/>
              <a:ext cx="533400" cy="2355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  <a:effectLst>
              <a:glow rad="1270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685800" y="1603650"/>
              <a:ext cx="228600" cy="30135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  <a:effectLst>
              <a:glow rad="1270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1524000" y="3097532"/>
              <a:ext cx="325500" cy="184666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0800" y="-225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 Black" panose="020B0A04020102020204" pitchFamily="34" charset="0"/>
              </a:rPr>
              <a:t>Sample L88 LG, </a:t>
            </a:r>
            <a:r>
              <a:rPr lang="en-US" sz="2400" dirty="0" err="1" smtClean="0">
                <a:latin typeface="Arial Black" panose="020B0A04020102020204" pitchFamily="34" charset="0"/>
              </a:rPr>
              <a:t>nano</a:t>
            </a:r>
            <a:r>
              <a:rPr lang="en-US" sz="2400" dirty="0" smtClean="0">
                <a:latin typeface="Arial Black" panose="020B0A04020102020204" pitchFamily="34" charset="0"/>
              </a:rPr>
              <a:t>-polish and BCP+ 800C/3hrs + 160C/48hrs @ 25mTorr </a:t>
            </a:r>
            <a:r>
              <a:rPr lang="en-US" sz="2400" dirty="0" smtClean="0">
                <a:latin typeface="Arial Black" panose="020B0A04020102020204" pitchFamily="34" charset="0"/>
              </a:rPr>
              <a:t>N2 in </a:t>
            </a:r>
            <a:r>
              <a:rPr lang="en-US" sz="2400" dirty="0" err="1" smtClean="0">
                <a:latin typeface="Arial Black" panose="020B0A04020102020204" pitchFamily="34" charset="0"/>
              </a:rPr>
              <a:t>Nb</a:t>
            </a:r>
            <a:r>
              <a:rPr lang="en-US" sz="2400" dirty="0" smtClean="0">
                <a:latin typeface="Arial Black" panose="020B0A04020102020204" pitchFamily="34" charset="0"/>
              </a:rPr>
              <a:t> Box</a:t>
            </a: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4" descr="Z:\ASC\Users\Shreyas Balachandran\Shreyas_SRF_Nb\JLab_collaboration\160C_48hr_Ndoping\11032016_s\L88_160C_48hrs_N2_800x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24091"/>
            <a:ext cx="3871200" cy="28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11574" y="2595445"/>
            <a:ext cx="1763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SEM images belong to this region</a:t>
            </a:r>
            <a:endParaRPr lang="en-US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4000" y="1504083"/>
            <a:ext cx="15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 image. The interface is not a good conductor. 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200" y="3733800"/>
            <a:ext cx="2933701" cy="2727960"/>
            <a:chOff x="76200" y="3733800"/>
            <a:chExt cx="2933701" cy="2727960"/>
          </a:xfrm>
        </p:grpSpPr>
        <p:pic>
          <p:nvPicPr>
            <p:cNvPr id="16" name="Picture 5" descr="Z:\ASC\Users\Shreyas Balachandran\Shreyas_SRF_Nb\JLab_collaboration\160C_48hr_Ndoping\11032016_s\L88_160C_48hrs_N2_10kx3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4267200"/>
              <a:ext cx="2933701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>
            <a:xfrm flipH="1">
              <a:off x="1543050" y="3733800"/>
              <a:ext cx="742950" cy="76200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>
              <a:glow rad="127000">
                <a:srgbClr val="FF00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124200" y="3843075"/>
            <a:ext cx="2933701" cy="2618685"/>
            <a:chOff x="3124200" y="3843075"/>
            <a:chExt cx="2933701" cy="2618685"/>
          </a:xfrm>
        </p:grpSpPr>
        <p:pic>
          <p:nvPicPr>
            <p:cNvPr id="19" name="Picture 3" descr="Z:\ASC\Users\Shreyas Balachandran\Shreyas_SRF_Nb\JLab_collaboration\160C_48hr_Ndoping\11032016_s\L88_160C_48hrs_N2_10kx3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267200"/>
              <a:ext cx="2933701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3679200" y="3843075"/>
              <a:ext cx="489600" cy="84825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>
              <a:glow rad="127000">
                <a:srgbClr val="FF00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410200" y="3647550"/>
            <a:ext cx="3695700" cy="2814210"/>
            <a:chOff x="5410200" y="3647550"/>
            <a:chExt cx="3695700" cy="2814210"/>
          </a:xfrm>
        </p:grpSpPr>
        <p:grpSp>
          <p:nvGrpSpPr>
            <p:cNvPr id="22" name="Group 21"/>
            <p:cNvGrpSpPr/>
            <p:nvPr/>
          </p:nvGrpSpPr>
          <p:grpSpPr>
            <a:xfrm>
              <a:off x="6172200" y="4267200"/>
              <a:ext cx="2933700" cy="2194560"/>
              <a:chOff x="6172200" y="4267200"/>
              <a:chExt cx="2933700" cy="2194560"/>
            </a:xfrm>
          </p:grpSpPr>
          <p:pic>
            <p:nvPicPr>
              <p:cNvPr id="24" name="Picture 6" descr="Z:\ASC\Users\Shreyas Balachandran\Shreyas_SRF_Nb\JLab_collaboration\160C_48hr_Ndoping\11032016_s\L88_160C_48hrs_N2_10kx37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200" y="4267200"/>
                <a:ext cx="2933700" cy="2194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5" name="Straight Arrow Connector 24"/>
              <p:cNvCxnSpPr/>
              <p:nvPr/>
            </p:nvCxnSpPr>
            <p:spPr>
              <a:xfrm flipH="1">
                <a:off x="7187792" y="4572000"/>
                <a:ext cx="157132" cy="22860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>
                <a:off x="7607298" y="4838700"/>
                <a:ext cx="157132" cy="22860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H="1">
                <a:off x="7511574" y="5486400"/>
                <a:ext cx="157132" cy="22860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Arrow Connector 22"/>
            <p:cNvCxnSpPr/>
            <p:nvPr/>
          </p:nvCxnSpPr>
          <p:spPr>
            <a:xfrm>
              <a:off x="5410200" y="3647550"/>
              <a:ext cx="982301" cy="84825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>
              <a:glow rad="127000">
                <a:srgbClr val="FF00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800" y="1551945"/>
            <a:ext cx="1760100" cy="1966830"/>
            <a:chOff x="10800" y="1551945"/>
            <a:chExt cx="1760100" cy="1966830"/>
          </a:xfrm>
        </p:grpSpPr>
        <p:sp>
          <p:nvSpPr>
            <p:cNvPr id="30" name="TextBox 29"/>
            <p:cNvSpPr txBox="1"/>
            <p:nvPr/>
          </p:nvSpPr>
          <p:spPr>
            <a:xfrm>
              <a:off x="10800" y="1949115"/>
              <a:ext cx="1676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The boundary thickness is surprising.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Patterns observed on the  surface.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800" y="1551945"/>
              <a:ext cx="170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 Black" panose="020B0A04020102020204" pitchFamily="34" charset="0"/>
                </a:rPr>
                <a:t>Observations</a:t>
              </a:r>
              <a:endParaRPr lang="en-US" sz="14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85864" y="1426247"/>
            <a:ext cx="130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Optical micrograph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7962900" y="222766"/>
            <a:ext cx="1143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b="1" dirty="0"/>
              <a:t>ASC/FSU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8800" y="515646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GB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Conclusion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4525963"/>
          </a:xfrm>
        </p:spPr>
        <p:txBody>
          <a:bodyPr/>
          <a:lstStyle/>
          <a:p>
            <a:r>
              <a:rPr lang="en-US" dirty="0" smtClean="0"/>
              <a:t>LTB in </a:t>
            </a:r>
            <a:r>
              <a:rPr lang="en-US" dirty="0" smtClean="0"/>
              <a:t>N2 works (but no high gradients)</a:t>
            </a:r>
          </a:p>
          <a:p>
            <a:r>
              <a:rPr lang="en-US" dirty="0" smtClean="0"/>
              <a:t>Why</a:t>
            </a:r>
            <a:r>
              <a:rPr lang="en-US" dirty="0" smtClean="0"/>
              <a:t>? What is the mechanism? </a:t>
            </a:r>
            <a:r>
              <a:rPr lang="en-US" dirty="0" smtClean="0"/>
              <a:t>Nitride growth studies say this should not work.</a:t>
            </a:r>
            <a:endParaRPr lang="en-US" dirty="0" smtClean="0"/>
          </a:p>
          <a:p>
            <a:r>
              <a:rPr lang="en-US" dirty="0" smtClean="0"/>
              <a:t>Does N2 diffuse? Infuse? Or is it just a surface impurity effect from residual gasses? </a:t>
            </a:r>
          </a:p>
          <a:p>
            <a:r>
              <a:rPr lang="en-US" dirty="0" smtClean="0"/>
              <a:t>Sample studies show some features on sample surface and need more </a:t>
            </a:r>
            <a:r>
              <a:rPr lang="en-US" dirty="0" smtClean="0"/>
              <a:t>investigation</a:t>
            </a:r>
            <a:r>
              <a:rPr lang="en-US" dirty="0" smtClean="0"/>
              <a:t>, and are grain dependent?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90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6"/>
            <a:ext cx="8229600" cy="654088"/>
          </a:xfrm>
        </p:spPr>
        <p:txBody>
          <a:bodyPr>
            <a:normAutofit fontScale="90000"/>
          </a:bodyPr>
          <a:lstStyle/>
          <a:p>
            <a:r>
              <a:rPr lang="en-US" sz="40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Now unprecedented quality </a:t>
            </a:r>
            <a:r>
              <a:rPr lang="en-US" sz="40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factor</a:t>
            </a:r>
            <a:endParaRPr lang="en-US" sz="4000" b="1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50566"/>
            <a:ext cx="4719638" cy="391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4432"/>
            <a:ext cx="4438650" cy="350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84263" y="6111359"/>
            <a:ext cx="3426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err="1" smtClean="0"/>
              <a:t>Grassellino</a:t>
            </a:r>
            <a:r>
              <a:rPr lang="en-US" dirty="0" smtClean="0"/>
              <a:t> et al,arXiv:1701.06077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4969609"/>
            <a:ext cx="8934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FNAL reported both increase in Q and </a:t>
            </a:r>
            <a:r>
              <a:rPr lang="en-US" dirty="0" err="1" smtClean="0">
                <a:latin typeface="Century Gothic" panose="020B0502020202020204" pitchFamily="34" charset="0"/>
              </a:rPr>
              <a:t>E</a:t>
            </a:r>
            <a:r>
              <a:rPr lang="en-US" baseline="-25000" dirty="0" err="1" smtClean="0">
                <a:latin typeface="Century Gothic" panose="020B0502020202020204" pitchFamily="34" charset="0"/>
              </a:rPr>
              <a:t>acc</a:t>
            </a:r>
            <a:r>
              <a:rPr lang="en-US" dirty="0" smtClean="0">
                <a:latin typeface="Century Gothic" panose="020B0502020202020204" pitchFamily="34" charset="0"/>
              </a:rPr>
              <a:t> when N2 was infused to furnace during the heat treatment at lower temperature (120C).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Q-rise phenomenon was observed on cavities  when the nitrogen was infused at higher temperature  (</a:t>
            </a:r>
            <a:r>
              <a:rPr lang="en-US" dirty="0" smtClean="0">
                <a:latin typeface="Century Gothic" panose="020B0502020202020204" pitchFamily="34" charset="0"/>
              </a:rPr>
              <a:t>140-170°C</a:t>
            </a:r>
            <a:r>
              <a:rPr lang="en-US" dirty="0" smtClean="0">
                <a:latin typeface="Century Gothic" panose="020B0502020202020204" pitchFamily="34" charset="0"/>
              </a:rPr>
              <a:t>)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2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Background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2086"/>
            <a:ext cx="8229600" cy="5236179"/>
          </a:xfrm>
        </p:spPr>
        <p:txBody>
          <a:bodyPr>
            <a:normAutofit lnSpcReduction="10000"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Work started to understand the role of high field Q-slope with hydrogen (niobium hydrides) and passivation of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Nb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surface during heat treatment.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The improvement on Q have been observed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with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lower hydrogen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concentrations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following the heat treatments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Significant improvements on the RF cavity performance of several single cell cavities was obtained after the heat treatment at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800°C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and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120°C with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no post furnace chemical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etching (25-100% higher Q0).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Surface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nitridation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for surface passivation was attempted and improvement on both Q and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E</a:t>
            </a:r>
            <a:r>
              <a:rPr lang="en-US" sz="2400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acc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was observed.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07819" y="6036184"/>
            <a:ext cx="3999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C</a:t>
            </a:r>
            <a:r>
              <a:rPr lang="en-US" sz="1100" dirty="0" err="1" smtClean="0"/>
              <a:t>iovati</a:t>
            </a:r>
            <a:r>
              <a:rPr lang="en-US" sz="1100" dirty="0" smtClean="0"/>
              <a:t> </a:t>
            </a:r>
            <a:r>
              <a:rPr lang="en-US" sz="1100" dirty="0"/>
              <a:t>et al. Phys. Rev. ST </a:t>
            </a:r>
            <a:r>
              <a:rPr lang="en-US" sz="1100" dirty="0" err="1"/>
              <a:t>Accel</a:t>
            </a:r>
            <a:r>
              <a:rPr lang="en-US" sz="1100" dirty="0"/>
              <a:t>. Beams 13, 022002 (2010) </a:t>
            </a:r>
            <a:r>
              <a:rPr lang="en-US" sz="1100" dirty="0" smtClean="0"/>
              <a:t>022002</a:t>
            </a:r>
          </a:p>
          <a:p>
            <a:r>
              <a:rPr lang="en-US" sz="1100" dirty="0" err="1" smtClean="0"/>
              <a:t>Ciovati</a:t>
            </a:r>
            <a:r>
              <a:rPr lang="en-US" sz="1100" dirty="0" smtClean="0"/>
              <a:t> et al., SRF 2011</a:t>
            </a:r>
            <a:endParaRPr lang="en-U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21" y="5991032"/>
            <a:ext cx="2589679" cy="52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Background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65194"/>
            <a:ext cx="5366551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New dedicated clean induction furnace was designed and installed in order to explore the surface passivation parameters.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The furnace is capable to going higher than </a:t>
            </a:r>
            <a:r>
              <a:rPr lang="en-US" dirty="0" smtClean="0">
                <a:latin typeface="Century Gothic" panose="020B0502020202020204" pitchFamily="34" charset="0"/>
              </a:rPr>
              <a:t>2000°C </a:t>
            </a:r>
            <a:r>
              <a:rPr lang="en-US" dirty="0" smtClean="0">
                <a:latin typeface="Century Gothic" panose="020B0502020202020204" pitchFamily="34" charset="0"/>
              </a:rPr>
              <a:t>in UHV environment.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The furnace is equipped with gas (N2, O2, </a:t>
            </a:r>
            <a:r>
              <a:rPr lang="en-US" dirty="0" err="1" smtClean="0">
                <a:latin typeface="Century Gothic" panose="020B0502020202020204" pitchFamily="34" charset="0"/>
              </a:rPr>
              <a:t>Ar</a:t>
            </a:r>
            <a:r>
              <a:rPr lang="en-US" dirty="0" smtClean="0">
                <a:latin typeface="Century Gothic" panose="020B0502020202020204" pitchFamily="34" charset="0"/>
              </a:rPr>
              <a:t>, H2) handling system.  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67" y="1420610"/>
            <a:ext cx="3232450" cy="427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85646" y="5794793"/>
            <a:ext cx="286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Cavity loading in the furnace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3212" y="6086146"/>
            <a:ext cx="461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dirty="0"/>
              <a:t>P. </a:t>
            </a:r>
            <a:r>
              <a:rPr lang="nn-NO" dirty="0" smtClean="0"/>
              <a:t>Dhakal et al., </a:t>
            </a:r>
            <a:r>
              <a:rPr lang="nn-NO" dirty="0"/>
              <a:t>Rev. Sci. Inst. 83, 065105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Background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2834" y="1393358"/>
            <a:ext cx="4532050" cy="452596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dirty="0" smtClean="0">
                <a:latin typeface="Century Gothic" panose="020B0502020202020204" pitchFamily="34" charset="0"/>
              </a:rPr>
              <a:t>Exceptionally high Q was observed on 1.5 GHz cavity when cavity was heat treated at 1400C/3hrs.</a:t>
            </a:r>
          </a:p>
          <a:p>
            <a:pPr algn="just"/>
            <a:endParaRPr lang="en-US" dirty="0" smtClean="0">
              <a:latin typeface="Century Gothic" panose="020B0502020202020204" pitchFamily="34" charset="0"/>
            </a:endParaRPr>
          </a:p>
          <a:p>
            <a:pPr algn="just"/>
            <a:r>
              <a:rPr lang="en-US" dirty="0" smtClean="0">
                <a:latin typeface="Century Gothic" panose="020B0502020202020204" pitchFamily="34" charset="0"/>
              </a:rPr>
              <a:t>Investigation found that ~     1 at.% of </a:t>
            </a:r>
            <a:r>
              <a:rPr lang="en-US" dirty="0" err="1" smtClean="0">
                <a:latin typeface="Century Gothic" panose="020B0502020202020204" pitchFamily="34" charset="0"/>
              </a:rPr>
              <a:t>Ti</a:t>
            </a:r>
            <a:r>
              <a:rPr lang="en-US" dirty="0" smtClean="0">
                <a:latin typeface="Century Gothic" panose="020B0502020202020204" pitchFamily="34" charset="0"/>
              </a:rPr>
              <a:t> was diffused with in ~2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>
                <a:latin typeface="Century Gothic" panose="020B0502020202020204" pitchFamily="34" charset="0"/>
              </a:rPr>
              <a:t>m on RF surface resulted in the increase in Q and more importantly the positive Q(E) dependence.</a:t>
            </a:r>
          </a:p>
          <a:p>
            <a:pPr algn="just"/>
            <a:endParaRPr lang="en-US" dirty="0" smtClean="0">
              <a:latin typeface="Century Gothic" panose="020B0502020202020204" pitchFamily="34" charset="0"/>
            </a:endParaRPr>
          </a:p>
          <a:p>
            <a:pPr algn="just"/>
            <a:r>
              <a:rPr lang="en-US" dirty="0" smtClean="0">
                <a:latin typeface="Century Gothic" panose="020B0502020202020204" pitchFamily="34" charset="0"/>
              </a:rPr>
              <a:t>The cavity was made from medium purity (RRR~100) large grain niobium</a:t>
            </a:r>
            <a:r>
              <a:rPr lang="en-US" dirty="0" smtClean="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en-US" dirty="0" smtClean="0">
              <a:latin typeface="Century Gothic" panose="020B0502020202020204" pitchFamily="34" charset="0"/>
            </a:endParaRPr>
          </a:p>
          <a:p>
            <a:pPr algn="just"/>
            <a:r>
              <a:rPr lang="en-US" dirty="0" smtClean="0">
                <a:latin typeface="Century Gothic" panose="020B0502020202020204" pitchFamily="34" charset="0"/>
              </a:rPr>
              <a:t>Reproducibility and easy of doping compared to nitrogen has stopped work for now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869" y="1846729"/>
            <a:ext cx="4131766" cy="288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46607" y="1477397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 GHz, T = 2K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63222" y="5495383"/>
            <a:ext cx="3545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>
                <a:latin typeface="Century Gothic" panose="020B0502020202020204" pitchFamily="34" charset="0"/>
              </a:rPr>
              <a:t>P. Dhakal et al., Phys. Rev. ST Accel. Beams 16, 042001 (2013)</a:t>
            </a:r>
          </a:p>
          <a:p>
            <a:r>
              <a:rPr lang="da-DK" sz="1200" dirty="0">
                <a:latin typeface="Century Gothic" panose="020B0502020202020204" pitchFamily="34" charset="0"/>
              </a:rPr>
              <a:t>P. Dhakal et al., IPAC’14, p. </a:t>
            </a:r>
            <a:r>
              <a:rPr lang="da-DK" sz="1200" dirty="0" smtClean="0">
                <a:latin typeface="Century Gothic" panose="020B0502020202020204" pitchFamily="34" charset="0"/>
              </a:rPr>
              <a:t>2651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Background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500" y="1061479"/>
            <a:ext cx="4734884" cy="532979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dirty="0" smtClean="0">
                <a:latin typeface="Century Gothic" panose="020B0502020202020204" pitchFamily="34" charset="0"/>
              </a:rPr>
              <a:t>Fermi Lab explored the surface passivation technique and found that the nitrogen doping followed by surface removal by EP produce the similar results those were obtained via </a:t>
            </a:r>
            <a:r>
              <a:rPr lang="en-US" dirty="0" err="1" smtClean="0">
                <a:latin typeface="Century Gothic" panose="020B0502020202020204" pitchFamily="34" charset="0"/>
              </a:rPr>
              <a:t>Ti</a:t>
            </a:r>
            <a:r>
              <a:rPr lang="en-US" dirty="0" smtClean="0">
                <a:latin typeface="Century Gothic" panose="020B0502020202020204" pitchFamily="34" charset="0"/>
              </a:rPr>
              <a:t> diffusion. </a:t>
            </a:r>
          </a:p>
          <a:p>
            <a:pPr algn="just"/>
            <a:r>
              <a:rPr lang="en-US" dirty="0" smtClean="0">
                <a:latin typeface="Century Gothic" panose="020B0502020202020204" pitchFamily="34" charset="0"/>
              </a:rPr>
              <a:t>This has been grown so fast that it became “production recipe” for LCLS-II cavities.</a:t>
            </a:r>
          </a:p>
          <a:p>
            <a:pPr algn="just"/>
            <a:r>
              <a:rPr lang="en-US" dirty="0" smtClean="0">
                <a:latin typeface="Century Gothic" panose="020B0502020202020204" pitchFamily="34" charset="0"/>
              </a:rPr>
              <a:t>Even though the dramatic enhancement on Q has been observed the gradient of doped cavities are limited to medium gradient ~20 </a:t>
            </a:r>
            <a:r>
              <a:rPr lang="en-US" dirty="0" smtClean="0">
                <a:latin typeface="Century Gothic" panose="020B0502020202020204" pitchFamily="34" charset="0"/>
              </a:rPr>
              <a:t>MV/m with LCLS-II recipe.</a:t>
            </a:r>
            <a:endParaRPr lang="en-US" dirty="0" smtClean="0">
              <a:latin typeface="Century Gothic" panose="020B0502020202020204" pitchFamily="34" charset="0"/>
            </a:endParaRPr>
          </a:p>
          <a:p>
            <a:pPr algn="just"/>
            <a:r>
              <a:rPr lang="en-US" dirty="0" smtClean="0">
                <a:latin typeface="Century Gothic" panose="020B0502020202020204" pitchFamily="34" charset="0"/>
              </a:rPr>
              <a:t>Theoretical explanation based on velocity of quasi particle (Xiao model) and broadening of density of state on </a:t>
            </a:r>
            <a:r>
              <a:rPr lang="en-U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dirty superconductor </a:t>
            </a:r>
            <a:r>
              <a:rPr lang="en-US" dirty="0" smtClean="0">
                <a:latin typeface="Century Gothic" panose="020B0502020202020204" pitchFamily="34" charset="0"/>
              </a:rPr>
              <a:t>(</a:t>
            </a:r>
            <a:r>
              <a:rPr lang="en-US" dirty="0" err="1" smtClean="0">
                <a:latin typeface="Century Gothic" panose="020B0502020202020204" pitchFamily="34" charset="0"/>
              </a:rPr>
              <a:t>Gurevich</a:t>
            </a:r>
            <a:r>
              <a:rPr lang="en-US" dirty="0" smtClean="0">
                <a:latin typeface="Century Gothic" panose="020B0502020202020204" pitchFamily="34" charset="0"/>
              </a:rPr>
              <a:t> model) were proposed.</a:t>
            </a:r>
          </a:p>
          <a:p>
            <a:pPr algn="just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8"/>
          <a:stretch/>
        </p:blipFill>
        <p:spPr bwMode="auto">
          <a:xfrm>
            <a:off x="5095875" y="1658831"/>
            <a:ext cx="3886200" cy="33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78651" y="5189644"/>
            <a:ext cx="2203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Grassalino</a:t>
            </a:r>
            <a:r>
              <a:rPr lang="en-US" sz="1400" dirty="0" smtClean="0"/>
              <a:t> et al., SUST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041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What </a:t>
            </a:r>
            <a:r>
              <a:rPr lang="en-US" sz="4000" cap="small" dirty="0" smtClean="0">
                <a:solidFill>
                  <a:srgbClr val="FF0000"/>
                </a:solidFill>
                <a:latin typeface="Minion Pro"/>
                <a:cs typeface="Minion Pro"/>
              </a:rPr>
              <a:t>do</a:t>
            </a:r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 we know?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190500" y="1061479"/>
            <a:ext cx="8420100" cy="532979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>
                <a:latin typeface="Century Gothic" panose="020B0502020202020204" pitchFamily="34" charset="0"/>
              </a:rPr>
              <a:t>Doping on SRF cavities lowers the mean free path and hence the increase in Q by lowering BCS surface </a:t>
            </a:r>
            <a:r>
              <a:rPr lang="en-US" dirty="0" smtClean="0">
                <a:latin typeface="Century Gothic" panose="020B0502020202020204" pitchFamily="34" charset="0"/>
              </a:rPr>
              <a:t>resistance.</a:t>
            </a:r>
            <a:endParaRPr lang="en-US" dirty="0" smtClean="0">
              <a:latin typeface="Century Gothic" panose="020B0502020202020204" pitchFamily="34" charset="0"/>
            </a:endParaRPr>
          </a:p>
          <a:p>
            <a:pPr algn="just"/>
            <a:r>
              <a:rPr lang="en-US" dirty="0" smtClean="0">
                <a:latin typeface="Century Gothic" panose="020B0502020202020204" pitchFamily="34" charset="0"/>
              </a:rPr>
              <a:t>The BCS surface resistance decreases logarithmic to the RF field.</a:t>
            </a:r>
          </a:p>
          <a:p>
            <a:pPr algn="just"/>
            <a:r>
              <a:rPr lang="en-US" dirty="0" smtClean="0">
                <a:latin typeface="Century Gothic" panose="020B0502020202020204" pitchFamily="34" charset="0"/>
              </a:rPr>
              <a:t>Titanium </a:t>
            </a:r>
            <a:r>
              <a:rPr lang="en-US" dirty="0">
                <a:latin typeface="Century Gothic" panose="020B0502020202020204" pitchFamily="34" charset="0"/>
              </a:rPr>
              <a:t>or nitrogen doping on </a:t>
            </a:r>
            <a:r>
              <a:rPr lang="en-US" dirty="0" err="1">
                <a:latin typeface="Century Gothic" panose="020B0502020202020204" pitchFamily="34" charset="0"/>
              </a:rPr>
              <a:t>Nb</a:t>
            </a:r>
            <a:r>
              <a:rPr lang="en-US" dirty="0">
                <a:latin typeface="Century Gothic" panose="020B0502020202020204" pitchFamily="34" charset="0"/>
              </a:rPr>
              <a:t> effectively traps mobile hydrogen and </a:t>
            </a:r>
            <a:r>
              <a:rPr lang="en-US" dirty="0" smtClean="0">
                <a:latin typeface="Century Gothic" panose="020B0502020202020204" pitchFamily="34" charset="0"/>
              </a:rPr>
              <a:t>prevents precipitation of hydrides (still no direct evidence on microscopic </a:t>
            </a:r>
            <a:r>
              <a:rPr lang="en-US" dirty="0" smtClean="0">
                <a:latin typeface="Century Gothic" panose="020B0502020202020204" pitchFamily="34" charset="0"/>
              </a:rPr>
              <a:t>scale, but coming), maybe</a:t>
            </a:r>
            <a:r>
              <a:rPr lang="en-US" dirty="0" smtClean="0"/>
              <a:t>. </a:t>
            </a:r>
            <a:endParaRPr lang="en-US" dirty="0" smtClean="0">
              <a:latin typeface="Century Gothic" panose="020B0502020202020204" pitchFamily="34" charset="0"/>
            </a:endParaRPr>
          </a:p>
          <a:p>
            <a:pPr algn="just"/>
            <a:r>
              <a:rPr lang="en-US" dirty="0" smtClean="0">
                <a:latin typeface="Century Gothic" panose="020B0502020202020204" pitchFamily="34" charset="0"/>
              </a:rPr>
              <a:t>The quench field on doped cavities is lower than </a:t>
            </a:r>
            <a:r>
              <a:rPr lang="en-US" dirty="0" err="1" smtClean="0">
                <a:latin typeface="Century Gothic" panose="020B0502020202020204" pitchFamily="34" charset="0"/>
              </a:rPr>
              <a:t>undoped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cavities, at </a:t>
            </a:r>
            <a:r>
              <a:rPr lang="en-US" dirty="0" err="1" smtClean="0">
                <a:latin typeface="Century Gothic" panose="020B0502020202020204" pitchFamily="34" charset="0"/>
              </a:rPr>
              <a:t>JLab</a:t>
            </a:r>
            <a:r>
              <a:rPr lang="en-US" dirty="0" smtClean="0">
                <a:latin typeface="Century Gothic" panose="020B0502020202020204" pitchFamily="34" charset="0"/>
              </a:rPr>
              <a:t>.</a:t>
            </a:r>
            <a:endParaRPr lang="en-US" dirty="0" smtClean="0">
              <a:latin typeface="Century Gothic" panose="020B0502020202020204" pitchFamily="34" charset="0"/>
            </a:endParaRPr>
          </a:p>
          <a:p>
            <a:pPr algn="just"/>
            <a:r>
              <a:rPr lang="en-US" dirty="0" smtClean="0">
                <a:latin typeface="Century Gothic" panose="020B0502020202020204" pitchFamily="34" charset="0"/>
              </a:rPr>
              <a:t>Challenge </a:t>
            </a:r>
            <a:r>
              <a:rPr lang="en-US" dirty="0" smtClean="0">
                <a:latin typeface="Century Gothic" panose="020B0502020202020204" pitchFamily="34" charset="0"/>
              </a:rPr>
              <a:t>to preserve high gradient with doping.</a:t>
            </a:r>
          </a:p>
          <a:p>
            <a:pPr algn="just"/>
            <a:endParaRPr lang="en-US" dirty="0" smtClean="0">
              <a:latin typeface="Century Gothic" panose="020B0502020202020204" pitchFamily="34" charset="0"/>
            </a:endParaRPr>
          </a:p>
          <a:p>
            <a:pPr algn="just"/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104"/>
            <a:ext cx="9144000" cy="921331"/>
          </a:xfrm>
        </p:spPr>
        <p:txBody>
          <a:bodyPr>
            <a:normAutofit/>
          </a:bodyPr>
          <a:lstStyle/>
          <a:p>
            <a:r>
              <a:rPr lang="en-US" sz="3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Minion Pro"/>
              </a:rPr>
              <a:t>RECENT WORK AT </a:t>
            </a:r>
            <a:r>
              <a:rPr lang="en-US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Minion Pro"/>
              </a:rPr>
              <a:t>JLAB: N-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Minion Pro"/>
              </a:rPr>
              <a:t>doping vs temperature</a:t>
            </a:r>
            <a:endParaRPr lang="en-US" sz="32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960435"/>
            <a:ext cx="4325066" cy="4258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330" y="974290"/>
            <a:ext cx="3373433" cy="427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8" y="6348634"/>
            <a:ext cx="868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Palczewski</a:t>
            </a:r>
            <a:r>
              <a:rPr lang="en-US" sz="1400" dirty="0" smtClean="0"/>
              <a:t> et al. LINAC 2016 THPRC003: </a:t>
            </a:r>
            <a:r>
              <a:rPr lang="en-GB" sz="1400" dirty="0"/>
              <a:t>Investigation of Nitrogen Absorption and Nitride Growth on SRF Cavity Grade RRR Niobium as a Function of Furnace Temperature</a:t>
            </a:r>
            <a:r>
              <a:rPr lang="en-US" sz="1400" dirty="0" smtClean="0"/>
              <a:t> LINAC 2016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1" y="5376240"/>
            <a:ext cx="7786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Nitride growth dominates nitrogen absorption down to 400°C, Modeling interpolation suggest absorption of nitrogen goes to ~ Zero below 200°C along with Nitride growth.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RECENT WORK AT JLAB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500" y="1061479"/>
            <a:ext cx="8420100" cy="532979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>
                <a:latin typeface="Century Gothic" panose="020B0502020202020204" pitchFamily="34" charset="0"/>
              </a:rPr>
              <a:t>High purity fine grain </a:t>
            </a:r>
            <a:r>
              <a:rPr lang="en-US" dirty="0" err="1" smtClean="0">
                <a:latin typeface="Century Gothic" panose="020B0502020202020204" pitchFamily="34" charset="0"/>
              </a:rPr>
              <a:t>Nb</a:t>
            </a:r>
            <a:r>
              <a:rPr lang="en-US" dirty="0" smtClean="0">
                <a:latin typeface="Century Gothic" panose="020B0502020202020204" pitchFamily="34" charset="0"/>
              </a:rPr>
              <a:t> Cavity </a:t>
            </a:r>
            <a:r>
              <a:rPr lang="en-US" dirty="0" smtClean="0">
                <a:latin typeface="Century Gothic" panose="020B0502020202020204" pitchFamily="34" charset="0"/>
              </a:rPr>
              <a:t>RDL-02 (1.5GHz low loss): </a:t>
            </a:r>
            <a:r>
              <a:rPr lang="en-US" dirty="0" smtClean="0">
                <a:latin typeface="Century Gothic" panose="020B0502020202020204" pitchFamily="34" charset="0"/>
              </a:rPr>
              <a:t>After the fabrication, the cavity was given standard ILC recipe of 150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>
                <a:latin typeface="Century Gothic" panose="020B0502020202020204" pitchFamily="34" charset="0"/>
              </a:rPr>
              <a:t>m EP, 800 </a:t>
            </a:r>
            <a:r>
              <a:rPr lang="en-US" dirty="0" smtClean="0">
                <a:latin typeface="Century Gothic" panose="020B0502020202020204" pitchFamily="34" charset="0"/>
                <a:sym typeface="Mathematica1"/>
              </a:rPr>
              <a:t>°</a:t>
            </a:r>
            <a:r>
              <a:rPr lang="en-US" dirty="0" smtClean="0">
                <a:latin typeface="Century Gothic" panose="020B0502020202020204" pitchFamily="34" charset="0"/>
                <a:sym typeface="Mathematica1"/>
              </a:rPr>
              <a:t>C/2hrs </a:t>
            </a:r>
            <a:r>
              <a:rPr lang="en-US" dirty="0" smtClean="0">
                <a:latin typeface="Century Gothic" panose="020B0502020202020204" pitchFamily="34" charset="0"/>
                <a:sym typeface="Mathematica1"/>
              </a:rPr>
              <a:t>furnace treatment, followed by 20 </a:t>
            </a:r>
            <a:r>
              <a:rPr lang="en-US" dirty="0" smtClean="0">
                <a:latin typeface="Symbol" panose="05050102010706020507" pitchFamily="18" charset="2"/>
                <a:sym typeface="Mathematica1"/>
              </a:rPr>
              <a:t>m</a:t>
            </a:r>
            <a:r>
              <a:rPr lang="en-US" dirty="0" smtClean="0">
                <a:latin typeface="Century Gothic" panose="020B0502020202020204" pitchFamily="34" charset="0"/>
                <a:sym typeface="Mathematica1"/>
              </a:rPr>
              <a:t>m EP.</a:t>
            </a:r>
            <a:endParaRPr lang="en-US" dirty="0" smtClean="0">
              <a:latin typeface="Century Gothic" panose="020B0502020202020204" pitchFamily="34" charset="0"/>
            </a:endParaRPr>
          </a:p>
          <a:p>
            <a:pPr algn="just"/>
            <a:r>
              <a:rPr lang="en-US" dirty="0" smtClean="0">
                <a:latin typeface="Century Gothic" panose="020B0502020202020204" pitchFamily="34" charset="0"/>
              </a:rPr>
              <a:t>After each heat treatments (</a:t>
            </a:r>
            <a:r>
              <a:rPr lang="en-US" b="1" dirty="0" smtClean="0">
                <a:latin typeface="Century Gothic" panose="020B0502020202020204" pitchFamily="34" charset="0"/>
              </a:rPr>
              <a:t>with </a:t>
            </a:r>
            <a:r>
              <a:rPr lang="en-US" b="1" dirty="0" smtClean="0">
                <a:latin typeface="Century Gothic" panose="020B0502020202020204" pitchFamily="34" charset="0"/>
              </a:rPr>
              <a:t>caps, cleanroom assembly after HPR</a:t>
            </a:r>
            <a:r>
              <a:rPr lang="en-US" dirty="0" smtClean="0">
                <a:latin typeface="Century Gothic" panose="020B0502020202020204" pitchFamily="34" charset="0"/>
              </a:rPr>
              <a:t>), </a:t>
            </a:r>
            <a:r>
              <a:rPr lang="en-US" dirty="0" smtClean="0">
                <a:latin typeface="Century Gothic" panose="020B0502020202020204" pitchFamily="34" charset="0"/>
              </a:rPr>
              <a:t>the baseline measurement was done to surface reset with 10 um EP.</a:t>
            </a:r>
          </a:p>
          <a:p>
            <a:pPr algn="just"/>
            <a:r>
              <a:rPr lang="en-US" dirty="0" err="1" smtClean="0">
                <a:latin typeface="Century Gothic" panose="020B0502020202020204" pitchFamily="34" charset="0"/>
              </a:rPr>
              <a:t>Rs</a:t>
            </a:r>
            <a:r>
              <a:rPr lang="en-US" dirty="0" smtClean="0">
                <a:latin typeface="Century Gothic" panose="020B0502020202020204" pitchFamily="34" charset="0"/>
              </a:rPr>
              <a:t> vs T data were taken from 4.3-1.5K at B</a:t>
            </a:r>
            <a:r>
              <a:rPr lang="en-US" baseline="-25000" dirty="0" smtClean="0">
                <a:latin typeface="Century Gothic" panose="020B0502020202020204" pitchFamily="34" charset="0"/>
              </a:rPr>
              <a:t>p</a:t>
            </a:r>
            <a:r>
              <a:rPr lang="en-US" dirty="0" smtClean="0">
                <a:latin typeface="Century Gothic" panose="020B0502020202020204" pitchFamily="34" charset="0"/>
              </a:rPr>
              <a:t>~10mT in order to extract the material parameters.</a:t>
            </a:r>
          </a:p>
          <a:p>
            <a:pPr algn="just"/>
            <a:r>
              <a:rPr lang="en-US" dirty="0" smtClean="0">
                <a:latin typeface="Century Gothic" panose="020B0502020202020204" pitchFamily="34" charset="0"/>
              </a:rPr>
              <a:t>No post chemistry after the furnace treatment</a:t>
            </a:r>
            <a:r>
              <a:rPr lang="en-US" dirty="0" smtClean="0">
                <a:latin typeface="Century Gothic" panose="020B0502020202020204" pitchFamily="34" charset="0"/>
              </a:rPr>
              <a:t>. </a:t>
            </a:r>
          </a:p>
          <a:p>
            <a:pPr algn="just"/>
            <a:r>
              <a:rPr lang="en-US" dirty="0" smtClean="0">
                <a:latin typeface="Century Gothic" panose="020B0502020202020204" pitchFamily="34" charset="0"/>
              </a:rPr>
              <a:t>No active pumping during heat treatment.</a:t>
            </a:r>
            <a:endParaRPr lang="en-US" dirty="0" smtClean="0">
              <a:latin typeface="Century Gothic" panose="020B0502020202020204" pitchFamily="34" charset="0"/>
            </a:endParaRPr>
          </a:p>
          <a:p>
            <a:pPr algn="just"/>
            <a:endParaRPr lang="en-US" dirty="0" smtClean="0">
              <a:latin typeface="Century Gothic" panose="020B0502020202020204" pitchFamily="34" charset="0"/>
            </a:endParaRPr>
          </a:p>
          <a:p>
            <a:pPr algn="just"/>
            <a:endParaRPr lang="en-US" dirty="0" smtClean="0">
              <a:latin typeface="Century Gothic" panose="020B0502020202020204" pitchFamily="34" charset="0"/>
            </a:endParaRPr>
          </a:p>
          <a:p>
            <a:pPr algn="just"/>
            <a:endParaRPr lang="en-US" dirty="0" smtClean="0">
              <a:latin typeface="Century Gothic" panose="020B0502020202020204" pitchFamily="34" charset="0"/>
            </a:endParaRPr>
          </a:p>
          <a:p>
            <a:pPr algn="just"/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010906"/>
            <a:ext cx="3896346" cy="49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RECENT WORK AT JLAB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1025" y="964841"/>
            <a:ext cx="3824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vs T data from 4.3-1.5K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729412" y="3457575"/>
            <a:ext cx="1957388" cy="438150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29300" y="2705100"/>
            <a:ext cx="2476500" cy="704850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Undoped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(EP)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2673" y="3476625"/>
            <a:ext cx="652463" cy="438150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LTB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193886"/>
              </p:ext>
            </p:extLst>
          </p:nvPr>
        </p:nvGraphicFramePr>
        <p:xfrm>
          <a:off x="133349" y="1488061"/>
          <a:ext cx="4924428" cy="4681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5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K</a:t>
                      </a:r>
                      <a:r>
                        <a:rPr lang="en-US" sz="1600" baseline="-25000" dirty="0" err="1" smtClean="0"/>
                        <a:t>B</a:t>
                      </a:r>
                      <a:r>
                        <a:rPr lang="en-US" sz="1600" dirty="0" err="1" smtClean="0"/>
                        <a:t>T</a:t>
                      </a:r>
                      <a:r>
                        <a:rPr lang="en-US" sz="1600" baseline="-25000" dirty="0" err="1" smtClean="0"/>
                        <a:t>c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mfp</a:t>
                      </a:r>
                      <a:r>
                        <a:rPr lang="en-US" sz="1600" dirty="0" smtClean="0"/>
                        <a:t>(nm)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</a:t>
                      </a:r>
                      <a:r>
                        <a:rPr lang="en-US" sz="1600" baseline="-25000" dirty="0" err="1" smtClean="0"/>
                        <a:t>res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n</a:t>
                      </a:r>
                      <a:r>
                        <a:rPr lang="en-US" sz="1600" dirty="0" err="1" smtClean="0">
                          <a:latin typeface="Symbol" panose="05050102010706020507" pitchFamily="18" charset="2"/>
                          <a:cs typeface="Sakkal Majalla" panose="02000000000000000000" pitchFamily="2" charset="-78"/>
                        </a:rPr>
                        <a:t>W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1.82±0.02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164±27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2.2±0.1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5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+120C/48h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1.86±0.02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26±7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4.6±0.2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5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+800C/3h+ 120C/48h@25mtorr</a:t>
                      </a:r>
                      <a:r>
                        <a:rPr lang="en-US" sz="1600" baseline="0" dirty="0" smtClean="0"/>
                        <a:t> N2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1.84±0.02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28±5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1.9±0.1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5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+10</a:t>
                      </a:r>
                      <a:r>
                        <a:rPr lang="en-US" sz="1600" baseline="0" dirty="0" smtClean="0"/>
                        <a:t> um 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1.81±0.02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164±23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1.2±0.1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5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+800C/3h+ 160C/48h@25mtorr</a:t>
                      </a:r>
                      <a:r>
                        <a:rPr lang="en-US" sz="1600" baseline="0" dirty="0" smtClean="0"/>
                        <a:t> N2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1.80±0.02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54±14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1.0±0.1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5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+10um 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1.79±0.02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122±16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0.5±0.1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5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+800C/3h+ 140C/48h@25mtorr</a:t>
                      </a:r>
                      <a:r>
                        <a:rPr lang="en-US" sz="1600" baseline="0" dirty="0" smtClean="0"/>
                        <a:t> N2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1.80±0.02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26±87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0.9±0.1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29529" y="6020960"/>
            <a:ext cx="3424592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Lower </a:t>
            </a:r>
            <a:r>
              <a:rPr lang="en-US" sz="1200" dirty="0" err="1" smtClean="0"/>
              <a:t>mfp</a:t>
            </a:r>
            <a:r>
              <a:rPr lang="en-US" sz="1200" dirty="0" smtClean="0"/>
              <a:t> after N2 infusion is similar to doped and </a:t>
            </a:r>
          </a:p>
          <a:p>
            <a:r>
              <a:rPr lang="en-US" sz="1200" dirty="0" smtClean="0"/>
              <a:t>Conventional low temperature baked cavity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603298" y="1764084"/>
            <a:ext cx="10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R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res</a:t>
            </a:r>
            <a:r>
              <a:rPr lang="en-US" b="1" dirty="0" smtClean="0">
                <a:solidFill>
                  <a:srgbClr val="FF0000"/>
                </a:solidFill>
              </a:rPr>
              <a:t>&lt;2 </a:t>
            </a:r>
            <a:r>
              <a:rPr lang="en-US" b="1" dirty="0" err="1" smtClean="0">
                <a:solidFill>
                  <a:srgbClr val="FF0000"/>
                </a:solidFill>
              </a:rPr>
              <a:t>n</a:t>
            </a:r>
            <a:r>
              <a:rPr lang="en-US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endParaRPr lang="en-US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16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resentation_3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JLabPresentation_3-1</Template>
  <TotalTime>9682</TotalTime>
  <Words>1033</Words>
  <Application>Microsoft Office PowerPoint</Application>
  <PresentationFormat>On-screen Show (4:3)</PresentationFormat>
  <Paragraphs>140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Mathematica1</vt:lpstr>
      <vt:lpstr>Minion Pro</vt:lpstr>
      <vt:lpstr>Sakkal Majalla</vt:lpstr>
      <vt:lpstr>Symbol</vt:lpstr>
      <vt:lpstr>JLabPresentation_3-1</vt:lpstr>
      <vt:lpstr>Recipe to high Q and high Eacc</vt:lpstr>
      <vt:lpstr>Background</vt:lpstr>
      <vt:lpstr>Background</vt:lpstr>
      <vt:lpstr>Background</vt:lpstr>
      <vt:lpstr>Background</vt:lpstr>
      <vt:lpstr>What do we know?</vt:lpstr>
      <vt:lpstr>RECENT WORK AT JLAB: N-doping vs temperature</vt:lpstr>
      <vt:lpstr>RECENT WORK AT JLAB</vt:lpstr>
      <vt:lpstr>RECENT WORK AT JLAB</vt:lpstr>
      <vt:lpstr>RECENT WORK AT JLAB</vt:lpstr>
      <vt:lpstr>PowerPoint Presentation</vt:lpstr>
      <vt:lpstr>Conclusion</vt:lpstr>
      <vt:lpstr>backup</vt:lpstr>
      <vt:lpstr>Now unprecedented quality factor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Pashupati Dhakal</dc:creator>
  <cp:lastModifiedBy>traveluser</cp:lastModifiedBy>
  <cp:revision>68</cp:revision>
  <dcterms:created xsi:type="dcterms:W3CDTF">2017-01-27T16:30:56Z</dcterms:created>
  <dcterms:modified xsi:type="dcterms:W3CDTF">2017-02-21T19:41:32Z</dcterms:modified>
</cp:coreProperties>
</file>