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8" r:id="rId3"/>
    <p:sldId id="306" r:id="rId4"/>
    <p:sldId id="408" r:id="rId5"/>
    <p:sldId id="410" r:id="rId6"/>
    <p:sldId id="409" r:id="rId7"/>
    <p:sldId id="413" r:id="rId8"/>
    <p:sldId id="414" r:id="rId9"/>
    <p:sldId id="412" r:id="rId10"/>
    <p:sldId id="416" r:id="rId11"/>
    <p:sldId id="417" r:id="rId12"/>
    <p:sldId id="418" r:id="rId13"/>
    <p:sldId id="398" r:id="rId14"/>
    <p:sldId id="399" r:id="rId15"/>
    <p:sldId id="415" r:id="rId16"/>
  </p:sldIdLst>
  <p:sldSz cx="9144000" cy="6858000" type="screen4x3"/>
  <p:notesSz cx="6858000" cy="9144000"/>
  <p:defaultTextStyle>
    <a:defPPr>
      <a:defRPr lang="en-US"/>
    </a:defPPr>
    <a:lvl1pPr algn="l" rtl="0" eaLnBrk="0" fontAlgn="ctr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Arial Unicode MS" panose="020B0604020202020204" pitchFamily="50" charset="-128"/>
        <a:cs typeface="Arial Unicode MS" panose="020B0604020202020204" pitchFamily="50" charset="-128"/>
      </a:defRPr>
    </a:lvl1pPr>
    <a:lvl2pPr marL="457200" algn="l" rtl="0" eaLnBrk="0" fontAlgn="ctr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Arial Unicode MS" panose="020B0604020202020204" pitchFamily="50" charset="-128"/>
        <a:cs typeface="Arial Unicode MS" panose="020B0604020202020204" pitchFamily="50" charset="-128"/>
      </a:defRPr>
    </a:lvl2pPr>
    <a:lvl3pPr marL="914400" algn="l" rtl="0" eaLnBrk="0" fontAlgn="ctr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Arial Unicode MS" panose="020B0604020202020204" pitchFamily="50" charset="-128"/>
        <a:cs typeface="Arial Unicode MS" panose="020B0604020202020204" pitchFamily="50" charset="-128"/>
      </a:defRPr>
    </a:lvl3pPr>
    <a:lvl4pPr marL="1371600" algn="l" rtl="0" eaLnBrk="0" fontAlgn="ctr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Arial Unicode MS" panose="020B0604020202020204" pitchFamily="50" charset="-128"/>
        <a:cs typeface="Arial Unicode MS" panose="020B0604020202020204" pitchFamily="50" charset="-128"/>
      </a:defRPr>
    </a:lvl4pPr>
    <a:lvl5pPr marL="1828800" algn="l" rtl="0" eaLnBrk="0" fontAlgn="ctr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Arial Unicode MS" panose="020B0604020202020204" pitchFamily="50" charset="-128"/>
        <a:cs typeface="Arial Unicode MS" panose="020B0604020202020204" pitchFamily="50" charset="-128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Arial Unicode MS" panose="020B0604020202020204" pitchFamily="50" charset="-128"/>
        <a:cs typeface="Arial Unicode MS" panose="020B0604020202020204" pitchFamily="50" charset="-128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Arial Unicode MS" panose="020B0604020202020204" pitchFamily="50" charset="-128"/>
        <a:cs typeface="Arial Unicode MS" panose="020B0604020202020204" pitchFamily="50" charset="-128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Arial Unicode MS" panose="020B0604020202020204" pitchFamily="50" charset="-128"/>
        <a:cs typeface="Arial Unicode MS" panose="020B0604020202020204" pitchFamily="50" charset="-128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Arial Unicode MS" panose="020B0604020202020204" pitchFamily="50" charset="-128"/>
        <a:cs typeface="Arial Unicode MS" panose="020B0604020202020204" pitchFamily="50" charset="-128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0099"/>
    <a:srgbClr val="0000FF"/>
    <a:srgbClr val="FF00FF"/>
    <a:srgbClr val="CCFFFF"/>
    <a:srgbClr val="FFFFCC"/>
    <a:srgbClr val="CC00FF"/>
    <a:srgbClr val="00FFFF"/>
    <a:srgbClr val="99FF66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59" autoAdjust="0"/>
    <p:restoredTop sz="94700" autoAdjust="0"/>
  </p:normalViewPr>
  <p:slideViewPr>
    <p:cSldViewPr>
      <p:cViewPr varScale="1">
        <p:scale>
          <a:sx n="84" d="100"/>
          <a:sy n="84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A47B06-63A9-40F9-ACB1-E76504D9890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47349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defRPr sz="1200"/>
            </a:lvl1pPr>
          </a:lstStyle>
          <a:p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200"/>
            </a:lvl1pPr>
          </a:lstStyle>
          <a:p>
            <a:endParaRPr lang="en-US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defRPr sz="1200"/>
            </a:lvl1pPr>
          </a:lstStyle>
          <a:p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defRPr sz="1200"/>
            </a:lvl1pPr>
          </a:lstStyle>
          <a:p>
            <a:fld id="{EA6607FA-9DF5-418C-A90C-992ADE78327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6912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Arial Unicode MS" panose="020B0604020202020204" pitchFamily="50" charset="-128"/>
        <a:cs typeface="Arial Unicode MS" panose="020B0604020202020204" pitchFamily="50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Arial Unicode MS" panose="020B0604020202020204" pitchFamily="50" charset="-128"/>
        <a:cs typeface="Arial Unicode MS" panose="020B0604020202020204" pitchFamily="50" charset="-128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Arial Unicode MS" panose="020B0604020202020204" pitchFamily="50" charset="-128"/>
        <a:cs typeface="Arial Unicode MS" panose="020B0604020202020204" pitchFamily="50" charset="-128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Arial Unicode MS" panose="020B0604020202020204" pitchFamily="50" charset="-128"/>
        <a:cs typeface="Arial Unicode MS" panose="020B0604020202020204" pitchFamily="50" charset="-128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Arial Unicode MS" panose="020B0604020202020204" pitchFamily="50" charset="-128"/>
        <a:cs typeface="Arial Unicode MS" panose="020B0604020202020204" pitchFamily="50" charset="-128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862476-EDB3-4726-BB21-04D68BC8FD02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80838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ja-JP" altLang="en-US" noProof="0"/>
              <a:t>マスター サブタイトルの書式設定</a:t>
            </a:r>
            <a:endParaRPr lang="en-US" altLang="ja-JP" noProof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21/Feb/2017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altLang="ja-JP"/>
              <a:t>WG4 in TTC Meeting 2017 @MSU</a:t>
            </a:r>
            <a:endParaRPr lang="en-US" altLang="ja-JP" sz="160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8D7EFBB-E686-40DE-91E5-E58D3FA80CC7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en-US" sz="2400"/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en-US" sz="2400"/>
          </a:p>
        </p:txBody>
      </p:sp>
      <p:sp>
        <p:nvSpPr>
          <p:cNvPr id="10241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ja-JP" altLang="en-US" noProof="0"/>
              <a:t>マスター タイトルの書式設定</a:t>
            </a:r>
            <a:endParaRPr lang="en-US" altLang="ja-JP" noProof="0"/>
          </a:p>
        </p:txBody>
      </p:sp>
      <p:sp>
        <p:nvSpPr>
          <p:cNvPr id="102417" name="Line 17"/>
          <p:cNvSpPr>
            <a:spLocks noChangeShapeType="1"/>
          </p:cNvSpPr>
          <p:nvPr/>
        </p:nvSpPr>
        <p:spPr bwMode="auto">
          <a:xfrm>
            <a:off x="85725" y="6215063"/>
            <a:ext cx="8991600" cy="0"/>
          </a:xfrm>
          <a:prstGeom prst="line">
            <a:avLst/>
          </a:prstGeom>
          <a:noFill/>
          <a:ln w="57150" cmpd="thickThin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418" name="Line 18"/>
          <p:cNvSpPr>
            <a:spLocks noChangeShapeType="1"/>
          </p:cNvSpPr>
          <p:nvPr/>
        </p:nvSpPr>
        <p:spPr bwMode="auto">
          <a:xfrm>
            <a:off x="1295400" y="722313"/>
            <a:ext cx="6400800" cy="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02419" name="Picture 19" descr="stfsig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163513"/>
            <a:ext cx="120491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0" name="Picture 20" descr="stf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98425"/>
            <a:ext cx="679450" cy="6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3" name="Picture 23" descr="stfsig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60338"/>
            <a:ext cx="655637" cy="60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21/Feb/2017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WG4 in TTC Meeting 2017 @MSU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17D16-66C9-401E-B463-ADF6FB161C9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7583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3246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3246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21/Feb/2017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WG4 in TTC Meeting 2017 @MSU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9FD27-A910-4D42-9BE9-B835C8732B1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765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21/Feb/2017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WG4 in TTC Meeting 2017 @MSU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54836-D8A0-4B0B-8CF9-3ADD2C646B3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8713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21/Feb/2017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WG4 in TTC Meeting 2017 @MSU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B2A9D-2E8D-466D-97B5-DC3E7289205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4957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3340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3340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21/Feb/2017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WG4 in TTC Meeting 2017 @MSU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1AA23-5FBA-4685-9C49-10FA93A65D0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816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21/Feb/2017</a:t>
            </a: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WG4 in TTC Meeting 2017 @MSU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D12E7-C27F-4C36-BD4A-B5BB2D6053A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9570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21/Feb/2017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WG4 in TTC Meeting 2017 @MSU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A1C7F-8733-4AF0-BC13-F80FF2D9BDF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7461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21/Feb/2017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WG4 in TTC Meeting 2017 @MSU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C2A20-A6EB-43C5-8D5B-6F1CB23AA48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846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21/Feb/2017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WG4 in TTC Meeting 2017 @MSU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479AB-CD81-4D3E-86F2-61F553560E0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9239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21/Feb/2017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WG4 in TTC Meeting 2017 @MSU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4C96E-80D6-4FED-BDA3-9E891B940C7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208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  <a:endParaRPr lang="en-US" altLang="ja-JP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84938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defRPr sz="1200"/>
            </a:lvl1pPr>
          </a:lstStyle>
          <a:p>
            <a:r>
              <a:rPr lang="en-US" altLang="ja-JP"/>
              <a:t>21/Feb/2017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484938"/>
            <a:ext cx="556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defRPr sz="1600" b="1">
                <a:solidFill>
                  <a:srgbClr val="23346C"/>
                </a:solidFill>
              </a:defRPr>
            </a:lvl1pPr>
          </a:lstStyle>
          <a:p>
            <a:r>
              <a:rPr lang="en-US" altLang="ja-JP"/>
              <a:t>WG4 in TTC Meeting 2017 @MSU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849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400"/>
            </a:lvl1pPr>
          </a:lstStyle>
          <a:p>
            <a:fld id="{A6A0CF06-911D-4BDD-BDF6-8EA8B92D9170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en-US" sz="2400"/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en-US" sz="2400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239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  <a:endParaRPr lang="en-US" altLang="ja-JP"/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644525" y="587375"/>
            <a:ext cx="2438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200" b="1">
                <a:solidFill>
                  <a:schemeClr val="accent2"/>
                </a:solidFill>
              </a:rPr>
              <a:t>superconducting rf test facility</a:t>
            </a:r>
            <a:endParaRPr lang="ja-JP" altLang="en-US" sz="1200" b="1">
              <a:solidFill>
                <a:schemeClr val="accent2"/>
              </a:solidFill>
            </a:endParaRPr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auto">
          <a:xfrm>
            <a:off x="50800" y="6484938"/>
            <a:ext cx="8991600" cy="0"/>
          </a:xfrm>
          <a:prstGeom prst="line">
            <a:avLst/>
          </a:prstGeom>
          <a:noFill/>
          <a:ln w="57150" cmpd="thickThin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>
            <a:off x="3032125" y="738188"/>
            <a:ext cx="4884738" cy="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056" name="Picture 32" descr="stfsig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12738"/>
            <a:ext cx="90646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33" descr="stfmar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76225"/>
            <a:ext cx="5111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600" kern="1200">
          <a:solidFill>
            <a:srgbClr val="23346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panose="020B0604020202020204" pitchFamily="34" charset="0"/>
          <a:ea typeface="Arial Unicode MS" panose="020B0604020202020204" pitchFamily="50" charset="-128"/>
          <a:cs typeface="Arial Unicode MS" panose="020B0604020202020204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panose="020B0604020202020204" pitchFamily="34" charset="0"/>
          <a:ea typeface="Arial Unicode MS" panose="020B0604020202020204" pitchFamily="50" charset="-128"/>
          <a:cs typeface="Arial Unicode MS" panose="020B0604020202020204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panose="020B0604020202020204" pitchFamily="34" charset="0"/>
          <a:ea typeface="Arial Unicode MS" panose="020B0604020202020204" pitchFamily="50" charset="-128"/>
          <a:cs typeface="Arial Unicode MS" panose="020B0604020202020204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panose="020B0604020202020204" pitchFamily="34" charset="0"/>
          <a:ea typeface="Arial Unicode MS" panose="020B0604020202020204" pitchFamily="50" charset="-128"/>
          <a:cs typeface="Arial Unicode MS" panose="020B0604020202020204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panose="020B0604020202020204" pitchFamily="34" charset="0"/>
          <a:ea typeface="Arial Unicode MS" panose="020B0604020202020204" pitchFamily="50" charset="-128"/>
          <a:cs typeface="Arial Unicode MS" panose="020B0604020202020204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panose="020B0604020202020204" pitchFamily="34" charset="0"/>
          <a:ea typeface="Arial Unicode MS" panose="020B0604020202020204" pitchFamily="50" charset="-128"/>
          <a:cs typeface="Arial Unicode MS" panose="020B0604020202020204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panose="020B0604020202020204" pitchFamily="34" charset="0"/>
          <a:ea typeface="Arial Unicode MS" panose="020B0604020202020204" pitchFamily="50" charset="-128"/>
          <a:cs typeface="Arial Unicode MS" panose="020B0604020202020204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panose="020B0604020202020204" pitchFamily="34" charset="0"/>
          <a:ea typeface="Arial Unicode MS" panose="020B0604020202020204" pitchFamily="50" charset="-128"/>
          <a:cs typeface="Arial Unicode MS" panose="020B0604020202020204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800" kern="1200">
          <a:solidFill>
            <a:srgbClr val="23346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400" b="1" kern="1200">
          <a:solidFill>
            <a:srgbClr val="23346C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05736"/>
            <a:ext cx="1905000" cy="252264"/>
          </a:xfrm>
        </p:spPr>
        <p:txBody>
          <a:bodyPr/>
          <a:lstStyle/>
          <a:p>
            <a:r>
              <a:rPr lang="en-US" altLang="ja-JP" sz="1400">
                <a:latin typeface="Times New Roman" panose="02020603050405020304" pitchFamily="18" charset="0"/>
                <a:cs typeface="Times New Roman" panose="02020603050405020304" pitchFamily="18" charset="0"/>
              </a:rPr>
              <a:t>21/Feb/2017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05736"/>
            <a:ext cx="2895600" cy="252264"/>
          </a:xfrm>
        </p:spPr>
        <p:txBody>
          <a:bodyPr/>
          <a:lstStyle/>
          <a:p>
            <a:r>
              <a:rPr lang="en-US" altLang="ja-JP" sz="1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WG4 in TTC Meeting 2017 @MSU</a:t>
            </a:r>
            <a:endParaRPr lang="en-US" altLang="ja-JP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5736"/>
            <a:ext cx="1905000" cy="252264"/>
          </a:xfrm>
        </p:spPr>
        <p:txBody>
          <a:bodyPr/>
          <a:lstStyle/>
          <a:p>
            <a:fld id="{0995D06E-FC60-46AC-8166-8AA30DEEB923}" type="slidenum">
              <a:rPr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</a:t>
            </a:fld>
            <a:endParaRPr lang="en-US" altLang="ja-JP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4704"/>
            <a:ext cx="9144000" cy="5400600"/>
          </a:xfrm>
        </p:spPr>
        <p:txBody>
          <a:bodyPr/>
          <a:lstStyle/>
          <a:p>
            <a:r>
              <a:rPr lang="en-US" altLang="ja-JP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STF-2 </a:t>
            </a:r>
            <a:r>
              <a:rPr lang="en-US" altLang="ja-JP" dirty="0" err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Cryomodule</a:t>
            </a:r>
            <a:r>
              <a:rPr lang="en-US" altLang="ja-JP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Construction</a:t>
            </a:r>
            <a:br>
              <a:rPr lang="en-US" altLang="ja-JP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ja-JP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40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~Assembly, Alignment and Installation~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316416" y="6413266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Kirk</a:t>
            </a:r>
            <a:endParaRPr kumimoji="1" lang="ja-JP" alt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50870" y="4850093"/>
            <a:ext cx="40422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Cavity Group: E. </a:t>
            </a:r>
            <a:r>
              <a:rPr kumimoji="1" lang="en-US" altLang="ja-JP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 Shishido, Kirk</a:t>
            </a:r>
          </a:p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Cryogenics Group: H. </a:t>
            </a:r>
            <a:r>
              <a:rPr kumimoji="1" lang="en-US" altLang="ja-JP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Nakai</a:t>
            </a:r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Y. Kondo, K. Hara</a:t>
            </a:r>
          </a:p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Alignment Group: S. Araki</a:t>
            </a:r>
          </a:p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 Group: N. Kimura, A. Yamamoto, H. </a:t>
            </a:r>
            <a:r>
              <a:rPr kumimoji="1" lang="en-US" altLang="ja-JP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Hayano</a:t>
            </a:r>
            <a:endParaRPr kumimoji="1" lang="en-US" altLang="ja-JP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593606"/>
            <a:ext cx="2057400" cy="264394"/>
          </a:xfrm>
        </p:spPr>
        <p:txBody>
          <a:bodyPr anchor="ctr"/>
          <a:lstStyle/>
          <a:p>
            <a:r>
              <a:rPr lang="en-US" altLang="ja-JP" sz="1400">
                <a:latin typeface="Times New Roman" panose="02020603050405020304" pitchFamily="18" charset="0"/>
                <a:cs typeface="Times New Roman" panose="02020603050405020304" pitchFamily="18" charset="0"/>
              </a:rPr>
              <a:t>21/Feb/2017</a:t>
            </a:r>
            <a:endParaRPr lang="en-US" altLang="ja-JP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79712" y="6593606"/>
            <a:ext cx="5562600" cy="264394"/>
          </a:xfrm>
        </p:spPr>
        <p:txBody>
          <a:bodyPr anchor="ctr"/>
          <a:lstStyle/>
          <a:p>
            <a:r>
              <a:rPr lang="en-US" altLang="ja-JP" sz="1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WG4 in TTC Meeting 2017 @MSU</a:t>
            </a:r>
            <a:endParaRPr lang="en-US" altLang="ja-JP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382000" y="6593606"/>
            <a:ext cx="762000" cy="264394"/>
          </a:xfrm>
        </p:spPr>
        <p:txBody>
          <a:bodyPr anchor="ctr"/>
          <a:lstStyle/>
          <a:p>
            <a:fld id="{AFA17C92-A706-4C52-BE77-4670B2E39234}" type="slidenum">
              <a:rPr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764704"/>
          </a:xfrm>
        </p:spPr>
        <p:txBody>
          <a:bodyPr/>
          <a:lstStyle/>
          <a:p>
            <a:r>
              <a:rPr lang="en-US" altLang="ja-JP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of STF-2 CM1</a:t>
            </a:r>
            <a:r>
              <a:rPr lang="ja-JP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  <a:endParaRPr lang="en-US" altLang="ja-JP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80058"/>
            <a:ext cx="3096344" cy="2322258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18" y="817021"/>
            <a:ext cx="3096344" cy="2322258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40" y="1231636"/>
            <a:ext cx="3096344" cy="2322258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40" y="3645024"/>
            <a:ext cx="3096344" cy="2322258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18" y="4085275"/>
            <a:ext cx="3096344" cy="2322258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899202"/>
            <a:ext cx="3096344" cy="2322258"/>
          </a:xfrm>
          <a:prstGeom prst="rect">
            <a:avLst/>
          </a:prstGeom>
        </p:spPr>
      </p:pic>
      <p:sp>
        <p:nvSpPr>
          <p:cNvPr id="26" name="右矢印 25"/>
          <p:cNvSpPr/>
          <p:nvPr/>
        </p:nvSpPr>
        <p:spPr bwMode="auto">
          <a:xfrm rot="20754860">
            <a:off x="2834798" y="1189488"/>
            <a:ext cx="360040" cy="396139"/>
          </a:xfrm>
          <a:prstGeom prst="rightArrow">
            <a:avLst/>
          </a:prstGeom>
          <a:solidFill>
            <a:srgbClr val="FFFF00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7" name="右矢印 26"/>
          <p:cNvSpPr/>
          <p:nvPr/>
        </p:nvSpPr>
        <p:spPr bwMode="auto">
          <a:xfrm rot="1380713">
            <a:off x="5859241" y="1286248"/>
            <a:ext cx="360040" cy="396139"/>
          </a:xfrm>
          <a:prstGeom prst="rightArrow">
            <a:avLst/>
          </a:prstGeom>
          <a:solidFill>
            <a:srgbClr val="FFFF00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8" name="右矢印 27"/>
          <p:cNvSpPr/>
          <p:nvPr/>
        </p:nvSpPr>
        <p:spPr bwMode="auto">
          <a:xfrm rot="5400000">
            <a:off x="7362291" y="3395930"/>
            <a:ext cx="360040" cy="396139"/>
          </a:xfrm>
          <a:prstGeom prst="rightArrow">
            <a:avLst/>
          </a:prstGeom>
          <a:solidFill>
            <a:srgbClr val="FFFF00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9" name="右矢印 28"/>
          <p:cNvSpPr/>
          <p:nvPr/>
        </p:nvSpPr>
        <p:spPr bwMode="auto">
          <a:xfrm rot="9427806">
            <a:off x="5931142" y="5357325"/>
            <a:ext cx="360040" cy="396139"/>
          </a:xfrm>
          <a:prstGeom prst="rightArrow">
            <a:avLst/>
          </a:prstGeom>
          <a:solidFill>
            <a:srgbClr val="FFFF00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0" name="右矢印 29"/>
          <p:cNvSpPr/>
          <p:nvPr/>
        </p:nvSpPr>
        <p:spPr bwMode="auto">
          <a:xfrm rot="12472470">
            <a:off x="2938450" y="5516016"/>
            <a:ext cx="360040" cy="396139"/>
          </a:xfrm>
          <a:prstGeom prst="rightArrow">
            <a:avLst/>
          </a:prstGeom>
          <a:solidFill>
            <a:srgbClr val="FFFF00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07504" y="2979854"/>
            <a:ext cx="1854995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Q-magnet attachment</a:t>
            </a:r>
          </a:p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(collaboration with FNAL)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998514" y="2988611"/>
            <a:ext cx="1991251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Attachment of thermal shield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199089" y="5828782"/>
            <a:ext cx="1532792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Carrying </a:t>
            </a:r>
            <a:r>
              <a:rPr kumimoji="1" lang="en-US" altLang="ja-JP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cryo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-vessels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420268" y="4003232"/>
            <a:ext cx="1899879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into </a:t>
            </a:r>
            <a:r>
              <a:rPr kumimoji="1" lang="en-US" altLang="ja-JP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cryo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-vessel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44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593606"/>
            <a:ext cx="2057400" cy="264394"/>
          </a:xfrm>
        </p:spPr>
        <p:txBody>
          <a:bodyPr anchor="ctr"/>
          <a:lstStyle/>
          <a:p>
            <a:r>
              <a:rPr lang="en-US" altLang="ja-JP" sz="1400">
                <a:latin typeface="Times New Roman" panose="02020603050405020304" pitchFamily="18" charset="0"/>
                <a:cs typeface="Times New Roman" panose="02020603050405020304" pitchFamily="18" charset="0"/>
              </a:rPr>
              <a:t>21/Feb/2017</a:t>
            </a:r>
            <a:endParaRPr lang="en-US" altLang="ja-JP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79712" y="6593606"/>
            <a:ext cx="5562600" cy="264394"/>
          </a:xfrm>
        </p:spPr>
        <p:txBody>
          <a:bodyPr anchor="ctr"/>
          <a:lstStyle/>
          <a:p>
            <a:r>
              <a:rPr lang="en-US" altLang="ja-JP" sz="1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WG4 in TTC Meeting 2017 @MSU</a:t>
            </a:r>
            <a:endParaRPr lang="en-US" altLang="ja-JP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382000" y="6593606"/>
            <a:ext cx="762000" cy="264394"/>
          </a:xfrm>
        </p:spPr>
        <p:txBody>
          <a:bodyPr anchor="ctr"/>
          <a:lstStyle/>
          <a:p>
            <a:fld id="{AFA17C92-A706-4C52-BE77-4670B2E39234}" type="slidenum">
              <a:rPr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764704"/>
          </a:xfrm>
        </p:spPr>
        <p:txBody>
          <a:bodyPr/>
          <a:lstStyle/>
          <a:p>
            <a:r>
              <a:rPr lang="en-US" altLang="ja-JP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of STF-2 CM1</a:t>
            </a:r>
            <a:r>
              <a:rPr lang="ja-JP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③</a:t>
            </a:r>
            <a:endParaRPr lang="en-US" altLang="ja-JP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80058"/>
            <a:ext cx="3096344" cy="2322258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18" y="817021"/>
            <a:ext cx="3096344" cy="2322258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40" y="1231636"/>
            <a:ext cx="3096344" cy="2322258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40" y="3645024"/>
            <a:ext cx="3096344" cy="2322258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18" y="4085275"/>
            <a:ext cx="3096344" cy="2322258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899202"/>
            <a:ext cx="3096344" cy="2322258"/>
          </a:xfrm>
          <a:prstGeom prst="rect">
            <a:avLst/>
          </a:prstGeom>
        </p:spPr>
      </p:pic>
      <p:sp>
        <p:nvSpPr>
          <p:cNvPr id="26" name="右矢印 25"/>
          <p:cNvSpPr/>
          <p:nvPr/>
        </p:nvSpPr>
        <p:spPr bwMode="auto">
          <a:xfrm rot="20754860">
            <a:off x="2834798" y="1189488"/>
            <a:ext cx="360040" cy="396139"/>
          </a:xfrm>
          <a:prstGeom prst="rightArrow">
            <a:avLst/>
          </a:prstGeom>
          <a:solidFill>
            <a:srgbClr val="FFFF00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7" name="右矢印 26"/>
          <p:cNvSpPr/>
          <p:nvPr/>
        </p:nvSpPr>
        <p:spPr bwMode="auto">
          <a:xfrm rot="1380713">
            <a:off x="5859241" y="1286248"/>
            <a:ext cx="360040" cy="396139"/>
          </a:xfrm>
          <a:prstGeom prst="rightArrow">
            <a:avLst/>
          </a:prstGeom>
          <a:solidFill>
            <a:srgbClr val="FFFF00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8" name="右矢印 27"/>
          <p:cNvSpPr/>
          <p:nvPr/>
        </p:nvSpPr>
        <p:spPr bwMode="auto">
          <a:xfrm rot="5400000">
            <a:off x="7362291" y="3395930"/>
            <a:ext cx="360040" cy="396139"/>
          </a:xfrm>
          <a:prstGeom prst="rightArrow">
            <a:avLst/>
          </a:prstGeom>
          <a:solidFill>
            <a:srgbClr val="FFFF00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9" name="右矢印 28"/>
          <p:cNvSpPr/>
          <p:nvPr/>
        </p:nvSpPr>
        <p:spPr bwMode="auto">
          <a:xfrm rot="9427806">
            <a:off x="5931142" y="5357325"/>
            <a:ext cx="360040" cy="396139"/>
          </a:xfrm>
          <a:prstGeom prst="rightArrow">
            <a:avLst/>
          </a:prstGeom>
          <a:solidFill>
            <a:srgbClr val="FFFF00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0" name="右矢印 29"/>
          <p:cNvSpPr/>
          <p:nvPr/>
        </p:nvSpPr>
        <p:spPr bwMode="auto">
          <a:xfrm rot="12472470">
            <a:off x="2938450" y="5516016"/>
            <a:ext cx="360040" cy="396139"/>
          </a:xfrm>
          <a:prstGeom prst="rightArrow">
            <a:avLst/>
          </a:prstGeom>
          <a:solidFill>
            <a:srgbClr val="FFFF00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9705" y="2979854"/>
            <a:ext cx="1972015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Putting CM1 along beamline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067560" y="1124744"/>
            <a:ext cx="2040944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Putting CM2a along beamline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997915" y="5828782"/>
            <a:ext cx="1935145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Connecting CM1 and CM2a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547697" y="6062325"/>
            <a:ext cx="1507144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leak check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261785" y="2816817"/>
            <a:ext cx="1606530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Adjustment of position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47710" y="5883857"/>
            <a:ext cx="1516762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finished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732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396385"/>
            <a:ext cx="9144000" cy="6461615"/>
          </a:xfrm>
          <a:prstGeom prst="rect">
            <a:avLst/>
          </a:prstGeom>
        </p:spPr>
      </p:pic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593606"/>
            <a:ext cx="2057400" cy="264394"/>
          </a:xfrm>
        </p:spPr>
        <p:txBody>
          <a:bodyPr anchor="ctr"/>
          <a:lstStyle/>
          <a:p>
            <a:r>
              <a:rPr lang="en-US" altLang="ja-JP" sz="1400">
                <a:latin typeface="Times New Roman" panose="02020603050405020304" pitchFamily="18" charset="0"/>
                <a:cs typeface="Times New Roman" panose="02020603050405020304" pitchFamily="18" charset="0"/>
              </a:rPr>
              <a:t>21/Feb/2017</a:t>
            </a:r>
            <a:endParaRPr lang="en-US" altLang="ja-JP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79712" y="6593606"/>
            <a:ext cx="5562600" cy="264394"/>
          </a:xfrm>
        </p:spPr>
        <p:txBody>
          <a:bodyPr anchor="ctr"/>
          <a:lstStyle/>
          <a:p>
            <a:r>
              <a:rPr lang="en-US" altLang="ja-JP" sz="1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WG4 in TTC Meeting 2017 @MSU</a:t>
            </a:r>
            <a:endParaRPr lang="en-US" altLang="ja-JP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382000" y="6593606"/>
            <a:ext cx="762000" cy="264394"/>
          </a:xfrm>
        </p:spPr>
        <p:txBody>
          <a:bodyPr anchor="ctr"/>
          <a:lstStyle/>
          <a:p>
            <a:fld id="{AFA17C92-A706-4C52-BE77-4670B2E39234}" type="slidenum">
              <a:rPr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764704"/>
          </a:xfrm>
        </p:spPr>
        <p:txBody>
          <a:bodyPr/>
          <a:lstStyle/>
          <a:p>
            <a:r>
              <a:rPr lang="en-US" altLang="ja-JP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of </a:t>
            </a:r>
            <a:r>
              <a:rPr lang="en-US" altLang="ja-JP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cryomodule</a:t>
            </a:r>
            <a:r>
              <a:rPr lang="en-US" altLang="ja-JP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alignment</a:t>
            </a:r>
          </a:p>
        </p:txBody>
      </p:sp>
      <p:sp>
        <p:nvSpPr>
          <p:cNvPr id="2" name="正方形/長方形 1"/>
          <p:cNvSpPr/>
          <p:nvPr/>
        </p:nvSpPr>
        <p:spPr bwMode="auto">
          <a:xfrm>
            <a:off x="219197" y="836713"/>
            <a:ext cx="8673283" cy="289337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219196" y="3802098"/>
            <a:ext cx="8673283" cy="2967726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07127" y="908720"/>
            <a:ext cx="952505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11643" y="3913311"/>
            <a:ext cx="743473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線矢印コネクタ 8"/>
          <p:cNvCxnSpPr/>
          <p:nvPr/>
        </p:nvCxnSpPr>
        <p:spPr bwMode="auto">
          <a:xfrm>
            <a:off x="2555776" y="2409854"/>
            <a:ext cx="0" cy="7311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テキスト ボックス 26"/>
          <p:cNvSpPr txBox="1"/>
          <p:nvPr/>
        </p:nvSpPr>
        <p:spPr>
          <a:xfrm>
            <a:off x="2627784" y="2132856"/>
            <a:ext cx="784189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ILC spec.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直線矢印コネクタ 27"/>
          <p:cNvCxnSpPr/>
          <p:nvPr/>
        </p:nvCxnSpPr>
        <p:spPr bwMode="auto">
          <a:xfrm>
            <a:off x="2555776" y="4067199"/>
            <a:ext cx="0" cy="7151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テキスト ボックス 28"/>
          <p:cNvSpPr txBox="1"/>
          <p:nvPr/>
        </p:nvSpPr>
        <p:spPr>
          <a:xfrm>
            <a:off x="2627784" y="4746349"/>
            <a:ext cx="784189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ILC spec.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276" y="6573008"/>
            <a:ext cx="1450590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Courtesy of S. Araki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142214" y="6325844"/>
            <a:ext cx="4653838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Alignment result satisfied the ILC specification!</a:t>
            </a:r>
            <a:endParaRPr kumimoji="1" lang="ja-JP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069269" y="1706323"/>
            <a:ext cx="2722220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points are measured for 5 support posts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950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593606"/>
            <a:ext cx="2057400" cy="264394"/>
          </a:xfrm>
        </p:spPr>
        <p:txBody>
          <a:bodyPr anchor="ctr"/>
          <a:lstStyle/>
          <a:p>
            <a:r>
              <a:rPr lang="en-US" altLang="ja-JP" sz="1400">
                <a:latin typeface="Times New Roman" panose="02020603050405020304" pitchFamily="18" charset="0"/>
                <a:cs typeface="Times New Roman" panose="02020603050405020304" pitchFamily="18" charset="0"/>
              </a:rPr>
              <a:t>21/Feb/2017</a:t>
            </a:r>
            <a:endParaRPr lang="en-US" altLang="ja-JP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79712" y="6593606"/>
            <a:ext cx="5562600" cy="264394"/>
          </a:xfrm>
        </p:spPr>
        <p:txBody>
          <a:bodyPr anchor="ctr"/>
          <a:lstStyle/>
          <a:p>
            <a:r>
              <a:rPr lang="en-US" altLang="ja-JP" sz="1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WG4 in TTC Meeting 2017 @MSU</a:t>
            </a:r>
            <a:endParaRPr lang="en-US" altLang="ja-JP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382000" y="6593606"/>
            <a:ext cx="762000" cy="264394"/>
          </a:xfrm>
        </p:spPr>
        <p:txBody>
          <a:bodyPr anchor="ctr"/>
          <a:lstStyle/>
          <a:p>
            <a:fld id="{AFA17C92-A706-4C52-BE77-4670B2E39234}" type="slidenum">
              <a:rPr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764704"/>
          </a:xfrm>
        </p:spPr>
        <p:txBody>
          <a:bodyPr/>
          <a:lstStyle/>
          <a:p>
            <a:r>
              <a:rPr lang="en-US" altLang="ja-JP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760"/>
            <a:ext cx="9143999" cy="47525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ja-JP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STF-2 Cryomodule construction was too complicated</a:t>
            </a:r>
          </a:p>
          <a:p>
            <a:pPr>
              <a:buFont typeface="Wingdings" panose="05000000000000000000" pitchFamily="2" charset="2"/>
              <a:buChar char="n"/>
            </a:pPr>
            <a:endParaRPr lang="en-US" altLang="ja-JP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ja-JP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STF-2 Cryomodule construction successfully completed</a:t>
            </a:r>
          </a:p>
          <a:p>
            <a:pPr>
              <a:buFont typeface="Wingdings" panose="05000000000000000000" pitchFamily="2" charset="2"/>
              <a:buChar char="n"/>
            </a:pPr>
            <a:endParaRPr lang="en-US" altLang="ja-JP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ja-JP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 problems in cavity string connection</a:t>
            </a:r>
          </a:p>
          <a:p>
            <a:pPr>
              <a:buFont typeface="Wingdings" panose="05000000000000000000" pitchFamily="2" charset="2"/>
              <a:buChar char="n"/>
            </a:pPr>
            <a:endParaRPr lang="en-US" altLang="ja-JP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ja-JP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Cavity/</a:t>
            </a:r>
            <a:r>
              <a:rPr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Cryomodule</a:t>
            </a:r>
            <a:r>
              <a:rPr lang="en-US" altLang="ja-JP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alignment successfully done</a:t>
            </a:r>
          </a:p>
          <a:p>
            <a:pPr>
              <a:buFont typeface="Wingdings" panose="05000000000000000000" pitchFamily="2" charset="2"/>
              <a:buChar char="n"/>
            </a:pPr>
            <a:endParaRPr lang="en-US" altLang="ja-JP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ja-JP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22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593606"/>
            <a:ext cx="2057400" cy="264394"/>
          </a:xfrm>
        </p:spPr>
        <p:txBody>
          <a:bodyPr anchor="ctr"/>
          <a:lstStyle/>
          <a:p>
            <a:r>
              <a:rPr lang="en-US" altLang="ja-JP" sz="1400">
                <a:latin typeface="Times New Roman" panose="02020603050405020304" pitchFamily="18" charset="0"/>
                <a:cs typeface="Times New Roman" panose="02020603050405020304" pitchFamily="18" charset="0"/>
              </a:rPr>
              <a:t>21/Feb/2017</a:t>
            </a:r>
            <a:endParaRPr lang="en-US" altLang="ja-JP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79712" y="6593606"/>
            <a:ext cx="5562600" cy="264394"/>
          </a:xfrm>
        </p:spPr>
        <p:txBody>
          <a:bodyPr anchor="ctr"/>
          <a:lstStyle/>
          <a:p>
            <a:r>
              <a:rPr lang="en-US" altLang="ja-JP" sz="1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WG4 in TTC Meeting 2017 @MSU</a:t>
            </a:r>
            <a:endParaRPr lang="en-US" altLang="ja-JP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382000" y="6593606"/>
            <a:ext cx="762000" cy="264394"/>
          </a:xfrm>
        </p:spPr>
        <p:txBody>
          <a:bodyPr anchor="ctr"/>
          <a:lstStyle/>
          <a:p>
            <a:fld id="{AFA17C92-A706-4C52-BE77-4670B2E39234}" type="slidenum">
              <a:rPr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r>
              <a:rPr lang="en-US" altLang="ja-JP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Back-up slides</a:t>
            </a:r>
          </a:p>
        </p:txBody>
      </p:sp>
    </p:spTree>
    <p:extLst>
      <p:ext uri="{BB962C8B-B14F-4D97-AF65-F5344CB8AC3E}">
        <p14:creationId xmlns:p14="http://schemas.microsoft.com/office/powerpoint/2010/main" val="3907714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593606"/>
            <a:ext cx="2057400" cy="264394"/>
          </a:xfrm>
        </p:spPr>
        <p:txBody>
          <a:bodyPr anchor="ctr"/>
          <a:lstStyle/>
          <a:p>
            <a:r>
              <a:rPr lang="en-US" altLang="ja-JP" sz="1400">
                <a:latin typeface="Times New Roman" panose="02020603050405020304" pitchFamily="18" charset="0"/>
                <a:cs typeface="Times New Roman" panose="02020603050405020304" pitchFamily="18" charset="0"/>
              </a:rPr>
              <a:t>21/Feb/2017</a:t>
            </a:r>
            <a:endParaRPr lang="en-US" altLang="ja-JP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79712" y="6593606"/>
            <a:ext cx="5562600" cy="264394"/>
          </a:xfrm>
        </p:spPr>
        <p:txBody>
          <a:bodyPr anchor="ctr"/>
          <a:lstStyle/>
          <a:p>
            <a:r>
              <a:rPr lang="en-US" altLang="ja-JP" sz="1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WG4 in TTC Meeting 2017 @MSU</a:t>
            </a:r>
            <a:endParaRPr lang="en-US" altLang="ja-JP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382000" y="6593606"/>
            <a:ext cx="762000" cy="264394"/>
          </a:xfrm>
        </p:spPr>
        <p:txBody>
          <a:bodyPr anchor="ctr"/>
          <a:lstStyle/>
          <a:p>
            <a:fld id="{AFA17C92-A706-4C52-BE77-4670B2E39234}" type="slidenum">
              <a:rPr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764704"/>
          </a:xfrm>
        </p:spPr>
        <p:txBody>
          <a:bodyPr/>
          <a:lstStyle/>
          <a:p>
            <a:r>
              <a:rPr lang="en-US" altLang="ja-JP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3 axes in STF tunnel</a:t>
            </a:r>
          </a:p>
        </p:txBody>
      </p:sp>
      <p:pic>
        <p:nvPicPr>
          <p:cNvPr id="8" name="図 7" descr="stf_generalView_A1_130830_low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861" y="1052736"/>
            <a:ext cx="7248276" cy="5143500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1691679" y="1918705"/>
            <a:ext cx="1512169" cy="1730065"/>
            <a:chOff x="1691679" y="1918705"/>
            <a:chExt cx="1512169" cy="1730065"/>
          </a:xfrm>
        </p:grpSpPr>
        <p:cxnSp>
          <p:nvCxnSpPr>
            <p:cNvPr id="4" name="直線矢印コネクタ 3"/>
            <p:cNvCxnSpPr/>
            <p:nvPr/>
          </p:nvCxnSpPr>
          <p:spPr bwMode="auto">
            <a:xfrm flipV="1">
              <a:off x="1691680" y="1988840"/>
              <a:ext cx="1512168" cy="122413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直線矢印コネクタ 9"/>
            <p:cNvCxnSpPr/>
            <p:nvPr/>
          </p:nvCxnSpPr>
          <p:spPr bwMode="auto">
            <a:xfrm flipV="1">
              <a:off x="1691680" y="1918705"/>
              <a:ext cx="0" cy="129427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直線矢印コネクタ 11"/>
            <p:cNvCxnSpPr/>
            <p:nvPr/>
          </p:nvCxnSpPr>
          <p:spPr bwMode="auto">
            <a:xfrm>
              <a:off x="1691679" y="3212976"/>
              <a:ext cx="864096" cy="43579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" name="テキスト ボックス 14"/>
          <p:cNvSpPr txBox="1"/>
          <p:nvPr/>
        </p:nvSpPr>
        <p:spPr>
          <a:xfrm>
            <a:off x="1458281" y="1307441"/>
            <a:ext cx="46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178201" y="1377642"/>
            <a:ext cx="518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55775" y="3430873"/>
            <a:ext cx="518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969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593606"/>
            <a:ext cx="2057400" cy="264394"/>
          </a:xfrm>
        </p:spPr>
        <p:txBody>
          <a:bodyPr anchor="ctr"/>
          <a:lstStyle/>
          <a:p>
            <a:r>
              <a:rPr lang="en-US" altLang="ja-JP" sz="1400">
                <a:latin typeface="Times New Roman" panose="02020603050405020304" pitchFamily="18" charset="0"/>
                <a:cs typeface="Times New Roman" panose="02020603050405020304" pitchFamily="18" charset="0"/>
              </a:rPr>
              <a:t>21/Feb/2017</a:t>
            </a:r>
            <a:endParaRPr lang="en-US" altLang="ja-JP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79712" y="6593606"/>
            <a:ext cx="5562600" cy="264394"/>
          </a:xfrm>
        </p:spPr>
        <p:txBody>
          <a:bodyPr anchor="ctr"/>
          <a:lstStyle/>
          <a:p>
            <a:r>
              <a:rPr lang="en-US" altLang="ja-JP" sz="1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WG4 in TTC Meeting 2017 @MSU</a:t>
            </a:r>
            <a:endParaRPr lang="en-US" altLang="ja-JP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382000" y="6593606"/>
            <a:ext cx="762000" cy="264394"/>
          </a:xfrm>
        </p:spPr>
        <p:txBody>
          <a:bodyPr anchor="ctr"/>
          <a:lstStyle/>
          <a:p>
            <a:fld id="{AFA17C92-A706-4C52-BE77-4670B2E39234}" type="slidenum">
              <a:rPr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764704"/>
          </a:xfrm>
        </p:spPr>
        <p:txBody>
          <a:bodyPr/>
          <a:lstStyle/>
          <a:p>
            <a:r>
              <a:rPr lang="en-US" altLang="ja-JP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59" y="1268760"/>
            <a:ext cx="7920880" cy="47525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ja-JP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STF-2 </a:t>
            </a:r>
            <a:r>
              <a:rPr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Cyomodule</a:t>
            </a:r>
            <a:r>
              <a:rPr lang="en-US" altLang="ja-JP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Construction</a:t>
            </a:r>
          </a:p>
          <a:p>
            <a:pPr>
              <a:buFont typeface="Wingdings" panose="05000000000000000000" pitchFamily="2" charset="2"/>
              <a:buChar char="n"/>
            </a:pPr>
            <a:endParaRPr lang="en-US" altLang="ja-JP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ja-JP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Connection of Cavity String and </a:t>
            </a:r>
            <a:r>
              <a:rPr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Beampipe</a:t>
            </a:r>
            <a:endParaRPr lang="en-US" altLang="ja-JP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ja-JP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ja-JP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Cavity Alignment</a:t>
            </a:r>
          </a:p>
          <a:p>
            <a:pPr>
              <a:buFont typeface="Wingdings" panose="05000000000000000000" pitchFamily="2" charset="2"/>
              <a:buChar char="n"/>
            </a:pPr>
            <a:endParaRPr lang="en-US" altLang="ja-JP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ja-JP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Alignment along Beamline</a:t>
            </a:r>
          </a:p>
          <a:p>
            <a:pPr>
              <a:buFont typeface="Wingdings" panose="05000000000000000000" pitchFamily="2" charset="2"/>
              <a:buChar char="n"/>
            </a:pPr>
            <a:endParaRPr lang="en-US" altLang="ja-JP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ja-JP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593606"/>
            <a:ext cx="2057400" cy="264394"/>
          </a:xfrm>
        </p:spPr>
        <p:txBody>
          <a:bodyPr anchor="ctr"/>
          <a:lstStyle/>
          <a:p>
            <a:r>
              <a:rPr lang="en-US" altLang="ja-JP" sz="1400">
                <a:latin typeface="Times New Roman" panose="02020603050405020304" pitchFamily="18" charset="0"/>
                <a:cs typeface="Times New Roman" panose="02020603050405020304" pitchFamily="18" charset="0"/>
              </a:rPr>
              <a:t>21/Feb/2017</a:t>
            </a:r>
            <a:endParaRPr lang="en-US" altLang="ja-JP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79712" y="6593606"/>
            <a:ext cx="5562600" cy="264394"/>
          </a:xfrm>
        </p:spPr>
        <p:txBody>
          <a:bodyPr anchor="ctr"/>
          <a:lstStyle/>
          <a:p>
            <a:r>
              <a:rPr lang="en-US" altLang="ja-JP" sz="1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WG4 in TTC Meeting 2017 @MSU</a:t>
            </a:r>
            <a:endParaRPr lang="en-US" altLang="ja-JP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382000" y="6593606"/>
            <a:ext cx="762000" cy="264394"/>
          </a:xfrm>
        </p:spPr>
        <p:txBody>
          <a:bodyPr anchor="ctr"/>
          <a:lstStyle/>
          <a:p>
            <a:fld id="{AFA17C92-A706-4C52-BE77-4670B2E39234}" type="slidenum">
              <a:rPr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タイトル 7"/>
          <p:cNvSpPr>
            <a:spLocks noGrp="1"/>
          </p:cNvSpPr>
          <p:nvPr>
            <p:ph type="title"/>
          </p:nvPr>
        </p:nvSpPr>
        <p:spPr>
          <a:xfrm>
            <a:off x="0" y="-5787"/>
            <a:ext cx="9144000" cy="764704"/>
          </a:xfrm>
        </p:spPr>
        <p:txBody>
          <a:bodyPr anchor="t"/>
          <a:lstStyle/>
          <a:p>
            <a:r>
              <a:rPr lang="en-US" altLang="ja-JP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Brief History for STF-2 </a:t>
            </a:r>
            <a:r>
              <a:rPr lang="en-US" altLang="ja-JP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Cryomodule</a:t>
            </a:r>
            <a:endParaRPr kumimoji="1" lang="ja-JP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表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33626"/>
              </p:ext>
            </p:extLst>
          </p:nvPr>
        </p:nvGraphicFramePr>
        <p:xfrm>
          <a:off x="323528" y="980728"/>
          <a:ext cx="8496944" cy="460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8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  <a:endParaRPr kumimoji="1" lang="ja-JP" alt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Content</a:t>
                      </a:r>
                      <a:endParaRPr kumimoji="1" lang="ja-JP" alt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 ~ 2013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V.T. for 12 cavities /</a:t>
                      </a:r>
                      <a:r>
                        <a:rPr kumimoji="1" lang="en-US" altLang="ja-JP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RF conditioning for 12 couplers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Jun/2013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Cleaning</a:t>
                      </a:r>
                      <a:r>
                        <a:rPr kumimoji="1" lang="en-US" altLang="ja-JP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up STF tunnel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Jul/2013 ~ Apr/2014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Cavity string assembly (three times)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Oct/2013 ~ Jan/2014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Module assembly (CM1/CM2a), Cavity/Cryomodule Alignment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Jul/2014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Complete</a:t>
                      </a:r>
                      <a:r>
                        <a:rPr kumimoji="1" lang="en-US" altLang="ja-JP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certification</a:t>
                      </a:r>
                      <a:r>
                        <a:rPr kumimoji="1" lang="en-US" altLang="ja-JP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 High pressure Gas Code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Oct/2014</a:t>
                      </a:r>
                      <a:r>
                        <a:rPr kumimoji="1" lang="en-US" altLang="ja-JP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~ Dec/2014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1" lang="en-US" altLang="ja-JP" sz="14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kumimoji="1" lang="en-US" altLang="ja-JP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cool-down / low power test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Apr/2015 ~ Jul/2015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5MW Klystron</a:t>
                      </a:r>
                      <a:r>
                        <a:rPr kumimoji="1" lang="en-US" altLang="ja-JP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Single waveguide system completed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Jul/2015 ~ Sep/2015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Coupler conditioning at room</a:t>
                      </a:r>
                      <a:r>
                        <a:rPr kumimoji="1" lang="en-US" altLang="ja-JP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temperature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Oct/2015 ~ Dec/2015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1" lang="en-US" altLang="ja-JP" sz="14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kumimoji="1" lang="en-US" altLang="ja-JP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cool-down / high power test (cavity performance check)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Jan/2016 ~ Jul/2016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Multi-beam Klystron &amp;</a:t>
                      </a:r>
                      <a:r>
                        <a:rPr kumimoji="1" lang="en-US" altLang="ja-JP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Waveguide system completed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Jul/2016 ~ Sep/2016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Coupler conditioning at room</a:t>
                      </a:r>
                      <a:r>
                        <a:rPr kumimoji="1" lang="en-US" altLang="ja-JP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temperature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Sep/2016 ~ Nov/2016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1" lang="en-US" altLang="ja-JP" sz="1400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cool-down / LFD, Q</a:t>
                      </a:r>
                      <a:r>
                        <a:rPr kumimoji="1" lang="en-US" altLang="ja-JP" sz="1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1" lang="en-US" altLang="ja-JP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measurement, 8 Cavities Operation &amp; LLRF study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F.Y. 2017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1" lang="en-US" altLang="ja-JP" sz="14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kumimoji="1" lang="en-US" altLang="ja-JP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cool-down test (?)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91679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F.Y.</a:t>
                      </a:r>
                      <a:r>
                        <a:rPr kumimoji="1" lang="en-US" altLang="ja-JP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2018 ~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Beamline</a:t>
                      </a:r>
                      <a:r>
                        <a:rPr kumimoji="1" lang="en-US" altLang="ja-JP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construction / </a:t>
                      </a:r>
                      <a:r>
                        <a:rPr kumimoji="1" lang="en-US" altLang="ja-JP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operation</a:t>
                      </a:r>
                      <a:r>
                        <a:rPr kumimoji="1" lang="en-US" altLang="ja-JP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starts (?)</a:t>
                      </a:r>
                      <a:endParaRPr kumimoji="1" lang="ja-JP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477866" y="5733256"/>
            <a:ext cx="8188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Cavity string assembly was presented in detail in TTC Topical Workshop at CEA/</a:t>
            </a:r>
            <a:r>
              <a:rPr kumimoji="1"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Saclay</a:t>
            </a: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2014.</a:t>
            </a:r>
          </a:p>
          <a:p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ja-JP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https://indico.in2p3.fr/event/10347/?ovw=True</a:t>
            </a: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左中かっこ 8"/>
          <p:cNvSpPr/>
          <p:nvPr/>
        </p:nvSpPr>
        <p:spPr bwMode="auto">
          <a:xfrm>
            <a:off x="107504" y="2204864"/>
            <a:ext cx="155448" cy="648072"/>
          </a:xfrm>
          <a:prstGeom prst="leftBrace">
            <a:avLst>
              <a:gd name="adj1" fmla="val 45563"/>
              <a:gd name="adj2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0" name="フリーフォーム 9"/>
          <p:cNvSpPr/>
          <p:nvPr/>
        </p:nvSpPr>
        <p:spPr bwMode="auto">
          <a:xfrm>
            <a:off x="8547904" y="2100805"/>
            <a:ext cx="506596" cy="4004841"/>
          </a:xfrm>
          <a:custGeom>
            <a:avLst/>
            <a:gdLst>
              <a:gd name="connsiteX0" fmla="*/ 0 w 506596"/>
              <a:gd name="connsiteY0" fmla="*/ 4004841 h 4004841"/>
              <a:gd name="connsiteX1" fmla="*/ 422476 w 506596"/>
              <a:gd name="connsiteY1" fmla="*/ 3333509 h 4004841"/>
              <a:gd name="connsiteX2" fmla="*/ 474562 w 506596"/>
              <a:gd name="connsiteY2" fmla="*/ 983848 h 4004841"/>
              <a:gd name="connsiteX3" fmla="*/ 46299 w 506596"/>
              <a:gd name="connsiteY3" fmla="*/ 0 h 400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596" h="4004841">
                <a:moveTo>
                  <a:pt x="0" y="4004841"/>
                </a:moveTo>
                <a:cubicBezTo>
                  <a:pt x="171691" y="3920924"/>
                  <a:pt x="343382" y="3837008"/>
                  <a:pt x="422476" y="3333509"/>
                </a:cubicBezTo>
                <a:cubicBezTo>
                  <a:pt x="501570" y="2830010"/>
                  <a:pt x="537258" y="1539433"/>
                  <a:pt x="474562" y="983848"/>
                </a:cubicBezTo>
                <a:cubicBezTo>
                  <a:pt x="411866" y="428263"/>
                  <a:pt x="229082" y="214131"/>
                  <a:pt x="46299" y="0"/>
                </a:cubicBez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192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593606"/>
            <a:ext cx="2057400" cy="264394"/>
          </a:xfrm>
        </p:spPr>
        <p:txBody>
          <a:bodyPr anchor="ctr"/>
          <a:lstStyle/>
          <a:p>
            <a:r>
              <a:rPr lang="en-US" altLang="ja-JP" sz="1400">
                <a:latin typeface="Times New Roman" panose="02020603050405020304" pitchFamily="18" charset="0"/>
                <a:cs typeface="Times New Roman" panose="02020603050405020304" pitchFamily="18" charset="0"/>
              </a:rPr>
              <a:t>21/Feb/2017</a:t>
            </a:r>
            <a:endParaRPr lang="en-US" altLang="ja-JP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79712" y="6593606"/>
            <a:ext cx="5562600" cy="264394"/>
          </a:xfrm>
        </p:spPr>
        <p:txBody>
          <a:bodyPr anchor="ctr"/>
          <a:lstStyle/>
          <a:p>
            <a:r>
              <a:rPr lang="en-US" altLang="ja-JP" sz="1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WG4 in TTC Meeting 2017 @MSU</a:t>
            </a:r>
            <a:endParaRPr lang="en-US" altLang="ja-JP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382000" y="6593606"/>
            <a:ext cx="762000" cy="264394"/>
          </a:xfrm>
        </p:spPr>
        <p:txBody>
          <a:bodyPr anchor="ctr"/>
          <a:lstStyle/>
          <a:p>
            <a:fld id="{AFA17C92-A706-4C52-BE77-4670B2E39234}" type="slidenum">
              <a:rPr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764704"/>
          </a:xfrm>
        </p:spPr>
        <p:txBody>
          <a:bodyPr/>
          <a:lstStyle/>
          <a:p>
            <a:r>
              <a:rPr lang="en-US" altLang="ja-JP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Complicated situation in CM construction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8069221" cy="2736304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 bwMode="auto">
          <a:xfrm>
            <a:off x="1043608" y="1700808"/>
            <a:ext cx="1628800" cy="1656184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2699792" y="1700808"/>
            <a:ext cx="1579851" cy="165618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4307027" y="1700808"/>
            <a:ext cx="1677749" cy="1656184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6012160" y="1696579"/>
            <a:ext cx="2520280" cy="165618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172" y="3789040"/>
            <a:ext cx="311335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cavity strings (4+4+4=12)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cryo-vessels (1/3+1/3+1/3+1/2=1.5)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support posts (3+2=5)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435" y="4521107"/>
            <a:ext cx="2763754" cy="207281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33" y="4520790"/>
            <a:ext cx="2763754" cy="207281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31" y="4520790"/>
            <a:ext cx="2763754" cy="2072816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6034619" y="3934170"/>
            <a:ext cx="2475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constructed on ground floor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37330" y="6262545"/>
            <a:ext cx="1611339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cavities per string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264847" y="6262545"/>
            <a:ext cx="2554930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Tunnel hatch for half-size </a:t>
            </a:r>
            <a:r>
              <a:rPr kumimoji="1" lang="en-US" altLang="ja-JP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cryomodule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342413" y="6262228"/>
            <a:ext cx="2494594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of half-size </a:t>
            </a:r>
            <a:r>
              <a:rPr kumimoji="1" lang="en-US" altLang="ja-JP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cryomodule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右中かっこ 17"/>
          <p:cNvSpPr/>
          <p:nvPr/>
        </p:nvSpPr>
        <p:spPr bwMode="auto">
          <a:xfrm rot="5400000">
            <a:off x="3354742" y="1261883"/>
            <a:ext cx="318900" cy="4941168"/>
          </a:xfrm>
          <a:prstGeom prst="rightBrace">
            <a:avLst>
              <a:gd name="adj1" fmla="val 56732"/>
              <a:gd name="adj2" fmla="val 3114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4" name="右中かっこ 23"/>
          <p:cNvSpPr/>
          <p:nvPr/>
        </p:nvSpPr>
        <p:spPr bwMode="auto">
          <a:xfrm rot="5400000">
            <a:off x="7112850" y="2468098"/>
            <a:ext cx="318900" cy="2520280"/>
          </a:xfrm>
          <a:prstGeom prst="rightBrace">
            <a:avLst>
              <a:gd name="adj1" fmla="val 56732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491880" y="3934170"/>
            <a:ext cx="1911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constructed in tunnel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296796" y="1284411"/>
            <a:ext cx="1122423" cy="276999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1/3 </a:t>
            </a:r>
            <a:r>
              <a:rPr kumimoji="1" lang="en-US" altLang="ja-JP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cryo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-vessel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928505" y="1279549"/>
            <a:ext cx="1122423" cy="276999"/>
          </a:xfrm>
          <a:prstGeom prst="rect">
            <a:avLst/>
          </a:prstGeom>
          <a:solidFill>
            <a:srgbClr val="FFFFCC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1/3 </a:t>
            </a:r>
            <a:r>
              <a:rPr kumimoji="1" lang="en-US" altLang="ja-JP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cryo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-vessel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589710" y="1279549"/>
            <a:ext cx="1122423" cy="276999"/>
          </a:xfrm>
          <a:prstGeom prst="rect">
            <a:avLst/>
          </a:prstGeom>
          <a:solidFill>
            <a:srgbClr val="FFFFCC"/>
          </a:solidFill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1/3 </a:t>
            </a:r>
            <a:r>
              <a:rPr kumimoji="1" lang="en-US" altLang="ja-JP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cryo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-vessel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711086" y="1280259"/>
            <a:ext cx="1122423" cy="276999"/>
          </a:xfrm>
          <a:prstGeom prst="rect">
            <a:avLst/>
          </a:prstGeom>
          <a:solidFill>
            <a:srgbClr val="FFFFCC"/>
          </a:solidFill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 </a:t>
            </a:r>
            <a:r>
              <a:rPr kumimoji="1" lang="en-US" altLang="ja-JP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cryo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-vessel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296946" y="4556062"/>
            <a:ext cx="3506089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CM2a was constructed by the same way as S1-Global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フリーフォーム 18"/>
          <p:cNvSpPr/>
          <p:nvPr/>
        </p:nvSpPr>
        <p:spPr bwMode="auto">
          <a:xfrm>
            <a:off x="8079129" y="3352762"/>
            <a:ext cx="679961" cy="1936867"/>
          </a:xfrm>
          <a:custGeom>
            <a:avLst/>
            <a:gdLst>
              <a:gd name="connsiteX0" fmla="*/ 196770 w 679961"/>
              <a:gd name="connsiteY0" fmla="*/ 2019782 h 2019782"/>
              <a:gd name="connsiteX1" fmla="*/ 677119 w 679961"/>
              <a:gd name="connsiteY1" fmla="*/ 844952 h 2019782"/>
              <a:gd name="connsiteX2" fmla="*/ 0 w 679961"/>
              <a:gd name="connsiteY2" fmla="*/ 0 h 201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961" h="2019782">
                <a:moveTo>
                  <a:pt x="196770" y="2019782"/>
                </a:moveTo>
                <a:cubicBezTo>
                  <a:pt x="453342" y="1600682"/>
                  <a:pt x="709914" y="1181582"/>
                  <a:pt x="677119" y="844952"/>
                </a:cubicBezTo>
                <a:cubicBezTo>
                  <a:pt x="644324" y="508322"/>
                  <a:pt x="322162" y="254161"/>
                  <a:pt x="0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3" name="右矢印 22"/>
          <p:cNvSpPr/>
          <p:nvPr/>
        </p:nvSpPr>
        <p:spPr bwMode="auto">
          <a:xfrm>
            <a:off x="2921298" y="5352842"/>
            <a:ext cx="360040" cy="396139"/>
          </a:xfrm>
          <a:prstGeom prst="rightArrow">
            <a:avLst/>
          </a:prstGeom>
          <a:solidFill>
            <a:srgbClr val="FF00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3" name="右矢印 32"/>
          <p:cNvSpPr/>
          <p:nvPr/>
        </p:nvSpPr>
        <p:spPr bwMode="auto">
          <a:xfrm>
            <a:off x="5885991" y="5359445"/>
            <a:ext cx="360040" cy="396139"/>
          </a:xfrm>
          <a:prstGeom prst="rightArrow">
            <a:avLst/>
          </a:prstGeom>
          <a:solidFill>
            <a:srgbClr val="FF00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147220" y="799326"/>
            <a:ext cx="1699504" cy="338554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1+1/2 </a:t>
            </a:r>
            <a:r>
              <a:rPr kumimoji="1"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cryomodule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正方形/長方形 1"/>
          <p:cNvSpPr/>
          <p:nvPr/>
        </p:nvSpPr>
        <p:spPr bwMode="auto">
          <a:xfrm>
            <a:off x="1115615" y="2944144"/>
            <a:ext cx="2092217" cy="354159"/>
          </a:xfrm>
          <a:prstGeom prst="rect">
            <a:avLst/>
          </a:prstGeom>
          <a:noFill/>
          <a:ln w="28575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 bwMode="auto">
          <a:xfrm>
            <a:off x="3714903" y="2945716"/>
            <a:ext cx="2092217" cy="354159"/>
          </a:xfrm>
          <a:prstGeom prst="rect">
            <a:avLst/>
          </a:prstGeom>
          <a:noFill/>
          <a:ln w="28575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 bwMode="auto">
          <a:xfrm>
            <a:off x="6183294" y="2950552"/>
            <a:ext cx="2092217" cy="354159"/>
          </a:xfrm>
          <a:prstGeom prst="rect">
            <a:avLst/>
          </a:prstGeom>
          <a:noFill/>
          <a:ln w="28575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6" name="楕円 15"/>
          <p:cNvSpPr/>
          <p:nvPr/>
        </p:nvSpPr>
        <p:spPr bwMode="auto">
          <a:xfrm>
            <a:off x="1542245" y="1772816"/>
            <a:ext cx="509475" cy="497325"/>
          </a:xfrm>
          <a:prstGeom prst="ellipse">
            <a:avLst/>
          </a:prstGeom>
          <a:noFill/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6" name="楕円 35"/>
          <p:cNvSpPr/>
          <p:nvPr/>
        </p:nvSpPr>
        <p:spPr bwMode="auto">
          <a:xfrm>
            <a:off x="3203848" y="1779547"/>
            <a:ext cx="509475" cy="497325"/>
          </a:xfrm>
          <a:prstGeom prst="ellipse">
            <a:avLst/>
          </a:prstGeom>
          <a:noFill/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7" name="楕円 36"/>
          <p:cNvSpPr/>
          <p:nvPr/>
        </p:nvSpPr>
        <p:spPr bwMode="auto">
          <a:xfrm>
            <a:off x="4932040" y="1772816"/>
            <a:ext cx="509475" cy="497325"/>
          </a:xfrm>
          <a:prstGeom prst="ellipse">
            <a:avLst/>
          </a:prstGeom>
          <a:noFill/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8" name="楕円 37"/>
          <p:cNvSpPr/>
          <p:nvPr/>
        </p:nvSpPr>
        <p:spPr bwMode="auto">
          <a:xfrm>
            <a:off x="6372200" y="1772816"/>
            <a:ext cx="509475" cy="497325"/>
          </a:xfrm>
          <a:prstGeom prst="ellipse">
            <a:avLst/>
          </a:prstGeom>
          <a:noFill/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9" name="楕円 38"/>
          <p:cNvSpPr/>
          <p:nvPr/>
        </p:nvSpPr>
        <p:spPr bwMode="auto">
          <a:xfrm>
            <a:off x="7446901" y="1772816"/>
            <a:ext cx="509475" cy="497325"/>
          </a:xfrm>
          <a:prstGeom prst="ellipse">
            <a:avLst/>
          </a:prstGeom>
          <a:noFill/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419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26" grpId="0" animBg="1"/>
      <p:bldP spid="27" grpId="0" animBg="1"/>
      <p:bldP spid="28" grpId="0" animBg="1"/>
      <p:bldP spid="29" grpId="0" animBg="1"/>
      <p:bldP spid="2" grpId="0" animBg="1"/>
      <p:bldP spid="32" grpId="0" animBg="1"/>
      <p:bldP spid="35" grpId="0" animBg="1"/>
      <p:bldP spid="16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593606"/>
            <a:ext cx="2057400" cy="264394"/>
          </a:xfrm>
        </p:spPr>
        <p:txBody>
          <a:bodyPr anchor="ctr"/>
          <a:lstStyle/>
          <a:p>
            <a:r>
              <a:rPr lang="en-US" altLang="ja-JP" sz="1400">
                <a:latin typeface="Times New Roman" panose="02020603050405020304" pitchFamily="18" charset="0"/>
                <a:cs typeface="Times New Roman" panose="02020603050405020304" pitchFamily="18" charset="0"/>
              </a:rPr>
              <a:t>21/Feb/2017</a:t>
            </a:r>
            <a:endParaRPr lang="en-US" altLang="ja-JP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79712" y="6593606"/>
            <a:ext cx="5562600" cy="264394"/>
          </a:xfrm>
        </p:spPr>
        <p:txBody>
          <a:bodyPr anchor="ctr"/>
          <a:lstStyle/>
          <a:p>
            <a:r>
              <a:rPr lang="en-US" altLang="ja-JP" sz="1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WG4 in TTC Meeting 2017 @MSU</a:t>
            </a:r>
            <a:endParaRPr lang="en-US" altLang="ja-JP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382000" y="6593606"/>
            <a:ext cx="762000" cy="264394"/>
          </a:xfrm>
        </p:spPr>
        <p:txBody>
          <a:bodyPr anchor="ctr"/>
          <a:lstStyle/>
          <a:p>
            <a:fld id="{AFA17C92-A706-4C52-BE77-4670B2E39234}" type="slidenum">
              <a:rPr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764704"/>
          </a:xfrm>
        </p:spPr>
        <p:txBody>
          <a:bodyPr/>
          <a:lstStyle/>
          <a:p>
            <a:r>
              <a:rPr lang="en-US" altLang="ja-JP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1+1/2 Gas Return Pipe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8069221" cy="273630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82906"/>
            <a:ext cx="3096345" cy="2322258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82906"/>
            <a:ext cx="3096344" cy="2322258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793263" y="3504670"/>
            <a:ext cx="1680268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Full-size gas return pipe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線矢印コネクタ 15"/>
          <p:cNvCxnSpPr>
            <a:stCxn id="34" idx="2"/>
            <a:endCxn id="13" idx="0"/>
          </p:cNvCxnSpPr>
          <p:nvPr/>
        </p:nvCxnSpPr>
        <p:spPr bwMode="auto">
          <a:xfrm>
            <a:off x="1633397" y="3781669"/>
            <a:ext cx="598344" cy="30123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直線矢印コネクタ 34"/>
          <p:cNvCxnSpPr>
            <a:stCxn id="34" idx="0"/>
          </p:cNvCxnSpPr>
          <p:nvPr/>
        </p:nvCxnSpPr>
        <p:spPr bwMode="auto">
          <a:xfrm flipV="1">
            <a:off x="1633397" y="2996952"/>
            <a:ext cx="424003" cy="5077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テキスト ボックス 41"/>
          <p:cNvSpPr txBox="1"/>
          <p:nvPr/>
        </p:nvSpPr>
        <p:spPr>
          <a:xfrm>
            <a:off x="6300192" y="3504670"/>
            <a:ext cx="1705916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Half-size gas return pipe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直線矢印コネクタ 42"/>
          <p:cNvCxnSpPr>
            <a:stCxn id="42" idx="2"/>
            <a:endCxn id="31" idx="0"/>
          </p:cNvCxnSpPr>
          <p:nvPr/>
        </p:nvCxnSpPr>
        <p:spPr bwMode="auto">
          <a:xfrm flipH="1">
            <a:off x="6696236" y="3781669"/>
            <a:ext cx="456914" cy="30123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線矢印コネクタ 43"/>
          <p:cNvCxnSpPr>
            <a:stCxn id="42" idx="0"/>
          </p:cNvCxnSpPr>
          <p:nvPr/>
        </p:nvCxnSpPr>
        <p:spPr bwMode="auto">
          <a:xfrm flipV="1">
            <a:off x="7153150" y="2996952"/>
            <a:ext cx="83146" cy="5077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加算記号 46"/>
          <p:cNvSpPr/>
          <p:nvPr/>
        </p:nvSpPr>
        <p:spPr bwMode="auto">
          <a:xfrm>
            <a:off x="3977934" y="4750564"/>
            <a:ext cx="972108" cy="986942"/>
          </a:xfrm>
          <a:prstGeom prst="mathPlus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1115615" y="2858817"/>
            <a:ext cx="4896545" cy="20797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6012160" y="2865709"/>
            <a:ext cx="2369840" cy="20108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009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593606"/>
            <a:ext cx="2057400" cy="264394"/>
          </a:xfrm>
        </p:spPr>
        <p:txBody>
          <a:bodyPr anchor="ctr"/>
          <a:lstStyle/>
          <a:p>
            <a:r>
              <a:rPr lang="en-US" altLang="ja-JP" sz="1400">
                <a:latin typeface="Times New Roman" panose="02020603050405020304" pitchFamily="18" charset="0"/>
                <a:cs typeface="Times New Roman" panose="02020603050405020304" pitchFamily="18" charset="0"/>
              </a:rPr>
              <a:t>21/Feb/2017</a:t>
            </a:r>
            <a:endParaRPr lang="en-US" altLang="ja-JP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79712" y="6593606"/>
            <a:ext cx="5562600" cy="264394"/>
          </a:xfrm>
        </p:spPr>
        <p:txBody>
          <a:bodyPr anchor="ctr"/>
          <a:lstStyle/>
          <a:p>
            <a:r>
              <a:rPr lang="en-US" altLang="ja-JP" sz="1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WG4 in TTC Meeting 2017 @MSU</a:t>
            </a:r>
            <a:endParaRPr lang="en-US" altLang="ja-JP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382000" y="6593606"/>
            <a:ext cx="762000" cy="264394"/>
          </a:xfrm>
        </p:spPr>
        <p:txBody>
          <a:bodyPr anchor="ctr"/>
          <a:lstStyle/>
          <a:p>
            <a:fld id="{AFA17C92-A706-4C52-BE77-4670B2E39234}" type="slidenum">
              <a:rPr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764704"/>
          </a:xfrm>
        </p:spPr>
        <p:txBody>
          <a:bodyPr/>
          <a:lstStyle/>
          <a:p>
            <a:r>
              <a:rPr lang="en-US" altLang="ja-JP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of STF-2 CM1</a:t>
            </a:r>
            <a:r>
              <a:rPr lang="ja-JP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  <a:endParaRPr lang="en-US" altLang="ja-JP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80058"/>
            <a:ext cx="3096344" cy="2322258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18" y="817021"/>
            <a:ext cx="3096344" cy="2322258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40" y="1231636"/>
            <a:ext cx="3096344" cy="2322258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40" y="3645024"/>
            <a:ext cx="3096344" cy="2322258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18" y="4085275"/>
            <a:ext cx="3096344" cy="2322258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899202"/>
            <a:ext cx="3096344" cy="2322258"/>
          </a:xfrm>
          <a:prstGeom prst="rect">
            <a:avLst/>
          </a:prstGeom>
        </p:spPr>
      </p:pic>
      <p:sp>
        <p:nvSpPr>
          <p:cNvPr id="26" name="右矢印 25"/>
          <p:cNvSpPr/>
          <p:nvPr/>
        </p:nvSpPr>
        <p:spPr bwMode="auto">
          <a:xfrm rot="20754860">
            <a:off x="2834798" y="1189488"/>
            <a:ext cx="360040" cy="396139"/>
          </a:xfrm>
          <a:prstGeom prst="rightArrow">
            <a:avLst/>
          </a:prstGeom>
          <a:solidFill>
            <a:srgbClr val="FFFF00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7" name="右矢印 26"/>
          <p:cNvSpPr/>
          <p:nvPr/>
        </p:nvSpPr>
        <p:spPr bwMode="auto">
          <a:xfrm rot="1380713">
            <a:off x="5859241" y="1286248"/>
            <a:ext cx="360040" cy="396139"/>
          </a:xfrm>
          <a:prstGeom prst="rightArrow">
            <a:avLst/>
          </a:prstGeom>
          <a:solidFill>
            <a:srgbClr val="FFFF00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8" name="右矢印 27"/>
          <p:cNvSpPr/>
          <p:nvPr/>
        </p:nvSpPr>
        <p:spPr bwMode="auto">
          <a:xfrm rot="5400000">
            <a:off x="7362291" y="3395930"/>
            <a:ext cx="360040" cy="396139"/>
          </a:xfrm>
          <a:prstGeom prst="rightArrow">
            <a:avLst/>
          </a:prstGeom>
          <a:solidFill>
            <a:srgbClr val="FFFF00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9" name="右矢印 28"/>
          <p:cNvSpPr/>
          <p:nvPr/>
        </p:nvSpPr>
        <p:spPr bwMode="auto">
          <a:xfrm rot="9427806">
            <a:off x="5931142" y="5357325"/>
            <a:ext cx="360040" cy="396139"/>
          </a:xfrm>
          <a:prstGeom prst="rightArrow">
            <a:avLst/>
          </a:prstGeom>
          <a:solidFill>
            <a:srgbClr val="FFFF00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0" name="右矢印 29"/>
          <p:cNvSpPr/>
          <p:nvPr/>
        </p:nvSpPr>
        <p:spPr bwMode="auto">
          <a:xfrm rot="12472470">
            <a:off x="2938450" y="5516016"/>
            <a:ext cx="360040" cy="396139"/>
          </a:xfrm>
          <a:prstGeom prst="rightArrow">
            <a:avLst/>
          </a:prstGeom>
          <a:solidFill>
            <a:srgbClr val="FFFF00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1473" y="2979854"/>
            <a:ext cx="1712328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Cavity string installation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702519" y="2803493"/>
            <a:ext cx="2169184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Lining two cavity strings on rail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115537" y="3429293"/>
            <a:ext cx="1991251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Attachment of thermal shield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392690" y="4003232"/>
            <a:ext cx="1689886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Leveling gas return pipe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33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593606"/>
            <a:ext cx="2057400" cy="264394"/>
          </a:xfrm>
        </p:spPr>
        <p:txBody>
          <a:bodyPr anchor="ctr"/>
          <a:lstStyle/>
          <a:p>
            <a:r>
              <a:rPr lang="en-US" altLang="ja-JP" sz="1400">
                <a:latin typeface="Times New Roman" panose="02020603050405020304" pitchFamily="18" charset="0"/>
                <a:cs typeface="Times New Roman" panose="02020603050405020304" pitchFamily="18" charset="0"/>
              </a:rPr>
              <a:t>21/Feb/2017</a:t>
            </a:r>
            <a:endParaRPr lang="en-US" altLang="ja-JP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79712" y="6593606"/>
            <a:ext cx="5562600" cy="264394"/>
          </a:xfrm>
        </p:spPr>
        <p:txBody>
          <a:bodyPr anchor="ctr"/>
          <a:lstStyle/>
          <a:p>
            <a:r>
              <a:rPr lang="en-US" altLang="ja-JP" sz="1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WG4 in TTC Meeting 2017 @MSU</a:t>
            </a:r>
            <a:endParaRPr lang="en-US" altLang="ja-JP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382000" y="6593606"/>
            <a:ext cx="762000" cy="264394"/>
          </a:xfrm>
        </p:spPr>
        <p:txBody>
          <a:bodyPr anchor="ctr"/>
          <a:lstStyle/>
          <a:p>
            <a:fld id="{AFA17C92-A706-4C52-BE77-4670B2E39234}" type="slidenum">
              <a:rPr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16" y="2283332"/>
            <a:ext cx="6785983" cy="230115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88" y="4584484"/>
            <a:ext cx="2424417" cy="181831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9" name="タイトル 3"/>
          <p:cNvSpPr txBox="1">
            <a:spLocks/>
          </p:cNvSpPr>
          <p:nvPr/>
        </p:nvSpPr>
        <p:spPr bwMode="auto">
          <a:xfrm>
            <a:off x="-6510" y="0"/>
            <a:ext cx="9144000" cy="6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kumimoji="0" lang="en-US" altLang="ja-JP" sz="3200" dirty="0">
                <a:ea typeface="HG明朝E" panose="02020909000000000000" pitchFamily="17" charset="-128"/>
                <a:cs typeface="Times New Roman" panose="02020603050405020304" pitchFamily="18" charset="0"/>
              </a:rPr>
              <a:t>Cavity string/Beam pipe connection in clean booth</a:t>
            </a:r>
            <a:endParaRPr kumimoji="0" lang="ja-JP" altLang="en-US" sz="3200" dirty="0">
              <a:ea typeface="HG明朝E" panose="02020909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3491881" y="4007009"/>
            <a:ext cx="360040" cy="23156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700"/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21" y="6026767"/>
            <a:ext cx="1080108" cy="810081"/>
          </a:xfrm>
          <a:prstGeom prst="rect">
            <a:avLst/>
          </a:prstGeom>
          <a:ln w="19050">
            <a:solidFill>
              <a:srgbClr val="00FFFF"/>
            </a:solidFill>
          </a:ln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281" y="1043746"/>
            <a:ext cx="2424417" cy="1818313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6" y="1197550"/>
            <a:ext cx="2439479" cy="1626319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97550"/>
            <a:ext cx="2439479" cy="1626319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sp>
        <p:nvSpPr>
          <p:cNvPr id="36" name="正方形/長方形 35"/>
          <p:cNvSpPr/>
          <p:nvPr/>
        </p:nvSpPr>
        <p:spPr>
          <a:xfrm>
            <a:off x="5580112" y="4007009"/>
            <a:ext cx="360040" cy="23156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700"/>
          </a:p>
        </p:txBody>
      </p:sp>
      <p:sp>
        <p:nvSpPr>
          <p:cNvPr id="37" name="正方形/長方形 36"/>
          <p:cNvSpPr/>
          <p:nvPr/>
        </p:nvSpPr>
        <p:spPr>
          <a:xfrm>
            <a:off x="7840898" y="4007009"/>
            <a:ext cx="360040" cy="231569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700"/>
          </a:p>
        </p:txBody>
      </p:sp>
      <p:sp>
        <p:nvSpPr>
          <p:cNvPr id="38" name="正方形/長方形 37"/>
          <p:cNvSpPr/>
          <p:nvPr/>
        </p:nvSpPr>
        <p:spPr>
          <a:xfrm>
            <a:off x="1123947" y="4006168"/>
            <a:ext cx="360040" cy="231569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700"/>
          </a:p>
        </p:txBody>
      </p:sp>
      <p:cxnSp>
        <p:nvCxnSpPr>
          <p:cNvPr id="39" name="直線矢印コネクタ 38"/>
          <p:cNvCxnSpPr/>
          <p:nvPr/>
        </p:nvCxnSpPr>
        <p:spPr bwMode="auto">
          <a:xfrm>
            <a:off x="755576" y="2823869"/>
            <a:ext cx="504050" cy="117126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線矢印コネクタ 39"/>
          <p:cNvCxnSpPr>
            <a:endCxn id="37" idx="0"/>
          </p:cNvCxnSpPr>
          <p:nvPr/>
        </p:nvCxnSpPr>
        <p:spPr bwMode="auto">
          <a:xfrm flipH="1">
            <a:off x="8020918" y="2823869"/>
            <a:ext cx="360321" cy="11831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直線矢印コネクタ 40"/>
          <p:cNvCxnSpPr/>
          <p:nvPr/>
        </p:nvCxnSpPr>
        <p:spPr bwMode="auto">
          <a:xfrm flipV="1">
            <a:off x="2616913" y="4237737"/>
            <a:ext cx="845558" cy="32223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直線矢印コネクタ 41"/>
          <p:cNvCxnSpPr/>
          <p:nvPr/>
        </p:nvCxnSpPr>
        <p:spPr bwMode="auto">
          <a:xfrm flipV="1">
            <a:off x="3039692" y="4237738"/>
            <a:ext cx="2498467" cy="3357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テキスト ボックス 42"/>
          <p:cNvSpPr txBox="1"/>
          <p:nvPr/>
        </p:nvSpPr>
        <p:spPr>
          <a:xfrm>
            <a:off x="1102613" y="2477121"/>
            <a:ext cx="728084" cy="261610"/>
          </a:xfrm>
          <a:prstGeom prst="rect">
            <a:avLst/>
          </a:prstGeom>
          <a:solidFill>
            <a:schemeClr val="bg1"/>
          </a:solidFill>
          <a:ln w="19050">
            <a:solidFill>
              <a:srgbClr val="FFCC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 pump</a:t>
            </a:r>
            <a:endParaRPr kumimoji="1" lang="ja-JP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626714" y="2461495"/>
            <a:ext cx="728084" cy="261610"/>
          </a:xfrm>
          <a:prstGeom prst="rect">
            <a:avLst/>
          </a:prstGeom>
          <a:solidFill>
            <a:schemeClr val="bg1"/>
          </a:solidFill>
          <a:ln w="19050">
            <a:solidFill>
              <a:srgbClr val="FFCC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 pump</a:t>
            </a:r>
            <a:endParaRPr kumimoji="1" lang="ja-JP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598787" y="4832573"/>
            <a:ext cx="529369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simply local clean booth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clean booth was used for four </a:t>
            </a:r>
            <a:r>
              <a:rPr kumimoji="1" lang="en-US" altLang="ja-JP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beampipe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connection parts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Exchange of metal valve near cavity string #2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 valve was a little bit bigger, disturbed thermal shield attachment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 Argon gas purging at gate valve opened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Usually, when gate valve opens, both sides should be under vacuum</a:t>
            </a:r>
          </a:p>
          <a:p>
            <a:pPr lvl="1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but, we had to do Argon gas purging for the both sides</a:t>
            </a:r>
          </a:p>
          <a:p>
            <a:pPr lvl="1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due to complicated process of </a:t>
            </a:r>
            <a:r>
              <a:rPr kumimoji="1" lang="en-US" altLang="ja-JP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cryomodule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assembly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491880" y="841050"/>
            <a:ext cx="1192955" cy="26161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clean booth</a:t>
            </a:r>
            <a:endParaRPr kumimoji="1" lang="ja-JP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角丸四角形 46"/>
          <p:cNvSpPr/>
          <p:nvPr/>
        </p:nvSpPr>
        <p:spPr bwMode="auto">
          <a:xfrm>
            <a:off x="3911440" y="4013824"/>
            <a:ext cx="1236624" cy="217128"/>
          </a:xfrm>
          <a:prstGeom prst="roundRect">
            <a:avLst/>
          </a:prstGeom>
          <a:solidFill>
            <a:srgbClr val="00FFFF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259213" y="4581128"/>
            <a:ext cx="2541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degraded cavities in series</a:t>
            </a:r>
            <a:endParaRPr kumimoji="1" lang="ja-JP" altLang="en-US" sz="14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直線矢印コネクタ 48"/>
          <p:cNvCxnSpPr>
            <a:stCxn id="48" idx="0"/>
          </p:cNvCxnSpPr>
          <p:nvPr/>
        </p:nvCxnSpPr>
        <p:spPr bwMode="auto">
          <a:xfrm flipH="1" flipV="1">
            <a:off x="4427985" y="4162700"/>
            <a:ext cx="101768" cy="4184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テキスト ボックス 49"/>
          <p:cNvSpPr txBox="1"/>
          <p:nvPr/>
        </p:nvSpPr>
        <p:spPr>
          <a:xfrm>
            <a:off x="35496" y="6551766"/>
            <a:ext cx="1840568" cy="261610"/>
          </a:xfrm>
          <a:prstGeom prst="rect">
            <a:avLst/>
          </a:prstGeom>
          <a:solidFill>
            <a:schemeClr val="bg1"/>
          </a:solidFill>
          <a:ln w="19050">
            <a:solidFill>
              <a:srgbClr val="00FF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little bit bigger metal valve</a:t>
            </a:r>
            <a:endParaRPr kumimoji="1" lang="ja-JP" altLang="en-US" sz="11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33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 animBg="1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593606"/>
            <a:ext cx="2057400" cy="264394"/>
          </a:xfrm>
        </p:spPr>
        <p:txBody>
          <a:bodyPr anchor="ctr"/>
          <a:lstStyle/>
          <a:p>
            <a:r>
              <a:rPr lang="en-US" altLang="ja-JP" sz="1400">
                <a:latin typeface="Times New Roman" panose="02020603050405020304" pitchFamily="18" charset="0"/>
                <a:cs typeface="Times New Roman" panose="02020603050405020304" pitchFamily="18" charset="0"/>
              </a:rPr>
              <a:t>21/Feb/2017</a:t>
            </a:r>
            <a:endParaRPr lang="en-US" altLang="ja-JP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79712" y="6593606"/>
            <a:ext cx="5562600" cy="264394"/>
          </a:xfrm>
        </p:spPr>
        <p:txBody>
          <a:bodyPr anchor="ctr"/>
          <a:lstStyle/>
          <a:p>
            <a:r>
              <a:rPr lang="en-US" altLang="ja-JP" sz="1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WG4 in TTC Meeting 2017 @MSU</a:t>
            </a:r>
            <a:endParaRPr lang="en-US" altLang="ja-JP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382000" y="6593606"/>
            <a:ext cx="762000" cy="264394"/>
          </a:xfrm>
        </p:spPr>
        <p:txBody>
          <a:bodyPr anchor="ctr"/>
          <a:lstStyle/>
          <a:p>
            <a:fld id="{AFA17C92-A706-4C52-BE77-4670B2E39234}" type="slidenum">
              <a:rPr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764704"/>
          </a:xfrm>
        </p:spPr>
        <p:txBody>
          <a:bodyPr/>
          <a:lstStyle/>
          <a:p>
            <a:r>
              <a:rPr lang="en-US" altLang="ja-JP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Alignment work for STF-2 CMs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6" y="1109671"/>
            <a:ext cx="3096344" cy="2322258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18" y="817021"/>
            <a:ext cx="3096344" cy="2322258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501" y="1645195"/>
            <a:ext cx="3096344" cy="2322258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19770"/>
            <a:ext cx="3096344" cy="2322258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557718"/>
            <a:ext cx="2088232" cy="2784310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822365" y="2924944"/>
            <a:ext cx="689163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Araki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線矢印コネクタ 2"/>
          <p:cNvCxnSpPr>
            <a:stCxn id="17" idx="0"/>
          </p:cNvCxnSpPr>
          <p:nvPr/>
        </p:nvCxnSpPr>
        <p:spPr bwMode="auto">
          <a:xfrm flipV="1">
            <a:off x="1166947" y="2564904"/>
            <a:ext cx="524733" cy="3600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テキスト ボックス 30"/>
          <p:cNvSpPr txBox="1"/>
          <p:nvPr/>
        </p:nvSpPr>
        <p:spPr>
          <a:xfrm>
            <a:off x="4244833" y="1182809"/>
            <a:ext cx="754887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Cat’s eye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直線矢印コネクタ 31"/>
          <p:cNvCxnSpPr/>
          <p:nvPr/>
        </p:nvCxnSpPr>
        <p:spPr bwMode="auto">
          <a:xfrm>
            <a:off x="4999720" y="2092472"/>
            <a:ext cx="2434580" cy="57859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円/楕円 9"/>
          <p:cNvSpPr/>
          <p:nvPr/>
        </p:nvSpPr>
        <p:spPr bwMode="auto">
          <a:xfrm>
            <a:off x="4089648" y="1484784"/>
            <a:ext cx="914400" cy="914400"/>
          </a:xfrm>
          <a:prstGeom prst="ellipse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004048" y="6104329"/>
            <a:ext cx="1539204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 tracking system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296747" y="6573008"/>
            <a:ext cx="1450590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Courtesy of S. Araki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6" y="3717032"/>
            <a:ext cx="3096344" cy="2322258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261614" y="6099846"/>
            <a:ext cx="2050113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 for cat’s eye near cavity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直線矢印コネクタ 37"/>
          <p:cNvCxnSpPr>
            <a:stCxn id="37" idx="0"/>
          </p:cNvCxnSpPr>
          <p:nvPr/>
        </p:nvCxnSpPr>
        <p:spPr bwMode="auto">
          <a:xfrm flipV="1">
            <a:off x="1286671" y="4795627"/>
            <a:ext cx="333001" cy="13042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03933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593606"/>
            <a:ext cx="2057400" cy="264394"/>
          </a:xfrm>
        </p:spPr>
        <p:txBody>
          <a:bodyPr anchor="ctr"/>
          <a:lstStyle/>
          <a:p>
            <a:r>
              <a:rPr lang="en-US" altLang="ja-JP" sz="1400">
                <a:latin typeface="Times New Roman" panose="02020603050405020304" pitchFamily="18" charset="0"/>
                <a:cs typeface="Times New Roman" panose="02020603050405020304" pitchFamily="18" charset="0"/>
              </a:rPr>
              <a:t>21/Feb/2017</a:t>
            </a:r>
            <a:endParaRPr lang="en-US" altLang="ja-JP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79712" y="6593606"/>
            <a:ext cx="5562600" cy="264394"/>
          </a:xfrm>
        </p:spPr>
        <p:txBody>
          <a:bodyPr anchor="ctr"/>
          <a:lstStyle/>
          <a:p>
            <a:r>
              <a:rPr lang="en-US" altLang="ja-JP" sz="1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WG4 in TTC Meeting 2017 @MSU</a:t>
            </a:r>
            <a:endParaRPr lang="en-US" altLang="ja-JP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382000" y="6593606"/>
            <a:ext cx="762000" cy="264394"/>
          </a:xfrm>
        </p:spPr>
        <p:txBody>
          <a:bodyPr anchor="ctr"/>
          <a:lstStyle/>
          <a:p>
            <a:fld id="{AFA17C92-A706-4C52-BE77-4670B2E39234}" type="slidenum">
              <a:rPr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764704"/>
          </a:xfrm>
        </p:spPr>
        <p:txBody>
          <a:bodyPr/>
          <a:lstStyle/>
          <a:p>
            <a:r>
              <a:rPr lang="en-US" altLang="ja-JP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of cavity alignment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7271" y="836712"/>
            <a:ext cx="3069046" cy="2893377"/>
          </a:xfrm>
          <a:prstGeom prst="rect">
            <a:avLst/>
          </a:prstGeom>
        </p:spPr>
      </p:pic>
      <p:pic>
        <p:nvPicPr>
          <p:cNvPr id="17" name="図 16" descr="STFcav_setY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836712"/>
            <a:ext cx="5249412" cy="2893377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7271" y="3818131"/>
            <a:ext cx="3151714" cy="2893377"/>
          </a:xfrm>
          <a:prstGeom prst="rect">
            <a:avLst/>
          </a:prstGeom>
        </p:spPr>
      </p:pic>
      <p:pic>
        <p:nvPicPr>
          <p:cNvPr id="21" name="図 20" descr="STFcav_setZa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847991"/>
            <a:ext cx="5249412" cy="2893377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 bwMode="auto">
          <a:xfrm>
            <a:off x="219197" y="836713"/>
            <a:ext cx="8673283" cy="289337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219196" y="3802098"/>
            <a:ext cx="8673283" cy="2967726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22855" y="908720"/>
            <a:ext cx="1199367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CM1 Horizontal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833680" y="908719"/>
            <a:ext cx="1268296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CM2a Horizontal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22855" y="3910733"/>
            <a:ext cx="1017651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CM1 Vertical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833680" y="3910733"/>
            <a:ext cx="1086580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CM2a Vertical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線矢印コネクタ 8"/>
          <p:cNvCxnSpPr/>
          <p:nvPr/>
        </p:nvCxnSpPr>
        <p:spPr bwMode="auto">
          <a:xfrm>
            <a:off x="1259632" y="2060848"/>
            <a:ext cx="0" cy="5040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テキスト ボックス 26"/>
          <p:cNvSpPr txBox="1"/>
          <p:nvPr/>
        </p:nvSpPr>
        <p:spPr>
          <a:xfrm>
            <a:off x="1028700" y="2610797"/>
            <a:ext cx="784189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ILC spec.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直線矢印コネクタ 27"/>
          <p:cNvCxnSpPr/>
          <p:nvPr/>
        </p:nvCxnSpPr>
        <p:spPr bwMode="auto">
          <a:xfrm>
            <a:off x="1259632" y="5085184"/>
            <a:ext cx="0" cy="5040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テキスト ボックス 28"/>
          <p:cNvSpPr txBox="1"/>
          <p:nvPr/>
        </p:nvSpPr>
        <p:spPr>
          <a:xfrm>
            <a:off x="1028700" y="5635133"/>
            <a:ext cx="784189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ILC spec.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09164" y="3406783"/>
            <a:ext cx="712566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Alignment result satisfied the ILC specification!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276" y="6573008"/>
            <a:ext cx="1450590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Courtesy of S. Araki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518061" y="2847268"/>
            <a:ext cx="2456122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points are measured for 8 cavities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54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テーマ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ja-JP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Arial Unicode MS" panose="020B0604020202020204" pitchFamily="50" charset="-128"/>
            <a:cs typeface="Arial Unicode MS" panose="020B060402020202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ja-JP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Arial Unicode MS" panose="020B0604020202020204" pitchFamily="50" charset="-128"/>
            <a:cs typeface="Arial Unicode MS" panose="020B060402020202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stf_0_template</Template>
  <TotalTime>45638</TotalTime>
  <Words>872</Words>
  <Application>Microsoft Office PowerPoint</Application>
  <PresentationFormat>画面に合わせる (4:3)</PresentationFormat>
  <Paragraphs>182</Paragraphs>
  <Slides>15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1" baseType="lpstr">
      <vt:lpstr>Arial Unicode MS</vt:lpstr>
      <vt:lpstr>HG明朝E</vt:lpstr>
      <vt:lpstr>Arial</vt:lpstr>
      <vt:lpstr>Times New Roman</vt:lpstr>
      <vt:lpstr>Wingdings</vt:lpstr>
      <vt:lpstr>Office テーマ</vt:lpstr>
      <vt:lpstr>STF-2 Cryomodule Construction   ~Assembly, Alignment and Installation~</vt:lpstr>
      <vt:lpstr>Outline</vt:lpstr>
      <vt:lpstr>Brief History for STF-2 Cryomodule</vt:lpstr>
      <vt:lpstr>Complicated situation in CM construction</vt:lpstr>
      <vt:lpstr>1+1/2 Gas Return Pipe</vt:lpstr>
      <vt:lpstr>Construction of STF-2 CM1①</vt:lpstr>
      <vt:lpstr>PowerPoint プレゼンテーション</vt:lpstr>
      <vt:lpstr>Alignment work for STF-2 CMs</vt:lpstr>
      <vt:lpstr>Result of cavity alignment</vt:lpstr>
      <vt:lpstr>Construction of STF-2 CM1②</vt:lpstr>
      <vt:lpstr>Construction of STF-2 CM1③</vt:lpstr>
      <vt:lpstr>Result of cryomodule alignment</vt:lpstr>
      <vt:lpstr>Summary</vt:lpstr>
      <vt:lpstr>Back-up slides</vt:lpstr>
      <vt:lpstr>Definition of 3 axes in STF tunnel</vt:lpstr>
    </vt:vector>
  </TitlesOfParts>
  <Company>atf KEK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 of High Power Test in STF-2 Cryomodule</dc:title>
  <dc:creator>山本康史</dc:creator>
  <cp:lastModifiedBy>山本康史</cp:lastModifiedBy>
  <cp:revision>591</cp:revision>
  <dcterms:created xsi:type="dcterms:W3CDTF">2015-12-17T02:02:47Z</dcterms:created>
  <dcterms:modified xsi:type="dcterms:W3CDTF">2017-02-21T16:30:25Z</dcterms:modified>
</cp:coreProperties>
</file>