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8" r:id="rId6"/>
  </p:sldMasterIdLst>
  <p:notesMasterIdLst>
    <p:notesMasterId r:id="rId36"/>
  </p:notesMasterIdLst>
  <p:handoutMasterIdLst>
    <p:handoutMasterId r:id="rId37"/>
  </p:handoutMasterIdLst>
  <p:sldIdLst>
    <p:sldId id="600" r:id="rId7"/>
    <p:sldId id="615" r:id="rId8"/>
    <p:sldId id="627" r:id="rId9"/>
    <p:sldId id="614" r:id="rId10"/>
    <p:sldId id="628" r:id="rId11"/>
    <p:sldId id="617" r:id="rId12"/>
    <p:sldId id="616" r:id="rId13"/>
    <p:sldId id="620" r:id="rId14"/>
    <p:sldId id="619" r:id="rId15"/>
    <p:sldId id="641" r:id="rId16"/>
    <p:sldId id="618" r:id="rId17"/>
    <p:sldId id="642" r:id="rId18"/>
    <p:sldId id="640" r:id="rId19"/>
    <p:sldId id="622" r:id="rId20"/>
    <p:sldId id="623" r:id="rId21"/>
    <p:sldId id="629" r:id="rId22"/>
    <p:sldId id="639" r:id="rId23"/>
    <p:sldId id="630" r:id="rId24"/>
    <p:sldId id="626" r:id="rId25"/>
    <p:sldId id="624" r:id="rId26"/>
    <p:sldId id="625" r:id="rId27"/>
    <p:sldId id="633" r:id="rId28"/>
    <p:sldId id="634" r:id="rId29"/>
    <p:sldId id="635" r:id="rId30"/>
    <p:sldId id="643" r:id="rId31"/>
    <p:sldId id="636" r:id="rId32"/>
    <p:sldId id="631" r:id="rId33"/>
    <p:sldId id="637" r:id="rId34"/>
    <p:sldId id="638" r:id="rId3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CC99"/>
    <a:srgbClr val="9D3431"/>
    <a:srgbClr val="FFFFCC"/>
    <a:srgbClr val="FF0000"/>
    <a:srgbClr val="FF9966"/>
    <a:srgbClr val="008000"/>
    <a:srgbClr val="669900"/>
    <a:srgbClr val="FF00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4" autoAdjust="0"/>
    <p:restoredTop sz="94607" autoAdjust="0"/>
  </p:normalViewPr>
  <p:slideViewPr>
    <p:cSldViewPr snapToGrid="0">
      <p:cViewPr varScale="1">
        <p:scale>
          <a:sx n="65" d="100"/>
          <a:sy n="65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767" y="3210235"/>
            <a:ext cx="8033340" cy="2488815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4134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3" y="323958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14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6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7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8" name="Picture 17" descr="JLab_logo_white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9" name="Picture 18" descr="cornell university 2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2017 TTC Workshop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2017 TTC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2017 TTC Workshop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2017 TTC Workshop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2017 TTC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628015"/>
            <a:ext cx="8008937" cy="2246313"/>
          </a:xfrm>
        </p:spPr>
        <p:txBody>
          <a:bodyPr/>
          <a:lstStyle/>
          <a:p>
            <a:r>
              <a:rPr lang="en-US" smtClean="0"/>
              <a:t>First LCLS-II Production Cavity Results with N-Doping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7213" y="1638481"/>
            <a:ext cx="8008937" cy="22463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Dan Gonnella</a:t>
            </a:r>
          </a:p>
          <a:p>
            <a:pPr fontAlgn="auto">
              <a:spcAft>
                <a:spcPts val="0"/>
              </a:spcAft>
            </a:pPr>
            <a:r>
              <a:rPr lang="en-US" sz="2000" b="0" dirty="0" smtClean="0"/>
              <a:t>2017 TTC Workshop</a:t>
            </a:r>
          </a:p>
          <a:p>
            <a:pPr fontAlgn="auto">
              <a:spcAft>
                <a:spcPts val="0"/>
              </a:spcAft>
            </a:pPr>
            <a:r>
              <a:rPr lang="en-US" sz="2000" b="0" dirty="0" smtClean="0"/>
              <a:t>February 21, 2017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183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Resistance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05159" y="3206853"/>
            <a:ext cx="29944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r>
              <a:rPr lang="en-US" dirty="0" smtClean="0"/>
              <a:t> significantly higher than in R&amp;D Cavities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Preparation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order to achieve the ambitious Q specification, all 9-cell cavities for LCLS-II are prepared with nitrogen-doping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Updated recipe:</a:t>
            </a:r>
          </a:p>
          <a:p>
            <a:pPr marL="522900" lvl="1" indent="-342900"/>
            <a:r>
              <a:rPr lang="en-US" b="1" dirty="0" smtClean="0"/>
              <a:t>200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m bulk EP</a:t>
            </a:r>
          </a:p>
          <a:p>
            <a:pPr marL="522900" lvl="1" indent="-342900"/>
            <a:r>
              <a:rPr lang="en-US" b="1" dirty="0" smtClean="0"/>
              <a:t>900</a:t>
            </a:r>
            <a:r>
              <a:rPr lang="en-US" baseline="30000" dirty="0" smtClean="0"/>
              <a:t>o</a:t>
            </a:r>
            <a:r>
              <a:rPr lang="en-US" dirty="0" smtClean="0"/>
              <a:t>C degas for 3 hours in vacuum</a:t>
            </a:r>
          </a:p>
          <a:p>
            <a:pPr marL="522900" lvl="1" indent="-342900"/>
            <a:r>
              <a:rPr lang="en-US" dirty="0" smtClean="0"/>
              <a:t>2 minutes at 800</a:t>
            </a:r>
            <a:r>
              <a:rPr lang="en-US" baseline="30000" dirty="0" smtClean="0"/>
              <a:t>o</a:t>
            </a:r>
            <a:r>
              <a:rPr lang="en-US" dirty="0" smtClean="0"/>
              <a:t>C in 20-30 </a:t>
            </a:r>
            <a:r>
              <a:rPr lang="en-US" dirty="0" err="1" smtClean="0"/>
              <a:t>mTorr</a:t>
            </a:r>
            <a:r>
              <a:rPr lang="en-US" dirty="0" smtClean="0"/>
              <a:t> of N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22900" lvl="1" indent="-342900"/>
            <a:r>
              <a:rPr lang="en-US" dirty="0" smtClean="0"/>
              <a:t>6 minutes at 800</a:t>
            </a:r>
            <a:r>
              <a:rPr lang="en-US" baseline="30000" dirty="0" smtClean="0"/>
              <a:t>o</a:t>
            </a:r>
            <a:r>
              <a:rPr lang="en-US" dirty="0" smtClean="0"/>
              <a:t>C in vacuum</a:t>
            </a:r>
          </a:p>
          <a:p>
            <a:pPr marL="522900" lvl="1" indent="-342900"/>
            <a:r>
              <a:rPr lang="en-US" dirty="0" smtClean="0"/>
              <a:t>5-7 </a:t>
            </a:r>
            <a:r>
              <a:rPr lang="el-GR" dirty="0" smtClean="0"/>
              <a:t>μ</a:t>
            </a:r>
            <a:r>
              <a:rPr lang="en-US" dirty="0" smtClean="0"/>
              <a:t>m light EP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3644" y="5431536"/>
            <a:ext cx="56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more information on flux expulsion and the change in recipe see Ari </a:t>
            </a:r>
            <a:r>
              <a:rPr lang="en-US" dirty="0" err="1" smtClean="0"/>
              <a:t>Palczewski’s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Resistance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3680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Resistance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4572000" y="2715768"/>
            <a:ext cx="210312" cy="7498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65192" y="2764381"/>
            <a:ext cx="31638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r>
              <a:rPr lang="en-US" dirty="0" smtClean="0"/>
              <a:t> due to more bulk EP and better flux expulsion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Cavity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54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Results after Recipe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58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Transfer of N-Doping to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RF Results from First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Resistance in Production Cavities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26480" y="1502333"/>
            <a:ext cx="2907792" cy="460560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-25000" dirty="0" smtClean="0"/>
              <a:t>BCS</a:t>
            </a:r>
            <a:r>
              <a:rPr lang="en-US" dirty="0" smtClean="0"/>
              <a:t> is a good measurement of the doping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Doping is unaffected by recipe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-25000" dirty="0" smtClean="0"/>
              <a:t>BCS</a:t>
            </a:r>
            <a:r>
              <a:rPr lang="en-US" dirty="0" smtClean="0"/>
              <a:t> obtained in production cavities is similar to that obtained during the R&amp;D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Doping protocols successfully transferred to vendors for production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2" y="1712645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15568" y="4572000"/>
            <a:ext cx="196596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Small Representative Subset of Cavities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Transfer of N-Doping to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RF Results from First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22 Cavities from Vendor A have been tested, a mix of Material 1 </a:t>
            </a:r>
            <a:br>
              <a:rPr lang="en-US" dirty="0" smtClean="0"/>
            </a:br>
            <a:r>
              <a:rPr lang="en-US" dirty="0" smtClean="0"/>
              <a:t>and 2</a:t>
            </a:r>
          </a:p>
          <a:p>
            <a:pPr marL="522900" lvl="1" indent="-342900"/>
            <a:r>
              <a:rPr lang="en-US" dirty="0" smtClean="0"/>
              <a:t>8 received original recipe</a:t>
            </a:r>
          </a:p>
          <a:p>
            <a:pPr marL="522900" lvl="1" indent="-342900"/>
            <a:r>
              <a:rPr lang="en-US" dirty="0" smtClean="0"/>
              <a:t>Remaining 14 received new recipe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44 Cavities from Vendor B have been tested, all from Material 1</a:t>
            </a:r>
          </a:p>
          <a:p>
            <a:pPr marL="522900" lvl="1" indent="-342900"/>
            <a:r>
              <a:rPr lang="en-US" dirty="0" smtClean="0"/>
              <a:t>16 received original recipe</a:t>
            </a:r>
          </a:p>
          <a:p>
            <a:pPr marL="522900" lvl="1" indent="-342900"/>
            <a:r>
              <a:rPr lang="en-US" dirty="0" smtClean="0"/>
              <a:t>Remaining 28 received new recipe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Cavity Preparation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Transfer of N-Doping to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RF Results from First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Summary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B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Right Brace 7"/>
          <p:cNvSpPr/>
          <p:nvPr/>
        </p:nvSpPr>
        <p:spPr>
          <a:xfrm>
            <a:off x="7040880" y="1920240"/>
            <a:ext cx="292608" cy="8229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1776" y="1870055"/>
            <a:ext cx="17007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Majority of Cavities Now above 3x10</a:t>
            </a:r>
            <a:r>
              <a:rPr lang="en-US" baseline="30000" dirty="0" smtClean="0"/>
              <a:t>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8164" y="5623560"/>
            <a:ext cx="532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Magnetic field in VT </a:t>
            </a:r>
            <a:r>
              <a:rPr lang="en-US" dirty="0" err="1" smtClean="0"/>
              <a:t>Dewars</a:t>
            </a:r>
            <a:r>
              <a:rPr lang="en-US" dirty="0" smtClean="0"/>
              <a:t> no longer actively compensated – most of these tests in &gt;5 </a:t>
            </a:r>
            <a:r>
              <a:rPr lang="en-US" dirty="0" err="1" smtClean="0"/>
              <a:t>mG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6160" y="4544568"/>
            <a:ext cx="378561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Subset of Vendor B Cavities after Recipe Change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" y="4992624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Material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8630" y="3554366"/>
            <a:ext cx="37667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Almost all Vendor B Cavities Quench above 22 MV/m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38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584" y="4992624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Material 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6268217" y="2378088"/>
            <a:ext cx="292608" cy="109663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89871" y="2475709"/>
            <a:ext cx="19762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Spread in Q Due to Change in Recipe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6212" y="5513832"/>
            <a:ext cx="575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Large Q Slope present in some cavities leading to quench below the spec of 19 MV/m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6212" y="6287926"/>
            <a:ext cx="575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Related to material?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96212" y="5660136"/>
            <a:ext cx="575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Gradient limitation not related to material type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4394" y="2448232"/>
            <a:ext cx="1946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All Material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98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– Surface Roughness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4718304"/>
            <a:ext cx="8108950" cy="15999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EP at Vendor A was producing a very rough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Roughness was as high as 15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was found that EP temperature was leading to the EP no longer being in the “polishing regime” but in the “etching regime”</a:t>
            </a:r>
            <a:endParaRPr lang="en-US" dirty="0"/>
          </a:p>
        </p:txBody>
      </p:sp>
      <p:pic>
        <p:nvPicPr>
          <p:cNvPr id="7" name="Picture 6" descr="C:\Users\yuliatr\Documents\work\optical microscope\Keyence-Fermilab\LCLS-II cavity molds\CAV0206-cell1\super high\CAV0206-cell1-half1-50X-13-report1.1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96"/>
          <a:stretch/>
        </p:blipFill>
        <p:spPr bwMode="auto">
          <a:xfrm>
            <a:off x="1847850" y="1335786"/>
            <a:ext cx="5448300" cy="3382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9032" y="3044280"/>
            <a:ext cx="634593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This Issue was Fixed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84264" y="4270248"/>
            <a:ext cx="2459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Image courtesy of Y. </a:t>
            </a:r>
            <a:r>
              <a:rPr lang="en-US" sz="1200" dirty="0" err="1" smtClean="0">
                <a:solidFill>
                  <a:schemeClr val="bg2"/>
                </a:solidFill>
              </a:rPr>
              <a:t>Trenikhina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– Improved 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580" y="5632704"/>
            <a:ext cx="672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 Slope and gradient limitation still present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12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– Increased Removal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22871" y="5619135"/>
            <a:ext cx="4498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Q slope and quench unchanged after 20 more micron removal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35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Path Forward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currently working with Vendor A to improve cavity fabrication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Specific care is being taken to ensure that foreign media is not introduced during fabrication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parallel, 2 cavities with poor performance are being reset to </a:t>
            </a:r>
            <a:br>
              <a:rPr lang="en-US" dirty="0" smtClean="0"/>
            </a:br>
            <a:r>
              <a:rPr lang="en-US" dirty="0" smtClean="0"/>
              <a:t>“XFEL preparation” to check if performance is improved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4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Transfer of N-Doping to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RF Results from First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Summary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514602"/>
            <a:ext cx="8108950" cy="48736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Nitrogen-doping has been successfully transferred to industry for production in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Due to flux expulsion limitation with material used, a recipe change was required mid-production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Vendor produced nitrogen-doped cavities show similar R</a:t>
            </a:r>
            <a:r>
              <a:rPr lang="en-US" baseline="-25000" dirty="0" smtClean="0"/>
              <a:t>BCS</a:t>
            </a:r>
            <a:r>
              <a:rPr lang="en-US" dirty="0" smtClean="0"/>
              <a:t> as cavities from the R&amp;D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Vendor B now produces cavities with Q’s on the order of 3-4 x 10</a:t>
            </a:r>
            <a:r>
              <a:rPr lang="en-US" baseline="30000" dirty="0" smtClean="0"/>
              <a:t>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Vendor A produces cavities with good Q at low fields but with strong Q slope leading to an early quench at or below the gradient specification</a:t>
            </a:r>
          </a:p>
          <a:p>
            <a:pPr marL="522900" lvl="1" indent="-342900"/>
            <a:r>
              <a:rPr lang="en-US" dirty="0" smtClean="0"/>
              <a:t>This performance is independent of material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 is ongoing to improve performance of Vendor A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3102737"/>
            <a:ext cx="8108950" cy="65252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 smtClean="0"/>
              <a:t>Questions or Comments?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485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Transfer of N-Doping to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RF Results from First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/>
          <a:stretch/>
        </p:blipFill>
        <p:spPr>
          <a:xfrm>
            <a:off x="928116" y="2818796"/>
            <a:ext cx="7287768" cy="22354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LCLS-II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SRF </a:t>
            </a:r>
            <a:r>
              <a:rPr lang="en-US" dirty="0" err="1"/>
              <a:t>linac</a:t>
            </a:r>
            <a:r>
              <a:rPr lang="en-US" dirty="0"/>
              <a:t> is closely based on the XFEL/ILC/TESLA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consists of 35 </a:t>
            </a:r>
            <a:r>
              <a:rPr lang="en-US" dirty="0" err="1"/>
              <a:t>cryomodules</a:t>
            </a:r>
            <a:r>
              <a:rPr lang="en-US" dirty="0"/>
              <a:t> each with 8 cavities – total of 280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280 1.3 GHz 9-cell cavities have a very ambitious Q specification</a:t>
            </a:r>
            <a:r>
              <a:rPr lang="en-US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Additionally, cavity must reach 19 MV/m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8776" y="3953256"/>
            <a:ext cx="4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2.7 x 10</a:t>
            </a:r>
            <a:r>
              <a:rPr lang="en-US" sz="2400" b="1" baseline="30000" dirty="0" smtClean="0"/>
              <a:t>10</a:t>
            </a:r>
            <a:r>
              <a:rPr lang="en-US" sz="2400" b="1" dirty="0" smtClean="0"/>
              <a:t> at 16 MV/m and 2 K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98776" y="3953256"/>
            <a:ext cx="4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2.5 x 10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10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at 16 MV/m and 2 K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58005" y="4800600"/>
            <a:ext cx="702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Q specification lowered in VT due to addition of stainless steel </a:t>
            </a:r>
            <a:r>
              <a:rPr lang="en-US" sz="2000" dirty="0" smtClean="0">
                <a:solidFill>
                  <a:schemeClr val="bg2"/>
                </a:solidFill>
              </a:rPr>
              <a:t>blank </a:t>
            </a:r>
            <a:r>
              <a:rPr lang="en-US" sz="2000" dirty="0" smtClean="0">
                <a:solidFill>
                  <a:schemeClr val="bg2"/>
                </a:solidFill>
              </a:rPr>
              <a:t>on short side of cavity – adds ~0.8 n</a:t>
            </a:r>
            <a:r>
              <a:rPr lang="el-GR" sz="2000" dirty="0" smtClean="0">
                <a:solidFill>
                  <a:schemeClr val="bg2"/>
                </a:solidFill>
              </a:rPr>
              <a:t>Ω</a:t>
            </a:r>
            <a:r>
              <a:rPr lang="en-US" sz="2000" dirty="0" smtClean="0">
                <a:solidFill>
                  <a:schemeClr val="bg2"/>
                </a:solidFill>
              </a:rPr>
              <a:t> of </a:t>
            </a:r>
            <a:r>
              <a:rPr lang="en-US" sz="2000" dirty="0" err="1" smtClean="0">
                <a:solidFill>
                  <a:schemeClr val="bg2"/>
                </a:solidFill>
              </a:rPr>
              <a:t>R</a:t>
            </a:r>
            <a:r>
              <a:rPr lang="en-US" sz="2000" baseline="-25000" dirty="0" err="1" smtClean="0">
                <a:solidFill>
                  <a:schemeClr val="bg2"/>
                </a:solidFill>
              </a:rPr>
              <a:t>res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7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Cavity Preparation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Transfer of N-Doping to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RF Results from First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Fabrication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vendors were chosen to build the SRF cavities</a:t>
            </a:r>
          </a:p>
          <a:p>
            <a:pPr marL="522900" lvl="1" indent="-342900"/>
            <a:r>
              <a:rPr lang="en-US" dirty="0" smtClean="0"/>
              <a:t>RI Research Instruments GmbH</a:t>
            </a:r>
          </a:p>
          <a:p>
            <a:pPr marL="522900" lvl="1" indent="-342900"/>
            <a:r>
              <a:rPr lang="en-US" dirty="0" smtClean="0"/>
              <a:t>E. </a:t>
            </a:r>
            <a:r>
              <a:rPr lang="en-US" dirty="0" err="1" smtClean="0"/>
              <a:t>Zanon</a:t>
            </a:r>
            <a:r>
              <a:rPr lang="en-US" dirty="0" smtClean="0"/>
              <a:t> </a:t>
            </a:r>
            <a:r>
              <a:rPr lang="en-US" dirty="0" err="1" smtClean="0"/>
              <a:t>S.p.a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Niobium sheet was procured from two vendors</a:t>
            </a:r>
          </a:p>
          <a:p>
            <a:pPr marL="522900" lvl="1" indent="-342900"/>
            <a:r>
              <a:rPr lang="en-US" dirty="0" smtClean="0"/>
              <a:t>Tokyo </a:t>
            </a:r>
            <a:r>
              <a:rPr lang="en-US" dirty="0" err="1" smtClean="0"/>
              <a:t>Denkai</a:t>
            </a:r>
            <a:endParaRPr lang="en-US" dirty="0" smtClean="0"/>
          </a:p>
          <a:p>
            <a:pPr marL="522900" lvl="1" indent="-342900"/>
            <a:r>
              <a:rPr lang="en-US" dirty="0" smtClean="0"/>
              <a:t>OTIC Ningxia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the remainder of this talk, vendor names will not be used in order to protect confidentiality</a:t>
            </a:r>
          </a:p>
          <a:p>
            <a:pPr marL="5229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Preparation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order to achieve the ambitious Q specification, all 9-cell cavities for LCLS-II are prepared with nitrogen-doping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Original recipe:</a:t>
            </a:r>
          </a:p>
          <a:p>
            <a:pPr marL="522900" lvl="1" indent="-342900"/>
            <a:r>
              <a:rPr lang="en-US" dirty="0" smtClean="0"/>
              <a:t>140 </a:t>
            </a:r>
            <a:r>
              <a:rPr lang="el-GR" dirty="0" smtClean="0"/>
              <a:t>μ</a:t>
            </a:r>
            <a:r>
              <a:rPr lang="en-US" dirty="0" smtClean="0"/>
              <a:t>m bulk EP</a:t>
            </a:r>
          </a:p>
          <a:p>
            <a:pPr marL="522900" lvl="1" indent="-342900"/>
            <a:r>
              <a:rPr lang="en-US" dirty="0" smtClean="0"/>
              <a:t>800</a:t>
            </a:r>
            <a:r>
              <a:rPr lang="en-US" baseline="30000" dirty="0" smtClean="0"/>
              <a:t>o</a:t>
            </a:r>
            <a:r>
              <a:rPr lang="en-US" dirty="0" smtClean="0"/>
              <a:t>C degas for 3 hours in vacuum</a:t>
            </a:r>
          </a:p>
          <a:p>
            <a:pPr marL="522900" lvl="1" indent="-342900"/>
            <a:r>
              <a:rPr lang="en-US" dirty="0" smtClean="0"/>
              <a:t>2 minutes at 800</a:t>
            </a:r>
            <a:r>
              <a:rPr lang="en-US" baseline="30000" dirty="0" smtClean="0"/>
              <a:t>o</a:t>
            </a:r>
            <a:r>
              <a:rPr lang="en-US" dirty="0" smtClean="0"/>
              <a:t>C in 20-30 </a:t>
            </a:r>
            <a:r>
              <a:rPr lang="en-US" dirty="0" err="1" smtClean="0"/>
              <a:t>mTorr</a:t>
            </a:r>
            <a:r>
              <a:rPr lang="en-US" dirty="0" smtClean="0"/>
              <a:t> of N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22900" lvl="1" indent="-342900"/>
            <a:r>
              <a:rPr lang="en-US" dirty="0" smtClean="0"/>
              <a:t>6 minutes at 800</a:t>
            </a:r>
            <a:r>
              <a:rPr lang="en-US" baseline="30000" dirty="0" smtClean="0"/>
              <a:t>o</a:t>
            </a:r>
            <a:r>
              <a:rPr lang="en-US" dirty="0" smtClean="0"/>
              <a:t>C in vacuum</a:t>
            </a:r>
          </a:p>
          <a:p>
            <a:pPr marL="522900" lvl="1" indent="-342900"/>
            <a:r>
              <a:rPr lang="en-US" dirty="0" smtClean="0"/>
              <a:t>5-7 </a:t>
            </a:r>
            <a:r>
              <a:rPr lang="el-GR" dirty="0" smtClean="0"/>
              <a:t>μ</a:t>
            </a:r>
            <a:r>
              <a:rPr lang="en-US" dirty="0" smtClean="0"/>
              <a:t>m light 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Original Recipe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Material from both vendors showed worse flux expulsion when treated at 800</a:t>
            </a:r>
            <a:r>
              <a:rPr lang="en-US" baseline="30000" dirty="0" smtClean="0"/>
              <a:t>o</a:t>
            </a:r>
            <a:r>
              <a:rPr lang="en-US" dirty="0" smtClean="0"/>
              <a:t>C in single-cell cavity tests than material used during the prototyping and R&amp;D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means that magnetic field specifications would need to be tighter in order to minimize the need for efficient flux expulsion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Ambient magnetic field will be below the spec of 5 </a:t>
            </a:r>
            <a:r>
              <a:rPr lang="en-US" dirty="0" err="1" smtClean="0"/>
              <a:t>mG</a:t>
            </a:r>
            <a:r>
              <a:rPr lang="en-US" dirty="0" smtClean="0"/>
              <a:t> in the </a:t>
            </a:r>
            <a:r>
              <a:rPr lang="en-US" dirty="0" err="1" smtClean="0"/>
              <a:t>cryomodule</a:t>
            </a:r>
            <a:r>
              <a:rPr lang="en-US" dirty="0" smtClean="0"/>
              <a:t> with the current magnetic shielding design, therefore much improvement on this would be difficult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459" y="4791456"/>
            <a:ext cx="888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Worse flux expulsion is an independent phenomena from </a:t>
            </a:r>
            <a:br>
              <a:rPr lang="en-US" sz="2400" b="1" dirty="0" smtClean="0"/>
            </a:br>
            <a:r>
              <a:rPr lang="en-US" sz="2400" b="1" dirty="0" smtClean="0"/>
              <a:t>N-Doping – It impacts all cavity preparation methods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88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Cavity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Right Arrow 6"/>
          <p:cNvSpPr/>
          <p:nvPr/>
        </p:nvSpPr>
        <p:spPr>
          <a:xfrm rot="10800000">
            <a:off x="6867144" y="2651760"/>
            <a:ext cx="950976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88841" y="1931709"/>
            <a:ext cx="1481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Great Cavities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6853433" y="3122102"/>
            <a:ext cx="950976" cy="17373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98569" y="3360414"/>
            <a:ext cx="1481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Some Good Cavities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580" y="5832508"/>
            <a:ext cx="708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All these cavities tested in very low (0-1 </a:t>
            </a:r>
            <a:r>
              <a:rPr lang="en-US" b="1" dirty="0" err="1" smtClean="0"/>
              <a:t>mG</a:t>
            </a:r>
            <a:r>
              <a:rPr lang="en-US" b="1" dirty="0" smtClean="0"/>
              <a:t>) magnetic fields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85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1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_x0020_Specialists xmlns="1bcfbb0d-57da-4fff-968f-f82913bae0e8">
      <UserInfo>
        <DisplayName/>
        <AccountId xsi:nil="true"/>
        <AccountType/>
      </UserInfo>
    </Document_x0020_Specialists>
    <Retention_x0020_Action xmlns="1bcfbb0d-57da-4fff-968f-f82913bae0e8">--</Retention_x0020_Action>
    <Tier xmlns="1bcfbb0d-57da-4fff-968f-f82913bae0e8">Tier 3</Tier>
    <Legacy_x0020_Previous_x0020_Document_x0020_Number xmlns="1bcfbb0d-57da-4fff-968f-f82913bae0e8" xsi:nil="true"/>
    <Approvers xmlns="1bcfbb0d-57da-4fff-968f-f82913bae0e8">
      <UserInfo>
        <DisplayName/>
        <AccountId xsi:nil="true"/>
        <AccountType/>
      </UserInfo>
    </Approvers>
    <Associated_x0020_Policy xmlns="1bcfbb0d-57da-4fff-968f-f82913bae0e8">--</Associated_x0020_Policy>
    <CD_x0020_Section xmlns="1bcfbb0d-57da-4fff-968f-f82913bae0e8">--</CD_x0020_Section>
    <Current_x0020_Release_x0020_Revision xmlns="1bcfbb0d-57da-4fff-968f-f82913bae0e8">R0</Current_x0020_Release_x0020_Revision>
    <Subsystem xmlns="1bcfbb0d-57da-4fff-968f-f82913bae0e8">--</Subsystem>
    <Rescinded xmlns="1bcfbb0d-57da-4fff-968f-f82913bae0e8">false</Rescinded>
    <Legacy_x0020_Approvers xmlns="1bcfbb0d-57da-4fff-968f-f82913bae0e8" xsi:nil="true"/>
    <Legacy_x0020_Document_x0020_URL xmlns="1bcfbb0d-57da-4fff-968f-f82913bae0e8" xsi:nil="true"/>
    <Source_x0020_Document_x0020_ID1 xmlns="1bcfbb0d-57da-4fff-968f-f82913bae0e8" xsi:nil="true"/>
    <InProgress_x0020_Revision xmlns="1bcfbb0d-57da-4fff-968f-f82913bae0e8" xsi:nil="true"/>
    <Retention_x0020_Authority xmlns="1bcfbb0d-57da-4fff-968f-f82913bae0e8" xsi:nil="true"/>
    <dfbd1098dd984cca8e572d891b515fc5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LCLS-2</TermName>
          <TermId xmlns="http://schemas.microsoft.com/office/infopath/2007/PartnerControls">5fa05ef5-bcb1-47c1-a006-b66d0ac2220e</TermId>
        </TermInfo>
      </Terms>
    </dfbd1098dd984cca8e572d891b515fc5>
    <Collaborators xmlns="1bcfbb0d-57da-4fff-968f-f82913bae0e8">
      <UserInfo>
        <DisplayName/>
        <AccountId xsi:nil="true"/>
        <AccountType/>
      </UserInfo>
    </Collaborators>
    <eb957945f0cf41a089fc8cbef600415c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d57823a0-9e3d-424e-8823-44677f6c0461</TermId>
        </TermInfo>
      </Terms>
    </eb957945f0cf41a089fc8cbef600415c>
    <Legacy_x0020_Document_x0020_Number xmlns="1bcfbb0d-57da-4fff-968f-f82913bae0e8" xsi:nil="true"/>
    <Current_x0020_Released_x0020_Revision_x0020_Date xmlns="1bcfbb0d-57da-4fff-968f-f82913bae0e8" xsi:nil="true"/>
    <Released_x0020_Revisions xmlns="1bcfbb0d-57da-4fff-968f-f82913bae0e8" xsi:nil="true"/>
    <Issue_x0020_Date xmlns="1bcfbb0d-57da-4fff-968f-f82913bae0e8" xsi:nil="true"/>
    <Reviewers xmlns="1bcfbb0d-57da-4fff-968f-f82913bae0e8">
      <UserInfo>
        <DisplayName/>
        <AccountId xsi:nil="true"/>
        <AccountType/>
      </UserInfo>
    </Reviewers>
    <Retention_x0020_Action_x0020_Date xmlns="1bcfbb0d-57da-4fff-968f-f82913bae0e8" xsi:nil="true"/>
    <Legacy_x0020_Modified_x0020_By xmlns="1bcfbb0d-57da-4fff-968f-f82913bae0e8" xsi:nil="true"/>
    <Date_x0020_Document_x0020_Created xmlns="1bcfbb0d-57da-4fff-968f-f82913bae0e8" xsi:nil="true"/>
    <Completed_x0020_Date xmlns="1bcfbb0d-57da-4fff-968f-f82913bae0e8" xsi:nil="true"/>
    <DCO_x0020_Number xmlns="1bcfbb0d-57da-4fff-968f-f82913bae0e8" xsi:nil="true"/>
    <Originator xmlns="1bcfbb0d-57da-4fff-968f-f82913bae0e8">
      <UserInfo>
        <DisplayName/>
        <AccountId xsi:nil="true"/>
        <AccountType/>
      </UserInfo>
    </Originator>
    <Published_x0020_Document_x0020_ID xmlns="1bcfbb0d-57da-4fff-968f-f82913bae0e8" xsi:nil="true"/>
    <Source_x0020_Document_x0020_ID xmlns="1bcfbb0d-57da-4fff-968f-f82913bae0e8" xsi:nil="true"/>
    <_dlc_ExpireDateSaved xmlns="http://schemas.microsoft.com/sharepoint/v3" xsi:nil="true"/>
    <Effective_x0020_Date xmlns="1bcfbb0d-57da-4fff-968f-f82913bae0e8" xsi:nil="true"/>
    <In_x0020_Use xmlns="1bcfbb0d-57da-4fff-968f-f82913bae0e8">true</In_x0020_Use>
    <Form xmlns="1bcfbb0d-57da-4fff-968f-f82913bae0e8">false</Form>
    <Legacy_Modified xmlns="1bcfbb0d-57da-4fff-968f-f82913bae0e8" xsi:nil="true"/>
    <Utilization xmlns="1bcfbb0d-57da-4fff-968f-f82913bae0e8">Principal</Utilization>
    <TaxCatchAll xmlns="1bcfbb0d-57da-4fff-968f-f82913bae0e8">
      <Value>218</Value>
      <Value>238</Value>
      <Value>27</Value>
    </TaxCatchAll>
    <CDMS_Area xmlns="1bcfbb0d-57da-4fff-968f-f82913bae0e8">--</CDMS_Area>
    <CD_x0020_System xmlns="1bcfbb0d-57da-4fff-968f-f82913bae0e8">--</CD_x0020_System>
    <Other_x0020_Collaborators xmlns="1bcfbb0d-57da-4fff-968f-f82913bae0e8">
      <UserInfo>
        <DisplayName/>
        <AccountId xsi:nil="true"/>
        <AccountType/>
      </UserInfo>
    </Other_x0020_Collaborators>
    <Review_x0020_Schedule xmlns="1bcfbb0d-57da-4fff-968f-f82913bae0e8" xsi:nil="true"/>
    <Management_x0020_System xmlns="1bcfbb0d-57da-4fff-968f-f82913bae0e8" xsi:nil="true"/>
    <Notes1 xmlns="1bcfbb0d-57da-4fff-968f-f82913bae0e8" xsi:nil="true"/>
    <_dlc_ExpireDate xmlns="http://schemas.microsoft.com/sharepoint/v3" xsi:nil="true"/>
    <m0f8c9a06362439a93ccf8e7250f9630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Document_x0020_Subsection xmlns="1bcfbb0d-57da-4fff-968f-f82913bae0e8">00</Document_x0020_Subsection>
    <Lock_x0020_and_x0020_Tag xmlns="1bcfbb0d-57da-4fff-968f-f82913bae0e8">false</Lock_x0020_and_x0020_Tag>
    <_dlc_Exempt xmlns="http://schemas.microsoft.com/sharepoint/v3" xsi:nil="true"/>
    <Document_x0020_Sequential_x0020_Number xmlns="1bcfbb0d-57da-4fff-968f-f82913bae0e8" xsi:nil="true"/>
    <Related_x0020_URL xmlns="1bcfbb0d-57da-4fff-968f-f82913bae0e8">
      <Url xsi:nil="true"/>
      <Description xsi:nil="true"/>
    </Related_x0020_URL>
    <CD_x0020_Area xmlns="1bcfbb0d-57da-4fff-968f-f82913bae0e8">--</CD_x0020_Area>
    <Related_x0020_Document xmlns="1bcfbb0d-57da-4fff-968f-f82913bae0e8" xsi:nil="true"/>
    <Related_x0020_Document_x0020_URL xmlns="1bcfbb0d-57da-4fff-968f-f82913bae0e8">
      <Url xsi:nil="true"/>
      <Description xsi:nil="true"/>
    </Related_x0020_Document_x0020_URL>
    <_dlc_DocId xmlns="1bcfbb0d-57da-4fff-968f-f82913bae0e8">SLACDOC-4-3058</_dlc_DocId>
    <_dlc_DocIdUrl xmlns="1bcfbb0d-57da-4fff-968f-f82913bae0e8">
      <Url>https://docs.slac.stanford.edu/sites/pub/_layouts/DocIdRedir.aspx?ID=SLACDOC-4-3058</Url>
      <Description>SLACDOC-4-3058</Description>
    </_dlc_DocIdUrl>
  </documentManagement>
</p:properties>
</file>

<file path=customXml/item3.xml><?xml version="1.0" encoding="utf-8"?>
<?mso-contentType ?>
<SharedContentType xmlns="Microsoft.SharePoint.Taxonomy.ContentTypeSync" SourceId="8873248b-d7d4-452f-9de5-dced48d3002c" ContentTypeId="0x0101000DE68A87D5FCF644814D623BEEAED63F02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0DE68A87D5FCF644814D623BEEAED63F02004D13F123D9C5A44EBA17F2E4173D07F4" ma:contentTypeVersion="8" ma:contentTypeDescription="" ma:contentTypeScope="" ma:versionID="41b54274463e2627a2676316ec841028">
  <xsd:schema xmlns:xsd="http://www.w3.org/2001/XMLSchema" xmlns:xs="http://www.w3.org/2001/XMLSchema" xmlns:p="http://schemas.microsoft.com/office/2006/metadata/properties" xmlns:ns1="http://schemas.microsoft.com/sharepoint/v3" xmlns:ns2="1bcfbb0d-57da-4fff-968f-f82913bae0e8" xmlns:ns3="http://schemas.microsoft.com/sharepoint/v3/fields" targetNamespace="http://schemas.microsoft.com/office/2006/metadata/properties" ma:root="true" ma:fieldsID="62564b727ada55f0828695295f901d5b" ns1:_="" ns2:_="" ns3:_="">
    <xsd:import namespace="http://schemas.microsoft.com/sharepoint/v3"/>
    <xsd:import namespace="1bcfbb0d-57da-4fff-968f-f82913bae0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Document_x0020_Sequential_x0020_Number" minOccurs="0"/>
                <xsd:element ref="ns2:Document_x0020_Subsection" minOccurs="0"/>
                <xsd:element ref="ns2:CD_x0020_Area" minOccurs="0"/>
                <xsd:element ref="ns2:CD_x0020_Section" minOccurs="0"/>
                <xsd:element ref="ns2:CD_x0020_System" minOccurs="0"/>
                <xsd:element ref="ns2:DCO_x0020_Number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Released_x0020_Revisions" minOccurs="0"/>
                <xsd:element ref="ns2:Issue_x0020_Date" minOccurs="0"/>
                <xsd:element ref="ns2:Effective_x0020_Date" minOccurs="0"/>
                <xsd:element ref="ns2:Completed_x0020_Date" minOccurs="0"/>
                <xsd:element ref="ns2:Document_x0020_Specialists" minOccurs="0"/>
                <xsd:element ref="ns2:Originator" minOccurs="0"/>
                <xsd:element ref="ns2:Approvers" minOccurs="0"/>
                <xsd:element ref="ns2:Collaborators" minOccurs="0"/>
                <xsd:element ref="ns2:Reviewers" minOccurs="0"/>
                <xsd:element ref="ns2:Other_x0020_Collaborators" minOccurs="0"/>
                <xsd:element ref="ns2:Retention_x0020_Action_x0020_Date" minOccurs="0"/>
                <xsd:element ref="ns2:Retention_x0020_Authority" minOccurs="0"/>
                <xsd:element ref="ns2:Review_x0020_Schedule" minOccurs="0"/>
                <xsd:element ref="ns2:Retention_x0020_Action" minOccurs="0"/>
                <xsd:element ref="ns2:Rescinded" minOccurs="0"/>
                <xsd:element ref="ns2:Utilization"/>
                <xsd:element ref="ns2:In_x0020_Use" minOccurs="0"/>
                <xsd:element ref="ns2:Form" minOccurs="0"/>
                <xsd:element ref="ns2:Related_x0020_Document" minOccurs="0"/>
                <xsd:element ref="ns2:Associated_x0020_Policy" minOccurs="0"/>
                <xsd:element ref="ns2:CDMS_Area" minOccurs="0"/>
                <xsd:element ref="ns2:Lock_x0020_and_x0020_Tag" minOccurs="0"/>
                <xsd:element ref="ns2:Subsystem" minOccurs="0"/>
                <xsd:element ref="ns2:Management_x0020_System" minOccurs="0"/>
                <xsd:element ref="ns2:Tier" minOccurs="0"/>
                <xsd:element ref="ns2:Legacy_Modified" minOccurs="0"/>
                <xsd:element ref="ns2:Legacy_x0020_Modified_x0020_By" minOccurs="0"/>
                <xsd:element ref="ns2:Date_x0020_Document_x0020_Created" minOccurs="0"/>
                <xsd:element ref="ns2:Legacy_x0020_Previous_x0020_Document_x0020_Number" minOccurs="0"/>
                <xsd:element ref="ns2:Notes1" minOccurs="0"/>
                <xsd:element ref="ns2:Legacy_x0020_Approvers" minOccurs="0"/>
                <xsd:element ref="ns2:Published_x0020_Document_x0020_ID" minOccurs="0"/>
                <xsd:element ref="ns2:_dlc_DocIdPersistId" minOccurs="0"/>
                <xsd:element ref="ns2:_dlc_DocIdUrl" minOccurs="0"/>
                <xsd:element ref="ns2:TaxCatchAll" minOccurs="0"/>
                <xsd:element ref="ns2:TaxCatchAllLabel" minOccurs="0"/>
                <xsd:element ref="ns2:_dlc_DocId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1:_dlc_Exempt" minOccurs="0"/>
                <xsd:element ref="ns1:_dlc_ExpireDateSaved" minOccurs="0"/>
                <xsd:element ref="ns1:_dlc_ExpireDate" minOccurs="0"/>
                <xsd:element ref="ns3:ShortComment" minOccurs="0"/>
                <xsd:element ref="ns2:Related_x0020_URL" minOccurs="0"/>
                <xsd:element ref="ns2:dfbd1098dd984cca8e572d891b515fc5" minOccurs="0"/>
                <xsd:element ref="ns2:m0f8c9a06362439a93ccf8e7250f9630" minOccurs="0"/>
                <xsd:element ref="ns2:eb957945f0cf41a089fc8cbef600415c" minOccurs="0"/>
                <xsd:element ref="ns2:Source_x0020_Document_x0020_ID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6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6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62" nillable="true" ma:displayName="Expiration Date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fbb0d-57da-4fff-968f-f82913bae0e8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Legacy Document Number" ma:description="" ma:internalName="Legacy_x0020_Document_x0020_Number">
      <xsd:simpleType>
        <xsd:restriction base="dms:Text">
          <xsd:maxLength value="25"/>
        </xsd:restriction>
      </xsd:simpleType>
    </xsd:element>
    <xsd:element name="Document_x0020_Sequential_x0020_Number" ma:index="6" nillable="true" ma:displayName="Document Sequential Number" ma:description="" ma:internalName="Document_x0020_Sequential_x0020_Number">
      <xsd:simpleType>
        <xsd:restriction base="dms:Text">
          <xsd:maxLength value="255"/>
        </xsd:restriction>
      </xsd:simpleType>
    </xsd:element>
    <xsd:element name="Document_x0020_Subsection" ma:index="7" nillable="true" ma:displayName="Document Subsection" ma:default="00" ma:description="" ma:internalName="Document_x0020_Subsection">
      <xsd:simpleType>
        <xsd:restriction base="dms:Text">
          <xsd:maxLength value="255"/>
        </xsd:restriction>
      </xsd:simpleType>
    </xsd:element>
    <xsd:element name="CD_x0020_Area" ma:index="8" nillable="true" ma:displayName="CD Area" ma:default="--" ma:description="" ma:format="Dropdown" ma:internalName="CD_x0020_Area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CD_x0020_Section" ma:index="9" nillable="true" ma:displayName="CD Section" ma:default="--" ma:description="" ma:format="Dropdown" ma:internalName="CD_x0020_Section">
      <xsd:simpleType>
        <xsd:restriction base="dms:Choice">
          <xsd:enumeration value="--"/>
          <xsd:enumeration value="DPT"/>
          <xsd:enumeration value="SS"/>
          <xsd:enumeration value="SW"/>
          <xsd:enumeration value="HW"/>
          <xsd:enumeration value="ES"/>
        </xsd:restriction>
      </xsd:simpleType>
    </xsd:element>
    <xsd:element name="CD_x0020_System" ma:index="10" nillable="true" ma:displayName="CD System" ma:default="--" ma:description="" ma:format="Dropdown" ma:internalName="CD_x0020_System">
      <xsd:simpleType>
        <xsd:restriction base="dms:Choice">
          <xsd:enumeration value="--"/>
          <xsd:enumeration value="BCS"/>
          <xsd:enumeration value="MAN"/>
          <xsd:enumeration value="PPS"/>
        </xsd:restriction>
      </xsd:simpleType>
    </xsd:element>
    <xsd:element name="DCO_x0020_Number" ma:index="11" nillable="true" ma:displayName="DCO Number" ma:description="" ma:internalName="DCO_x0020_Number">
      <xsd:simpleType>
        <xsd:restriction base="dms:Note">
          <xsd:maxLength value="255"/>
        </xsd:restriction>
      </xsd:simpleType>
    </xsd:element>
    <xsd:element name="InProgress_x0020_Revision" ma:index="12" nillable="true" ma:displayName="In Progress Revision" ma:description="" ma:internalName="InProgress_x0020_Revision">
      <xsd:simpleType>
        <xsd:restriction base="dms:Text">
          <xsd:maxLength value="255"/>
        </xsd:restriction>
      </xsd:simpleType>
    </xsd:element>
    <xsd:element name="Current_x0020_Release_x0020_Revision" ma:index="13" nillable="true" ma:displayName="Current Released Revision" ma:description="" ma:internalName="Current_x0020_Release_x0020_Revision">
      <xsd:simpleType>
        <xsd:restriction base="dms:Text">
          <xsd:maxLength value="255"/>
        </xsd:restriction>
      </xsd:simpleType>
    </xsd:element>
    <xsd:element name="Current_x0020_Released_x0020_Revision_x0020_Date" ma:index="14" nillable="true" ma:displayName="Current Released Revision Date" ma:description="" ma:format="DateOnly" ma:internalName="Current_x0020_Released_x0020_Revision_x0020_Date">
      <xsd:simpleType>
        <xsd:restriction base="dms:DateTime"/>
      </xsd:simpleType>
    </xsd:element>
    <xsd:element name="Released_x0020_Revisions" ma:index="15" nillable="true" ma:displayName="Released Revisions" ma:description="" ma:internalName="Released_x0020_Revisions">
      <xsd:simpleType>
        <xsd:restriction base="dms:Note">
          <xsd:maxLength value="255"/>
        </xsd:restriction>
      </xsd:simpleType>
    </xsd:element>
    <xsd:element name="Issue_x0020_Date" ma:index="16" nillable="true" ma:displayName="Issue Date" ma:description="" ma:format="DateOnly" ma:internalName="Issue_x0020_Date">
      <xsd:simpleType>
        <xsd:restriction base="dms:DateTime"/>
      </xsd:simpleType>
    </xsd:element>
    <xsd:element name="Effective_x0020_Date" ma:index="17" nillable="true" ma:displayName="Effective Date" ma:description="" ma:format="DateOnly" ma:internalName="Effective_x0020_Date">
      <xsd:simpleType>
        <xsd:restriction base="dms:DateTime"/>
      </xsd:simpleType>
    </xsd:element>
    <xsd:element name="Completed_x0020_Date" ma:index="18" nillable="true" ma:displayName="Completed Date" ma:description="" ma:format="DateOnly" ma:internalName="Completed_x0020_Date">
      <xsd:simpleType>
        <xsd:restriction base="dms:DateTime"/>
      </xsd:simpleType>
    </xsd:element>
    <xsd:element name="Document_x0020_Specialists" ma:index="19" nillable="true" ma:displayName="Document Specialists" ma:description="" ma:list="UserInfo" ma:SearchPeopleOnly="false" ma:SharePointGroup="0" ma:internalName="Document_x0020_Specialist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riginator" ma:index="20" nillable="true" ma:displayName="Originators" ma:description="" ma:list="UserInfo" ma:SearchPeopleOnly="false" ma:SharePointGroup="0" ma:internalName="Originato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21" nillable="true" ma:displayName="Approvers" ma:description="" ma:list="UserInfo" ma:SearchPeopleOnly="false" ma:SharePointGroup="0" ma:internalName="Approv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llaborators" ma:index="22" nillable="true" ma:displayName="Collaborators" ma:description="" ma:list="UserInfo" ma:SearchPeopleOnly="false" ma:SharePointGroup="0" ma:internalName="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ers" ma:index="23" nillable="true" ma:displayName="Reviewers" ma:description="" ma:list="UserInfo" ma:SearchPeopleOnly="false" ma:SharePointGroup="0" ma:internalName="Review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ther_x0020_Collaborators" ma:index="24" nillable="true" ma:displayName="Other Collaborators" ma:description="" ma:list="UserInfo" ma:SearchPeopleOnly="false" ma:SharePointGroup="0" ma:internalName="Other_x0020_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_x0020_Action_x0020_Date" ma:index="25" nillable="true" ma:displayName="Retention Action Date" ma:description="" ma:format="DateOnly" ma:internalName="Retention_x0020_Action_x0020_Date">
      <xsd:simpleType>
        <xsd:restriction base="dms:DateTime"/>
      </xsd:simpleType>
    </xsd:element>
    <xsd:element name="Retention_x0020_Authority" ma:index="26" nillable="true" ma:displayName="Retention Authority" ma:description="" ma:internalName="Retention_x0020_Authority">
      <xsd:simpleType>
        <xsd:restriction base="dms:Text">
          <xsd:maxLength value="255"/>
        </xsd:restriction>
      </xsd:simpleType>
    </xsd:element>
    <xsd:element name="Review_x0020_Schedule" ma:index="27" nillable="true" ma:displayName="Review Schedule" ma:description="" ma:format="DateOnly" ma:internalName="Review_x0020_Schedule">
      <xsd:simpleType>
        <xsd:restriction base="dms:DateTime"/>
      </xsd:simpleType>
    </xsd:element>
    <xsd:element name="Retention_x0020_Action" ma:index="28" nillable="true" ma:displayName="Retention Action" ma:default="--" ma:description="" ma:format="Dropdown" ma:internalName="Retention_x0020_Action">
      <xsd:simpleType>
        <xsd:restriction base="dms:Choice">
          <xsd:enumeration value="--"/>
          <xsd:enumeration value="dispose"/>
          <xsd:enumeration value="rescind"/>
          <xsd:enumeration value="transfer to archives"/>
          <xsd:enumeration value="freeze"/>
        </xsd:restriction>
      </xsd:simpleType>
    </xsd:element>
    <xsd:element name="Rescinded" ma:index="29" nillable="true" ma:displayName="Rescinded" ma:default="0" ma:description="" ma:internalName="Rescinded">
      <xsd:simpleType>
        <xsd:restriction base="dms:Boolean"/>
      </xsd:simpleType>
    </xsd:element>
    <xsd:element name="Utilization" ma:index="30" ma:displayName="Utilization" ma:default="Principal" ma:description="" ma:format="Dropdown" ma:internalName="Utilization" ma:readOnly="false">
      <xsd:simpleType>
        <xsd:restriction base="dms:Choice">
          <xsd:enumeration value="Principal"/>
          <xsd:enumeration value="Associated"/>
          <xsd:enumeration value="Archived"/>
        </xsd:restriction>
      </xsd:simpleType>
    </xsd:element>
    <xsd:element name="In_x0020_Use" ma:index="31" nillable="true" ma:displayName="In Use" ma:default="1" ma:description="" ma:internalName="In_x0020_Use">
      <xsd:simpleType>
        <xsd:restriction base="dms:Boolean"/>
      </xsd:simpleType>
    </xsd:element>
    <xsd:element name="Form" ma:index="32" nillable="true" ma:displayName="Form" ma:default="0" ma:description="" ma:internalName="Form">
      <xsd:simpleType>
        <xsd:restriction base="dms:Boolean"/>
      </xsd:simpleType>
    </xsd:element>
    <xsd:element name="Related_x0020_Document" ma:index="33" nillable="true" ma:displayName="Related Documents" ma:description="" ma:internalName="Related_x0020_Document">
      <xsd:simpleType>
        <xsd:restriction base="dms:Note">
          <xsd:maxLength value="255"/>
        </xsd:restriction>
      </xsd:simpleType>
    </xsd:element>
    <xsd:element name="Associated_x0020_Policy" ma:index="34" nillable="true" ma:displayName="Associated Policy" ma:default="--" ma:description="" ma:format="Dropdown" ma:internalName="Associated_x0020_Policy">
      <xsd:simpleType>
        <xsd:restriction base="dms:Choice">
          <xsd:enumeration value="--"/>
          <xsd:enumeration value="Access Control Policy"/>
          <xsd:enumeration value="Assignment and Classification of Staff"/>
          <xsd:enumeration value="Audit and Accountability Policy"/>
          <xsd:enumeration value="Computer Security Policy"/>
          <xsd:enumeration value="Computer Security Awareness and Training Policy"/>
          <xsd:enumeration value="Configuration Management Policy"/>
          <xsd:enumeration value="Contingency Planning Policy"/>
          <xsd:enumeration value="Identification and Authentication Policy"/>
          <xsd:enumeration value="Incident Response Policy"/>
          <xsd:enumeration value="IT Risk Management Policy"/>
          <xsd:enumeration value="Media Protection Policy"/>
          <xsd:enumeration value="Personally Identifiable Information"/>
          <xsd:enumeration value="Personnel Security Policy"/>
          <xsd:enumeration value="Physical and Environmental Protection Policy"/>
          <xsd:enumeration value="Risk Assessment Policy"/>
          <xsd:enumeration value="Security Assessment and Authorization Policy"/>
          <xsd:enumeration value="Security Planning Policy"/>
          <xsd:enumeration value="Space Standards Policy"/>
          <xsd:enumeration value="System Maintenance Policy"/>
          <xsd:enumeration value="System and Services Acquisition Policy"/>
          <xsd:enumeration value="System and Communications Protection Policy"/>
          <xsd:enumeration value="System and Information Integrity Policy"/>
        </xsd:restriction>
      </xsd:simpleType>
    </xsd:element>
    <xsd:element name="CDMS_Area" ma:index="35" nillable="true" ma:displayName="CDMS_Area" ma:default="--" ma:description="" ma:format="Dropdown" ma:internalName="CDMS_Area">
      <xsd:simpleType>
        <xsd:restriction base="dms:Choice">
          <xsd:enumeration value="--"/>
          <xsd:enumeration value="Ge Tower System"/>
          <xsd:enumeration value="Ge Modules"/>
          <xsd:enumeration value="Cold Electronics"/>
          <xsd:enumeration value="Tower Mechanical Structure and Cabling"/>
          <xsd:enumeration value="Integration into Cryostat"/>
        </xsd:restriction>
      </xsd:simpleType>
    </xsd:element>
    <xsd:element name="Lock_x0020_and_x0020_Tag" ma:index="36" nillable="true" ma:displayName="Lock and Tag" ma:default="0" ma:description="" ma:internalName="Lock_x0020_and_x0020_Tag">
      <xsd:simpleType>
        <xsd:restriction base="dms:Boolean"/>
      </xsd:simpleType>
    </xsd:element>
    <xsd:element name="Subsystem" ma:index="37" nillable="true" ma:displayName="Subsystem" ma:default="--" ma:description="" ma:format="Dropdown" ma:internalName="Subsystem">
      <xsd:simpleType>
        <xsd:restriction base="dms:Choice">
          <xsd:enumeration value="--"/>
          <xsd:enumeration value="Global"/>
          <xsd:enumeration value="Injector"/>
          <xsd:enumeration value="Linac"/>
          <xsd:enumeration value="Power Conversion"/>
          <xsd:enumeration value="Linac/Injector"/>
          <xsd:enumeration value="Controls"/>
          <xsd:enumeration value="Radiation Physics"/>
          <xsd:enumeration value="Undulator"/>
          <xsd:enumeration value="XTOD"/>
          <xsd:enumeration value="XTOD/XES"/>
          <xsd:enumeration value="X-Ray Endstations"/>
          <xsd:enumeration value="Conventional"/>
        </xsd:restriction>
      </xsd:simpleType>
    </xsd:element>
    <xsd:element name="Management_x0020_System" ma:index="38" nillable="true" ma:displayName="Management System" ma:description="" ma:format="Dropdown" ma:internalName="Management_x0020_System">
      <xsd:simpleType>
        <xsd:restriction base="dms:Choice">
          <xsd:enumeration value="--"/>
          <xsd:enumeration value="ES&amp;H"/>
          <xsd:enumeration value="Human Resources"/>
          <xsd:enumeration value="Computing &amp; IT Services"/>
          <xsd:enumeration value="Facilities Management"/>
          <xsd:enumeration value="Financial Services"/>
          <xsd:enumeration value="Supply Chain Management"/>
          <xsd:enumeration value="Communications"/>
          <xsd:enumeration value="Project Management"/>
          <xsd:enumeration value="Legal Services"/>
          <xsd:enumeration value="Performance Management"/>
          <xsd:enumeration value="Conduct of Research"/>
          <xsd:enumeration value="Engineering Services"/>
          <xsd:enumeration value="User Facilities"/>
          <xsd:enumeration value="SSRL"/>
          <xsd:enumeration value="AD"/>
          <xsd:enumeration value="PPA"/>
          <xsd:enumeration value="LCLS"/>
          <xsd:enumeration value="Photon Science"/>
          <xsd:enumeration value="Acquisition Management"/>
          <xsd:enumeration value="Assurance Management"/>
          <xsd:enumeration value="Communications and External Relations Management"/>
          <xsd:enumeration value="Document Control"/>
          <xsd:enumeration value="ES&amp;H Management"/>
          <xsd:enumeration value="Facilities Management"/>
          <xsd:enumeration value="Financial Management"/>
          <xsd:enumeration value="Human Resources Management"/>
          <xsd:enumeration value="Information Technology"/>
          <xsd:enumeration value="Integrated Safeguards and Security Management"/>
          <xsd:enumeration value="Legal"/>
          <xsd:enumeration value="Management Plan for SLAC"/>
          <xsd:enumeration value="Property Control Management"/>
          <xsd:enumeration value="Quality Assurance"/>
          <xsd:enumeration value="Records Management"/>
          <xsd:enumeration value="Requirements Management"/>
          <xsd:enumeration value="Safety Software Quality Assurance"/>
          <xsd:enumeration value="Strategic Planning"/>
          <xsd:enumeration value="User Support"/>
          <xsd:enumeration value="Work Planning and Control Management"/>
        </xsd:restriction>
      </xsd:simpleType>
    </xsd:element>
    <xsd:element name="Tier" ma:index="39" nillable="true" ma:displayName="Tier" ma:default="Tier 3" ma:description="" ma:format="Dropdown" ma:internalName="Tier">
      <xsd:simpleType>
        <xsd:restriction base="dms:Choice">
          <xsd:enumeration value="Tier 1"/>
          <xsd:enumeration value="Tier 2"/>
          <xsd:enumeration value="Tier 3"/>
          <xsd:enumeration value="Tier 4"/>
        </xsd:restriction>
      </xsd:simpleType>
    </xsd:element>
    <xsd:element name="Legacy_Modified" ma:index="40" nillable="true" ma:displayName="Legacy Modified Date" ma:description="" ma:format="DateOnly" ma:internalName="Legacy_Modified">
      <xsd:simpleType>
        <xsd:restriction base="dms:DateTime"/>
      </xsd:simpleType>
    </xsd:element>
    <xsd:element name="Legacy_x0020_Modified_x0020_By" ma:index="41" nillable="true" ma:displayName="Legacy Modified By" ma:description="" ma:internalName="Legacy_x0020_Modified_x0020_By">
      <xsd:simpleType>
        <xsd:restriction base="dms:Text">
          <xsd:maxLength value="255"/>
        </xsd:restriction>
      </xsd:simpleType>
    </xsd:element>
    <xsd:element name="Date_x0020_Document_x0020_Created" ma:index="42" nillable="true" ma:displayName="Date Document Created" ma:description="" ma:format="DateOnly" ma:internalName="Date_x0020_Document_x0020_Created">
      <xsd:simpleType>
        <xsd:restriction base="dms:DateTime"/>
      </xsd:simpleType>
    </xsd:element>
    <xsd:element name="Legacy_x0020_Previous_x0020_Document_x0020_Number" ma:index="43" nillable="true" ma:displayName="Legacy Previous Document Number" ma:description="" ma:internalName="Legacy_x0020_Previous_x0020_Document_x0020_Number">
      <xsd:simpleType>
        <xsd:restriction base="dms:Text">
          <xsd:maxLength value="255"/>
        </xsd:restriction>
      </xsd:simpleType>
    </xsd:element>
    <xsd:element name="Notes1" ma:index="44" nillable="true" ma:displayName="Notes" ma:description="" ma:internalName="Notes1">
      <xsd:simpleType>
        <xsd:restriction base="dms:Note">
          <xsd:maxLength value="255"/>
        </xsd:restriction>
      </xsd:simpleType>
    </xsd:element>
    <xsd:element name="Legacy_x0020_Approvers" ma:index="45" nillable="true" ma:displayName="Legacy Approvers" ma:description="" ma:internalName="Legacy_x0020_Approvers">
      <xsd:simpleType>
        <xsd:restriction base="dms:Text">
          <xsd:maxLength value="255"/>
        </xsd:restriction>
      </xsd:simpleType>
    </xsd:element>
    <xsd:element name="Published_x0020_Document_x0020_ID" ma:index="46" nillable="true" ma:displayName="Published Document ID" ma:description="" ma:hidden="true" ma:internalName="Published_x0020_Document_x0020_ID" ma:readOnly="false">
      <xsd:simpleType>
        <xsd:restriction base="dms:Text">
          <xsd:maxLength value="255"/>
        </xsd:restriction>
      </xsd:simple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5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52" nillable="true" ma:displayName="Taxonomy Catch All Column" ma:hidden="true" ma:list="{6a8977d6-1827-4952-bce4-e51fa1f7c590}" ma:internalName="TaxCatchAll" ma:showField="CatchAllData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3" nillable="true" ma:displayName="Taxonomy Catch All Column1" ma:hidden="true" ma:list="{6a8977d6-1827-4952-bce4-e51fa1f7c590}" ma:internalName="TaxCatchAllLabel" ma:readOnly="true" ma:showField="CatchAllDataLabel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Source_x0020_Document_x0020_ID" ma:index="57" nillable="true" ma:displayName="Source Document Library" ma:description="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58" nillable="true" ma:displayName="Related Document URL" ma:description="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59" nillable="true" ma:displayName="Legacy Document URL" ma:description="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Related_x0020_URL" ma:index="64" nillable="true" ma:displayName="Related URL" ma:description="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fbd1098dd984cca8e572d891b515fc5" ma:index="65" ma:taxonomy="true" ma:internalName="dfbd1098dd984cca8e572d891b515fc5" ma:taxonomyFieldName="Organization_x0020_Unit" ma:displayName="Organization Unit" ma:indexed="true" ma:default="" ma:fieldId="{dfbd1098-dd98-4cca-8e57-2d891b515fc5}" ma:sspId="8873248b-d7d4-452f-9de5-dced48d3002c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f8c9a06362439a93ccf8e7250f9630" ma:index="67" ma:taxonomy="true" ma:internalName="m0f8c9a06362439a93ccf8e7250f9630" ma:taxonomyFieldName="Document_x0020_Type" ma:displayName="Document Type" ma:indexed="true" ma:default="" ma:fieldId="{60f8c9a0-6362-439a-93cc-f8e7250f9630}" ma:sspId="8873248b-d7d4-452f-9de5-dced48d3002c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57945f0cf41a089fc8cbef600415c" ma:index="69" ma:taxonomy="true" ma:internalName="eb957945f0cf41a089fc8cbef600415c" ma:taxonomyFieldName="Document_x0020_Sub_x0020_Type" ma:displayName="Document Sub Type" ma:indexed="true" ma:default="" ma:fieldId="{eb957945-f0cf-41a0-89fc-8cbef600415c}" ma:sspId="8873248b-d7d4-452f-9de5-dced48d3002c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urce_x0020_Document_x0020_ID1" ma:index="71" nillable="true" ma:displayName="Source Document ID" ma:description="" ma:internalName="Source_x0020_Document_x0020_ID1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63" nillable="true" ma:displayName="Comments" ma:internalName="ShortCommen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sharepoint/v3"/>
    <ds:schemaRef ds:uri="1bcfbb0d-57da-4fff-968f-f82913bae0e8"/>
    <ds:schemaRef ds:uri="http://purl.org/dc/dcmitype/"/>
    <ds:schemaRef ds:uri="http://schemas.microsoft.com/office/infopath/2007/PartnerControls"/>
    <ds:schemaRef ds:uri="http://schemas.microsoft.com/sharepoint/v3/field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809775-0102-4118-B1B3-0E6CB2CAB7D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0F39D02-36B3-4DDB-913B-77A13176208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5BC7FC6-15BD-4F98-85CB-906E8B7B0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cfbb0d-57da-4fff-968f-f82913bae0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67092</TotalTime>
  <Words>1030</Words>
  <Application>Microsoft Office PowerPoint</Application>
  <PresentationFormat>On-screen Show (4:3)</PresentationFormat>
  <Paragraphs>201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ＭＳ Ｐゴシック</vt:lpstr>
      <vt:lpstr>Arial</vt:lpstr>
      <vt:lpstr>1_blank</vt:lpstr>
      <vt:lpstr>First LCLS-II Production Cavity Results with N-Doping</vt:lpstr>
      <vt:lpstr>Outline</vt:lpstr>
      <vt:lpstr>Outline</vt:lpstr>
      <vt:lpstr>Introduction to LCLS-II</vt:lpstr>
      <vt:lpstr>Outline</vt:lpstr>
      <vt:lpstr>Cavity Fabrication</vt:lpstr>
      <vt:lpstr>Cavity Preparation Method</vt:lpstr>
      <vt:lpstr>Issues with Original Recipe</vt:lpstr>
      <vt:lpstr>Initial Cavity Results</vt:lpstr>
      <vt:lpstr>Residual Resistance</vt:lpstr>
      <vt:lpstr>Cavity Preparation Method</vt:lpstr>
      <vt:lpstr>Residual Resistance</vt:lpstr>
      <vt:lpstr>Residual Resistance</vt:lpstr>
      <vt:lpstr>Initial Cavity Results</vt:lpstr>
      <vt:lpstr>Cavity Results after Recipe Change</vt:lpstr>
      <vt:lpstr>Outline</vt:lpstr>
      <vt:lpstr>BCS Resistance in Production Cavities</vt:lpstr>
      <vt:lpstr>Outline</vt:lpstr>
      <vt:lpstr>Vendor Statistics</vt:lpstr>
      <vt:lpstr>Vendor B Results</vt:lpstr>
      <vt:lpstr>Vendor A Results</vt:lpstr>
      <vt:lpstr>Vendor A Results</vt:lpstr>
      <vt:lpstr>Vendor A – Surface Roughness</vt:lpstr>
      <vt:lpstr>Vendor A – Improved EP</vt:lpstr>
      <vt:lpstr>Vendor A – Increased Removal</vt:lpstr>
      <vt:lpstr>Vendor A Path Forward</vt:lpstr>
      <vt:lpstr>Outline</vt:lpstr>
      <vt:lpstr>Summary</vt:lpstr>
      <vt:lpstr>PowerPoint Presentation</vt:lpstr>
    </vt:vector>
  </TitlesOfParts>
  <Company>SLAC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PowerPoint Template</dc:title>
  <dc:creator>FACET</dc:creator>
  <cp:lastModifiedBy>Gonnella, Dan A</cp:lastModifiedBy>
  <cp:revision>2093</cp:revision>
  <cp:lastPrinted>2009-07-27T17:31:51Z</cp:lastPrinted>
  <dcterms:created xsi:type="dcterms:W3CDTF">2009-11-23T23:38:17Z</dcterms:created>
  <dcterms:modified xsi:type="dcterms:W3CDTF">2017-02-17T21:06:36Z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0x0101000DE68A87D5FCF644814D623BEEAED63F02004D13F123D9C5A44EBA17F2E4173D07F4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_dlc_DocIdItemGuid">
    <vt:lpwstr>c60d9011-2e8e-4be0-ae33-f390fdd3c08f</vt:lpwstr>
  </property>
  <property fmtid="{D5CDD505-2E9C-101B-9397-08002B2CF9AE}" pid="8" name="Organization Unit">
    <vt:lpwstr>238;#LCLS-2|5fa05ef5-bcb1-47c1-a006-b66d0ac2220e</vt:lpwstr>
  </property>
  <property fmtid="{D5CDD505-2E9C-101B-9397-08002B2CF9AE}" pid="9" name="Document Type">
    <vt:lpwstr>218;#Templates|09abdf3f-5dae-474d-8c44-157bf154b270</vt:lpwstr>
  </property>
  <property fmtid="{D5CDD505-2E9C-101B-9397-08002B2CF9AE}" pid="10" name="Document Sub Type">
    <vt:lpwstr>27;#General|d57823a0-9e3d-424e-8823-44677f6c0461</vt:lpwstr>
  </property>
</Properties>
</file>