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259" r:id="rId10"/>
    <p:sldId id="264" r:id="rId11"/>
    <p:sldId id="266" r:id="rId12"/>
    <p:sldId id="267" r:id="rId13"/>
    <p:sldId id="269" r:id="rId14"/>
    <p:sldId id="270" r:id="rId15"/>
    <p:sldId id="260" r:id="rId16"/>
    <p:sldId id="272" r:id="rId17"/>
    <p:sldId id="274" r:id="rId18"/>
    <p:sldId id="276" r:id="rId19"/>
    <p:sldId id="284" r:id="rId20"/>
    <p:sldId id="285" r:id="rId21"/>
    <p:sldId id="289" r:id="rId22"/>
    <p:sldId id="290" r:id="rId23"/>
    <p:sldId id="291" r:id="rId24"/>
    <p:sldId id="300" r:id="rId25"/>
    <p:sldId id="299" r:id="rId26"/>
    <p:sldId id="271" r:id="rId27"/>
    <p:sldId id="292" r:id="rId28"/>
    <p:sldId id="261" r:id="rId29"/>
    <p:sldId id="273" r:id="rId30"/>
    <p:sldId id="281" r:id="rId31"/>
    <p:sldId id="262" r:id="rId32"/>
    <p:sldId id="294" r:id="rId33"/>
    <p:sldId id="295" r:id="rId34"/>
    <p:sldId id="296" r:id="rId35"/>
    <p:sldId id="297" r:id="rId36"/>
    <p:sldId id="277" r:id="rId37"/>
    <p:sldId id="263" r:id="rId38"/>
    <p:sldId id="278" r:id="rId39"/>
    <p:sldId id="283" r:id="rId40"/>
    <p:sldId id="287" r:id="rId41"/>
    <p:sldId id="308" r:id="rId4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0F2C4-CA1B-4F51-8F2D-9D983DB5647F}" type="datetimeFigureOut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1B5D5-CF55-4EF9-BA31-E695A66D7B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20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low</a:t>
            </a:r>
            <a:r>
              <a:rPr lang="fr-FR" dirty="0"/>
              <a:t> beta </a:t>
            </a:r>
            <a:r>
              <a:rPr lang="fr-FR" dirty="0" err="1"/>
              <a:t>cryomodule</a:t>
            </a:r>
            <a:r>
              <a:rPr lang="fr-FR" dirty="0"/>
              <a:t> </a:t>
            </a:r>
            <a:r>
              <a:rPr lang="fr-FR" dirty="0" err="1"/>
              <a:t>experience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CEA </a:t>
            </a:r>
            <a:r>
              <a:rPr lang="fr-FR" dirty="0" err="1"/>
              <a:t>had</a:t>
            </a:r>
            <a:r>
              <a:rPr lang="fr-FR" dirty="0"/>
              <a:t> been </a:t>
            </a:r>
            <a:r>
              <a:rPr lang="fr-FR" dirty="0" err="1"/>
              <a:t>presented</a:t>
            </a:r>
            <a:r>
              <a:rPr lang="fr-FR" dirty="0"/>
              <a:t> by NICOLAS BAZIN</a:t>
            </a:r>
          </a:p>
          <a:p>
            <a:endParaRPr lang="fr-FR" dirty="0"/>
          </a:p>
          <a:p>
            <a:r>
              <a:rPr lang="fr-FR" dirty="0"/>
              <a:t>He </a:t>
            </a:r>
            <a:r>
              <a:rPr lang="fr-FR" dirty="0" err="1"/>
              <a:t>pointed</a:t>
            </a:r>
            <a:r>
              <a:rPr lang="fr-FR" dirty="0"/>
              <a:t> out </a:t>
            </a:r>
            <a:r>
              <a:rPr lang="fr-FR" dirty="0" err="1"/>
              <a:t>that</a:t>
            </a:r>
            <a:r>
              <a:rPr lang="fr-FR" dirty="0"/>
              <a:t> ISO5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for </a:t>
            </a:r>
            <a:r>
              <a:rPr lang="fr-FR" dirty="0" err="1"/>
              <a:t>low</a:t>
            </a:r>
            <a:r>
              <a:rPr lang="fr-FR" dirty="0"/>
              <a:t> beta </a:t>
            </a:r>
            <a:r>
              <a:rPr lang="fr-FR" dirty="0" err="1"/>
              <a:t>cryomodule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B5D5-CF55-4EF9-BA31-E695A66D7B00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628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26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Design </a:t>
            </a:r>
            <a:r>
              <a:rPr lang="fr-FR" dirty="0" err="1"/>
              <a:t>choices</a:t>
            </a:r>
            <a:r>
              <a:rPr lang="fr-FR" dirty="0"/>
              <a:t> have been </a:t>
            </a:r>
            <a:r>
              <a:rPr lang="fr-FR" dirty="0" err="1"/>
              <a:t>explained</a:t>
            </a:r>
            <a:r>
              <a:rPr lang="fr-FR" dirty="0"/>
              <a:t> </a:t>
            </a:r>
            <a:r>
              <a:rPr lang="fr-FR" dirty="0" err="1"/>
              <a:t>taking</a:t>
            </a:r>
            <a:r>
              <a:rPr lang="fr-FR" dirty="0"/>
              <a:t> in </a:t>
            </a:r>
            <a:r>
              <a:rPr lang="fr-FR" dirty="0" err="1"/>
              <a:t>consideration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practical</a:t>
            </a:r>
            <a:r>
              <a:rPr lang="fr-FR" dirty="0"/>
              <a:t> </a:t>
            </a:r>
            <a:r>
              <a:rPr lang="fr-FR" dirty="0" err="1"/>
              <a:t>experience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From</a:t>
            </a:r>
            <a:r>
              <a:rPr lang="fr-FR" dirty="0"/>
              <a:t> IFMIF the </a:t>
            </a:r>
            <a:r>
              <a:rPr lang="fr-FR" dirty="0" err="1"/>
              <a:t>numerous</a:t>
            </a:r>
            <a:r>
              <a:rPr lang="fr-FR" dirty="0"/>
              <a:t> interfaces to control due to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loading</a:t>
            </a:r>
            <a:r>
              <a:rPr lang="fr-FR" dirty="0"/>
              <a:t> guide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top </a:t>
            </a:r>
            <a:r>
              <a:rPr lang="fr-FR" dirty="0" err="1"/>
              <a:t>loading</a:t>
            </a:r>
            <a:r>
              <a:rPr lang="fr-FR" dirty="0"/>
              <a:t> for SARF and DONES</a:t>
            </a:r>
          </a:p>
          <a:p>
            <a:endParaRPr lang="fr-FR" dirty="0"/>
          </a:p>
          <a:p>
            <a:r>
              <a:rPr lang="fr-FR" dirty="0" err="1"/>
              <a:t>From</a:t>
            </a:r>
            <a:r>
              <a:rPr lang="fr-FR" dirty="0"/>
              <a:t> Spiral 2 global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shield</a:t>
            </a:r>
            <a:r>
              <a:rPr lang="fr-FR" dirty="0"/>
              <a:t> installation </a:t>
            </a:r>
            <a:r>
              <a:rPr lang="fr-FR" dirty="0" err="1"/>
              <a:t>difficulties</a:t>
            </a:r>
            <a:r>
              <a:rPr lang="fr-FR" baseline="0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go for panels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on the </a:t>
            </a:r>
            <a:r>
              <a:rPr lang="fr-FR" dirty="0" err="1"/>
              <a:t>inner</a:t>
            </a:r>
            <a:r>
              <a:rPr lang="fr-FR" dirty="0"/>
              <a:t> surface of the V </a:t>
            </a:r>
            <a:r>
              <a:rPr lang="fr-FR" dirty="0" err="1"/>
              <a:t>V</a:t>
            </a:r>
            <a:endParaRPr lang="fr-FR" dirty="0"/>
          </a:p>
          <a:p>
            <a:endParaRPr lang="fr-FR" dirty="0"/>
          </a:p>
          <a:p>
            <a:r>
              <a:rPr lang="fr-FR" dirty="0"/>
              <a:t>But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pre</a:t>
            </a:r>
            <a:r>
              <a:rPr lang="fr-FR" dirty="0"/>
              <a:t> </a:t>
            </a:r>
            <a:r>
              <a:rPr lang="fr-FR" dirty="0" err="1"/>
              <a:t>assembly</a:t>
            </a:r>
            <a:r>
              <a:rPr lang="fr-FR" dirty="0"/>
              <a:t> on IFMIF convive </a:t>
            </a:r>
            <a:r>
              <a:rPr lang="fr-FR" dirty="0" err="1"/>
              <a:t>them</a:t>
            </a:r>
            <a:r>
              <a:rPr lang="fr-FR" dirty="0"/>
              <a:t> to </a:t>
            </a:r>
            <a:r>
              <a:rPr lang="fr-FR" dirty="0" err="1"/>
              <a:t>choose</a:t>
            </a:r>
            <a:r>
              <a:rPr lang="fr-FR" dirty="0"/>
              <a:t> a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shleld</a:t>
            </a:r>
            <a:r>
              <a:rPr lang="fr-FR" dirty="0"/>
              <a:t> </a:t>
            </a:r>
            <a:r>
              <a:rPr lang="fr-FR" dirty="0" err="1"/>
              <a:t>attach</a:t>
            </a:r>
            <a:r>
              <a:rPr lang="fr-FR" dirty="0"/>
              <a:t> to the top plate for SARAF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B5D5-CF55-4EF9-BA31-E695A66D7B0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62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8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3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7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3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 cap and</a:t>
            </a:r>
            <a:r>
              <a:rPr lang="en-US" baseline="0" dirty="0"/>
              <a:t> end cap estimated to be 1-2 W based on radiation and conduction (T. Peterson)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6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JLAB data showed 2-3g/s,</a:t>
            </a:r>
            <a:r>
              <a:rPr lang="en-US" baseline="0" dirty="0"/>
              <a:t> no icing, 4-5 g/s 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9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1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EBA1-2809-4860-9265-935D82F6344F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66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4DC6-8DA9-46D9-9E2D-370141C05B9E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9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1FF6-1598-49BF-92B2-FDC067E4FF9C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155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Miller, February 2016 TTC WG4 - FRIB Cryomodule Design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/>
              <a:t>T. Xu, December 2016 DOE OPA Review – B03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/>
              <a:t>T. Xu, December 2016 DOE OPA Review – B03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8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Helium Vessel, 4 Nov 2014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68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AA96-7E45-478A-AD36-2A871EAF59FB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22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84DE-F5A6-4E91-BFCE-761E5FA3617C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32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93D3-A31B-42D3-B837-1F7C8549D427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92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B8B8-067B-458A-98CE-6DD1091BA6B1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25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69F-3857-4585-8D3A-C5794AD073D9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61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EB95-21A1-4E0C-9DA3-ED88D4553033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86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4344-6D05-4286-B688-7618C5CF48C3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09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3997A-E24D-409F-B990-3A005730C3D8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52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3D7EE-8DD5-4F4C-8770-974391D02166}" type="datetime1">
              <a:rPr kumimoji="1" lang="ja-JP" altLang="en-US" smtClean="0"/>
              <a:pPr/>
              <a:t>2017/2/28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D754-B576-4EC4-B3B3-E1938167C7F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26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031976"/>
          </a:xfrm>
        </p:spPr>
        <p:txBody>
          <a:bodyPr anchor="ctr">
            <a:normAutofit/>
          </a:bodyPr>
          <a:lstStyle/>
          <a:p>
            <a:r>
              <a:rPr kumimoji="1" lang="en-US" altLang="ja-JP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report in WG4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~Cryomodule design, assembly and performance~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2278783"/>
            <a:ext cx="12191999" cy="1655762"/>
          </a:xfrm>
        </p:spPr>
        <p:txBody>
          <a:bodyPr anchor="ctr"/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 Compton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(MSU), Stéphane Berry (CEA), Yasuchika Yamamoto (KEK)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3551433"/>
            <a:ext cx="4408757" cy="330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r="24562"/>
          <a:stretch/>
        </p:blipFill>
        <p:spPr>
          <a:xfrm>
            <a:off x="4905757" y="4444482"/>
            <a:ext cx="1371600" cy="14008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42" y="2833487"/>
            <a:ext cx="2133600" cy="120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/>
          <a:stretch/>
        </p:blipFill>
        <p:spPr>
          <a:xfrm>
            <a:off x="1676400" y="2606185"/>
            <a:ext cx="1891374" cy="12878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048" y="1008418"/>
            <a:ext cx="1567081" cy="12021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58451" y="300507"/>
            <a:ext cx="8991600" cy="48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FRIB Cryomodule Road 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8770" y="2333408"/>
            <a:ext cx="2841267" cy="4290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squar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ReA6/FRIB QWR-completed construction</a:t>
            </a:r>
          </a:p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on-line testing – Done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50000" r="60025" b="17943"/>
          <a:stretch>
            <a:fillRect/>
          </a:stretch>
        </p:blipFill>
        <p:spPr>
          <a:xfrm>
            <a:off x="4749954" y="1046782"/>
            <a:ext cx="2305911" cy="1381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3635" y="2437777"/>
            <a:ext cx="1818553" cy="22474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non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ReA3 commissioned in 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5768" y="2394647"/>
            <a:ext cx="1967456" cy="22474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non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ETCM, tests completed in 2013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47871" y="4015427"/>
            <a:ext cx="2021932" cy="4290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squar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QWR preproduction 2015</a:t>
            </a:r>
          </a:p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Mass production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65440" y="4047117"/>
            <a:ext cx="2913759" cy="4290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squar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HWR preproduction construction 2016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Testing in new SRF bay in 2016/17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257801" y="6356450"/>
            <a:ext cx="4648201" cy="364628"/>
          </a:xfrm>
        </p:spPr>
        <p:txBody>
          <a:bodyPr/>
          <a:lstStyle/>
          <a:p>
            <a:pPr>
              <a:defRPr/>
            </a:pPr>
            <a:r>
              <a:rPr lang="en-US"/>
              <a:t>S. Miller, February 2016 TTC WG4 - FRIB Cryomodule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8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9094" r="9078" b="9062"/>
          <a:stretch/>
        </p:blipFill>
        <p:spPr>
          <a:xfrm>
            <a:off x="4822932" y="2733780"/>
            <a:ext cx="1693231" cy="11874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t="5442"/>
          <a:stretch/>
        </p:blipFill>
        <p:spPr>
          <a:xfrm>
            <a:off x="1911440" y="1060900"/>
            <a:ext cx="1524000" cy="132397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3613241" y="1637974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00813" y="3308934"/>
            <a:ext cx="8486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982847" y="3308934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9604643" y="3308934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022002" y="1600200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318150" y="4033637"/>
            <a:ext cx="2766143" cy="22474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non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</a:t>
            </a:r>
            <a:r>
              <a:rPr lang="el-GR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=0.041 QWR design complete in 2016</a:t>
            </a:r>
            <a:endParaRPr lang="en-US" sz="1200" b="1" dirty="0">
              <a:solidFill>
                <a:srgbClr val="064308"/>
              </a:solidFill>
              <a:latin typeface="Arial Narrow" panose="020B0606020202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14219" r="17963"/>
          <a:stretch/>
        </p:blipFill>
        <p:spPr>
          <a:xfrm>
            <a:off x="2054105" y="4533127"/>
            <a:ext cx="1304576" cy="130739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558452" y="5687861"/>
            <a:ext cx="2480148" cy="4290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squar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</a:t>
            </a:r>
            <a:r>
              <a:rPr lang="el-GR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=0.085 QWR Matching design complete in 2016</a:t>
            </a:r>
            <a:endParaRPr lang="en-US" sz="1200" b="1" dirty="0">
              <a:solidFill>
                <a:srgbClr val="064308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700812" y="5211576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78452" y="5825363"/>
            <a:ext cx="3231014" cy="22474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non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</a:t>
            </a:r>
            <a:r>
              <a:rPr lang="el-GR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=0.29 HWR design complete in February 2017</a:t>
            </a:r>
            <a:endParaRPr lang="en-US" sz="1200" b="1" dirty="0">
              <a:solidFill>
                <a:srgbClr val="064308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032190" y="5155967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2" name="Picture 31" descr="logo-JLa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131176" y="3704465"/>
            <a:ext cx="1090150" cy="294635"/>
          </a:xfrm>
          <a:prstGeom prst="rect">
            <a:avLst/>
          </a:prstGeom>
        </p:spPr>
      </p:pic>
      <p:pic>
        <p:nvPicPr>
          <p:cNvPr id="35" name="Picture 34" descr="logo-JLa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60795" y="5423338"/>
            <a:ext cx="1090150" cy="294635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9651129" y="1639249"/>
            <a:ext cx="9361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portal.frib.msu.edu/sites/EventsReviews/201701Beta053MatchingCryomodule60PDesignReview/Shared%20Documents/Draft%20Presentations/REVIEW%20PICTURES/CRYOMODUL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1" t="10070" r="17201"/>
          <a:stretch/>
        </p:blipFill>
        <p:spPr bwMode="auto">
          <a:xfrm>
            <a:off x="8344428" y="4429166"/>
            <a:ext cx="1241005" cy="124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29888" y="5670766"/>
            <a:ext cx="2480148" cy="4290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64308"/>
            </a:solidFill>
          </a:ln>
        </p:spPr>
        <p:txBody>
          <a:bodyPr wrap="square" lIns="45720" tIns="9144" rIns="45720" bIns="9144" rtlCol="0">
            <a:spAutoFit/>
          </a:bodyPr>
          <a:lstStyle/>
          <a:p>
            <a:pPr algn="ctr"/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</a:rPr>
              <a:t>FRIB </a:t>
            </a:r>
            <a:r>
              <a:rPr lang="el-GR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rgbClr val="06430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=0.53 HWR Matching design 60% Design Review</a:t>
            </a:r>
            <a:endParaRPr lang="en-US" sz="1200" b="1" dirty="0">
              <a:solidFill>
                <a:srgbClr val="0643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0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Alignment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Victory, February 2017 TTC WG4 - FRIB Cold-mass Assembly - alignment, quality checks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3505"/>
            <a:ext cx="4062498" cy="3046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8" y="4267200"/>
            <a:ext cx="7553325" cy="1754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24" y="1053504"/>
            <a:ext cx="4061884" cy="30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Cleanroom</a:t>
            </a:r>
            <a:r>
              <a:rPr lang="en-US" dirty="0"/>
              <a:t> Installation Tooling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Victory, February 2017 TTC WG4 - FRIB Cold-mass Assembly - alignment, quality checks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919"/>
          <a:stretch/>
        </p:blipFill>
        <p:spPr bwMode="auto">
          <a:xfrm>
            <a:off x="5136639" y="1897562"/>
            <a:ext cx="2283767" cy="3108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" y="1785495"/>
            <a:ext cx="2285547" cy="3047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52" y="1673425"/>
            <a:ext cx="2602142" cy="3469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32" y="1958743"/>
            <a:ext cx="2473567" cy="3298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07" y="1974535"/>
            <a:ext cx="2329445" cy="31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15451"/>
            <a:ext cx="9144000" cy="41923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FRIB </a:t>
            </a:r>
            <a:r>
              <a:rPr lang="en-US" sz="2700" dirty="0" err="1"/>
              <a:t>Cryomodule</a:t>
            </a:r>
            <a:r>
              <a:rPr lang="en-US" sz="2700" dirty="0"/>
              <a:t> Assembly Floor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C:\Users\xuti\AppData\Local\Microsoft\Windows\Temporary Internet Files\Content.Word\IMG_55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400" y="1066801"/>
            <a:ext cx="7086600" cy="4014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029200" y="2057400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#4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934200" y="2057400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#3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86400" y="3733800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#2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05800" y="3810000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#1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5178191"/>
            <a:ext cx="7772400" cy="11695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- Four assembly bays ongoing, fifth assembly bay started in February 2017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Two commissioned </a:t>
            </a:r>
            <a:r>
              <a:rPr lang="en-US" sz="1400" dirty="0" err="1">
                <a:solidFill>
                  <a:schemeClr val="bg1"/>
                </a:solidFill>
              </a:rPr>
              <a:t>cryomodule</a:t>
            </a:r>
            <a:r>
              <a:rPr lang="en-US" sz="1400" dirty="0">
                <a:solidFill>
                  <a:schemeClr val="bg1"/>
                </a:solidFill>
              </a:rPr>
              <a:t> test bunkers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Additional space for subassembly fabrication (solenoid leads, O-rings, G-10 posts)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2 overhead cranes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2 loading bays for </a:t>
            </a:r>
            <a:r>
              <a:rPr lang="en-US" sz="1400" dirty="0" err="1">
                <a:solidFill>
                  <a:schemeClr val="bg1"/>
                </a:solidFill>
              </a:rPr>
              <a:t>coldmass</a:t>
            </a:r>
            <a:r>
              <a:rPr lang="en-US" sz="1400" dirty="0">
                <a:solidFill>
                  <a:schemeClr val="bg1"/>
                </a:solidFill>
              </a:rPr>
              <a:t> and completed </a:t>
            </a:r>
            <a:r>
              <a:rPr lang="en-US" sz="1400" dirty="0" err="1">
                <a:solidFill>
                  <a:schemeClr val="bg1"/>
                </a:solidFill>
              </a:rPr>
              <a:t>cryomodule</a:t>
            </a:r>
            <a:r>
              <a:rPr lang="en-US" sz="1400" dirty="0">
                <a:solidFill>
                  <a:schemeClr val="bg1"/>
                </a:solidFill>
              </a:rPr>
              <a:t> transport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9037" y="1063614"/>
            <a:ext cx="2436500" cy="182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4252" y="3165714"/>
            <a:ext cx="2160914" cy="1620686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08711" y="1107676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#5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941120" y="4495800"/>
            <a:ext cx="1447178" cy="616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Subassembly Fabrication</a:t>
            </a:r>
            <a:endParaRPr lang="en-US" sz="1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56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64152"/>
            <a:ext cx="8991600" cy="921832"/>
          </a:xfrm>
        </p:spPr>
        <p:txBody>
          <a:bodyPr>
            <a:normAutofit fontScale="90000"/>
          </a:bodyPr>
          <a:lstStyle/>
          <a:p>
            <a:r>
              <a:rPr lang="en-US" dirty="0"/>
              <a:t>Inventory and Assembly Status Tracked using Trello (electronically)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099458"/>
            <a:ext cx="2502742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99458"/>
            <a:ext cx="4114800" cy="346991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86" y="4629150"/>
            <a:ext cx="2971800" cy="22288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00800" y="838201"/>
            <a:ext cx="3048000" cy="36409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648325" y="2503975"/>
            <a:ext cx="6096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/>
          <a:stretch/>
        </p:blipFill>
        <p:spPr>
          <a:xfrm rot="5400000">
            <a:off x="6959537" y="4696398"/>
            <a:ext cx="2184400" cy="19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3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LCLS-II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887896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talks: C. Grimm, T. Arkan, M. Drury, R. Coy, G. Wu, T. Powers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Contents: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LCLS-II module design, demagnetization, performance, slow cooldown,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installation planning,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6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975822" y="228600"/>
            <a:ext cx="8103570" cy="501124"/>
          </a:xfrm>
        </p:spPr>
        <p:txBody>
          <a:bodyPr/>
          <a:lstStyle/>
          <a:p>
            <a:pPr algn="ctr"/>
            <a:r>
              <a:rPr lang="en-US" sz="2800" dirty="0"/>
              <a:t>LCLS-II Cryomodule Design Considerations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2514600" y="6089651"/>
            <a:ext cx="2165350" cy="457200"/>
          </a:xfrm>
        </p:spPr>
        <p:txBody>
          <a:bodyPr>
            <a:normAutofit/>
          </a:bodyPr>
          <a:lstStyle/>
          <a:p>
            <a:pPr marL="285750" indent="-285750"/>
            <a:endParaRPr lang="en-US" sz="1800" dirty="0"/>
          </a:p>
          <a:p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1828800" y="1219201"/>
            <a:ext cx="80010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Cavity - Helium Vessel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standard 9-cell </a:t>
            </a:r>
            <a:r>
              <a:rPr lang="en-US" dirty="0" err="1"/>
              <a:t>Telsa</a:t>
            </a:r>
            <a:r>
              <a:rPr lang="en-US" dirty="0"/>
              <a:t> style long-short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surface treatments (i.e. N2 doping) for higher “Q”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Many talks at WG1: “Performance Frontier”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heat loads due to CW operations resulted in: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Larger chimney pipe from helium to 2-phase pipe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Larger 2-phase pipe 4” O.D. (~101mm) for low velocity vapor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Uniform/fast cool-down means two cool-down ports in each helium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coupler design for 7 kW CW plus some margin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modification of an existing pulsed </a:t>
            </a:r>
            <a:r>
              <a:rPr lang="en-US"/>
              <a:t>coupler design (TTF3) </a:t>
            </a:r>
            <a:r>
              <a:rPr lang="en-US" dirty="0"/>
              <a:t>involving better heat transfer from and cooling of the inner conductor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Detailed talk by Nikolay </a:t>
            </a:r>
            <a:r>
              <a:rPr lang="en-US" dirty="0" err="1"/>
              <a:t>Solyak</a:t>
            </a:r>
            <a:r>
              <a:rPr lang="en-US" dirty="0"/>
              <a:t> WG3 “Cavities, Tuners and Couplers”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05" y="4621635"/>
            <a:ext cx="680219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7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>
                <a:solidFill>
                  <a:srgbClr val="000000"/>
                </a:solidFill>
              </a:rPr>
              <a:pPr/>
              <a:t>17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975822" y="228600"/>
            <a:ext cx="8103570" cy="501124"/>
          </a:xfrm>
        </p:spPr>
        <p:txBody>
          <a:bodyPr/>
          <a:lstStyle/>
          <a:p>
            <a:pPr algn="ctr"/>
            <a:r>
              <a:rPr lang="en-US" sz="2800" dirty="0"/>
              <a:t>LCLS-II Cryomodule Design Considerations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2819400" y="6045717"/>
            <a:ext cx="2165350" cy="457200"/>
          </a:xfrm>
        </p:spPr>
        <p:txBody>
          <a:bodyPr>
            <a:normAutofit/>
          </a:bodyPr>
          <a:lstStyle/>
          <a:p>
            <a:pPr marL="285750" indent="-285750"/>
            <a:endParaRPr lang="en-US" sz="1800" dirty="0"/>
          </a:p>
          <a:p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1828800" y="1268957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Cryomodule</a:t>
            </a:r>
            <a:r>
              <a:rPr lang="en-US" sz="2000" dirty="0"/>
              <a:t> Design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94260" y="3951713"/>
            <a:ext cx="726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From Rear Showing Tuner Access Ports and JT Valve Access </a:t>
            </a:r>
          </a:p>
        </p:txBody>
      </p:sp>
      <p:pic>
        <p:nvPicPr>
          <p:cNvPr id="16" name="Content Placeholder 7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6" y="1688853"/>
            <a:ext cx="5107548" cy="2275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321046"/>
            <a:ext cx="3613109" cy="2460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9801" y="6315195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Piezo</a:t>
            </a: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2971548" y="5972303"/>
            <a:ext cx="2667253" cy="52755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33393" y="4838676"/>
            <a:ext cx="1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Motor Mounts</a:t>
            </a: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3428704" y="4789422"/>
            <a:ext cx="2133897" cy="23392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948" y="1747702"/>
            <a:ext cx="3069256" cy="22024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493997" y="1288822"/>
            <a:ext cx="359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LCLS-II </a:t>
            </a:r>
            <a:r>
              <a:rPr lang="en-US" dirty="0" err="1"/>
              <a:t>Cryomodule</a:t>
            </a:r>
            <a:r>
              <a:rPr lang="en-US" dirty="0"/>
              <a:t> Line Designation</a:t>
            </a:r>
          </a:p>
        </p:txBody>
      </p:sp>
    </p:spTree>
    <p:extLst>
      <p:ext uri="{BB962C8B-B14F-4D97-AF65-F5344CB8AC3E}">
        <p14:creationId xmlns:p14="http://schemas.microsoft.com/office/powerpoint/2010/main" val="53412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713411" y="202102"/>
            <a:ext cx="83058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LCLS-II 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50434" y="1605176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05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797F1FB-AF91-43CC-943A-9F1C51055F3E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18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7" y="1824585"/>
            <a:ext cx="5976165" cy="2477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9295"/>
            <a:ext cx="6299874" cy="1798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731" y="2022142"/>
            <a:ext cx="5701269" cy="34816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01283" y="157522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03611" y="1453674"/>
            <a:ext cx="76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FNAL</a:t>
            </a:r>
          </a:p>
        </p:txBody>
      </p:sp>
    </p:spTree>
    <p:extLst>
      <p:ext uri="{BB962C8B-B14F-4D97-AF65-F5344CB8AC3E}">
        <p14:creationId xmlns:p14="http://schemas.microsoft.com/office/powerpoint/2010/main" val="534195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822" y="1284923"/>
            <a:ext cx="7950056" cy="5176781"/>
          </a:xfrm>
          <a:prstGeom prst="rect">
            <a:avLst/>
          </a:prstGeom>
        </p:spPr>
      </p:pic>
      <p:cxnSp>
        <p:nvCxnSpPr>
          <p:cNvPr id="30" name="Straight Connector 29"/>
          <p:cNvCxnSpPr>
            <a:endCxn id="26" idx="2"/>
          </p:cNvCxnSpPr>
          <p:nvPr/>
        </p:nvCxnSpPr>
        <p:spPr>
          <a:xfrm flipV="1">
            <a:off x="7738120" y="4336302"/>
            <a:ext cx="843298" cy="285956"/>
          </a:xfrm>
          <a:prstGeom prst="line">
            <a:avLst/>
          </a:prstGeom>
          <a:ln w="254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3700" y="129092"/>
            <a:ext cx="7145692" cy="753033"/>
          </a:xfrm>
        </p:spPr>
        <p:txBody>
          <a:bodyPr/>
          <a:lstStyle/>
          <a:p>
            <a:r>
              <a:rPr lang="en-US" sz="2800" dirty="0"/>
              <a:t>LCLS-II Schedule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TTC – 22 Feb 2017</a:t>
            </a:r>
          </a:p>
        </p:txBody>
      </p:sp>
      <p:cxnSp>
        <p:nvCxnSpPr>
          <p:cNvPr id="18" name="Straight Connector 17"/>
          <p:cNvCxnSpPr>
            <a:stCxn id="14" idx="5"/>
            <a:endCxn id="8" idx="1"/>
          </p:cNvCxnSpPr>
          <p:nvPr/>
        </p:nvCxnSpPr>
        <p:spPr>
          <a:xfrm flipV="1">
            <a:off x="6067029" y="2172492"/>
            <a:ext cx="1554883" cy="1072236"/>
          </a:xfrm>
          <a:prstGeom prst="line">
            <a:avLst/>
          </a:prstGeom>
          <a:ln w="254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5"/>
            <a:endCxn id="11" idx="1"/>
          </p:cNvCxnSpPr>
          <p:nvPr/>
        </p:nvCxnSpPr>
        <p:spPr>
          <a:xfrm flipV="1">
            <a:off x="6270261" y="3216812"/>
            <a:ext cx="1555233" cy="1397239"/>
          </a:xfrm>
          <a:prstGeom prst="line">
            <a:avLst/>
          </a:prstGeom>
          <a:ln w="254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riangle 13"/>
          <p:cNvSpPr/>
          <p:nvPr/>
        </p:nvSpPr>
        <p:spPr>
          <a:xfrm>
            <a:off x="5980114" y="3200963"/>
            <a:ext cx="115887" cy="875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>
            <a:off x="6183346" y="4570285"/>
            <a:ext cx="115887" cy="875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25493" y="3047534"/>
            <a:ext cx="17109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SLAC Install 1</a:t>
            </a:r>
            <a:r>
              <a:rPr lang="en-US" sz="1600" baseline="30000" dirty="0">
                <a:solidFill>
                  <a:schemeClr val="bg2"/>
                </a:solidFill>
              </a:rPr>
              <a:t>st</a:t>
            </a:r>
            <a:r>
              <a:rPr lang="en-US" sz="1600" dirty="0">
                <a:solidFill>
                  <a:schemeClr val="bg2"/>
                </a:solidFill>
              </a:rPr>
              <a:t>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1911" y="2003215"/>
            <a:ext cx="18576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SLAC Receive 1</a:t>
            </a:r>
            <a:r>
              <a:rPr lang="en-US" sz="1600" baseline="30000" dirty="0">
                <a:solidFill>
                  <a:schemeClr val="bg2"/>
                </a:solidFill>
              </a:rPr>
              <a:t>st</a:t>
            </a:r>
            <a:r>
              <a:rPr lang="en-US" sz="1600" dirty="0">
                <a:solidFill>
                  <a:schemeClr val="bg2"/>
                </a:solidFill>
              </a:rPr>
              <a:t> CM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61423" y="3997748"/>
            <a:ext cx="18399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SLAC Install Last CM</a:t>
            </a:r>
          </a:p>
        </p:txBody>
      </p:sp>
      <p:sp>
        <p:nvSpPr>
          <p:cNvPr id="27" name="Triangle 26"/>
          <p:cNvSpPr/>
          <p:nvPr/>
        </p:nvSpPr>
        <p:spPr>
          <a:xfrm>
            <a:off x="7680178" y="4570285"/>
            <a:ext cx="115887" cy="875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 in WG4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887896"/>
            <a:ext cx="12191999" cy="5970103"/>
          </a:xfrm>
        </p:spPr>
        <p:txBody>
          <a:bodyPr anchor="t"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talks: Y. Yamamoto, C. Grimm, T.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Arkan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Miller, N.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Bazin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Trublet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Victory,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C. Compton, M. Drury, K.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Ozeki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Coy, G. Wu, F. He, T. Powers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Projects: FRIB, LCLS-II, STF-2, SPIRAL 2, IFMIF, SARAF, ESS, CEBAF, RIKEN, C-ADS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Contents: FRIB module desig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assembly, alignment, database (TRELLO), performance,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magnetic shield, quality check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LCLS-II module design, demagnetization, performance, slow cooldown,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installation planning,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CEBAF module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SPIRAL 2, IFMIF, SARAF module design, assembly, magnetic shield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ESS module design, assembly, quality control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C-ADS module design, assembly, commissioning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STF-2 module assembly, alignment, installation, performance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RIKEN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 design, assembly, magnetic shield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Discussion: Magnetic shield, Hygiene, Microphonic, Radiations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3700" y="129092"/>
            <a:ext cx="7145692" cy="753033"/>
          </a:xfrm>
        </p:spPr>
        <p:txBody>
          <a:bodyPr/>
          <a:lstStyle/>
          <a:p>
            <a:r>
              <a:rPr lang="en-US" sz="2800" dirty="0"/>
              <a:t>CM Installation Workflow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TTC – 22 Feb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1289" y="5125782"/>
            <a:ext cx="2993664" cy="260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13" y="2339235"/>
            <a:ext cx="5369483" cy="3680565"/>
          </a:xfrm>
        </p:spPr>
      </p:pic>
      <p:grpSp>
        <p:nvGrpSpPr>
          <p:cNvPr id="9" name="Group 8"/>
          <p:cNvGrpSpPr/>
          <p:nvPr/>
        </p:nvGrpSpPr>
        <p:grpSpPr>
          <a:xfrm>
            <a:off x="1603936" y="1292059"/>
            <a:ext cx="1234530" cy="639712"/>
            <a:chOff x="2227" y="1075842"/>
            <a:chExt cx="481550" cy="489914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3" name="Pentagon 12"/>
            <p:cNvSpPr/>
            <p:nvPr/>
          </p:nvSpPr>
          <p:spPr>
            <a:xfrm>
              <a:off x="2227" y="1075842"/>
              <a:ext cx="481550" cy="48991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entagon 4"/>
            <p:cNvSpPr txBox="1"/>
            <p:nvPr/>
          </p:nvSpPr>
          <p:spPr>
            <a:xfrm>
              <a:off x="16270" y="1150658"/>
              <a:ext cx="281988" cy="3468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Acceptance Testing</a:t>
              </a:r>
              <a:r>
                <a:rPr lang="en-US" sz="900" b="1" dirty="0"/>
                <a:t>	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15933" y="1292059"/>
            <a:ext cx="1341438" cy="639715"/>
            <a:chOff x="211869" y="1063533"/>
            <a:chExt cx="928066" cy="51453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1" name="Chevron 10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hevron 6"/>
            <p:cNvSpPr txBox="1"/>
            <p:nvPr/>
          </p:nvSpPr>
          <p:spPr>
            <a:xfrm>
              <a:off x="441556" y="1098549"/>
              <a:ext cx="381329" cy="3706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Physical Install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25861" y="1292056"/>
            <a:ext cx="1399754" cy="639716"/>
            <a:chOff x="211869" y="1063533"/>
            <a:chExt cx="928066" cy="51453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9" name="Chevron 18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6"/>
            <p:cNvSpPr txBox="1"/>
            <p:nvPr/>
          </p:nvSpPr>
          <p:spPr>
            <a:xfrm>
              <a:off x="437464" y="1118975"/>
              <a:ext cx="410781" cy="360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Alignment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29584" y="1289592"/>
            <a:ext cx="1365272" cy="642177"/>
            <a:chOff x="211869" y="1063533"/>
            <a:chExt cx="928066" cy="5145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Chevron 21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vron 6"/>
            <p:cNvSpPr txBox="1"/>
            <p:nvPr/>
          </p:nvSpPr>
          <p:spPr>
            <a:xfrm>
              <a:off x="441302" y="1082466"/>
              <a:ext cx="303277" cy="4463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HGRP Weld &amp; Exam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26627" y="1292056"/>
            <a:ext cx="1473835" cy="639713"/>
            <a:chOff x="211869" y="1063533"/>
            <a:chExt cx="928066" cy="5145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Chevron 24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hevron 6"/>
            <p:cNvSpPr txBox="1"/>
            <p:nvPr/>
          </p:nvSpPr>
          <p:spPr>
            <a:xfrm>
              <a:off x="431494" y="1085418"/>
              <a:ext cx="299663" cy="4232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2” Pipe Weld &amp; Exam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68032" y="1289592"/>
            <a:ext cx="1435288" cy="642177"/>
            <a:chOff x="211869" y="1063533"/>
            <a:chExt cx="928066" cy="6275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8" name="Chevron 27"/>
            <p:cNvSpPr/>
            <p:nvPr/>
          </p:nvSpPr>
          <p:spPr>
            <a:xfrm>
              <a:off x="211869" y="1063533"/>
              <a:ext cx="928066" cy="62751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hevron 6"/>
            <p:cNvSpPr txBox="1"/>
            <p:nvPr/>
          </p:nvSpPr>
          <p:spPr>
            <a:xfrm>
              <a:off x="392381" y="1128368"/>
              <a:ext cx="278620" cy="49220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 err="1">
                  <a:solidFill>
                    <a:schemeClr val="tx1"/>
                  </a:solidFill>
                </a:rPr>
                <a:t>Cryo</a:t>
              </a:r>
              <a:r>
                <a:rPr lang="en-US" sz="900" b="1" dirty="0">
                  <a:solidFill>
                    <a:schemeClr val="tx1"/>
                  </a:solidFill>
                </a:rPr>
                <a:t> Pipe Leak Test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02127" y="1281926"/>
            <a:ext cx="1571303" cy="649843"/>
            <a:chOff x="211869" y="1063533"/>
            <a:chExt cx="928066" cy="514533"/>
          </a:xfrm>
          <a:solidFill>
            <a:schemeClr val="accent6">
              <a:lumMod val="75000"/>
            </a:schemeClr>
          </a:solidFill>
        </p:grpSpPr>
        <p:sp>
          <p:nvSpPr>
            <p:cNvPr id="31" name="Chevron 30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Chevron 6"/>
            <p:cNvSpPr txBox="1"/>
            <p:nvPr/>
          </p:nvSpPr>
          <p:spPr>
            <a:xfrm>
              <a:off x="396585" y="1093097"/>
              <a:ext cx="364414" cy="4166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Pressure Test - Full String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30396" y="1289597"/>
            <a:ext cx="1323254" cy="649843"/>
            <a:chOff x="211869" y="1063533"/>
            <a:chExt cx="928066" cy="5145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4" name="Chevron 33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hevron 6"/>
            <p:cNvSpPr txBox="1"/>
            <p:nvPr/>
          </p:nvSpPr>
          <p:spPr>
            <a:xfrm>
              <a:off x="439137" y="1103903"/>
              <a:ext cx="272432" cy="4073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BLA Install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301225" y="1296415"/>
            <a:ext cx="1442431" cy="649848"/>
            <a:chOff x="211869" y="1063533"/>
            <a:chExt cx="928066" cy="51453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7" name="Chevron 36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Chevron 6"/>
            <p:cNvSpPr txBox="1"/>
            <p:nvPr/>
          </p:nvSpPr>
          <p:spPr>
            <a:xfrm>
              <a:off x="447183" y="1106803"/>
              <a:ext cx="433103" cy="4246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tx1"/>
                  </a:solidFill>
                </a:rPr>
                <a:t>BLA Pump Down &amp; Leak Test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48596" y="1288749"/>
            <a:ext cx="1571303" cy="657514"/>
            <a:chOff x="211869" y="1063533"/>
            <a:chExt cx="928066" cy="514533"/>
          </a:xfrm>
          <a:solidFill>
            <a:srgbClr val="0000FF"/>
          </a:solidFill>
        </p:grpSpPr>
        <p:sp>
          <p:nvSpPr>
            <p:cNvPr id="40" name="Chevron 39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hevron 6"/>
            <p:cNvSpPr txBox="1"/>
            <p:nvPr/>
          </p:nvSpPr>
          <p:spPr>
            <a:xfrm>
              <a:off x="432860" y="1117636"/>
              <a:ext cx="268901" cy="411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/>
                <a:t>MLI &amp; Heat Shield Install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041102" y="1288750"/>
            <a:ext cx="1571303" cy="649843"/>
            <a:chOff x="211869" y="1063533"/>
            <a:chExt cx="928066" cy="514533"/>
          </a:xfrm>
          <a:solidFill>
            <a:srgbClr val="002060"/>
          </a:solidFill>
        </p:grpSpPr>
        <p:sp>
          <p:nvSpPr>
            <p:cNvPr id="43" name="Chevron 42"/>
            <p:cNvSpPr/>
            <p:nvPr/>
          </p:nvSpPr>
          <p:spPr>
            <a:xfrm>
              <a:off x="211869" y="1063533"/>
              <a:ext cx="928066" cy="51453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383"/>
                <a:satOff val="-10694"/>
                <a:lumOff val="-1416"/>
                <a:alphaOff val="0"/>
              </a:schemeClr>
            </a:fillRef>
            <a:effectRef idx="0">
              <a:schemeClr val="accent2">
                <a:hueOff val="1267383"/>
                <a:satOff val="-10694"/>
                <a:lumOff val="-14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hevron 6"/>
            <p:cNvSpPr txBox="1"/>
            <p:nvPr/>
          </p:nvSpPr>
          <p:spPr>
            <a:xfrm>
              <a:off x="469136" y="1106027"/>
              <a:ext cx="413533" cy="4234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13335" bIns="2667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/>
                <a:t>Insulation Vacuum Pump and Leak Test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83680" y="2516778"/>
            <a:ext cx="3744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5 Major Install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Receiving / Acceptance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Criteria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Physical Install /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Welding </a:t>
            </a:r>
            <a:r>
              <a:rPr lang="en-US" dirty="0" err="1">
                <a:solidFill>
                  <a:srgbClr val="0000FF"/>
                </a:solidFill>
              </a:rPr>
              <a:t>Cryo</a:t>
            </a:r>
            <a:r>
              <a:rPr lang="en-US" dirty="0">
                <a:solidFill>
                  <a:srgbClr val="0000FF"/>
                </a:solidFill>
              </a:rPr>
              <a:t> Pipes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Serial Install and Exam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Pressure Testing per 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Particle Free Beamline Install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Following String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Insulation Vacuum</a:t>
            </a:r>
          </a:p>
        </p:txBody>
      </p:sp>
    </p:spTree>
    <p:extLst>
      <p:ext uri="{BB962C8B-B14F-4D97-AF65-F5344CB8AC3E}">
        <p14:creationId xmlns:p14="http://schemas.microsoft.com/office/powerpoint/2010/main" val="412387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003" y="1091534"/>
            <a:ext cx="4500605" cy="308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5599"/>
            <a:ext cx="10515600" cy="1325563"/>
          </a:xfrm>
        </p:spPr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Temperatures and Magnetic Fields During Fast Cool Down</a:t>
            </a:r>
            <a:endParaRPr lang="en-US" sz="18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524000" y="6543674"/>
            <a:ext cx="4126528" cy="314326"/>
          </a:xfrm>
        </p:spPr>
        <p:txBody>
          <a:bodyPr/>
          <a:lstStyle/>
          <a:p>
            <a:r>
              <a:rPr lang="en-US" dirty="0"/>
              <a:t>LCLS-II/</a:t>
            </a:r>
            <a:r>
              <a:rPr lang="en-US" dirty="0" err="1"/>
              <a:t>Cryo</a:t>
            </a:r>
            <a:r>
              <a:rPr lang="en-US" dirty="0"/>
              <a:t> systems Weekly meeting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722" y="1100004"/>
            <a:ext cx="4488258" cy="3078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3675362"/>
            <a:ext cx="4503607" cy="3084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722" y="3689749"/>
            <a:ext cx="4488258" cy="30834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68073" y="1464536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Top Cernox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6495" y="1882470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Bottom Cernox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78633" y="2748502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Transverse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8632" y="2334439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45-deg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63605" y="1341425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Top Cernox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2027" y="1759359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Bottom Cernox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4165" y="2625391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Transverse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4164" y="2211328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45-deg 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06283" y="5280832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Top Cernox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5686" y="5380406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Bottom Cernox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1443" y="4574888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Transverse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19263" y="4873270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45-deg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39100" y="3931171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Top Cernox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7522" y="4349105"/>
            <a:ext cx="60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Bottom Cernox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90797" y="5130543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Transverse 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16091" y="4862793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45-deg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19262" y="3069796"/>
            <a:ext cx="94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9.17 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23171" y="5644478"/>
            <a:ext cx="6608872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Fast Cool Down Successfully Demonstrated in a Cryomodule</a:t>
            </a:r>
          </a:p>
        </p:txBody>
      </p:sp>
      <p:sp>
        <p:nvSpPr>
          <p:cNvPr id="34" name="Footer Placeholder 3"/>
          <p:cNvSpPr txBox="1">
            <a:spLocks/>
          </p:cNvSpPr>
          <p:nvPr/>
        </p:nvSpPr>
        <p:spPr>
          <a:xfrm>
            <a:off x="1524000" y="6430963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sz="1000"/>
              <a:t>G. Wu and E. Harms | 2017 TESLA Technology Collaboration at MSU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549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-8435"/>
            <a:ext cx="10515600" cy="1325563"/>
          </a:xfrm>
        </p:spPr>
        <p:txBody>
          <a:bodyPr/>
          <a:lstStyle/>
          <a:p>
            <a:r>
              <a:rPr lang="en-US" dirty="0"/>
              <a:t>Cryogenic Measurement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/>
            <a:r>
              <a:rPr lang="en-US" dirty="0"/>
              <a:t>Liquid level well controlled with the slope.</a:t>
            </a:r>
          </a:p>
          <a:p>
            <a:pPr marL="342900" indent="-342900"/>
            <a:r>
              <a:rPr lang="en-US" dirty="0"/>
              <a:t>Heat load meets spec</a:t>
            </a:r>
          </a:p>
          <a:p>
            <a:pPr marL="800100" lvl="1" indent="-342900"/>
            <a:r>
              <a:rPr lang="en-US" dirty="0"/>
              <a:t>Dynamic heat load ~ 64 W (Specification ≤ 80 W)</a:t>
            </a:r>
          </a:p>
          <a:p>
            <a:pPr marL="800100" lvl="1" indent="-342900"/>
            <a:r>
              <a:rPr lang="en-US" dirty="0"/>
              <a:t>2K static heat load 10-12 W including feed cap and end cap (specification ≤ 7 W CM only)</a:t>
            </a:r>
          </a:p>
          <a:p>
            <a:pPr marL="800100" lvl="1" indent="-342900"/>
            <a:r>
              <a:rPr lang="en-US" dirty="0"/>
              <a:t>5K static heat load &lt; 10 W including feed cap and end cap (Specification ≤ 17 W)</a:t>
            </a:r>
          </a:p>
          <a:p>
            <a:pPr marL="800100" lvl="1" indent="-342900"/>
            <a:r>
              <a:rPr lang="en-US" dirty="0"/>
              <a:t>45K static heat load &lt; 79 W including feed cap and end cap (Specification ≤ 123 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0498" y="5563402"/>
            <a:ext cx="366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Calculated by Renzhuo Wang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524000" y="6430963"/>
            <a:ext cx="4126528" cy="314326"/>
          </a:xfrm>
        </p:spPr>
        <p:txBody>
          <a:bodyPr/>
          <a:lstStyle/>
          <a:p>
            <a:r>
              <a:rPr lang="en-US" sz="1000" dirty="0"/>
              <a:t>G. Wu and E. Harms | 2017 TESLA Technology Collaboration at MSU</a:t>
            </a:r>
          </a:p>
        </p:txBody>
      </p:sp>
    </p:spTree>
    <p:extLst>
      <p:ext uri="{BB962C8B-B14F-4D97-AF65-F5344CB8AC3E}">
        <p14:creationId xmlns:p14="http://schemas.microsoft.com/office/powerpoint/2010/main" val="1448692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100" y="-70695"/>
            <a:ext cx="10515600" cy="1325563"/>
          </a:xfrm>
        </p:spPr>
        <p:txBody>
          <a:bodyPr/>
          <a:lstStyle/>
          <a:p>
            <a:r>
              <a:rPr lang="en-US" dirty="0"/>
              <a:t>Microphonics and GDR Unit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71" y="2443028"/>
            <a:ext cx="4162425" cy="261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89" y="1199959"/>
            <a:ext cx="4114578" cy="261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89" y="3819334"/>
            <a:ext cx="4114578" cy="2605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6996" y="5437547"/>
            <a:ext cx="412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LCLS-II Detuning Specification:</a:t>
            </a:r>
          </a:p>
          <a:p>
            <a:r>
              <a:rPr lang="en-US" dirty="0"/>
              <a:t> &lt; 10 Hz peak detuning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5884" y="1229211"/>
            <a:ext cx="43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GDR operations demonstrated in a non-standard (subcritical supply) cryogenic mode for a short period. </a:t>
            </a:r>
            <a:r>
              <a:rPr lang="en-US" dirty="0" err="1"/>
              <a:t>Microphonics</a:t>
            </a:r>
            <a:r>
              <a:rPr lang="en-US" dirty="0"/>
              <a:t> still exceeded spec.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524000" y="6430963"/>
            <a:ext cx="4126528" cy="314326"/>
          </a:xfrm>
        </p:spPr>
        <p:txBody>
          <a:bodyPr/>
          <a:lstStyle/>
          <a:p>
            <a:r>
              <a:rPr lang="en-US" sz="1000" dirty="0"/>
              <a:t>G. Wu and E. Harms | 2017 TESLA Technology Collaboration at MSU</a:t>
            </a:r>
          </a:p>
        </p:txBody>
      </p:sp>
    </p:spTree>
    <p:extLst>
      <p:ext uri="{BB962C8B-B14F-4D97-AF65-F5344CB8AC3E}">
        <p14:creationId xmlns:p14="http://schemas.microsoft.com/office/powerpoint/2010/main" val="3614899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570"/>
          <a:stretch/>
        </p:blipFill>
        <p:spPr bwMode="auto">
          <a:xfrm>
            <a:off x="1539844" y="838200"/>
            <a:ext cx="7355632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7859"/>
            <a:ext cx="10515600" cy="1325563"/>
          </a:xfrm>
        </p:spPr>
        <p:txBody>
          <a:bodyPr/>
          <a:lstStyle/>
          <a:p>
            <a:r>
              <a:rPr lang="en-US" dirty="0"/>
              <a:t>LCLS II Overall Transfer Function Graph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1905000"/>
            <a:ext cx="3581400" cy="23391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46 Hz mode dominant in cavities 6, 7, and 8 but still present in other cavities. 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All Modes (peaks) between 20 and 90 Hz are of concern.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High Q (narrow lines) indicate modes of more concern.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57912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Transfer function from cavity 8 beam line strike to cavity frequency shift for all 8 cavities.</a:t>
            </a:r>
          </a:p>
        </p:txBody>
      </p:sp>
    </p:spTree>
    <p:extLst>
      <p:ext uri="{BB962C8B-B14F-4D97-AF65-F5344CB8AC3E}">
        <p14:creationId xmlns:p14="http://schemas.microsoft.com/office/powerpoint/2010/main" val="708780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409"/>
            <a:ext cx="8229600" cy="914400"/>
          </a:xfrm>
        </p:spPr>
        <p:txBody>
          <a:bodyPr/>
          <a:lstStyle/>
          <a:p>
            <a:r>
              <a:rPr lang="en-US" sz="2400" dirty="0"/>
              <a:t>LCLS II </a:t>
            </a:r>
            <a:r>
              <a:rPr lang="en-US" sz="2400" dirty="0" err="1"/>
              <a:t>Microphonics</a:t>
            </a:r>
            <a:r>
              <a:rPr lang="en-US" sz="2400" dirty="0"/>
              <a:t> and JT Valve Vibrations, Cavity 4 Jan. 26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0" y="5191388"/>
            <a:ext cx="8001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Time scale 25 seconds, Frequency scale 200 Hz.</a:t>
            </a:r>
          </a:p>
          <a:p>
            <a:pPr marL="0" indent="0">
              <a:buNone/>
            </a:pPr>
            <a:r>
              <a:rPr lang="en-US" b="1" dirty="0"/>
              <a:t>Clear correlation, cause and effect less clear.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8067" r="1840" b="3195"/>
          <a:stretch/>
        </p:blipFill>
        <p:spPr bwMode="auto">
          <a:xfrm>
            <a:off x="1676400" y="762000"/>
            <a:ext cx="7315200" cy="44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1600" y="1082467"/>
            <a:ext cx="144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Accelerometer on JT Valve </a:t>
            </a:r>
          </a:p>
          <a:p>
            <a:r>
              <a:rPr lang="en-US" sz="1600" b="1" dirty="0"/>
              <a:t>+/- 0.2 G</a:t>
            </a:r>
          </a:p>
          <a:p>
            <a:endParaRPr lang="en-US" sz="1600" b="1" dirty="0"/>
          </a:p>
          <a:p>
            <a:r>
              <a:rPr lang="en-US" sz="1600" b="1" dirty="0" err="1"/>
              <a:t>Microphonics</a:t>
            </a:r>
            <a:r>
              <a:rPr lang="en-US" sz="1600" b="1" dirty="0"/>
              <a:t> +/-60 Hz full scale.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Spectrum</a:t>
            </a:r>
          </a:p>
          <a:p>
            <a:r>
              <a:rPr lang="en-US" sz="1600" b="1" dirty="0"/>
              <a:t>Peak harmonic    1.8 Hz-</a:t>
            </a:r>
            <a:r>
              <a:rPr lang="en-US" sz="1600" b="1" dirty="0" err="1"/>
              <a:t>rms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0" y="4899001"/>
            <a:ext cx="205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Note broad large vibrational modes </a:t>
            </a:r>
          </a:p>
        </p:txBody>
      </p:sp>
    </p:spTree>
    <p:extLst>
      <p:ext uri="{BB962C8B-B14F-4D97-AF65-F5344CB8AC3E}">
        <p14:creationId xmlns:p14="http://schemas.microsoft.com/office/powerpoint/2010/main" val="1968399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887896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u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51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860" y="1504950"/>
            <a:ext cx="898660" cy="33972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7400" y="66277"/>
            <a:ext cx="10515600" cy="1325563"/>
          </a:xfrm>
        </p:spPr>
        <p:txBody>
          <a:bodyPr/>
          <a:lstStyle/>
          <a:p>
            <a:r>
              <a:rPr lang="en-US" dirty="0"/>
              <a:t>Thermoacoustic Oscillation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149519" y="1314449"/>
            <a:ext cx="592458" cy="433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397" y="1314450"/>
            <a:ext cx="2960464" cy="433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068" t="10695" r="-1068" b="26111"/>
          <a:stretch/>
        </p:blipFill>
        <p:spPr>
          <a:xfrm rot="10800000">
            <a:off x="6958479" y="1314449"/>
            <a:ext cx="2588559" cy="4333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1650" y="4898744"/>
            <a:ext cx="567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4K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8446" y="2431769"/>
            <a:ext cx="567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2398" y="5728165"/>
            <a:ext cx="703464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Cryogenic valves experienced high heat load and pressure wave.</a:t>
            </a:r>
          </a:p>
          <a:p>
            <a:r>
              <a:rPr lang="en-US" dirty="0"/>
              <a:t>Addition of wipers significantly reduced TAO.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397" y="1314449"/>
            <a:ext cx="1085472" cy="1538287"/>
          </a:xfrm>
          <a:prstGeom prst="rect">
            <a:avLst/>
          </a:prstGeom>
        </p:spPr>
      </p:pic>
      <p:sp>
        <p:nvSpPr>
          <p:cNvPr id="1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524000" y="6430963"/>
            <a:ext cx="4126528" cy="314326"/>
          </a:xfrm>
        </p:spPr>
        <p:txBody>
          <a:bodyPr/>
          <a:lstStyle/>
          <a:p>
            <a:r>
              <a:rPr lang="en-US" sz="1000" dirty="0"/>
              <a:t>G. Wu and E. Harms | 2017 TESLA Technology Collaboration at MSU</a:t>
            </a:r>
          </a:p>
        </p:txBody>
      </p:sp>
    </p:spTree>
    <p:extLst>
      <p:ext uri="{BB962C8B-B14F-4D97-AF65-F5344CB8AC3E}">
        <p14:creationId xmlns:p14="http://schemas.microsoft.com/office/powerpoint/2010/main" val="41498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Hygiene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1012416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Shield design concepts – single/double layers, fasteners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shielding - material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 practices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behavior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expulsion –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circuit designs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38200" y="3816625"/>
            <a:ext cx="10515600" cy="2360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Fast cold down can help to expulse flux but don’t relax on magnetic hygiene</a:t>
            </a:r>
          </a:p>
          <a:p>
            <a:r>
              <a:rPr lang="fr-FR"/>
              <a:t>Trade-off with cryoplant cost</a:t>
            </a:r>
          </a:p>
          <a:p>
            <a:r>
              <a:rPr lang="fr-FR"/>
              <a:t>Pay attention to welding process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558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A70CD0-5394-B24C-B62C-2851087309EF}" type="slidenum">
              <a:rPr lang="en-US" sz="1100">
                <a:solidFill>
                  <a:srgbClr val="000000"/>
                </a:solidFill>
              </a:rPr>
              <a:pPr/>
              <a:t>29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975822" y="228600"/>
            <a:ext cx="8103570" cy="501124"/>
          </a:xfrm>
        </p:spPr>
        <p:txBody>
          <a:bodyPr/>
          <a:lstStyle/>
          <a:p>
            <a:pPr algn="ctr"/>
            <a:r>
              <a:rPr lang="en-US" sz="2800" dirty="0"/>
              <a:t>Magnetic Shield Design Considerations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2514600" y="6089651"/>
            <a:ext cx="2165350" cy="457200"/>
          </a:xfrm>
        </p:spPr>
        <p:txBody>
          <a:bodyPr>
            <a:normAutofit/>
          </a:bodyPr>
          <a:lstStyle/>
          <a:p>
            <a:pPr marL="285750" indent="-285750"/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61457" y="5950175"/>
            <a:ext cx="3374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Duel Layer Tank Shields</a:t>
            </a:r>
          </a:p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Layer Center Section Removed for Clarity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5" y="1514350"/>
            <a:ext cx="3039751" cy="2279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7" y="3917608"/>
            <a:ext cx="2912557" cy="20610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9825" y="1130332"/>
            <a:ext cx="96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LCLS-II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657" y="2040611"/>
            <a:ext cx="3629532" cy="2722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227" y="2039189"/>
            <a:ext cx="3554807" cy="28793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9150" y="1232924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FRIB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58666" y="1643843"/>
            <a:ext cx="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Spiral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99159" y="5318092"/>
            <a:ext cx="337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PEM nut panel connections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2556" y="4897695"/>
            <a:ext cx="337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 to ease assembly</a:t>
            </a:r>
          </a:p>
        </p:txBody>
      </p:sp>
    </p:spTree>
    <p:extLst>
      <p:ext uri="{BB962C8B-B14F-4D97-AF65-F5344CB8AC3E}">
        <p14:creationId xmlns:p14="http://schemas.microsoft.com/office/powerpoint/2010/main" val="146172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808383"/>
          </a:xfrm>
        </p:spPr>
        <p:txBody>
          <a:bodyPr anchor="ctr">
            <a:normAutofit/>
          </a:bodyPr>
          <a:lstStyle/>
          <a:p>
            <a:r>
              <a:rPr lang="en-US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STF-2 Cryomodule Construction/Performance </a:t>
            </a:r>
            <a:endParaRPr lang="ja-JP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51"/>
            <a:ext cx="3916701" cy="29375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2" y="808383"/>
            <a:ext cx="3916701" cy="29375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84" y="775950"/>
            <a:ext cx="3916701" cy="2937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475"/>
            <a:ext cx="3916701" cy="29375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2" y="3920474"/>
            <a:ext cx="3916701" cy="29375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99" y="3920474"/>
            <a:ext cx="3916701" cy="29375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1992" y="781879"/>
            <a:ext cx="129381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Yamamoto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3426377"/>
            <a:ext cx="4929555" cy="1200329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was successfully done (&lt;±0.3mm)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X-rays was never changed from 2</a:t>
            </a:r>
            <a:r>
              <a:rPr kumimoji="1"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3</a:t>
            </a:r>
            <a:r>
              <a:rPr kumimoji="1"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load was estimated from helium mass flow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uniform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 lowered for every cavity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750279" y="1173247"/>
            <a:ext cx="8804032" cy="3211184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3261" y="4455564"/>
            <a:ext cx="3484074" cy="233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295" y="4445298"/>
            <a:ext cx="3845170" cy="237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261" y="6242483"/>
            <a:ext cx="128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LCLS-II </a:t>
            </a:r>
            <a:r>
              <a:rPr lang="en-US" dirty="0" err="1">
                <a:solidFill>
                  <a:schemeClr val="bg1"/>
                </a:solidFill>
              </a:rPr>
              <a:t>pCM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7016" y="624248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C50-13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893895" y="152538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Magnetic Field Management</a:t>
            </a:r>
          </a:p>
        </p:txBody>
      </p:sp>
      <p:pic>
        <p:nvPicPr>
          <p:cNvPr id="10" name="Picture 9" descr="M:\Saravan\Magnetic shield LCLS-II\Demag vacuum vessel\Demag and expts\20160510_15464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8658" y="1102540"/>
            <a:ext cx="6881018" cy="1565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665502" y="2641252"/>
            <a:ext cx="8756813" cy="1417821"/>
            <a:chOff x="125273" y="2885238"/>
            <a:chExt cx="8756813" cy="141782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73" y="2885238"/>
              <a:ext cx="8756813" cy="141782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567305">
              <a:off x="819181" y="3635104"/>
              <a:ext cx="138499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567305" flipV="1">
              <a:off x="7321926" y="3644682"/>
              <a:ext cx="150607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2567305" flipV="1">
              <a:off x="3600041" y="3639216"/>
              <a:ext cx="150607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567305" flipV="1">
              <a:off x="4517565" y="3644683"/>
              <a:ext cx="150607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22082" y="3737380"/>
              <a:ext cx="55127" cy="522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620217" y="3758778"/>
              <a:ext cx="55127" cy="522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37741" y="3758778"/>
              <a:ext cx="55127" cy="522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42102" y="3743898"/>
              <a:ext cx="55127" cy="522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65501" y="4106127"/>
            <a:ext cx="875681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13 Magnetometers indicate the remnant field &lt; 1 </a:t>
            </a:r>
            <a:r>
              <a:rPr lang="en-US" dirty="0" err="1">
                <a:solidFill>
                  <a:schemeClr val="bg1"/>
                </a:solidFill>
              </a:rPr>
              <a:t>mG</a:t>
            </a:r>
            <a:r>
              <a:rPr lang="en-US" dirty="0">
                <a:solidFill>
                  <a:schemeClr val="bg1"/>
                </a:solidFill>
              </a:rPr>
              <a:t> (Specification ≤ 5 </a:t>
            </a:r>
            <a:r>
              <a:rPr lang="en-US" dirty="0" err="1">
                <a:solidFill>
                  <a:schemeClr val="bg1"/>
                </a:solidFill>
              </a:rPr>
              <a:t>mG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18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1049772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measure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measurements mean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really hurts you – focus on the right range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and ideas to attack the problem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Absorption/Dampening materials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Insulation concepts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Mounting and Bracketing ideas/concepts</a:t>
            </a:r>
          </a:p>
          <a:p>
            <a:pPr marL="1257300" lvl="2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internal and external to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cryomodule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38200" y="4492487"/>
            <a:ext cx="10515600" cy="1684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How to measure the pressure fluctuations in liquid helium</a:t>
            </a:r>
          </a:p>
          <a:p>
            <a:r>
              <a:rPr lang="fr-FR"/>
              <a:t>Cryogenics piping need some effort to simulate the different modes</a:t>
            </a:r>
          </a:p>
          <a:p>
            <a:r>
              <a:rPr lang="fr-FR"/>
              <a:t>T. Powers recommands to record tranfert function at different stages of the cryomodule production (may help to fix microphonics issues)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5440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86009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</a:rPr>
              <a:t>Microphonic Effects For Cavities With Large Loaded-Q’s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838200"/>
            <a:ext cx="8305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The structural vibrations, which cause microphonic frequency shifts, are the same independent of the loaded-Q.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JLAB is the first lab to install and operate a large number of SRF cavities with relatively large loaded-Qs, 88 in CEBAF and 16 in the FEL.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The loaded-Qs on these cavities range from 2e7 to 5e7 with most of the cavities operated between 2.6e7 and 3.4e7.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A loaded-Q of 3e7 provides a controls bandwidth of 25 Hz, which presents its own set of challenges.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Operation with our 1990 vintage analog systems is possible but painful, mostly due to static Lorentz force detuning effects.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In about 2012, we stopped production of the C100 </a:t>
            </a:r>
            <a:r>
              <a:rPr lang="en-US" sz="1900" b="1" dirty="0" err="1">
                <a:latin typeface="Calibri" panose="020F0502020204030204" pitchFamily="34" charset="0"/>
              </a:rPr>
              <a:t>cryomodules</a:t>
            </a:r>
            <a:r>
              <a:rPr lang="en-US" sz="1900" b="1" dirty="0">
                <a:latin typeface="Calibri" panose="020F0502020204030204" pitchFamily="34" charset="0"/>
              </a:rPr>
              <a:t> after #3 of 10 was built in order to improve the design.  The improvement was to double the thickness of a 1-inch tuner pivot plate it resulted in a reduction in </a:t>
            </a:r>
            <a:r>
              <a:rPr lang="en-US" sz="1900" b="1" dirty="0" err="1">
                <a:latin typeface="Calibri" panose="020F0502020204030204" pitchFamily="34" charset="0"/>
              </a:rPr>
              <a:t>microphonics</a:t>
            </a:r>
            <a:r>
              <a:rPr lang="en-US" sz="1900" b="1" dirty="0">
                <a:latin typeface="Calibri" panose="020F0502020204030204" pitchFamily="34" charset="0"/>
              </a:rPr>
              <a:t> by about a factor of 2.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Calibri" panose="020F0502020204030204" pitchFamily="34" charset="0"/>
              </a:rPr>
              <a:t>Last spring we started a program to harden the </a:t>
            </a:r>
            <a:r>
              <a:rPr lang="en-US" sz="1900" b="1" dirty="0" err="1">
                <a:latin typeface="Calibri" panose="020F0502020204030204" pitchFamily="34" charset="0"/>
              </a:rPr>
              <a:t>cryomodules</a:t>
            </a:r>
            <a:r>
              <a:rPr lang="en-US" sz="1900" b="1" dirty="0">
                <a:latin typeface="Calibri" panose="020F0502020204030204" pitchFamily="34" charset="0"/>
              </a:rPr>
              <a:t> to outside effects.</a:t>
            </a:r>
          </a:p>
        </p:txBody>
      </p:sp>
    </p:spTree>
    <p:extLst>
      <p:ext uri="{BB962C8B-B14F-4D97-AF65-F5344CB8AC3E}">
        <p14:creationId xmlns:p14="http://schemas.microsoft.com/office/powerpoint/2010/main" val="474735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Floor Motion in Tunnel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12838"/>
          <a:stretch/>
        </p:blipFill>
        <p:spPr bwMode="auto">
          <a:xfrm>
            <a:off x="1775012" y="4114800"/>
            <a:ext cx="886968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24800" y="4267201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Low Frequency Motion in um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12644"/>
          <a:stretch/>
        </p:blipFill>
        <p:spPr bwMode="auto">
          <a:xfrm>
            <a:off x="1679115" y="904487"/>
            <a:ext cx="886968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1214" y="909014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Accelerometer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75012" y="3429000"/>
                <a:ext cx="8283388" cy="779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Conversion from acceleration to motion is a double integral.  Which means that it goes as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  <a:ea typeface="Cambria Math"/>
                              </a:rPr>
                              <m:t>𝝎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2400" b="1" dirty="0"/>
              </a:p>
            </p:txBody>
          </p:sp>
        </mc:Choice>
        <mc:Fallback xmlns="" xmlns:mv="urn:schemas-microsoft-com:mac:vml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12" y="3429000"/>
                <a:ext cx="8283388" cy="779572"/>
              </a:xfrm>
              <a:prstGeom prst="rect">
                <a:avLst/>
              </a:prstGeom>
              <a:blipFill rotWithShape="1">
                <a:blip r:embed="rId4"/>
                <a:stretch>
                  <a:fillRect l="-589" t="-62205" b="-146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62400" y="4544199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Fortunately the </a:t>
            </a:r>
            <a:r>
              <a:rPr lang="en-US" b="1" dirty="0" err="1"/>
              <a:t>cryomodules</a:t>
            </a:r>
            <a:r>
              <a:rPr lang="en-US" b="1" dirty="0"/>
              <a:t>  do not have any strong resonances below 10 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1447801"/>
            <a:ext cx="4648200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700" b="1" dirty="0"/>
              <a:t>Dangerous modes as the </a:t>
            </a:r>
            <a:r>
              <a:rPr lang="en-US" sz="1700" b="1" dirty="0" err="1"/>
              <a:t>cryomodules</a:t>
            </a:r>
            <a:r>
              <a:rPr lang="en-US" sz="1700" b="1" dirty="0"/>
              <a:t> and adjacent beam line components have overlapping resonances.  For example, 21, 30, 41 and 120 Hz are observed driven modes.</a:t>
            </a:r>
          </a:p>
        </p:txBody>
      </p:sp>
    </p:spTree>
    <p:extLst>
      <p:ext uri="{BB962C8B-B14F-4D97-AF65-F5344CB8AC3E}">
        <p14:creationId xmlns:p14="http://schemas.microsoft.com/office/powerpoint/2010/main" val="1209335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4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Waveguide Ceiling and Strut Bracing/Damping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69"/>
          <a:stretch/>
        </p:blipFill>
        <p:spPr>
          <a:xfrm>
            <a:off x="1586132" y="1278443"/>
            <a:ext cx="4937760" cy="4447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1246205"/>
            <a:ext cx="3733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Ceiling bracing improved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provides 3-axis constraint.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Has 1/8” 50 durometer </a:t>
            </a:r>
            <a:r>
              <a:rPr lang="en-US" b="1" dirty="0" err="1"/>
              <a:t>sorbothane</a:t>
            </a:r>
            <a:r>
              <a:rPr lang="en-US" b="1" dirty="0"/>
              <a:t>  to damp vertical motion and to a lesser extent EW/NS 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Waveguide struts back to existing bolts on the cryomodule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Provides 3-axis constraint of upper end of waveguides.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Waveguide bracket uses ¼” </a:t>
            </a:r>
            <a:r>
              <a:rPr lang="en-US" b="1" dirty="0" err="1"/>
              <a:t>sorbothane</a:t>
            </a:r>
            <a:r>
              <a:rPr lang="en-US" b="1" dirty="0"/>
              <a:t> to damp EW and NS motion and to a lesser extent vertical 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95600" y="1447800"/>
            <a:ext cx="38862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267200" y="2819400"/>
            <a:ext cx="2514600" cy="838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546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76200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Tuner Damper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91201" y="838201"/>
            <a:ext cx="4724400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6213" indent="-166688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Lower tuner flange 6” OD, 1.5” thick.</a:t>
            </a:r>
            <a:endParaRPr lang="en-US" sz="1000" b="1" dirty="0"/>
          </a:p>
          <a:p>
            <a:pPr marL="176213" indent="-166688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30 durometer, 1/2” x 1” </a:t>
            </a:r>
            <a:r>
              <a:rPr lang="en-US" sz="1600" b="1" dirty="0" err="1"/>
              <a:t>sorbothane</a:t>
            </a:r>
            <a:r>
              <a:rPr lang="en-US" sz="1600" b="1" dirty="0"/>
              <a:t> with polyethylene tape on the inner surface in order to allow vertical motion.</a:t>
            </a:r>
            <a:endParaRPr lang="en-US" sz="1000" b="1" dirty="0"/>
          </a:p>
          <a:p>
            <a:pPr marL="176213" indent="-166688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Split ring with a nominal ID of 7” and with two 3/8” gaps for adjustment.  </a:t>
            </a:r>
            <a:endParaRPr lang="en-US" sz="1000" b="1" dirty="0"/>
          </a:p>
          <a:p>
            <a:pPr marL="342900" lvl="1" indent="-104775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Compression adjustment made by tightening the hose clamp while measuring the OD of the short axis of the split ring. </a:t>
            </a:r>
          </a:p>
          <a:p>
            <a:pPr marL="342900" lvl="1" indent="-104775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Damper compression setting was tuned to minimize the transfer function from striking the cryomodule end can near the beam pipe to 10 Hz cavity vibration.</a:t>
            </a:r>
          </a:p>
          <a:p>
            <a:pPr marL="114300" indent="-104775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Green springs adjusted to relaxed state after cavity is cold and tuned.</a:t>
            </a:r>
          </a:p>
          <a:p>
            <a:pPr marL="114300" indent="-104775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Mounting plates fixed in place after compression adjustment insuring minimum lateral forces on tuner.</a:t>
            </a:r>
          </a:p>
          <a:p>
            <a:pPr marL="176213" indent="-166688">
              <a:spcBef>
                <a:spcPts val="0"/>
              </a:spcBef>
              <a:spcAft>
                <a:spcPts val="1200"/>
              </a:spcAft>
              <a:buNone/>
            </a:pPr>
            <a:endParaRPr lang="en-US" sz="10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4575"/>
          <a:stretch/>
        </p:blipFill>
        <p:spPr>
          <a:xfrm>
            <a:off x="1676400" y="234462"/>
            <a:ext cx="3840480" cy="6400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733801" y="1066800"/>
            <a:ext cx="2133600" cy="34290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886201" y="1447800"/>
            <a:ext cx="1981200" cy="32004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86201" y="2330824"/>
            <a:ext cx="1981200" cy="2545976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05607" y="4991100"/>
            <a:ext cx="2261795" cy="2667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962403" y="5562600"/>
            <a:ext cx="190499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71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265" y="168676"/>
            <a:ext cx="8744651" cy="4527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 "/>
              </a:rPr>
              <a:t>Modifications on CM2 to reduce vibration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4294967295"/>
          </p:nvPr>
        </p:nvSpPr>
        <p:spPr bwMode="auto">
          <a:xfrm>
            <a:off x="1639264" y="1050678"/>
            <a:ext cx="361832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dirty="0">
                <a:latin typeface="Arial "/>
              </a:rPr>
              <a:t>Support the capillary line from upstream end liquid level probe to cavity#8 as it is done for cavity#1 </a:t>
            </a:r>
            <a:r>
              <a:rPr kumimoji="0" lang="en-US" altLang="en-US" sz="1800" dirty="0">
                <a:solidFill>
                  <a:srgbClr val="FF0000"/>
                </a:solidFill>
                <a:latin typeface="Arial "/>
              </a:rPr>
              <a:t>(done)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 "/>
              </a:rPr>
              <a:t>Wrap warm/up-cool down capillary lines with MLI </a:t>
            </a:r>
            <a:r>
              <a:rPr lang="en-US" altLang="en-US" sz="1800" dirty="0">
                <a:solidFill>
                  <a:srgbClr val="FF0000"/>
                </a:solidFill>
                <a:latin typeface="Arial "/>
              </a:rPr>
              <a:t>(done)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 "/>
              </a:rPr>
              <a:t>Stiffen the support for the JT line by adding some dampening material </a:t>
            </a:r>
            <a:r>
              <a:rPr lang="en-US" altLang="en-US" sz="1800" dirty="0">
                <a:solidFill>
                  <a:srgbClr val="FF0000"/>
                </a:solidFill>
                <a:latin typeface="Arial "/>
              </a:rPr>
              <a:t>(done)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 "/>
              </a:rPr>
              <a:t>Stiffen the 2-phase invar rods by tying them together with fiberglass strings </a:t>
            </a:r>
            <a:r>
              <a:rPr lang="en-US" altLang="en-US" sz="1800" dirty="0">
                <a:solidFill>
                  <a:srgbClr val="FF0000"/>
                </a:solidFill>
                <a:latin typeface="Arial "/>
              </a:rPr>
              <a:t>(done)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 "/>
              </a:rPr>
              <a:t>2-Phase line heater tied to pipe with fiberglass strings </a:t>
            </a:r>
            <a:r>
              <a:rPr lang="en-US" altLang="en-US" sz="1800" dirty="0">
                <a:solidFill>
                  <a:srgbClr val="FF0000"/>
                </a:solidFill>
                <a:latin typeface="Arial "/>
              </a:rPr>
              <a:t>(done)</a:t>
            </a:r>
            <a:endParaRPr lang="en-US" altLang="en-US" sz="1800" dirty="0">
              <a:latin typeface="Arial "/>
            </a:endParaRP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 "/>
              </a:rPr>
              <a:t>L</a:t>
            </a:r>
            <a:r>
              <a:rPr kumimoji="0" lang="en-US" altLang="en-US" sz="1800" dirty="0">
                <a:latin typeface="Arial "/>
              </a:rPr>
              <a:t>arger diameter JT fill line to 2-phase pipe interface (with baffle), for better liquid level management</a:t>
            </a:r>
            <a:r>
              <a:rPr lang="en-US" altLang="en-US" sz="1800" dirty="0">
                <a:latin typeface="Arial "/>
              </a:rPr>
              <a:t>.  </a:t>
            </a:r>
            <a:r>
              <a:rPr lang="en-US" altLang="en-US" sz="1800" dirty="0">
                <a:solidFill>
                  <a:srgbClr val="FF0000"/>
                </a:solidFill>
                <a:latin typeface="Arial "/>
              </a:rPr>
              <a:t>(not for CM02, will be implemented on CM03)</a:t>
            </a:r>
            <a:endParaRPr kumimoji="0" lang="en-US" altLang="en-US" sz="1800" dirty="0">
              <a:solidFill>
                <a:srgbClr val="FF0000"/>
              </a:solidFill>
              <a:latin typeface="Arial "/>
            </a:endParaRP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36" y="827089"/>
            <a:ext cx="2908391" cy="1799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175" y="663739"/>
            <a:ext cx="1471885" cy="1962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604" y="2904043"/>
            <a:ext cx="2385847" cy="13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859" y="2753122"/>
            <a:ext cx="2028056" cy="1562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603" y="4740676"/>
            <a:ext cx="2504466" cy="1870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347" y="4740675"/>
            <a:ext cx="2288857" cy="18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03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Tooling and Access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1049772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Specialty tooling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Cleanliness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constraints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in and around tight spaces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internal component that may need service during operation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motors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subcomponents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up designs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down designs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Sliding rail systems</a:t>
            </a:r>
          </a:p>
          <a:p>
            <a:pPr marL="800100" lvl="1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Multiply motions – slide in then drop down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u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55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05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797F1FB-AF91-43CC-943A-9F1C51055F3E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38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297" y="137745"/>
            <a:ext cx="8772525" cy="762000"/>
          </a:xfrm>
        </p:spPr>
        <p:txBody>
          <a:bodyPr/>
          <a:lstStyle/>
          <a:p>
            <a:r>
              <a:rPr lang="en-US" altLang="en-US" sz="3000" dirty="0" err="1"/>
              <a:t>Cryomodule</a:t>
            </a:r>
            <a:r>
              <a:rPr lang="en-US" altLang="en-US" sz="3000" dirty="0"/>
              <a:t> Transportation and Tooling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2" y="4124695"/>
            <a:ext cx="357632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6" y="1551932"/>
            <a:ext cx="3653438" cy="2055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155" y="1626960"/>
            <a:ext cx="3126506" cy="2348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102" y="3918750"/>
            <a:ext cx="3165261" cy="2377461"/>
          </a:xfrm>
          <a:prstGeom prst="rect">
            <a:avLst/>
          </a:prstGeom>
        </p:spPr>
      </p:pic>
      <p:pic>
        <p:nvPicPr>
          <p:cNvPr id="10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6" y="3861846"/>
            <a:ext cx="3096344" cy="2322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3357" y="1521216"/>
            <a:ext cx="3410519" cy="22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70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0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Rail Interface Systems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100" y="1269679"/>
            <a:ext cx="4101157" cy="292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rlegg\Pictures\LCLS\1111161011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1497" y="3936671"/>
            <a:ext cx="4124207" cy="29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8061" y="6057817"/>
            <a:ext cx="140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LCLS-II CM02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261" y="6046094"/>
            <a:ext cx="84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C100’s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370" y="1394638"/>
            <a:ext cx="4422630" cy="2515240"/>
          </a:xfrm>
          <a:prstGeom prst="rect">
            <a:avLst/>
          </a:prstGeom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2" y="4240160"/>
            <a:ext cx="3490452" cy="2617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850" y="1407704"/>
            <a:ext cx="3542083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1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808383"/>
          </a:xfrm>
        </p:spPr>
        <p:txBody>
          <a:bodyPr anchor="ctr">
            <a:normAutofit/>
          </a:bodyPr>
          <a:lstStyle/>
          <a:p>
            <a:r>
              <a:rPr lang="en-US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QWR Cryomodule for SC-</a:t>
            </a:r>
            <a:r>
              <a:rPr lang="en-US" altLang="ja-JP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RIKEN </a:t>
            </a:r>
            <a:endParaRPr lang="ja-JP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094"/>
            <a:ext cx="3916701" cy="293723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38" y="808383"/>
            <a:ext cx="3916109" cy="29375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80" y="775950"/>
            <a:ext cx="3916109" cy="29375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57"/>
            <a:ext cx="3916701" cy="29361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38" y="3920474"/>
            <a:ext cx="3916109" cy="29375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95" y="3920474"/>
            <a:ext cx="3916109" cy="2937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1992" y="781879"/>
            <a:ext cx="129381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Ozeki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3327463"/>
            <a:ext cx="4705134" cy="64633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RIKEN cryomodule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under construction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 study was done several times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132981" y="129092"/>
            <a:ext cx="9661468" cy="75303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Typical Tunnel Cross Section – Tight Installation Conditions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318548" y="6318254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2" descr="C:\Users\kharakh\Desktop\David HD_2011\LCLSII- NEW PROJECT_2014\LINAC  LCLS II SYS SEC 0-10\SPACE Alocation Dwgs and Picture\Picture\Sna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5" y="1109472"/>
            <a:ext cx="5052385" cy="47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362575" y="4772025"/>
            <a:ext cx="14097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36316" y="4212878"/>
            <a:ext cx="96157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</a:rPr>
              <a:t>Installed 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</a:rPr>
              <a:t>Cryomodule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46818" y="3888091"/>
            <a:ext cx="96157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</a:rPr>
              <a:t>Cryomodule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</a:rPr>
              <a:t>Being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</a:rPr>
              <a:t>Transported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969472" y="6400800"/>
            <a:ext cx="4126528" cy="314326"/>
          </a:xfrm>
        </p:spPr>
        <p:txBody>
          <a:bodyPr/>
          <a:lstStyle/>
          <a:p>
            <a:r>
              <a:rPr lang="en-US" dirty="0"/>
              <a:t>TTC – 22 Feb 2017</a:t>
            </a: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96" y="1312189"/>
            <a:ext cx="5425604" cy="4427854"/>
          </a:xfrm>
        </p:spPr>
      </p:pic>
    </p:spTree>
    <p:extLst>
      <p:ext uri="{BB962C8B-B14F-4D97-AF65-F5344CB8AC3E}">
        <p14:creationId xmlns:p14="http://schemas.microsoft.com/office/powerpoint/2010/main" val="513765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Electronics, EPDM </a:t>
            </a:r>
            <a:r>
              <a:rPr lang="fr-FR" dirty="0" err="1"/>
              <a:t>gaskets</a:t>
            </a:r>
            <a:r>
              <a:rPr lang="fr-FR" dirty="0"/>
              <a:t> and </a:t>
            </a:r>
            <a:r>
              <a:rPr lang="fr-FR" dirty="0" err="1"/>
              <a:t>cabling</a:t>
            </a:r>
            <a:r>
              <a:rPr lang="fr-FR" dirty="0"/>
              <a:t> </a:t>
            </a:r>
            <a:r>
              <a:rPr lang="fr-FR" dirty="0" err="1"/>
              <a:t>damaging</a:t>
            </a:r>
            <a:endParaRPr lang="fr-FR" dirty="0"/>
          </a:p>
          <a:p>
            <a:r>
              <a:rPr lang="fr-FR" dirty="0" err="1"/>
              <a:t>Safety</a:t>
            </a:r>
            <a:r>
              <a:rPr lang="fr-FR" dirty="0"/>
              <a:t> issues (</a:t>
            </a:r>
            <a:r>
              <a:rPr lang="fr-FR" dirty="0" err="1"/>
              <a:t>personal</a:t>
            </a:r>
            <a:r>
              <a:rPr lang="fr-FR" dirty="0"/>
              <a:t>)</a:t>
            </a:r>
          </a:p>
          <a:p>
            <a:r>
              <a:rPr lang="fr-FR" dirty="0"/>
              <a:t>Max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for machine </a:t>
            </a:r>
            <a:r>
              <a:rPr lang="fr-FR" dirty="0" err="1"/>
              <a:t>operation</a:t>
            </a:r>
            <a:endParaRPr lang="fr-FR" dirty="0"/>
          </a:p>
          <a:p>
            <a:pPr marL="457200" lvl="1" indent="0">
              <a:buNone/>
            </a:pPr>
            <a:r>
              <a:rPr lang="fr-FR" dirty="0" err="1"/>
              <a:t>These</a:t>
            </a:r>
            <a:r>
              <a:rPr lang="fr-FR" dirty="0"/>
              <a:t> are all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concerns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40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808383"/>
          </a:xfrm>
        </p:spPr>
        <p:txBody>
          <a:bodyPr anchor="ctr">
            <a:normAutofit/>
          </a:bodyPr>
          <a:lstStyle/>
          <a:p>
            <a:r>
              <a:rPr lang="en-US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C-ADS Injector-I Cryomodule </a:t>
            </a:r>
            <a:endParaRPr lang="ja-JP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50"/>
            <a:ext cx="3916701" cy="293752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2" y="808383"/>
            <a:ext cx="3916701" cy="29375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84" y="775950"/>
            <a:ext cx="3916701" cy="29375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474"/>
            <a:ext cx="3916701" cy="29375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2" y="3920474"/>
            <a:ext cx="3916701" cy="29375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99" y="3920474"/>
            <a:ext cx="3916701" cy="2937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17147" y="781879"/>
            <a:ext cx="62350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He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3327463"/>
            <a:ext cx="4038285" cy="9233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C-ADS was continuously upgraded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work was successfully done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commissioning already started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449114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93" y="-97736"/>
            <a:ext cx="9041613" cy="6857999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516460" y="724590"/>
            <a:ext cx="1979590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3200" b="1" dirty="0"/>
              <a:t>N. BAZIN </a:t>
            </a:r>
            <a:endParaRPr kumimoji="0" lang="fr-FR" sz="3200" dirty="0"/>
          </a:p>
        </p:txBody>
      </p:sp>
      <p:sp>
        <p:nvSpPr>
          <p:cNvPr id="9" name="Rectangle 8"/>
          <p:cNvSpPr/>
          <p:nvPr/>
        </p:nvSpPr>
        <p:spPr>
          <a:xfrm>
            <a:off x="4138410" y="4070246"/>
            <a:ext cx="2846982" cy="2690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7456" t="59723" r="23032" b="-556"/>
          <a:stretch/>
        </p:blipFill>
        <p:spPr>
          <a:xfrm>
            <a:off x="6191250" y="4205183"/>
            <a:ext cx="4476750" cy="28003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140677"/>
            <a:ext cx="4972050" cy="106639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2036" y="6191043"/>
            <a:ext cx="650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ISO5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enough</a:t>
            </a:r>
            <a:r>
              <a:rPr lang="fr-FR" b="1" dirty="0">
                <a:solidFill>
                  <a:srgbClr val="FF0000"/>
                </a:solidFill>
              </a:rPr>
              <a:t> for </a:t>
            </a:r>
            <a:r>
              <a:rPr lang="fr-FR" b="1" dirty="0" err="1">
                <a:solidFill>
                  <a:srgbClr val="FF0000"/>
                </a:solidFill>
              </a:rPr>
              <a:t>low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b </a:t>
            </a:r>
            <a:r>
              <a:rPr lang="fr-FR" b="1" dirty="0">
                <a:solidFill>
                  <a:srgbClr val="FF0000"/>
                </a:solidFill>
              </a:rPr>
              <a:t>modules </a:t>
            </a:r>
            <a:r>
              <a:rPr lang="fr-FR" b="1" dirty="0" err="1"/>
              <a:t>Epeak</a:t>
            </a:r>
            <a:r>
              <a:rPr lang="fr-FR" b="1" dirty="0"/>
              <a:t>=34.84 MV/m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1" y="896641"/>
            <a:ext cx="1385091" cy="41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060" y="3282518"/>
            <a:ext cx="730015" cy="48262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b="48751"/>
          <a:stretch/>
        </p:blipFill>
        <p:spPr>
          <a:xfrm>
            <a:off x="1542226" y="892200"/>
            <a:ext cx="2920059" cy="18700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994" y="936946"/>
            <a:ext cx="2832457" cy="20109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807" y="2026087"/>
            <a:ext cx="730015" cy="4826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864" y="3685948"/>
            <a:ext cx="2219245" cy="31078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291" y="4668540"/>
            <a:ext cx="1022021" cy="351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9108" y="0"/>
            <a:ext cx="9822892" cy="64994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err="1"/>
              <a:t>Many</a:t>
            </a:r>
            <a:r>
              <a:rPr lang="fr-FR" dirty="0"/>
              <a:t> interfaces and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: </a:t>
            </a:r>
            <a:r>
              <a:rPr lang="fr-FR" dirty="0" err="1"/>
              <a:t>side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="1" dirty="0"/>
              <a:t>top </a:t>
            </a:r>
            <a:r>
              <a:rPr lang="fr-FR" b="1" dirty="0" err="1"/>
              <a:t>loading</a:t>
            </a:r>
            <a:r>
              <a:rPr lang="fr-FR" b="1" dirty="0"/>
              <a:t> </a:t>
            </a:r>
            <a:r>
              <a:rPr lang="fr-FR" dirty="0"/>
              <a:t>				for SARAF and DONES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↙  Global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shield</a:t>
            </a:r>
            <a:r>
              <a:rPr lang="fr-FR" dirty="0"/>
              <a:t> installation </a:t>
            </a:r>
          </a:p>
          <a:p>
            <a:pPr marL="0" indent="0">
              <a:buNone/>
            </a:pPr>
            <a:r>
              <a:rPr lang="fr-FR" dirty="0"/>
              <a:t>	Panels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on the </a:t>
            </a:r>
            <a:r>
              <a:rPr lang="fr-FR" dirty="0" err="1"/>
              <a:t>inner</a:t>
            </a:r>
            <a:r>
              <a:rPr lang="fr-FR" dirty="0"/>
              <a:t> surface of	the vacuum </a:t>
            </a:r>
            <a:r>
              <a:rPr lang="fr-FR" dirty="0" err="1"/>
              <a:t>vessel</a:t>
            </a:r>
            <a:r>
              <a:rPr lang="fr-FR" dirty="0"/>
              <a:t> </a:t>
            </a:r>
          </a:p>
          <a:p>
            <a:r>
              <a:rPr lang="fr-FR" dirty="0"/>
              <a:t>			↘		</a:t>
            </a:r>
            <a:r>
              <a:rPr lang="fr-FR" b="1" dirty="0" err="1"/>
              <a:t>Magnetic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b="1" dirty="0"/>
              <a:t>					</a:t>
            </a:r>
            <a:r>
              <a:rPr lang="fr-FR" b="1" dirty="0" err="1"/>
              <a:t>shield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dirty="0"/>
              <a:t>					</a:t>
            </a:r>
            <a:r>
              <a:rPr lang="fr-FR" b="1" dirty="0" err="1"/>
              <a:t>hanging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b="1" dirty="0"/>
              <a:t>					</a:t>
            </a:r>
            <a:r>
              <a:rPr lang="fr-FR" b="1" dirty="0" err="1"/>
              <a:t>from</a:t>
            </a:r>
            <a:r>
              <a:rPr lang="fr-FR" b="1" dirty="0"/>
              <a:t> the </a:t>
            </a:r>
          </a:p>
          <a:p>
            <a:pPr marL="0" indent="0">
              <a:buNone/>
            </a:pPr>
            <a:r>
              <a:rPr lang="fr-FR" b="1" dirty="0"/>
              <a:t>					top plate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4937828" y="4181718"/>
            <a:ext cx="1830089" cy="2473971"/>
            <a:chOff x="7050268" y="1412171"/>
            <a:chExt cx="1830089" cy="247397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/>
            <a:srcRect t="10745"/>
            <a:stretch/>
          </p:blipFill>
          <p:spPr>
            <a:xfrm>
              <a:off x="7050268" y="1725768"/>
              <a:ext cx="1664433" cy="2160374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0342" y="1412171"/>
              <a:ext cx="730015" cy="482625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/>
          <a:srcRect r="5091" b="-8970"/>
          <a:stretch/>
        </p:blipFill>
        <p:spPr>
          <a:xfrm>
            <a:off x="8721801" y="1279432"/>
            <a:ext cx="886841" cy="3585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7291" y="6349828"/>
            <a:ext cx="1635233" cy="2998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4618" y="4986379"/>
            <a:ext cx="1246415" cy="10088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t="50205"/>
          <a:stretch/>
        </p:blipFill>
        <p:spPr>
          <a:xfrm>
            <a:off x="4799969" y="876869"/>
            <a:ext cx="2920059" cy="181698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6000" y="3942726"/>
            <a:ext cx="1197224" cy="27787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2842859"/>
            <a:ext cx="1022021" cy="351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093" y="40136"/>
            <a:ext cx="730015" cy="4826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/>
          <a:srcRect r="5091" b="-8970"/>
          <a:stretch/>
        </p:blipFill>
        <p:spPr>
          <a:xfrm>
            <a:off x="9390889" y="6499422"/>
            <a:ext cx="886841" cy="3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754-B576-4EC4-B3B3-E1938167C7F7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1"/>
            <a:ext cx="4088082" cy="25813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2" y="311330"/>
            <a:ext cx="628649" cy="4414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151" y="3435155"/>
            <a:ext cx="3825277" cy="24423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482" y="590551"/>
            <a:ext cx="2527518" cy="16919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082" y="415270"/>
            <a:ext cx="2548276" cy="19793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679" y="2737252"/>
            <a:ext cx="2679679" cy="19406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896" y="4913645"/>
            <a:ext cx="5402108" cy="20036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483" y="2718458"/>
            <a:ext cx="2474261" cy="190309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80896" y="0"/>
            <a:ext cx="6072904" cy="6721476"/>
          </a:xfrm>
        </p:spPr>
        <p:txBody>
          <a:bodyPr/>
          <a:lstStyle/>
          <a:p>
            <a:r>
              <a:rPr lang="fr-FR" dirty="0"/>
              <a:t>2 </a:t>
            </a:r>
            <a:r>
              <a:rPr lang="fr-FR" dirty="0" err="1"/>
              <a:t>cavities</a:t>
            </a:r>
            <a:r>
              <a:rPr lang="fr-FR" dirty="0"/>
              <a:t> OK	4 </a:t>
            </a:r>
            <a:r>
              <a:rPr lang="fr-FR" dirty="0" err="1"/>
              <a:t>couplers</a:t>
            </a:r>
            <a:r>
              <a:rPr lang="fr-FR" dirty="0"/>
              <a:t> OK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1100" dirty="0"/>
          </a:p>
          <a:p>
            <a:r>
              <a:rPr lang="fr-FR" dirty="0" err="1"/>
              <a:t>Mock</a:t>
            </a:r>
            <a:r>
              <a:rPr lang="fr-FR" dirty="0"/>
              <a:t>-Up </a:t>
            </a:r>
            <a:r>
              <a:rPr lang="fr-FR" dirty="0" err="1"/>
              <a:t>Activities</a:t>
            </a:r>
            <a:r>
              <a:rPr lang="fr-FR" dirty="0"/>
              <a:t> </a:t>
            </a:r>
            <a:r>
              <a:rPr lang="fr-FR" dirty="0" err="1"/>
              <a:t>finished</a:t>
            </a:r>
            <a:endParaRPr lang="fr-FR" dirty="0"/>
          </a:p>
          <a:p>
            <a:endParaRPr lang="fr-FR" sz="8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First  m</a:t>
            </a:r>
            <a:r>
              <a:rPr lang="fr-FR" dirty="0">
                <a:latin typeface="Symbol" panose="05050102010706020507" pitchFamily="18" charset="2"/>
              </a:rPr>
              <a:t>b</a:t>
            </a:r>
            <a:r>
              <a:rPr lang="fr-FR" dirty="0"/>
              <a:t> prototype module </a:t>
            </a:r>
            <a:r>
              <a:rPr lang="fr-FR" dirty="0" err="1"/>
              <a:t>started</a:t>
            </a:r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8892" y="2733713"/>
            <a:ext cx="3914533" cy="4140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fr-FR" dirty="0"/>
              <a:t>6 </a:t>
            </a:r>
            <a:r>
              <a:rPr kumimoji="0" lang="fr-FR" dirty="0" err="1"/>
              <a:t>cavities</a:t>
            </a:r>
            <a:r>
              <a:rPr kumimoji="0" lang="fr-FR" dirty="0"/>
              <a:t> </a:t>
            </a:r>
            <a:r>
              <a:rPr kumimoji="0" lang="fr-FR" dirty="0" err="1"/>
              <a:t>fabricated</a:t>
            </a:r>
            <a:r>
              <a:rPr kumimoji="0" lang="fr-FR" dirty="0"/>
              <a:t>	</a:t>
            </a:r>
            <a:r>
              <a:rPr kumimoji="0" lang="fr-FR" sz="1900" dirty="0"/>
              <a:t>(4 </a:t>
            </a:r>
            <a:r>
              <a:rPr kumimoji="0" lang="fr-FR" sz="1900" dirty="0" err="1"/>
              <a:t>with</a:t>
            </a:r>
            <a:r>
              <a:rPr kumimoji="0" lang="fr-FR" sz="1900" dirty="0"/>
              <a:t> </a:t>
            </a:r>
            <a:r>
              <a:rPr kumimoji="0" lang="fr-FR" sz="1900" dirty="0" err="1"/>
              <a:t>Helium</a:t>
            </a:r>
            <a:r>
              <a:rPr kumimoji="0" lang="fr-FR" sz="1900" dirty="0"/>
              <a:t> tank)</a:t>
            </a:r>
          </a:p>
          <a:p>
            <a:endParaRPr kumimoji="0" lang="fr-FR" sz="1900" dirty="0"/>
          </a:p>
          <a:p>
            <a:endParaRPr kumimoji="0" lang="fr-FR" sz="1900" dirty="0"/>
          </a:p>
          <a:p>
            <a:endParaRPr kumimoji="0" lang="fr-FR" sz="1900" dirty="0"/>
          </a:p>
          <a:p>
            <a:endParaRPr kumimoji="0" lang="fr-FR" sz="1900" dirty="0"/>
          </a:p>
          <a:p>
            <a:pPr marL="0" indent="0">
              <a:buNone/>
            </a:pPr>
            <a:endParaRPr kumimoji="0" lang="fr-FR" sz="1900" dirty="0"/>
          </a:p>
          <a:p>
            <a:pPr marL="0" indent="0">
              <a:buNone/>
            </a:pPr>
            <a:endParaRPr kumimoji="0" lang="fr-FR" sz="1900" dirty="0"/>
          </a:p>
          <a:p>
            <a:pPr marL="0" indent="0">
              <a:buNone/>
            </a:pPr>
            <a:endParaRPr kumimoji="0" lang="fr-FR" sz="1800" dirty="0"/>
          </a:p>
          <a:p>
            <a:r>
              <a:rPr lang="en-US" sz="1900" b="1" dirty="0">
                <a:solidFill>
                  <a:srgbClr val="00B050"/>
                </a:solidFill>
              </a:rPr>
              <a:t>The component procurements for series </a:t>
            </a:r>
            <a:r>
              <a:rPr lang="en-US" sz="1900" b="1" dirty="0" err="1">
                <a:solidFill>
                  <a:srgbClr val="00B050"/>
                </a:solidFill>
              </a:rPr>
              <a:t>cryomodules</a:t>
            </a:r>
            <a:r>
              <a:rPr lang="en-US" sz="1900" b="1" dirty="0">
                <a:solidFill>
                  <a:srgbClr val="00B050"/>
                </a:solidFill>
              </a:rPr>
              <a:t> are progressing well</a:t>
            </a:r>
            <a:endParaRPr kumimoji="0" lang="fr-FR" b="1" dirty="0">
              <a:solidFill>
                <a:srgbClr val="00B050"/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618101" y="865106"/>
            <a:ext cx="1993981" cy="5775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3200" b="1" dirty="0"/>
              <a:t>   T. TRUBLET   </a:t>
            </a:r>
            <a:endParaRPr kumimoji="0" lang="fr-FR" sz="3200" dirty="0"/>
          </a:p>
        </p:txBody>
      </p:sp>
    </p:spTree>
    <p:extLst>
      <p:ext uri="{BB962C8B-B14F-4D97-AF65-F5344CB8AC3E}">
        <p14:creationId xmlns:p14="http://schemas.microsoft.com/office/powerpoint/2010/main" val="5214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1237"/>
          </a:xfrm>
        </p:spPr>
        <p:txBody>
          <a:bodyPr anchor="ctr"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FRIB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" y="887896"/>
            <a:ext cx="12191999" cy="5970103"/>
          </a:xfrm>
        </p:spPr>
        <p:txBody>
          <a:bodyPr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talks: S. Miller, D. Victory, C. Compton</a:t>
            </a:r>
          </a:p>
          <a:p>
            <a:pPr marL="342900" indent="-342900" algn="l">
              <a:buFont typeface="Wingdings" panose="05000000000000000000" pitchFamily="2" charset="2"/>
              <a:buChar char="u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Contents: FRIB module desig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assembly, alignment, database (TRELLO), performance,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magnetic shield, quality check</a:t>
            </a:r>
          </a:p>
          <a:p>
            <a:pPr algn="l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AD98D754-B576-4EC4-B3B3-E1938167C7F7}" type="slidenum">
              <a:rPr kumimoji="1" lang="ja-JP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ja-JP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59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2088</Words>
  <Application>Microsoft Office PowerPoint</Application>
  <PresentationFormat>Widescreen</PresentationFormat>
  <Paragraphs>370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ＭＳ Ｐゴシック</vt:lpstr>
      <vt:lpstr>Arial</vt:lpstr>
      <vt:lpstr>Arial </vt:lpstr>
      <vt:lpstr>Arial Narrow</vt:lpstr>
      <vt:lpstr>Arial Rounded MT Bold</vt:lpstr>
      <vt:lpstr>Calibri</vt:lpstr>
      <vt:lpstr>Cambria Math</vt:lpstr>
      <vt:lpstr>Helvetica</vt:lpstr>
      <vt:lpstr>Symbol</vt:lpstr>
      <vt:lpstr>Times</vt:lpstr>
      <vt:lpstr>Times New Roman</vt:lpstr>
      <vt:lpstr>Wingdings</vt:lpstr>
      <vt:lpstr>游ゴシック</vt:lpstr>
      <vt:lpstr>游ゴシック Light</vt:lpstr>
      <vt:lpstr>ヒラギノ角ゴ Pro W3</vt:lpstr>
      <vt:lpstr>Office テーマ</vt:lpstr>
      <vt:lpstr>Summary report in WG4  ~Cryomodule design, assembly and performance~</vt:lpstr>
      <vt:lpstr>Contents in WG4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FRIB</vt:lpstr>
      <vt:lpstr>PowerPoint Presentation</vt:lpstr>
      <vt:lpstr>Alignment</vt:lpstr>
      <vt:lpstr>Cleanroom Installation Tooling</vt:lpstr>
      <vt:lpstr>FRIB Cryomodule Assembly Floor</vt:lpstr>
      <vt:lpstr>Inventory and Assembly Status Tracked using Trello (electronically)</vt:lpstr>
      <vt:lpstr>LCLS-II</vt:lpstr>
      <vt:lpstr>LCLS-II Cryomodule Design Considerations</vt:lpstr>
      <vt:lpstr>LCLS-II Cryomodule Design Considerations</vt:lpstr>
      <vt:lpstr>LCLS-II Production</vt:lpstr>
      <vt:lpstr>LCLS-II Schedule Overview</vt:lpstr>
      <vt:lpstr>CM Installation Workflow</vt:lpstr>
      <vt:lpstr> Temperatures and Magnetic Fields During Fast Cool Down</vt:lpstr>
      <vt:lpstr>Cryogenic Measurement</vt:lpstr>
      <vt:lpstr>Microphonics and GDR Unit Testing</vt:lpstr>
      <vt:lpstr>LCLS II Overall Transfer Function Graph</vt:lpstr>
      <vt:lpstr>LCLS II Microphonics and JT Valve Vibrations, Cavity 4 Jan. 26</vt:lpstr>
      <vt:lpstr>Lessons Learned</vt:lpstr>
      <vt:lpstr>Thermoacoustic Oscillation</vt:lpstr>
      <vt:lpstr>Magnetic Hygiene</vt:lpstr>
      <vt:lpstr>Magnetic Shield Design Considerations</vt:lpstr>
      <vt:lpstr>PowerPoint Presentation</vt:lpstr>
      <vt:lpstr>Microphonics</vt:lpstr>
      <vt:lpstr>PowerPoint Presentation</vt:lpstr>
      <vt:lpstr>Background Floor Motion in Tunnel</vt:lpstr>
      <vt:lpstr>Waveguide Ceiling and Strut Bracing/Damping</vt:lpstr>
      <vt:lpstr>Tuner Damper Ring</vt:lpstr>
      <vt:lpstr>Modifications on CM2 to reduce vibration</vt:lpstr>
      <vt:lpstr>Tooling and Access</vt:lpstr>
      <vt:lpstr>Cryomodule Transportation and Tooling</vt:lpstr>
      <vt:lpstr>Rail Interface Systems</vt:lpstr>
      <vt:lpstr>Typical Tunnel Cross Section – Tight Installation Conditions</vt:lpstr>
      <vt:lpstr>Radiations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summary report in WG4</dc:title>
  <dc:creator>山本康史</dc:creator>
  <cp:lastModifiedBy>Fillinger, Kathryn</cp:lastModifiedBy>
  <cp:revision>39</cp:revision>
  <dcterms:created xsi:type="dcterms:W3CDTF">2017-02-24T13:06:07Z</dcterms:created>
  <dcterms:modified xsi:type="dcterms:W3CDTF">2017-02-28T13:55:27Z</dcterms:modified>
</cp:coreProperties>
</file>