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9"/>
  </p:notesMasterIdLst>
  <p:handoutMasterIdLst>
    <p:handoutMasterId r:id="rId20"/>
  </p:handoutMasterIdLst>
  <p:sldIdLst>
    <p:sldId id="624" r:id="rId3"/>
    <p:sldId id="683" r:id="rId4"/>
    <p:sldId id="722" r:id="rId5"/>
    <p:sldId id="697" r:id="rId6"/>
    <p:sldId id="720" r:id="rId7"/>
    <p:sldId id="698" r:id="rId8"/>
    <p:sldId id="685" r:id="rId9"/>
    <p:sldId id="686" r:id="rId10"/>
    <p:sldId id="725" r:id="rId11"/>
    <p:sldId id="691" r:id="rId12"/>
    <p:sldId id="699" r:id="rId13"/>
    <p:sldId id="723" r:id="rId14"/>
    <p:sldId id="661" r:id="rId15"/>
    <p:sldId id="660" r:id="rId16"/>
    <p:sldId id="701" r:id="rId17"/>
    <p:sldId id="706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EFE"/>
    <a:srgbClr val="800080"/>
    <a:srgbClr val="0000FF"/>
    <a:srgbClr val="02007E"/>
    <a:srgbClr val="FE0182"/>
    <a:srgbClr val="A7A8AA"/>
    <a:srgbClr val="004C97"/>
    <a:srgbClr val="404040"/>
    <a:srgbClr val="50505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11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2/22/2017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2/22/2017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7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46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02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47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10" Type="http://schemas.openxmlformats.org/officeDocument/2006/relationships/image" Target="../media/image62.png"/><Relationship Id="rId4" Type="http://schemas.openxmlformats.org/officeDocument/2006/relationships/image" Target="../media/image46.gif"/><Relationship Id="rId9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3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1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121173"/>
            <a:ext cx="7526338" cy="951207"/>
          </a:xfrm>
        </p:spPr>
        <p:txBody>
          <a:bodyPr/>
          <a:lstStyle/>
          <a:p>
            <a:r>
              <a:rPr lang="en-US" dirty="0"/>
              <a:t>On Trapped Flux Losses:</a:t>
            </a:r>
            <a:br>
              <a:rPr lang="en-US" dirty="0"/>
            </a:br>
            <a:r>
              <a:rPr lang="en-US" sz="2400" dirty="0"/>
              <a:t>Expulsion and dissipation mechanisms description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6450" y="4970633"/>
            <a:ext cx="7526338" cy="1489952"/>
          </a:xfrm>
        </p:spPr>
        <p:txBody>
          <a:bodyPr/>
          <a:lstStyle/>
          <a:p>
            <a:r>
              <a:rPr lang="en-US" dirty="0"/>
              <a:t>Mattia Checchin</a:t>
            </a:r>
          </a:p>
          <a:p>
            <a:endParaRPr lang="en-US" sz="1100" dirty="0"/>
          </a:p>
          <a:p>
            <a:r>
              <a:rPr lang="en-US" dirty="0"/>
              <a:t>TTC Meeting, MSU, East Lansing</a:t>
            </a:r>
          </a:p>
          <a:p>
            <a:r>
              <a:rPr lang="en-US" dirty="0"/>
              <a:t>22-Feb-2017</a:t>
            </a:r>
          </a:p>
        </p:txBody>
      </p:sp>
    </p:spTree>
    <p:extLst>
      <p:ext uri="{BB962C8B-B14F-4D97-AF65-F5344CB8AC3E}">
        <p14:creationId xmlns:p14="http://schemas.microsoft.com/office/powerpoint/2010/main" val="358327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experimental data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597" y="832307"/>
            <a:ext cx="4317403" cy="3484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20" y="4317167"/>
            <a:ext cx="2400300" cy="192489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Mattia Checchin | TTC Meeting, MSU, 2017</a:t>
            </a:r>
            <a:endParaRPr lang="en-US" sz="1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9876788"/>
                  </p:ext>
                </p:extLst>
              </p:nvPr>
            </p:nvGraphicFramePr>
            <p:xfrm>
              <a:off x="437445" y="3433953"/>
              <a:ext cx="3869020" cy="1575281"/>
            </p:xfrm>
            <a:graphic>
              <a:graphicData uri="http://schemas.openxmlformats.org/drawingml/2006/table">
                <a:tbl>
                  <a:tblPr firstRow="1">
                    <a:tableStyleId>{EB9631B5-78F2-41C9-869B-9F39066F8104}</a:tableStyleId>
                  </a:tblPr>
                  <a:tblGrid>
                    <a:gridCol w="19345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345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38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1" dirty="0">
                              <a:solidFill>
                                <a:sysClr val="windowText" lastClr="000000"/>
                              </a:solidFill>
                            </a:rPr>
                            <a:t>Cavity name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&gt;(</m:t>
                                </m:r>
                                <m:r>
                                  <a:rPr lang="en-US" sz="1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57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CBMM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0.3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57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ACC002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9876788"/>
                  </p:ext>
                </p:extLst>
              </p:nvPr>
            </p:nvGraphicFramePr>
            <p:xfrm>
              <a:off x="437445" y="3433953"/>
              <a:ext cx="3869020" cy="1575281"/>
            </p:xfrm>
            <a:graphic>
              <a:graphicData uri="http://schemas.openxmlformats.org/drawingml/2006/table">
                <a:tbl>
                  <a:tblPr firstRow="1">
                    <a:tableStyleId>{EB9631B5-78F2-41C9-869B-9F39066F8104}</a:tableStyleId>
                  </a:tblPr>
                  <a:tblGrid>
                    <a:gridCol w="19345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345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38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1" dirty="0">
                              <a:solidFill>
                                <a:sysClr val="windowText" lastClr="000000"/>
                              </a:solidFill>
                            </a:rPr>
                            <a:t>Cavity name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2020" r="-629" b="-16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57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CBMM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0.3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57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ACC002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600" y="1018445"/>
                <a:ext cx="4516821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Magnetization measurements</a:t>
                </a:r>
                <a:r>
                  <a:rPr lang="en-US" sz="2200" baseline="30000" dirty="0">
                    <a:solidFill>
                      <a:srgbClr val="331EFE"/>
                    </a:solidFill>
                  </a:rPr>
                  <a:t>1</a:t>
                </a:r>
                <a:r>
                  <a:rPr lang="en-US" sz="2200" baseline="30000" dirty="0">
                    <a:solidFill>
                      <a:schemeClr val="accent6">
                        <a:lumMod val="50000"/>
                      </a:schemeClr>
                    </a:solidFill>
                  </a:rPr>
                  <a:t>,</a:t>
                </a:r>
                <a:r>
                  <a:rPr lang="en-US" sz="2200" baseline="30000" dirty="0">
                    <a:solidFill>
                      <a:srgbClr val="331EFE"/>
                    </a:solidFill>
                  </a:rPr>
                  <a:t>2</a:t>
                </a: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of niobium and niobium films </a:t>
                </a: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~1−10 </m:t>
                    </m:r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</a:p>
              <a:p>
                <a:pPr algn="just"/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The model 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i="1" dirty="0">
                    <a:solidFill>
                      <a:srgbClr val="C00000"/>
                    </a:solidFill>
                  </a:rPr>
                  <a:t> in agreement with the literature</a:t>
                </a: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 ones: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18445"/>
                <a:ext cx="4516821" cy="2031325"/>
              </a:xfrm>
              <a:prstGeom prst="rect">
                <a:avLst/>
              </a:prstGeom>
              <a:blipFill>
                <a:blip r:embed="rId5"/>
                <a:stretch>
                  <a:fillRect l="-1757" t="-2102" r="-1757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8600" y="5484979"/>
            <a:ext cx="5783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1EFE"/>
                </a:solidFill>
              </a:rPr>
              <a:t>exp. data: S. Posen </a:t>
            </a:r>
            <a:r>
              <a:rPr lang="en-US" sz="1600" i="1" dirty="0">
                <a:solidFill>
                  <a:srgbClr val="331EFE"/>
                </a:solidFill>
              </a:rPr>
              <a:t>et al.</a:t>
            </a:r>
            <a:r>
              <a:rPr lang="en-US" sz="1600" dirty="0">
                <a:solidFill>
                  <a:srgbClr val="331EFE"/>
                </a:solidFill>
              </a:rPr>
              <a:t>, J. Appl. Phys. </a:t>
            </a:r>
            <a:r>
              <a:rPr lang="en-US" sz="1600" b="1" dirty="0">
                <a:solidFill>
                  <a:srgbClr val="331EFE"/>
                </a:solidFill>
              </a:rPr>
              <a:t>119</a:t>
            </a:r>
            <a:r>
              <a:rPr lang="en-US" sz="1600" dirty="0">
                <a:solidFill>
                  <a:srgbClr val="331EFE"/>
                </a:solidFill>
              </a:rPr>
              <a:t>, 213903 (2016)</a:t>
            </a:r>
          </a:p>
          <a:p>
            <a:r>
              <a:rPr lang="en-US" sz="1400" baseline="30000" dirty="0">
                <a:solidFill>
                  <a:srgbClr val="331EFE"/>
                </a:solidFill>
              </a:rPr>
              <a:t>1</a:t>
            </a:r>
            <a:r>
              <a:rPr lang="en-US" sz="1400" dirty="0">
                <a:solidFill>
                  <a:srgbClr val="331EFE"/>
                </a:solidFill>
              </a:rPr>
              <a:t> G. Park, C. E. Cunningham and B. Cabrera, Phys. Rev. Lett. </a:t>
            </a:r>
            <a:r>
              <a:rPr lang="en-US" sz="1400" b="1" dirty="0">
                <a:solidFill>
                  <a:srgbClr val="331EFE"/>
                </a:solidFill>
              </a:rPr>
              <a:t>68</a:t>
            </a:r>
            <a:r>
              <a:rPr lang="en-US" sz="1400" dirty="0">
                <a:solidFill>
                  <a:srgbClr val="331EFE"/>
                </a:solidFill>
              </a:rPr>
              <a:t>, 12 (1992)</a:t>
            </a:r>
          </a:p>
          <a:p>
            <a:r>
              <a:rPr lang="en-US" sz="1400" baseline="30000" dirty="0">
                <a:solidFill>
                  <a:srgbClr val="331EFE"/>
                </a:solidFill>
              </a:rPr>
              <a:t>2</a:t>
            </a:r>
            <a:r>
              <a:rPr lang="en-US" sz="1400" dirty="0">
                <a:solidFill>
                  <a:srgbClr val="331EFE"/>
                </a:solidFill>
              </a:rPr>
              <a:t> L. H. Allen and J. H. Claassen, Phys. Rev. B </a:t>
            </a:r>
            <a:r>
              <a:rPr lang="en-US" sz="1400" b="1" dirty="0">
                <a:solidFill>
                  <a:srgbClr val="331EFE"/>
                </a:solidFill>
              </a:rPr>
              <a:t>39</a:t>
            </a:r>
            <a:r>
              <a:rPr lang="en-US" sz="1400" dirty="0">
                <a:solidFill>
                  <a:srgbClr val="331EFE"/>
                </a:solidFill>
              </a:rPr>
              <a:t>, 4 (1989)</a:t>
            </a:r>
          </a:p>
        </p:txBody>
      </p:sp>
    </p:spTree>
    <p:extLst>
      <p:ext uri="{BB962C8B-B14F-4D97-AF65-F5344CB8AC3E}">
        <p14:creationId xmlns:p14="http://schemas.microsoft.com/office/powerpoint/2010/main" val="117925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096434"/>
                <a:ext cx="8672513" cy="665133"/>
              </a:xfrm>
            </p:spPr>
            <p:txBody>
              <a:bodyPr anchor="ctr"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Trapped Flux Sensitivity—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096434"/>
                <a:ext cx="8672513" cy="665133"/>
              </a:xfrm>
              <a:blipFill>
                <a:blip r:embed="rId2"/>
                <a:stretch>
                  <a:fillRect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81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/>
              <a:t>Sensitivity vs mean-free-path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Martina Martinello | LINAC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59210" y="905575"/>
            <a:ext cx="4052849" cy="1939018"/>
            <a:chOff x="5011571" y="961582"/>
            <a:chExt cx="4052849" cy="19390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571" y="979870"/>
              <a:ext cx="2038453" cy="176852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441" y="961582"/>
              <a:ext cx="1787979" cy="193901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32" y="2990429"/>
            <a:ext cx="4219727" cy="3257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4963" y="3501274"/>
            <a:ext cx="960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Pinning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regime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22988" y="4188016"/>
            <a:ext cx="186706" cy="3852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38164" y="3496272"/>
            <a:ext cx="1140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Flux-flow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regime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733356" y="4204158"/>
            <a:ext cx="186706" cy="3852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9/28/2016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794741"/>
            <a:ext cx="6506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en-US" sz="1600" dirty="0">
                <a:solidFill>
                  <a:srgbClr val="331EFE"/>
                </a:solidFill>
              </a:rPr>
              <a:t>M. Checchin </a:t>
            </a:r>
            <a:r>
              <a:rPr lang="en-US" sz="1600" i="1" dirty="0">
                <a:solidFill>
                  <a:srgbClr val="331EFE"/>
                </a:solidFill>
              </a:rPr>
              <a:t>et al</a:t>
            </a:r>
            <a:r>
              <a:rPr lang="en-US" sz="1600" dirty="0">
                <a:solidFill>
                  <a:srgbClr val="331EFE"/>
                </a:solidFill>
              </a:rPr>
              <a:t>., </a:t>
            </a:r>
            <a:r>
              <a:rPr lang="en-US" sz="1600" dirty="0" err="1">
                <a:solidFill>
                  <a:srgbClr val="331EFE"/>
                </a:solidFill>
              </a:rPr>
              <a:t>Supercond</a:t>
            </a:r>
            <a:r>
              <a:rPr lang="en-US" sz="1600" dirty="0">
                <a:solidFill>
                  <a:srgbClr val="331EFE"/>
                </a:solidFill>
              </a:rPr>
              <a:t>. Sci. Technol. </a:t>
            </a:r>
            <a:r>
              <a:rPr lang="en-US" sz="1600" b="1" dirty="0">
                <a:solidFill>
                  <a:srgbClr val="331EFE"/>
                </a:solidFill>
              </a:rPr>
              <a:t>30</a:t>
            </a:r>
            <a:r>
              <a:rPr lang="en-US" sz="1600" dirty="0">
                <a:solidFill>
                  <a:srgbClr val="331EFE"/>
                </a:solidFill>
              </a:rPr>
              <a:t>, 034003 (2017)</a:t>
            </a:r>
          </a:p>
          <a:p>
            <a:pPr marL="0" lvl="1"/>
            <a:r>
              <a:rPr lang="en-US" sz="1600" dirty="0">
                <a:solidFill>
                  <a:srgbClr val="331EFE"/>
                </a:solidFill>
              </a:rPr>
              <a:t>exp. data: M. Martinello </a:t>
            </a:r>
            <a:r>
              <a:rPr lang="en-US" sz="1600" i="1" dirty="0">
                <a:solidFill>
                  <a:srgbClr val="331EFE"/>
                </a:solidFill>
              </a:rPr>
              <a:t>et al</a:t>
            </a:r>
            <a:r>
              <a:rPr lang="en-US" sz="1600" dirty="0">
                <a:solidFill>
                  <a:srgbClr val="331EFE"/>
                </a:solidFill>
              </a:rPr>
              <a:t>., App. Phys. Lett. </a:t>
            </a:r>
            <a:r>
              <a:rPr lang="en-US" sz="1600" b="1" dirty="0">
                <a:solidFill>
                  <a:srgbClr val="331EFE"/>
                </a:solidFill>
              </a:rPr>
              <a:t>109</a:t>
            </a:r>
            <a:r>
              <a:rPr lang="en-US" sz="1600" dirty="0">
                <a:solidFill>
                  <a:srgbClr val="331EFE"/>
                </a:solidFill>
              </a:rPr>
              <a:t>, 062601 (2016)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693" y="1034540"/>
                <a:ext cx="4740639" cy="4544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27432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Small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– </a:t>
                </a:r>
                <a:r>
                  <a:rPr lang="en-US" sz="2200" i="1" u="sng" dirty="0">
                    <a:solidFill>
                      <a:srgbClr val="C00000"/>
                    </a:solidFill>
                  </a:rPr>
                  <a:t>pinning regime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i="1" dirty="0">
                    <a:solidFill>
                      <a:schemeClr val="accent6">
                        <a:lumMod val="50000"/>
                      </a:schemeClr>
                    </a:solidFill>
                  </a:rPr>
                  <a:t> increases with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i="1" dirty="0">
                    <a:solidFill>
                      <a:schemeClr val="accent6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i="1" dirty="0">
                    <a:solidFill>
                      <a:schemeClr val="accent6">
                        <a:lumMod val="50000"/>
                      </a:schemeClr>
                    </a:solidFill>
                  </a:rPr>
                  <a:t>, decreases with the increasing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27432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Large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– </a:t>
                </a:r>
                <a:r>
                  <a:rPr lang="en-US" sz="2200" i="1" u="sng" dirty="0">
                    <a:solidFill>
                      <a:srgbClr val="C00000"/>
                    </a:solidFill>
                  </a:rPr>
                  <a:t>flux-flow regime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2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i="1" dirty="0">
                    <a:solidFill>
                      <a:schemeClr val="accent6">
                        <a:lumMod val="50000"/>
                      </a:schemeClr>
                    </a:solidFill>
                  </a:rPr>
                  <a:t> decreases with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i="1" dirty="0">
                    <a:solidFill>
                      <a:schemeClr val="accent6">
                        <a:lumMod val="50000"/>
                      </a:schemeClr>
                    </a:solidFill>
                  </a:rPr>
                  <a:t>, independent on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200" i="1" dirty="0">
                    <a:solidFill>
                      <a:schemeClr val="accent6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" y="1034540"/>
                <a:ext cx="4740639" cy="4544129"/>
              </a:xfrm>
              <a:prstGeom prst="rect">
                <a:avLst/>
              </a:prstGeom>
              <a:blipFill>
                <a:blip r:embed="rId5"/>
                <a:stretch>
                  <a:fillRect l="-1414" t="-940" r="-2057" b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06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From pinning to flux-flow regime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MSU, 2017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784" y="3863365"/>
            <a:ext cx="1371600" cy="21011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72" y="3857036"/>
            <a:ext cx="1371600" cy="2101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366" y="3857036"/>
            <a:ext cx="1371600" cy="2101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978" y="3865664"/>
            <a:ext cx="1371600" cy="2101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66" y="3857329"/>
            <a:ext cx="1371600" cy="21011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220" y="37146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25406" y="37146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06576" y="37146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00700" y="37083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90914" y="37083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666" y="994839"/>
            <a:ext cx="29184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In the </a:t>
            </a:r>
            <a:r>
              <a:rPr lang="en-US" sz="2000" i="1" dirty="0">
                <a:solidFill>
                  <a:srgbClr val="C00000"/>
                </a:solidFill>
              </a:rPr>
              <a:t>pinning regime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vortices are constrained by the pinning centers</a:t>
            </a:r>
          </a:p>
          <a:p>
            <a:pPr marL="182880" indent="-18288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-182880" algn="just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In the </a:t>
            </a:r>
            <a:r>
              <a:rPr lang="en-US" sz="2000" i="1" dirty="0">
                <a:solidFill>
                  <a:srgbClr val="C00000"/>
                </a:solidFill>
              </a:rPr>
              <a:t>flux-flow regime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vortex oscillation is counteracted by the material viscosity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37398" y="994839"/>
            <a:ext cx="5378002" cy="2741013"/>
            <a:chOff x="3414992" y="1037552"/>
            <a:chExt cx="5378002" cy="27410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4992" y="1037552"/>
              <a:ext cx="5378002" cy="274101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31795" y="1513897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accent6">
                      <a:lumMod val="50000"/>
                    </a:schemeClr>
                  </a:solidFill>
                </a:rPr>
                <a:t>Pinning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54067" y="1506017"/>
              <a:ext cx="948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accent6">
                      <a:lumMod val="50000"/>
                    </a:schemeClr>
                  </a:solidFill>
                </a:rPr>
                <a:t>Flux-flow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801079" y="1837498"/>
              <a:ext cx="675505" cy="74336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705424" y="1852451"/>
              <a:ext cx="436117" cy="72840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85391" y="6024285"/>
            <a:ext cx="5729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1600" dirty="0">
                <a:solidFill>
                  <a:srgbClr val="331EFE"/>
                </a:solidFill>
              </a:rPr>
              <a:t>M. Checchin </a:t>
            </a:r>
            <a:r>
              <a:rPr lang="en-US" sz="1600" i="1" dirty="0">
                <a:solidFill>
                  <a:srgbClr val="331EFE"/>
                </a:solidFill>
              </a:rPr>
              <a:t>et al</a:t>
            </a:r>
            <a:r>
              <a:rPr lang="en-US" sz="1600" dirty="0">
                <a:solidFill>
                  <a:srgbClr val="331EFE"/>
                </a:solidFill>
              </a:rPr>
              <a:t>., </a:t>
            </a:r>
            <a:r>
              <a:rPr lang="en-US" sz="1600" dirty="0" err="1">
                <a:solidFill>
                  <a:srgbClr val="331EFE"/>
                </a:solidFill>
              </a:rPr>
              <a:t>Supercond</a:t>
            </a:r>
            <a:r>
              <a:rPr lang="en-US" sz="1600" dirty="0">
                <a:solidFill>
                  <a:srgbClr val="331EFE"/>
                </a:solidFill>
              </a:rPr>
              <a:t>. Sci. Technol. </a:t>
            </a:r>
            <a:r>
              <a:rPr lang="en-US" sz="1600" b="1" dirty="0">
                <a:solidFill>
                  <a:srgbClr val="331EFE"/>
                </a:solidFill>
              </a:rPr>
              <a:t>30</a:t>
            </a:r>
            <a:r>
              <a:rPr lang="en-US" sz="1600" dirty="0">
                <a:solidFill>
                  <a:srgbClr val="331EFE"/>
                </a:solidFill>
              </a:rPr>
              <a:t>, 034003 (2017)</a:t>
            </a:r>
          </a:p>
        </p:txBody>
      </p:sp>
    </p:spTree>
    <p:extLst>
      <p:ext uri="{BB962C8B-B14F-4D97-AF65-F5344CB8AC3E}">
        <p14:creationId xmlns:p14="http://schemas.microsoft.com/office/powerpoint/2010/main" val="396448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Sensitivity as a function of pinning point position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MSU, 2017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784" y="3826628"/>
            <a:ext cx="1371600" cy="21192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72" y="3820299"/>
            <a:ext cx="1371600" cy="2119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366" y="3820299"/>
            <a:ext cx="1371600" cy="2119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978" y="3828927"/>
            <a:ext cx="1371600" cy="21192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66" y="3820592"/>
            <a:ext cx="1371600" cy="21192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220" y="36869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25406" y="36869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06576" y="36869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00700" y="36806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90914" y="36806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9666" y="1019291"/>
                <a:ext cx="3120988" cy="210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2880" indent="-18288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15 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sensitivity is the lowest</a:t>
                </a:r>
              </a:p>
              <a:p>
                <a:pPr algn="just"/>
                <a:endParaRPr lang="en-US" sz="105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82880" indent="-18288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&gt;400 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</a:rPr>
                  <a:t>constant sensitivity</a:t>
                </a:r>
                <a:r>
                  <a:rPr lang="en-US" sz="2000" i="1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bulk pinning does not affect the vortex oscillation! </a:t>
                </a:r>
                <a:endParaRPr lang="en-US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6" y="1019291"/>
                <a:ext cx="3120988" cy="2100575"/>
              </a:xfrm>
              <a:prstGeom prst="rect">
                <a:avLst/>
              </a:prstGeom>
              <a:blipFill>
                <a:blip r:embed="rId8"/>
                <a:stretch>
                  <a:fillRect l="-1758" t="-1449" r="-2148" b="-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0020" y="871848"/>
            <a:ext cx="5145590" cy="250923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85391" y="6024285"/>
            <a:ext cx="5729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1600" dirty="0">
                <a:solidFill>
                  <a:srgbClr val="331EFE"/>
                </a:solidFill>
              </a:rPr>
              <a:t>M. Checchin </a:t>
            </a:r>
            <a:r>
              <a:rPr lang="en-US" sz="1600" i="1" dirty="0">
                <a:solidFill>
                  <a:srgbClr val="331EFE"/>
                </a:solidFill>
              </a:rPr>
              <a:t>et al</a:t>
            </a:r>
            <a:r>
              <a:rPr lang="en-US" sz="1600" dirty="0">
                <a:solidFill>
                  <a:srgbClr val="331EFE"/>
                </a:solidFill>
              </a:rPr>
              <a:t>., </a:t>
            </a:r>
            <a:r>
              <a:rPr lang="en-US" sz="1600" dirty="0" err="1">
                <a:solidFill>
                  <a:srgbClr val="331EFE"/>
                </a:solidFill>
              </a:rPr>
              <a:t>Supercond</a:t>
            </a:r>
            <a:r>
              <a:rPr lang="en-US" sz="1600" dirty="0">
                <a:solidFill>
                  <a:srgbClr val="331EFE"/>
                </a:solidFill>
              </a:rPr>
              <a:t>. Sci. Technol. </a:t>
            </a:r>
            <a:r>
              <a:rPr lang="en-US" sz="1600" b="1" dirty="0">
                <a:solidFill>
                  <a:srgbClr val="331EFE"/>
                </a:solidFill>
              </a:rPr>
              <a:t>30</a:t>
            </a:r>
            <a:r>
              <a:rPr lang="en-US" sz="1600" dirty="0">
                <a:solidFill>
                  <a:srgbClr val="331EFE"/>
                </a:solidFill>
              </a:rPr>
              <a:t>, 034003 (2017)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9666" y="3211672"/>
                <a:ext cx="4139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a near-surface property!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6" y="3211672"/>
                <a:ext cx="4139146" cy="461665"/>
              </a:xfrm>
              <a:prstGeom prst="rect">
                <a:avLst/>
              </a:prstGeom>
              <a:blipFill>
                <a:blip r:embed="rId10"/>
                <a:stretch>
                  <a:fillRect t="-10526" r="-11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9666" y="3196013"/>
            <a:ext cx="4139146" cy="5096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96434"/>
            <a:ext cx="8672513" cy="66513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267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8640" y="834562"/>
                <a:ext cx="804672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2880" indent="-18288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Trapping Efficiency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:r>
                  <a:rPr lang="en-US" u="sng" dirty="0">
                    <a:solidFill>
                      <a:srgbClr val="C00000"/>
                    </a:solidFill>
                  </a:rPr>
                  <a:t>bulk property</a:t>
                </a: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640080" lvl="1" indent="-18288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Defined by the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opposite action of pinning</a:t>
                </a:r>
                <a:r>
                  <a:rPr lang="en-US" sz="2000" i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and Gibbs free energy gradient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at the interface between Meissner and mixed states</a:t>
                </a:r>
              </a:p>
              <a:p>
                <a:pPr marL="640080" lvl="1" indent="-18288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Well described by a statistical argumentation</a:t>
                </a:r>
              </a:p>
              <a:p>
                <a:pPr marL="640080" lvl="1" indent="-18288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The higher the thermal gradient, the better the expulsion</a:t>
                </a:r>
              </a:p>
              <a:p>
                <a:pPr marL="640080" lvl="1" indent="-18288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C00000"/>
                    </a:solidFill>
                  </a:rPr>
                  <a:t>Several types of pinning-effective defect may be involved</a:t>
                </a:r>
              </a:p>
              <a:p>
                <a:pPr lvl="1" algn="just">
                  <a:buClr>
                    <a:schemeClr val="accent6">
                      <a:lumMod val="50000"/>
                    </a:schemeClr>
                  </a:buClr>
                </a:pPr>
                <a:endParaRPr lang="en-US" sz="9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82880" indent="-18288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Trapped Flux Sensitivity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:r>
                  <a:rPr lang="en-US" u="sng" dirty="0">
                    <a:solidFill>
                      <a:srgbClr val="C00000"/>
                    </a:solidFill>
                  </a:rPr>
                  <a:t>near-surface property</a:t>
                </a: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marL="640080" lvl="1" indent="-18288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Two regimes of dissipation:</a:t>
                </a:r>
              </a:p>
              <a:p>
                <a:pPr marL="1097280" lvl="2" indent="-18288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404040">
                        <a:lumMod val="50000"/>
                      </a:srgbClr>
                    </a:solidFill>
                  </a:rPr>
                  <a:t>Small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: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pinning regime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</a:p>
              <a:p>
                <a:pPr lvl="3" algn="just">
                  <a:buClr>
                    <a:schemeClr val="accent6">
                      <a:lumMod val="50000"/>
                    </a:schemeClr>
                  </a:buClr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vortices are constrained by the pinning centers</a:t>
                </a:r>
              </a:p>
              <a:p>
                <a:pPr lvl="3" algn="just">
                  <a:buClr>
                    <a:schemeClr val="accent6">
                      <a:lumMod val="50000"/>
                    </a:schemeClr>
                  </a:buClr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increases</a:t>
                </a:r>
                <a:r>
                  <a:rPr lang="en-US" sz="2000" dirty="0">
                    <a:solidFill>
                      <a:srgbClr val="404040">
                        <a:lumMod val="50000"/>
                      </a:srgbClr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404040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solidFill>
                          <a:srgbClr val="404040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>
                    <a:solidFill>
                      <a:srgbClr val="404040">
                        <a:lumMod val="50000"/>
                      </a:srgb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404040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solidFill>
                          <a:srgbClr val="404040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>
                    <a:solidFill>
                      <a:srgbClr val="404040">
                        <a:lumMod val="50000"/>
                      </a:srgb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097280" lvl="2" indent="-18288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404040">
                        <a:lumMod val="50000"/>
                      </a:srgbClr>
                    </a:solidFill>
                  </a:rPr>
                  <a:t>Large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: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flux-flow regime</a:t>
                </a:r>
              </a:p>
              <a:p>
                <a:pPr lvl="3" algn="just">
                  <a:buClr>
                    <a:schemeClr val="accent6">
                      <a:lumMod val="50000"/>
                    </a:schemeClr>
                  </a:buClr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the vortex oscillation is counteracted by the material viscosity</a:t>
                </a:r>
              </a:p>
              <a:p>
                <a:pPr lvl="3" algn="just">
                  <a:buClr>
                    <a:schemeClr val="accent6">
                      <a:lumMod val="50000"/>
                    </a:schemeClr>
                  </a:buClr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rgbClr val="404040">
                        <a:lumMod val="50000"/>
                      </a:srgbClr>
                    </a:solidFill>
                  </a:rPr>
                  <a:t>decreases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404040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solidFill>
                          <a:srgbClr val="404040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>
                    <a:solidFill>
                      <a:srgbClr val="404040">
                        <a:lumMod val="50000"/>
                      </a:srgbClr>
                    </a:solidFill>
                  </a:rPr>
                  <a:t>, but independent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404040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>
                    <a:solidFill>
                      <a:srgbClr val="404040">
                        <a:lumMod val="50000"/>
                      </a:srgb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834562"/>
                <a:ext cx="8046720" cy="4832092"/>
              </a:xfrm>
              <a:prstGeom prst="rect">
                <a:avLst/>
              </a:prstGeom>
              <a:blipFill>
                <a:blip r:embed="rId2"/>
                <a:stretch>
                  <a:fillRect l="-833" t="-1009" r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26610" y="5577725"/>
            <a:ext cx="589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31EFE"/>
                </a:solidFill>
              </a:rPr>
              <a:t>Thank you for the attention</a:t>
            </a:r>
          </a:p>
        </p:txBody>
      </p:sp>
    </p:spTree>
    <p:extLst>
      <p:ext uri="{BB962C8B-B14F-4D97-AF65-F5344CB8AC3E}">
        <p14:creationId xmlns:p14="http://schemas.microsoft.com/office/powerpoint/2010/main" val="25862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Trapped flux surface resistance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MSU, 2017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9694" y="1989892"/>
                <a:ext cx="3990147" cy="398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𝐵𝐶𝑆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  <a:cs typeface="Helvetica" panose="020B0604020202020204" pitchFamily="34" charset="0"/>
                  </a:rPr>
                  <a:t> ⇒ temperature-dependent part of the surface resistance</a:t>
                </a:r>
                <a:endParaRPr lang="en-US" sz="20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just"/>
                <a:endParaRPr lang="en-US" sz="14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  <a:cs typeface="Helvetica" panose="020B0604020202020204" pitchFamily="34" charset="0"/>
                  </a:rPr>
                  <a:t> ⇒ intrinsic residual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cs typeface="Helvetica" panose="020B0604020202020204" pitchFamily="34" charset="0"/>
                  </a:rPr>
                  <a:t> resistance</a:t>
                </a:r>
              </a:p>
              <a:p>
                <a:pPr algn="just"/>
                <a:endParaRPr lang="en-US" sz="14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𝑓𝑙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  <a:cs typeface="Helvetica" panose="020B0604020202020204" pitchFamily="34" charset="0"/>
                  </a:rPr>
                  <a:t>⇒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cs typeface="Helvetica" panose="020B0604020202020204" pitchFamily="34" charset="0"/>
                  </a:rPr>
                  <a:t>trapped magnetic flux surface resistance:</a:t>
                </a:r>
              </a:p>
              <a:p>
                <a:pPr marL="274320" indent="-274320" algn="just"/>
                <a:endParaRPr lang="en-US" sz="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If pinned, vortices may survive in the Meissner state introducing dissipation</a:t>
                </a:r>
              </a:p>
              <a:p>
                <a:pPr marL="274320" indent="-274320" algn="just"/>
                <a:endParaRPr lang="en-US" sz="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lvl="0" indent="-27432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404040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404040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800" i="1">
                            <a:solidFill>
                              <a:srgbClr val="404040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:r>
                  <a:rPr lang="en-US" sz="1800" dirty="0">
                    <a:solidFill>
                      <a:srgbClr val="404040">
                        <a:lumMod val="50000"/>
                      </a:srgbClr>
                    </a:solidFill>
                  </a:rPr>
                  <a:t>flux trapping efficiency</a:t>
                </a:r>
              </a:p>
              <a:p>
                <a:pPr marL="274320" indent="-274320" algn="just"/>
                <a:endParaRPr lang="en-US" sz="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—trapped flux sensitivity</a:t>
                </a:r>
                <a:endParaRPr lang="en-US" sz="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endParaRPr lang="en-US" sz="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—external magnetic field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94" y="1989892"/>
                <a:ext cx="3990147" cy="3989425"/>
              </a:xfrm>
              <a:prstGeom prst="rect">
                <a:avLst/>
              </a:prstGeom>
              <a:blipFill>
                <a:blip r:embed="rId3"/>
                <a:stretch>
                  <a:fillRect l="-1679" t="-1069" r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492171" y="2500469"/>
            <a:ext cx="4562856" cy="3711156"/>
            <a:chOff x="4484551" y="2477609"/>
            <a:chExt cx="4562856" cy="37111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551" y="2689974"/>
              <a:ext cx="4562856" cy="3498791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>
            <a:xfrm flipH="1">
              <a:off x="5263896" y="5089287"/>
              <a:ext cx="3727704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headEnd type="none" w="med" len="med"/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771249" y="4827677"/>
                  <a:ext cx="51167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249" y="4827677"/>
                  <a:ext cx="51167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/>
            <p:cNvSpPr/>
            <p:nvPr/>
          </p:nvSpPr>
          <p:spPr>
            <a:xfrm>
              <a:off x="6280934" y="3756233"/>
              <a:ext cx="1031907" cy="55399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b-NO" sz="1000" dirty="0">
                  <a:solidFill>
                    <a:srgbClr val="331EFE"/>
                  </a:solidFill>
                </a:rPr>
                <a:t>H. F. Hess </a:t>
              </a:r>
              <a:r>
                <a:rPr lang="nb-NO" sz="1000" i="1" dirty="0">
                  <a:solidFill>
                    <a:srgbClr val="331EFE"/>
                  </a:solidFill>
                </a:rPr>
                <a:t>et al.</a:t>
              </a:r>
              <a:r>
                <a:rPr lang="nb-NO" sz="1000" dirty="0">
                  <a:solidFill>
                    <a:srgbClr val="331EFE"/>
                  </a:solidFill>
                </a:rPr>
                <a:t>,</a:t>
              </a:r>
              <a:r>
                <a:rPr lang="nb-NO" sz="1000" i="1" dirty="0">
                  <a:solidFill>
                    <a:srgbClr val="331EFE"/>
                  </a:solidFill>
                </a:rPr>
                <a:t> </a:t>
              </a:r>
              <a:r>
                <a:rPr lang="en-US" sz="1000" dirty="0">
                  <a:solidFill>
                    <a:srgbClr val="331EFE"/>
                  </a:solidFill>
                </a:rPr>
                <a:t>Phys. Rev. Lett. </a:t>
              </a:r>
              <a:r>
                <a:rPr lang="en-US" sz="1000" b="1" dirty="0">
                  <a:solidFill>
                    <a:srgbClr val="331EFE"/>
                  </a:solidFill>
                </a:rPr>
                <a:t>62</a:t>
              </a:r>
              <a:r>
                <a:rPr lang="en-US" sz="1000" dirty="0">
                  <a:solidFill>
                    <a:srgbClr val="331EFE"/>
                  </a:solidFill>
                </a:rPr>
                <a:t>, 214 (1989) </a:t>
              </a:r>
              <a:endParaRPr lang="en-US" sz="1100" dirty="0">
                <a:solidFill>
                  <a:srgbClr val="331EF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384481" y="4757663"/>
              <a:ext cx="1134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</a:rPr>
                <a:t>Cooldown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166" y="3323634"/>
              <a:ext cx="1018239" cy="113279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5639235" y="3489427"/>
              <a:ext cx="137160" cy="13716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730675" y="2477609"/>
              <a:ext cx="154090" cy="96649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23636" y="1161694"/>
            <a:ext cx="944504" cy="5451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279513" y="1116262"/>
            <a:ext cx="1646580" cy="1401558"/>
            <a:chOff x="5690928" y="869804"/>
            <a:chExt cx="1685649" cy="114447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755" y="873966"/>
              <a:ext cx="508401" cy="37717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409" y="869804"/>
              <a:ext cx="508401" cy="37717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928" y="1247339"/>
              <a:ext cx="508401" cy="37717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552" y="1247339"/>
              <a:ext cx="508401" cy="37717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240" y="1629158"/>
              <a:ext cx="508401" cy="37717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176" y="1255285"/>
              <a:ext cx="508401" cy="37717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864" y="1637104"/>
              <a:ext cx="508401" cy="377179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01" y="1155522"/>
            <a:ext cx="1717180" cy="12739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94004" y="799912"/>
            <a:ext cx="72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Vortex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53481" y="799912"/>
            <a:ext cx="128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Vortex lattice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6431413" y="2446541"/>
            <a:ext cx="889048" cy="97725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7877" y="1234809"/>
                <a:ext cx="4555157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77" y="1234809"/>
                <a:ext cx="4555157" cy="398955"/>
              </a:xfrm>
              <a:prstGeom prst="rect">
                <a:avLst/>
              </a:prstGeom>
              <a:blipFill>
                <a:blip r:embed="rId8"/>
                <a:stretch>
                  <a:fillRect l="-1071" r="-13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24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pinning site?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567" y="1281524"/>
                <a:ext cx="4956178" cy="4444358"/>
              </a:xfrm>
            </p:spPr>
            <p:txBody>
              <a:bodyPr/>
              <a:lstStyle/>
              <a:p>
                <a:pPr algn="just"/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Pinning sites are </a:t>
                </a:r>
                <a:r>
                  <a:rPr lang="en-US" sz="1800" i="1" dirty="0">
                    <a:solidFill>
                      <a:srgbClr val="C00000"/>
                    </a:solidFill>
                  </a:rPr>
                  <a:t>material imperfections or defects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lvl="1" algn="just"/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Normal-conducting and dielectric inclusions</a:t>
                </a:r>
              </a:p>
              <a:p>
                <a:pPr lvl="1" algn="just"/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Grain boundaries</a:t>
                </a:r>
              </a:p>
              <a:p>
                <a:pPr lvl="1" algn="just"/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Dislocations</a:t>
                </a:r>
              </a:p>
              <a:p>
                <a:pPr lvl="1" algn="just"/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Local disorder</a:t>
                </a:r>
                <a:endParaRPr lang="en-US" sz="1800" dirty="0">
                  <a:solidFill>
                    <a:srgbClr val="C00000"/>
                  </a:solidFill>
                </a:endParaRPr>
              </a:p>
              <a:p>
                <a:pPr marL="0" indent="0" algn="just">
                  <a:buClr>
                    <a:schemeClr val="accent6">
                      <a:lumMod val="50000"/>
                    </a:schemeClr>
                  </a:buClr>
                  <a:buNone/>
                </a:pPr>
                <a:endParaRPr lang="en-US" sz="800" dirty="0">
                  <a:solidFill>
                    <a:srgbClr val="C00000"/>
                  </a:solidFill>
                </a:endParaRPr>
              </a:p>
              <a:p>
                <a:pPr algn="just">
                  <a:buClr>
                    <a:schemeClr val="accent6">
                      <a:lumMod val="50000"/>
                    </a:schemeClr>
                  </a:buClr>
                </a:pPr>
                <a:r>
                  <a:rPr lang="en-US" sz="1800" dirty="0">
                    <a:solidFill>
                      <a:srgbClr val="C00000"/>
                    </a:solidFill>
                  </a:rPr>
                  <a:t>Pinning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1800" i="1" dirty="0">
                    <a:solidFill>
                      <a:srgbClr val="C00000"/>
                    </a:solidFill>
                  </a:rPr>
                  <a:t>minimization of the system energy</a:t>
                </a:r>
              </a:p>
              <a:p>
                <a:pPr lvl="1" algn="just"/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Vortex = loss in condensation energy</a:t>
                </a:r>
              </a:p>
              <a:p>
                <a:pPr lvl="1" algn="just"/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Defect = weak or not superconducting site</a:t>
                </a:r>
                <a:endParaRPr lang="en-US" sz="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457200" lvl="1" indent="0" algn="just">
                  <a:buNone/>
                </a:pPr>
                <a:endParaRPr lang="en-US" sz="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An efficient pinning center has </a:t>
                </a:r>
                <a:r>
                  <a:rPr lang="en-US" sz="1800" i="1" dirty="0">
                    <a:solidFill>
                      <a:srgbClr val="C00000"/>
                    </a:solidFill>
                  </a:rPr>
                  <a:t>dimension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at least  </a:t>
                </a:r>
                <a:r>
                  <a:rPr lang="en-US" sz="1800" i="1" dirty="0">
                    <a:solidFill>
                      <a:srgbClr val="C00000"/>
                    </a:solidFill>
                  </a:rPr>
                  <a:t>comparable to the coherence length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en-US" sz="18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 algn="just"/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For niobium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≅10−38 </m:t>
                    </m:r>
                    <m:r>
                      <a:rPr lang="en-US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 algn="just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 is the characteristic variation length of the order parameter in the superconductor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567" y="1281524"/>
                <a:ext cx="4956178" cy="4444358"/>
              </a:xfrm>
              <a:blipFill>
                <a:blip r:embed="rId2"/>
                <a:stretch>
                  <a:fillRect l="-2583" t="-1783" r="-2952" b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53" name="Group 52"/>
          <p:cNvGrpSpPr/>
          <p:nvPr/>
        </p:nvGrpSpPr>
        <p:grpSpPr>
          <a:xfrm>
            <a:off x="5916723" y="883879"/>
            <a:ext cx="2881076" cy="5309824"/>
            <a:chOff x="6271716" y="883879"/>
            <a:chExt cx="2881076" cy="53098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5854" y="4597777"/>
              <a:ext cx="1983791" cy="15959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1716" y="2775914"/>
              <a:ext cx="1987929" cy="15992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5854" y="954051"/>
              <a:ext cx="1987929" cy="1599255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 flipV="1">
              <a:off x="8592871" y="883879"/>
              <a:ext cx="0" cy="523965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5400000">
              <a:off x="7796844" y="2042834"/>
              <a:ext cx="22502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Pinning Strength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7357259" y="5217908"/>
              <a:ext cx="67695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7451529" y="5217908"/>
                  <a:ext cx="5223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1529" y="5217908"/>
                  <a:ext cx="52232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/>
            <p:cNvSpPr txBox="1"/>
            <p:nvPr/>
          </p:nvSpPr>
          <p:spPr>
            <a:xfrm>
              <a:off x="7854536" y="3365204"/>
              <a:ext cx="64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Vortex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7776310" y="3032370"/>
              <a:ext cx="257905" cy="33283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822616" y="3766784"/>
              <a:ext cx="703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Pinning</a:t>
              </a:r>
            </a:p>
            <a:p>
              <a:pPr algn="ctr"/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center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 flipV="1">
              <a:off x="7518406" y="3712311"/>
              <a:ext cx="336130" cy="14067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53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096434"/>
                <a:ext cx="8672513" cy="665133"/>
              </a:xfrm>
            </p:spPr>
            <p:txBody>
              <a:bodyPr anchor="ctr"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Flux Trapping Efficiency—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096434"/>
                <a:ext cx="8672513" cy="665133"/>
              </a:xfrm>
              <a:blipFill>
                <a:blip r:embed="rId2"/>
                <a:stretch>
                  <a:fillRect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Mattia Checchin | TTC Meeting, MSU, 2017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67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504506" y="1746414"/>
            <a:ext cx="8144070" cy="2220907"/>
          </a:xfrm>
          <a:prstGeom prst="cube">
            <a:avLst>
              <a:gd name="adj" fmla="val 6822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flux expulsion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Mattia Checchin | TTC Meeting, MSU, 2017</a:t>
            </a:r>
            <a:endParaRPr lang="en-US" sz="1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ight Arrow 20"/>
              <p:cNvSpPr/>
              <p:nvPr/>
            </p:nvSpPr>
            <p:spPr>
              <a:xfrm>
                <a:off x="504506" y="4040705"/>
                <a:ext cx="7154333" cy="642594"/>
              </a:xfrm>
              <a:prstGeom prst="rightArrow">
                <a:avLst>
                  <a:gd name="adj1" fmla="val 50000"/>
                  <a:gd name="adj2" fmla="val 63707"/>
                </a:avLst>
              </a:prstGeom>
              <a:gradFill flip="none" rotWithShape="1">
                <a:gsLst>
                  <a:gs pos="50000">
                    <a:schemeClr val="bg1"/>
                  </a:gs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Thermal gradient,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igh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06" y="4040705"/>
                <a:ext cx="7154333" cy="642594"/>
              </a:xfrm>
              <a:prstGeom prst="rightArrow">
                <a:avLst>
                  <a:gd name="adj1" fmla="val 50000"/>
                  <a:gd name="adj2" fmla="val 6370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Arrow Connector 106"/>
          <p:cNvCxnSpPr/>
          <p:nvPr/>
        </p:nvCxnSpPr>
        <p:spPr>
          <a:xfrm flipV="1">
            <a:off x="510283" y="1572112"/>
            <a:ext cx="1701634" cy="169910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8386023" y="3266321"/>
                <a:ext cx="2648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023" y="3266321"/>
                <a:ext cx="264808" cy="461665"/>
              </a:xfrm>
              <a:prstGeom prst="rect">
                <a:avLst/>
              </a:prstGeom>
              <a:blipFill>
                <a:blip r:embed="rId3"/>
                <a:stretch>
                  <a:fillRect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1854883" y="1212058"/>
                <a:ext cx="2648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883" y="1212058"/>
                <a:ext cx="264808" cy="461665"/>
              </a:xfrm>
              <a:prstGeom prst="rect">
                <a:avLst/>
              </a:prstGeom>
              <a:blipFill>
                <a:blip r:embed="rId4"/>
                <a:stretch>
                  <a:fillRect l="-6818" r="-3863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>
            <a:endCxn id="26" idx="2"/>
          </p:cNvCxnSpPr>
          <p:nvPr/>
        </p:nvCxnSpPr>
        <p:spPr>
          <a:xfrm flipV="1">
            <a:off x="3026677" y="1327172"/>
            <a:ext cx="1734417" cy="168228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27756" y="927062"/>
            <a:ext cx="166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Pinning points</a:t>
            </a:r>
          </a:p>
        </p:txBody>
      </p:sp>
      <p:cxnSp>
        <p:nvCxnSpPr>
          <p:cNvPr id="94" name="Straight Connector 93"/>
          <p:cNvCxnSpPr>
            <a:endCxn id="26" idx="2"/>
          </p:cNvCxnSpPr>
          <p:nvPr/>
        </p:nvCxnSpPr>
        <p:spPr>
          <a:xfrm flipH="1" flipV="1">
            <a:off x="4761094" y="1327172"/>
            <a:ext cx="1887257" cy="108559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6" idx="2"/>
          </p:cNvCxnSpPr>
          <p:nvPr/>
        </p:nvCxnSpPr>
        <p:spPr>
          <a:xfrm flipH="1" flipV="1">
            <a:off x="4761094" y="1327172"/>
            <a:ext cx="57242" cy="47283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562825" y="3446073"/>
            <a:ext cx="1913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Trapped vortices</a:t>
            </a:r>
          </a:p>
        </p:txBody>
      </p:sp>
      <p:cxnSp>
        <p:nvCxnSpPr>
          <p:cNvPr id="100" name="Straight Connector 99"/>
          <p:cNvCxnSpPr>
            <a:endCxn id="99" idx="0"/>
          </p:cNvCxnSpPr>
          <p:nvPr/>
        </p:nvCxnSpPr>
        <p:spPr>
          <a:xfrm>
            <a:off x="3319926" y="3136705"/>
            <a:ext cx="1199507" cy="30936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9" idx="0"/>
          </p:cNvCxnSpPr>
          <p:nvPr/>
        </p:nvCxnSpPr>
        <p:spPr>
          <a:xfrm flipV="1">
            <a:off x="4519433" y="2183031"/>
            <a:ext cx="257681" cy="126304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99" idx="0"/>
          </p:cNvCxnSpPr>
          <p:nvPr/>
        </p:nvCxnSpPr>
        <p:spPr>
          <a:xfrm flipH="1">
            <a:off x="4519433" y="2605731"/>
            <a:ext cx="1822623" cy="84034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512973" y="1757223"/>
            <a:ext cx="2325083" cy="2209896"/>
            <a:chOff x="455731" y="2356549"/>
            <a:chExt cx="2325083" cy="2209896"/>
          </a:xfrm>
        </p:grpSpPr>
        <p:sp>
          <p:nvSpPr>
            <p:cNvPr id="115" name="Parallelogram 114"/>
            <p:cNvSpPr/>
            <p:nvPr/>
          </p:nvSpPr>
          <p:spPr>
            <a:xfrm>
              <a:off x="456136" y="2356549"/>
              <a:ext cx="2324678" cy="1524799"/>
            </a:xfrm>
            <a:prstGeom prst="parallelogram">
              <a:avLst>
                <a:gd name="adj" fmla="val 99585"/>
              </a:avLst>
            </a:prstGeom>
            <a:solidFill>
              <a:srgbClr val="FFFF00">
                <a:alpha val="1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55731" y="3883886"/>
              <a:ext cx="803082" cy="682559"/>
            </a:xfrm>
            <a:prstGeom prst="rect">
              <a:avLst/>
            </a:prstGeom>
            <a:solidFill>
              <a:srgbClr val="FFFF00">
                <a:alpha val="1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499668" y="3265474"/>
            <a:ext cx="8035693" cy="796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864897" y="3024837"/>
            <a:ext cx="177800" cy="1118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744405" y="1857149"/>
            <a:ext cx="177800" cy="1118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650605" y="2433124"/>
            <a:ext cx="177800" cy="1118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Group 199"/>
          <p:cNvGrpSpPr/>
          <p:nvPr/>
        </p:nvGrpSpPr>
        <p:grpSpPr>
          <a:xfrm>
            <a:off x="1077831" y="1748756"/>
            <a:ext cx="1751758" cy="2218565"/>
            <a:chOff x="5150405" y="3347801"/>
            <a:chExt cx="1751758" cy="2218565"/>
          </a:xfrm>
        </p:grpSpPr>
        <p:cxnSp>
          <p:nvCxnSpPr>
            <p:cNvPr id="201" name="Straight Connector 200"/>
            <p:cNvCxnSpPr/>
            <p:nvPr/>
          </p:nvCxnSpPr>
          <p:spPr>
            <a:xfrm>
              <a:off x="5390534" y="4880951"/>
              <a:ext cx="0" cy="6854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5380162" y="3347801"/>
              <a:ext cx="1522001" cy="152733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5150405" y="5017312"/>
                  <a:ext cx="450636" cy="401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405" y="5017312"/>
                  <a:ext cx="450636" cy="401072"/>
                </a:xfrm>
                <a:prstGeom prst="rect">
                  <a:avLst/>
                </a:prstGeom>
                <a:blipFill>
                  <a:blip r:embed="rId18"/>
                  <a:stretch>
                    <a:fillRect l="-14474" b="-10294"/>
                  </a:stretch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77804" y="1748756"/>
            <a:ext cx="1754935" cy="2226328"/>
            <a:chOff x="2666358" y="3347801"/>
            <a:chExt cx="1754935" cy="222632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896738" y="4888714"/>
              <a:ext cx="0" cy="685415"/>
            </a:xfrm>
            <a:prstGeom prst="line">
              <a:avLst/>
            </a:prstGeom>
            <a:ln w="38100">
              <a:solidFill>
                <a:srgbClr val="331EFE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888039" y="3347801"/>
              <a:ext cx="1533254" cy="1540913"/>
            </a:xfrm>
            <a:prstGeom prst="line">
              <a:avLst/>
            </a:prstGeom>
            <a:ln w="38100">
              <a:solidFill>
                <a:srgbClr val="331EFE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666358" y="5023122"/>
                  <a:ext cx="450636" cy="401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6358" y="5023122"/>
                  <a:ext cx="450636" cy="401072"/>
                </a:xfrm>
                <a:prstGeom prst="rect">
                  <a:avLst/>
                </a:prstGeom>
                <a:blipFill>
                  <a:blip r:embed="rId17"/>
                  <a:stretch>
                    <a:fillRect l="-14474" b="-10294"/>
                  </a:stretch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790495" y="2412759"/>
            <a:ext cx="561063" cy="1351576"/>
            <a:chOff x="4559577" y="2631454"/>
            <a:chExt cx="561063" cy="1351576"/>
          </a:xfrm>
        </p:grpSpPr>
        <p:grpSp>
          <p:nvGrpSpPr>
            <p:cNvPr id="117" name="Group 116"/>
            <p:cNvGrpSpPr/>
            <p:nvPr/>
          </p:nvGrpSpPr>
          <p:grpSpPr>
            <a:xfrm>
              <a:off x="4572000" y="3170082"/>
              <a:ext cx="548640" cy="278436"/>
              <a:chOff x="5252936" y="3840812"/>
              <a:chExt cx="548640" cy="278436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5252936" y="3844928"/>
                <a:ext cx="548640" cy="274320"/>
              </a:xfrm>
              <a:prstGeom prst="ellipse">
                <a:avLst/>
              </a:prstGeom>
              <a:noFill/>
              <a:ln w="19050" cap="flat">
                <a:solidFill>
                  <a:schemeClr val="accent6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Arc 120"/>
              <p:cNvSpPr/>
              <p:nvPr/>
            </p:nvSpPr>
            <p:spPr>
              <a:xfrm rot="10800000">
                <a:off x="5252936" y="3840812"/>
                <a:ext cx="548640" cy="27432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Arc 117"/>
            <p:cNvSpPr/>
            <p:nvPr/>
          </p:nvSpPr>
          <p:spPr>
            <a:xfrm>
              <a:off x="4559577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Arc 118"/>
            <p:cNvSpPr/>
            <p:nvPr/>
          </p:nvSpPr>
          <p:spPr>
            <a:xfrm flipH="1">
              <a:off x="4836389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098077" y="2116456"/>
            <a:ext cx="561063" cy="1351576"/>
            <a:chOff x="4559577" y="2631454"/>
            <a:chExt cx="561063" cy="1351576"/>
          </a:xfrm>
        </p:grpSpPr>
        <p:grpSp>
          <p:nvGrpSpPr>
            <p:cNvPr id="131" name="Group 130"/>
            <p:cNvGrpSpPr/>
            <p:nvPr/>
          </p:nvGrpSpPr>
          <p:grpSpPr>
            <a:xfrm>
              <a:off x="4572000" y="3170082"/>
              <a:ext cx="548640" cy="278436"/>
              <a:chOff x="5252936" y="3840812"/>
              <a:chExt cx="548640" cy="278436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5252936" y="3844928"/>
                <a:ext cx="548640" cy="274320"/>
              </a:xfrm>
              <a:prstGeom prst="ellipse">
                <a:avLst/>
              </a:prstGeom>
              <a:noFill/>
              <a:ln w="19050" cap="flat">
                <a:solidFill>
                  <a:schemeClr val="accent6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Arc 134"/>
              <p:cNvSpPr/>
              <p:nvPr/>
            </p:nvSpPr>
            <p:spPr>
              <a:xfrm rot="10800000">
                <a:off x="5252936" y="3840812"/>
                <a:ext cx="548640" cy="27432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Arc 131"/>
            <p:cNvSpPr/>
            <p:nvPr/>
          </p:nvSpPr>
          <p:spPr>
            <a:xfrm>
              <a:off x="4559577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Arc 132"/>
            <p:cNvSpPr/>
            <p:nvPr/>
          </p:nvSpPr>
          <p:spPr>
            <a:xfrm flipH="1">
              <a:off x="4836389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968090" y="1237295"/>
            <a:ext cx="561063" cy="1351576"/>
            <a:chOff x="4559577" y="2631454"/>
            <a:chExt cx="561063" cy="1351576"/>
          </a:xfrm>
        </p:grpSpPr>
        <p:grpSp>
          <p:nvGrpSpPr>
            <p:cNvPr id="137" name="Group 136"/>
            <p:cNvGrpSpPr/>
            <p:nvPr/>
          </p:nvGrpSpPr>
          <p:grpSpPr>
            <a:xfrm>
              <a:off x="4572000" y="3170082"/>
              <a:ext cx="548640" cy="278436"/>
              <a:chOff x="5252936" y="3840812"/>
              <a:chExt cx="548640" cy="278436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5252936" y="3844928"/>
                <a:ext cx="548640" cy="274320"/>
              </a:xfrm>
              <a:prstGeom prst="ellipse">
                <a:avLst/>
              </a:prstGeom>
              <a:noFill/>
              <a:ln w="19050" cap="flat">
                <a:solidFill>
                  <a:schemeClr val="accent6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Arc 140"/>
              <p:cNvSpPr/>
              <p:nvPr/>
            </p:nvSpPr>
            <p:spPr>
              <a:xfrm rot="10800000">
                <a:off x="5252936" y="3840812"/>
                <a:ext cx="548640" cy="27432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8" name="Arc 137"/>
            <p:cNvSpPr/>
            <p:nvPr/>
          </p:nvSpPr>
          <p:spPr>
            <a:xfrm>
              <a:off x="4559577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>
            <a:xfrm flipH="1">
              <a:off x="4836389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702435" y="1528550"/>
            <a:ext cx="561063" cy="1351576"/>
            <a:chOff x="4559577" y="2631454"/>
            <a:chExt cx="561063" cy="1351576"/>
          </a:xfrm>
        </p:grpSpPr>
        <p:grpSp>
          <p:nvGrpSpPr>
            <p:cNvPr id="125" name="Group 124"/>
            <p:cNvGrpSpPr/>
            <p:nvPr/>
          </p:nvGrpSpPr>
          <p:grpSpPr>
            <a:xfrm>
              <a:off x="4572000" y="3170082"/>
              <a:ext cx="548640" cy="278436"/>
              <a:chOff x="5252936" y="3840812"/>
              <a:chExt cx="548640" cy="278436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5252936" y="3844928"/>
                <a:ext cx="548640" cy="274320"/>
              </a:xfrm>
              <a:prstGeom prst="ellipse">
                <a:avLst/>
              </a:prstGeom>
              <a:noFill/>
              <a:ln w="19050" cap="flat">
                <a:solidFill>
                  <a:schemeClr val="accent6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Arc 128"/>
              <p:cNvSpPr/>
              <p:nvPr/>
            </p:nvSpPr>
            <p:spPr>
              <a:xfrm rot="10800000">
                <a:off x="5252936" y="3840812"/>
                <a:ext cx="548640" cy="27432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Arc 125"/>
            <p:cNvSpPr/>
            <p:nvPr/>
          </p:nvSpPr>
          <p:spPr>
            <a:xfrm>
              <a:off x="4559577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Arc 126"/>
            <p:cNvSpPr/>
            <p:nvPr/>
          </p:nvSpPr>
          <p:spPr>
            <a:xfrm flipH="1">
              <a:off x="4836389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397586" y="1817920"/>
            <a:ext cx="561063" cy="1351576"/>
            <a:chOff x="4559577" y="2631454"/>
            <a:chExt cx="561063" cy="1351576"/>
          </a:xfrm>
        </p:grpSpPr>
        <p:grpSp>
          <p:nvGrpSpPr>
            <p:cNvPr id="143" name="Group 142"/>
            <p:cNvGrpSpPr/>
            <p:nvPr/>
          </p:nvGrpSpPr>
          <p:grpSpPr>
            <a:xfrm>
              <a:off x="4572000" y="3170082"/>
              <a:ext cx="548640" cy="278436"/>
              <a:chOff x="5252936" y="3840812"/>
              <a:chExt cx="548640" cy="278436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5252936" y="3844928"/>
                <a:ext cx="548640" cy="274320"/>
              </a:xfrm>
              <a:prstGeom prst="ellipse">
                <a:avLst/>
              </a:prstGeom>
              <a:noFill/>
              <a:ln w="19050" cap="flat">
                <a:solidFill>
                  <a:schemeClr val="accent6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Arc 146"/>
              <p:cNvSpPr/>
              <p:nvPr/>
            </p:nvSpPr>
            <p:spPr>
              <a:xfrm rot="10800000">
                <a:off x="5252936" y="3840812"/>
                <a:ext cx="548640" cy="27432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Arc 143"/>
            <p:cNvSpPr/>
            <p:nvPr/>
          </p:nvSpPr>
          <p:spPr>
            <a:xfrm>
              <a:off x="4559577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Arc 144"/>
            <p:cNvSpPr/>
            <p:nvPr/>
          </p:nvSpPr>
          <p:spPr>
            <a:xfrm flipH="1">
              <a:off x="4836389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872564" y="5067677"/>
            <a:ext cx="3904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strongest </a:t>
            </a:r>
            <a:r>
              <a:rPr lang="en-US" sz="2000" i="1" dirty="0">
                <a:solidFill>
                  <a:srgbClr val="C00000"/>
                </a:solidFill>
              </a:rPr>
              <a:t>pinning point will trap the vortex no matter whether it is on the surface or in the bulk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167"/>
              <p:cNvSpPr/>
              <p:nvPr/>
            </p:nvSpPr>
            <p:spPr>
              <a:xfrm>
                <a:off x="5100256" y="5376996"/>
                <a:ext cx="3208955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a bulk property!</a:t>
                </a:r>
              </a:p>
            </p:txBody>
          </p:sp>
        </mc:Choice>
        <mc:Fallback xmlns="">
          <p:sp>
            <p:nvSpPr>
              <p:cNvPr id="168" name="Rectangle 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256" y="5376996"/>
                <a:ext cx="3208955" cy="461665"/>
              </a:xfrm>
              <a:prstGeom prst="rect">
                <a:avLst/>
              </a:prstGeom>
              <a:blipFill>
                <a:blip r:embed="rId19"/>
                <a:stretch>
                  <a:fillRect t="-10526" r="-1711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Rectangle 194"/>
          <p:cNvSpPr/>
          <p:nvPr/>
        </p:nvSpPr>
        <p:spPr>
          <a:xfrm>
            <a:off x="5130735" y="5330090"/>
            <a:ext cx="3178476" cy="52856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72344 0.00092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72465 -0.0004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33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72622 -0.0004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88889E-6 -1.48148E-6 L 0.20625 -0.00139 " pathEditMode="relative" rAng="0" ptsTypes="AA">
                                      <p:cBhvr>
                                        <p:cTn id="25" dur="14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4.07407E-6 L 0.71355 -0.0007 " pathEditMode="relative" rAng="0" ptsTypes="AA">
                                      <p:cBhvr>
                                        <p:cTn id="27" dur="49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77" y="-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2.59259E-6 L 0.55416 -0.00023 " pathEditMode="relative" rAng="0" ptsTypes="AA">
                                      <p:cBhvr>
                                        <p:cTn id="29" dur="38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3.7037E-6 L 0.71076 -0.00024 " pathEditMode="relative" rAng="0" ptsTypes="AA">
                                      <p:cBhvr>
                                        <p:cTn id="31" dur="49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38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4.81481E-6 L 0.28351 0.00069 " pathEditMode="relative" rAng="0" ptsTypes="AA">
                                      <p:cBhvr>
                                        <p:cTn id="33" dur="19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force during cooldown </a:t>
            </a:r>
            <a:r>
              <a:rPr lang="en-US" sz="2000" dirty="0"/>
              <a:t>(possible explanation)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2252" y="1797587"/>
                <a:ext cx="3490122" cy="534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52" y="1797587"/>
                <a:ext cx="3490122" cy="5347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80526" y="3573811"/>
                <a:ext cx="275357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26" y="3573811"/>
                <a:ext cx="2753574" cy="7023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9777" y="2712399"/>
            <a:ext cx="484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We can define the </a:t>
            </a:r>
            <a:r>
              <a:rPr lang="en-US" i="1" dirty="0">
                <a:solidFill>
                  <a:srgbClr val="C00000"/>
                </a:solidFill>
              </a:rPr>
              <a:t>thermodynamic force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acting on the vortex as: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9778" y="888730"/>
            <a:ext cx="484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Gibbs free energy density defines the stability of vortices in the SC: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Mattia Checchin | TTC Meeting, MSU, 2017</a:t>
            </a:r>
            <a:endParaRPr lang="en-US" sz="1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grpSp>
        <p:nvGrpSpPr>
          <p:cNvPr id="13" name="Group 12"/>
          <p:cNvGrpSpPr/>
          <p:nvPr/>
        </p:nvGrpSpPr>
        <p:grpSpPr>
          <a:xfrm>
            <a:off x="676275" y="4545802"/>
            <a:ext cx="3866929" cy="1340555"/>
            <a:chOff x="2830508" y="4778143"/>
            <a:chExt cx="3866929" cy="1340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062610" y="4951184"/>
                  <a:ext cx="3380605" cy="10735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320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3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610" y="4951184"/>
                  <a:ext cx="3380605" cy="10735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2830508" y="4778143"/>
              <a:ext cx="3866929" cy="134055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849132" y="3562107"/>
            <a:ext cx="4172051" cy="2367610"/>
            <a:chOff x="807352" y="1654613"/>
            <a:chExt cx="7395166" cy="4196704"/>
          </a:xfrm>
        </p:grpSpPr>
        <p:sp>
          <p:nvSpPr>
            <p:cNvPr id="24" name="Parallelogram 23"/>
            <p:cNvSpPr/>
            <p:nvPr/>
          </p:nvSpPr>
          <p:spPr>
            <a:xfrm rot="18900000" flipH="1">
              <a:off x="4349807" y="3093169"/>
              <a:ext cx="3086864" cy="2758148"/>
            </a:xfrm>
            <a:prstGeom prst="parallelogram">
              <a:avLst>
                <a:gd name="adj" fmla="val 36179"/>
              </a:avLst>
            </a:prstGeom>
            <a:solidFill>
              <a:srgbClr val="FFC000">
                <a:alpha val="14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1238324" y="3093479"/>
              <a:ext cx="6658810" cy="2157021"/>
            </a:xfrm>
            <a:prstGeom prst="cube">
              <a:avLst>
                <a:gd name="adj" fmla="val 68224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chemeClr val="bg1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Parallelogram 49"/>
            <p:cNvSpPr/>
            <p:nvPr/>
          </p:nvSpPr>
          <p:spPr>
            <a:xfrm rot="18900000" flipH="1">
              <a:off x="1754133" y="1889335"/>
              <a:ext cx="3047906" cy="2696241"/>
            </a:xfrm>
            <a:prstGeom prst="parallelogram">
              <a:avLst>
                <a:gd name="adj" fmla="val 36179"/>
              </a:avLst>
            </a:prstGeom>
            <a:solidFill>
              <a:srgbClr val="FFC000">
                <a:alpha val="14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5" idx="1"/>
              <a:endCxn id="25" idx="3"/>
            </p:cNvCxnSpPr>
            <p:nvPr/>
          </p:nvCxnSpPr>
          <p:spPr>
            <a:xfrm>
              <a:off x="3831926" y="4565085"/>
              <a:ext cx="0" cy="685414"/>
            </a:xfrm>
            <a:prstGeom prst="line">
              <a:avLst/>
            </a:prstGeom>
            <a:ln w="28575">
              <a:solidFill>
                <a:srgbClr val="331EFE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0"/>
              <a:endCxn id="25" idx="1"/>
            </p:cNvCxnSpPr>
            <p:nvPr/>
          </p:nvCxnSpPr>
          <p:spPr>
            <a:xfrm flipH="1">
              <a:off x="3831926" y="3093479"/>
              <a:ext cx="1471606" cy="1471606"/>
            </a:xfrm>
            <a:prstGeom prst="line">
              <a:avLst/>
            </a:prstGeom>
            <a:ln w="28575">
              <a:solidFill>
                <a:srgbClr val="331EFE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4090746" y="3496201"/>
              <a:ext cx="561063" cy="1351576"/>
              <a:chOff x="4559577" y="2631454"/>
              <a:chExt cx="561063" cy="1351576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4572000" y="3170082"/>
                <a:ext cx="548640" cy="278436"/>
                <a:chOff x="5252936" y="3840812"/>
                <a:chExt cx="548640" cy="278436"/>
              </a:xfrm>
            </p:grpSpPr>
            <p:sp>
              <p:nvSpPr>
                <p:cNvPr id="78" name="Arc 77"/>
                <p:cNvSpPr/>
                <p:nvPr/>
              </p:nvSpPr>
              <p:spPr>
                <a:xfrm rot="10800000">
                  <a:off x="5252936" y="3840812"/>
                  <a:ext cx="548640" cy="274320"/>
                </a:xfrm>
                <a:prstGeom prst="arc">
                  <a:avLst/>
                </a:prstGeom>
                <a:ln>
                  <a:head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252936" y="3844928"/>
                  <a:ext cx="548640" cy="274320"/>
                </a:xfrm>
                <a:prstGeom prst="ellipse">
                  <a:avLst/>
                </a:prstGeom>
                <a:noFill/>
                <a:ln w="19050" cap="flat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Arc 74"/>
              <p:cNvSpPr/>
              <p:nvPr/>
            </p:nvSpPr>
            <p:spPr>
              <a:xfrm>
                <a:off x="4559577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 flipH="1">
                <a:off x="4836389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968544" y="2619925"/>
              <a:ext cx="561063" cy="1351576"/>
              <a:chOff x="4559577" y="2631454"/>
              <a:chExt cx="561063" cy="135157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572000" y="3170082"/>
                <a:ext cx="548640" cy="278436"/>
                <a:chOff x="5252936" y="3840812"/>
                <a:chExt cx="548640" cy="278436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5252936" y="3844928"/>
                  <a:ext cx="548640" cy="274320"/>
                </a:xfrm>
                <a:prstGeom prst="ellipse">
                  <a:avLst/>
                </a:prstGeom>
                <a:noFill/>
                <a:ln w="19050" cap="flat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 rot="10800000">
                  <a:off x="5252936" y="3840812"/>
                  <a:ext cx="548640" cy="274320"/>
                </a:xfrm>
                <a:prstGeom prst="arc">
                  <a:avLst/>
                </a:prstGeom>
                <a:ln>
                  <a:head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Arc 69"/>
              <p:cNvSpPr/>
              <p:nvPr/>
            </p:nvSpPr>
            <p:spPr>
              <a:xfrm>
                <a:off x="4559577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flipH="1">
                <a:off x="4836389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>
              <a:off x="4494630" y="4038946"/>
              <a:ext cx="704080" cy="270204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991451" y="2615808"/>
              <a:ext cx="561063" cy="1351576"/>
              <a:chOff x="4559577" y="2631454"/>
              <a:chExt cx="561063" cy="1351576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4572000" y="3170082"/>
                <a:ext cx="548640" cy="278436"/>
                <a:chOff x="5252936" y="3840812"/>
                <a:chExt cx="548640" cy="278436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5252936" y="3844928"/>
                  <a:ext cx="548640" cy="274320"/>
                </a:xfrm>
                <a:prstGeom prst="ellipse">
                  <a:avLst/>
                </a:prstGeom>
                <a:noFill/>
                <a:ln w="19050" cap="flat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Arc 67"/>
                <p:cNvSpPr/>
                <p:nvPr/>
              </p:nvSpPr>
              <p:spPr>
                <a:xfrm rot="10800000">
                  <a:off x="5252936" y="3840812"/>
                  <a:ext cx="548640" cy="274320"/>
                </a:xfrm>
                <a:prstGeom prst="arc">
                  <a:avLst/>
                </a:prstGeom>
                <a:ln>
                  <a:head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Arc 64"/>
              <p:cNvSpPr/>
              <p:nvPr/>
            </p:nvSpPr>
            <p:spPr>
              <a:xfrm>
                <a:off x="4559577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c 65"/>
              <p:cNvSpPr/>
              <p:nvPr/>
            </p:nvSpPr>
            <p:spPr>
              <a:xfrm flipH="1">
                <a:off x="4836389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245994" y="4665773"/>
              <a:ext cx="2170428" cy="49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Meissner State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36617" y="4665984"/>
              <a:ext cx="1964672" cy="49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Mixed State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776409" y="3468774"/>
                  <a:ext cx="314838" cy="4697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409" y="3468774"/>
                  <a:ext cx="314838" cy="469763"/>
                </a:xfrm>
                <a:prstGeom prst="rect">
                  <a:avLst/>
                </a:prstGeom>
                <a:blipFill>
                  <a:blip r:embed="rId5"/>
                  <a:stretch>
                    <a:fillRect l="-62069" r="-51724" b="-5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600001" y="2514717"/>
                  <a:ext cx="314838" cy="4697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0001" y="2514717"/>
                  <a:ext cx="314838" cy="469763"/>
                </a:xfrm>
                <a:prstGeom prst="rect">
                  <a:avLst/>
                </a:prstGeom>
                <a:blipFill>
                  <a:blip r:embed="rId6"/>
                  <a:stretch>
                    <a:fillRect l="-58621" r="-51724" b="-558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 flipV="1">
              <a:off x="1252177" y="2615808"/>
              <a:ext cx="0" cy="1949279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238324" y="4565085"/>
              <a:ext cx="6870513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1252177" y="2140086"/>
              <a:ext cx="2419276" cy="242500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0" idx="2"/>
            </p:cNvCxnSpPr>
            <p:nvPr/>
          </p:nvCxnSpPr>
          <p:spPr>
            <a:xfrm>
              <a:off x="2545372" y="3970171"/>
              <a:ext cx="3604155" cy="170105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0" idx="5"/>
            </p:cNvCxnSpPr>
            <p:nvPr/>
          </p:nvCxnSpPr>
          <p:spPr>
            <a:xfrm>
              <a:off x="4010804" y="2504740"/>
              <a:ext cx="3711062" cy="1741081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4" name="Right Arrow 53"/>
            <p:cNvSpPr/>
            <p:nvPr/>
          </p:nvSpPr>
          <p:spPr>
            <a:xfrm>
              <a:off x="5395039" y="3126404"/>
              <a:ext cx="704080" cy="270204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807352" y="2018069"/>
                  <a:ext cx="877282" cy="4697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352" y="2018069"/>
                  <a:ext cx="877282" cy="469763"/>
                </a:xfrm>
                <a:prstGeom prst="rect">
                  <a:avLst/>
                </a:prstGeom>
                <a:blipFill>
                  <a:blip r:embed="rId7"/>
                  <a:stretch>
                    <a:fillRect l="-18293" t="-2326" r="-26829" b="-5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/>
            <p:cNvGrpSpPr/>
            <p:nvPr/>
          </p:nvGrpSpPr>
          <p:grpSpPr>
            <a:xfrm>
              <a:off x="5877017" y="3428757"/>
              <a:ext cx="561063" cy="1351576"/>
              <a:chOff x="4559577" y="2631454"/>
              <a:chExt cx="561063" cy="135157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572000" y="3170082"/>
                <a:ext cx="548640" cy="278436"/>
                <a:chOff x="5252936" y="3840812"/>
                <a:chExt cx="548640" cy="278436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5252936" y="3844928"/>
                  <a:ext cx="548640" cy="274320"/>
                </a:xfrm>
                <a:prstGeom prst="ellipse">
                  <a:avLst/>
                </a:prstGeom>
                <a:noFill/>
                <a:ln w="19050" cap="flat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rot="10800000">
                  <a:off x="5252936" y="3840812"/>
                  <a:ext cx="548640" cy="274320"/>
                </a:xfrm>
                <a:prstGeom prst="arc">
                  <a:avLst/>
                </a:prstGeom>
                <a:ln>
                  <a:head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Arc 59"/>
              <p:cNvSpPr/>
              <p:nvPr/>
            </p:nvSpPr>
            <p:spPr>
              <a:xfrm>
                <a:off x="4559577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Arc 60"/>
              <p:cNvSpPr/>
              <p:nvPr/>
            </p:nvSpPr>
            <p:spPr>
              <a:xfrm flipH="1">
                <a:off x="4836389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7733133" y="4459512"/>
                  <a:ext cx="469385" cy="7092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3133" y="4459512"/>
                  <a:ext cx="469385" cy="709214"/>
                </a:xfrm>
                <a:prstGeom prst="rect">
                  <a:avLst/>
                </a:prstGeom>
                <a:blipFill>
                  <a:blip r:embed="rId8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3588189" y="1654613"/>
                  <a:ext cx="596793" cy="6106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189" y="1654613"/>
                  <a:ext cx="596793" cy="610692"/>
                </a:xfrm>
                <a:prstGeom prst="rect">
                  <a:avLst/>
                </a:prstGeom>
                <a:blipFill>
                  <a:blip r:embed="rId9"/>
                  <a:stretch>
                    <a:fillRect b="-24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5494160" y="949994"/>
            <a:ext cx="3004385" cy="2251419"/>
            <a:chOff x="5494160" y="949994"/>
            <a:chExt cx="3004385" cy="2251419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5898598" y="1335492"/>
              <a:ext cx="0" cy="18659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98598" y="2298489"/>
              <a:ext cx="23921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898598" y="1710798"/>
              <a:ext cx="2302503" cy="116943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494160" y="949994"/>
                  <a:ext cx="80887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160" y="949994"/>
                  <a:ext cx="808875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8062721" y="2296141"/>
                  <a:ext cx="43582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2721" y="2296141"/>
                  <a:ext cx="435824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>
            <a:xfrm flipV="1">
              <a:off x="7055705" y="1335492"/>
              <a:ext cx="0" cy="1865921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6629085" y="2526801"/>
                  <a:ext cx="824649" cy="3597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wrap="non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085" y="2526801"/>
                  <a:ext cx="824649" cy="359714"/>
                </a:xfrm>
                <a:prstGeom prst="rect">
                  <a:avLst/>
                </a:prstGeom>
                <a:blipFill>
                  <a:blip r:embed="rId12"/>
                  <a:stretch>
                    <a:fillRect b="-3279"/>
                  </a:stretch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>
              <a:off x="6060417" y="1316757"/>
              <a:ext cx="889195" cy="42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Meissner State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65327" y="1316876"/>
              <a:ext cx="889195" cy="42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Mixed</a:t>
              </a:r>
            </a:p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State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5530678" y="2112624"/>
                  <a:ext cx="38504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678" y="2112624"/>
                  <a:ext cx="385041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391387" y="5300879"/>
                <a:ext cx="262444" cy="2339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387" y="5300879"/>
                <a:ext cx="262444" cy="233910"/>
              </a:xfrm>
              <a:prstGeom prst="rect">
                <a:avLst/>
              </a:prstGeom>
              <a:blipFill>
                <a:blip r:embed="rId14"/>
                <a:stretch>
                  <a:fillRect l="-13043" b="-10000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4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thermal gradient </a:t>
            </a:r>
            <a:r>
              <a:rPr lang="en-US" sz="2000" dirty="0"/>
              <a:t>(possible explanation)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95881" y="1906358"/>
                <a:ext cx="292772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881" y="1906358"/>
                <a:ext cx="2927725" cy="404726"/>
              </a:xfrm>
              <a:prstGeom prst="rect">
                <a:avLst/>
              </a:prstGeom>
              <a:blipFill>
                <a:blip r:embed="rId2"/>
                <a:stretch>
                  <a:fillRect l="-3119" t="-1515" r="-166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3835" y="2704598"/>
                <a:ext cx="79718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The </a:t>
                </a:r>
                <a:r>
                  <a:rPr lang="en-US" i="1" dirty="0">
                    <a:solidFill>
                      <a:srgbClr val="C00000"/>
                    </a:solidFill>
                  </a:rPr>
                  <a:t>minimum thermal gradient needed to expel vortices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is the critical thermal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35" y="2704598"/>
                <a:ext cx="7971816" cy="830997"/>
              </a:xfrm>
              <a:prstGeom prst="rect">
                <a:avLst/>
              </a:prstGeom>
              <a:blipFill>
                <a:blip r:embed="rId3"/>
                <a:stretch>
                  <a:fillRect l="-1224" t="-5882" r="-122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2437" y="910382"/>
                <a:ext cx="79718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The </a:t>
                </a:r>
                <a:r>
                  <a:rPr lang="en-US" i="1" dirty="0">
                    <a:solidFill>
                      <a:srgbClr val="C00000"/>
                    </a:solidFill>
                  </a:rPr>
                  <a:t>pinning force acting against the expulsion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is defined in terms of critical current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910382"/>
                <a:ext cx="7971818" cy="830997"/>
              </a:xfrm>
              <a:prstGeom prst="rect">
                <a:avLst/>
              </a:prstGeom>
              <a:blipFill>
                <a:blip r:embed="rId4"/>
                <a:stretch>
                  <a:fillRect l="-1147" t="-5839" r="-1223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Mattia Checchin | TTC Meeting, MSU, 2017</a:t>
            </a:r>
            <a:endParaRPr lang="en-US" sz="1200" b="1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grpSp>
        <p:nvGrpSpPr>
          <p:cNvPr id="5" name="Group 4"/>
          <p:cNvGrpSpPr/>
          <p:nvPr/>
        </p:nvGrpSpPr>
        <p:grpSpPr>
          <a:xfrm>
            <a:off x="676275" y="3888592"/>
            <a:ext cx="3152237" cy="1340555"/>
            <a:chOff x="2450895" y="4447634"/>
            <a:chExt cx="3096983" cy="1340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26895" y="4575048"/>
                  <a:ext cx="2854924" cy="112979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6895" y="4575048"/>
                  <a:ext cx="2854924" cy="11297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/>
            <p:cNvSpPr/>
            <p:nvPr/>
          </p:nvSpPr>
          <p:spPr>
            <a:xfrm>
              <a:off x="2450895" y="4447634"/>
              <a:ext cx="3096983" cy="134055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00084" y="5306365"/>
                <a:ext cx="2593210" cy="622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84" y="5306365"/>
                <a:ext cx="2593210" cy="622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/>
          <p:cNvGrpSpPr/>
          <p:nvPr/>
        </p:nvGrpSpPr>
        <p:grpSpPr>
          <a:xfrm>
            <a:off x="4846137" y="3292153"/>
            <a:ext cx="4172051" cy="2649900"/>
            <a:chOff x="4651370" y="3259388"/>
            <a:chExt cx="4172051" cy="2649900"/>
          </a:xfrm>
        </p:grpSpPr>
        <p:sp>
          <p:nvSpPr>
            <p:cNvPr id="66" name="Parallelogram 65"/>
            <p:cNvSpPr/>
            <p:nvPr/>
          </p:nvSpPr>
          <p:spPr>
            <a:xfrm rot="18900000" flipH="1">
              <a:off x="6649878" y="4339584"/>
              <a:ext cx="1741483" cy="1556035"/>
            </a:xfrm>
            <a:prstGeom prst="parallelogram">
              <a:avLst>
                <a:gd name="adj" fmla="val 36179"/>
              </a:avLst>
            </a:prstGeom>
            <a:solidFill>
              <a:srgbClr val="FFC000">
                <a:alpha val="14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ube 66"/>
            <p:cNvSpPr/>
            <p:nvPr/>
          </p:nvSpPr>
          <p:spPr>
            <a:xfrm>
              <a:off x="4894507" y="4339759"/>
              <a:ext cx="3756629" cy="1216904"/>
            </a:xfrm>
            <a:prstGeom prst="cube">
              <a:avLst>
                <a:gd name="adj" fmla="val 68224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chemeClr val="bg1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>
              <a:stCxn id="67" idx="1"/>
              <a:endCxn id="67" idx="3"/>
            </p:cNvCxnSpPr>
            <p:nvPr/>
          </p:nvCxnSpPr>
          <p:spPr>
            <a:xfrm>
              <a:off x="6357711" y="5169979"/>
              <a:ext cx="0" cy="386683"/>
            </a:xfrm>
            <a:prstGeom prst="line">
              <a:avLst/>
            </a:prstGeom>
            <a:ln w="28575">
              <a:solidFill>
                <a:srgbClr val="331EFE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2" name="Parallelogram 81"/>
            <p:cNvSpPr/>
            <p:nvPr/>
          </p:nvSpPr>
          <p:spPr>
            <a:xfrm rot="18900000" flipH="1">
              <a:off x="5181086" y="3660430"/>
              <a:ext cx="1719505" cy="1521109"/>
            </a:xfrm>
            <a:prstGeom prst="parallelogram">
              <a:avLst>
                <a:gd name="adj" fmla="val 36179"/>
              </a:avLst>
            </a:prstGeom>
            <a:solidFill>
              <a:srgbClr val="FFC000">
                <a:alpha val="14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stCxn id="67" idx="0"/>
              <a:endCxn id="67" idx="1"/>
            </p:cNvCxnSpPr>
            <p:nvPr/>
          </p:nvCxnSpPr>
          <p:spPr>
            <a:xfrm flipH="1">
              <a:off x="6357711" y="4339759"/>
              <a:ext cx="830220" cy="830220"/>
            </a:xfrm>
            <a:prstGeom prst="line">
              <a:avLst/>
            </a:prstGeom>
            <a:ln w="28575">
              <a:solidFill>
                <a:srgbClr val="331EFE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898834" y="5226783"/>
              <a:ext cx="1224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Meissner State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8101" y="5226902"/>
              <a:ext cx="1108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Mixed State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673428" y="4525217"/>
                  <a:ext cx="24788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428" y="4525217"/>
                  <a:ext cx="24788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5000" r="-40000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6196620" y="5268114"/>
                  <a:ext cx="262444" cy="2339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620" y="5268114"/>
                  <a:ext cx="262444" cy="233910"/>
                </a:xfrm>
                <a:prstGeom prst="rect">
                  <a:avLst/>
                </a:prstGeom>
                <a:blipFill>
                  <a:blip r:embed="rId8"/>
                  <a:stretch>
                    <a:fillRect l="-13043" b="-10000"/>
                  </a:stretch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/>
            <p:cNvCxnSpPr/>
            <p:nvPr/>
          </p:nvCxnSpPr>
          <p:spPr>
            <a:xfrm flipV="1">
              <a:off x="4905056" y="4070276"/>
              <a:ext cx="0" cy="1099704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4894507" y="5170826"/>
              <a:ext cx="3876063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97436" y="3801893"/>
              <a:ext cx="1364857" cy="1368087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2" idx="2"/>
            </p:cNvCxnSpPr>
            <p:nvPr/>
          </p:nvCxnSpPr>
          <p:spPr>
            <a:xfrm>
              <a:off x="5627471" y="4834353"/>
              <a:ext cx="2033317" cy="95966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2" idx="5"/>
            </p:cNvCxnSpPr>
            <p:nvPr/>
          </p:nvCxnSpPr>
          <p:spPr>
            <a:xfrm>
              <a:off x="6454208" y="4007616"/>
              <a:ext cx="2093630" cy="98224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651370" y="3733056"/>
                  <a:ext cx="494927" cy="2650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370" y="3733056"/>
                  <a:ext cx="494927" cy="265021"/>
                </a:xfrm>
                <a:prstGeom prst="rect">
                  <a:avLst/>
                </a:prstGeom>
                <a:blipFill>
                  <a:blip r:embed="rId9"/>
                  <a:stretch>
                    <a:fillRect l="-18519" t="-2326" r="-28395" b="-5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8558613" y="5110419"/>
                  <a:ext cx="26480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8613" y="5110419"/>
                  <a:ext cx="264808" cy="400110"/>
                </a:xfrm>
                <a:prstGeom prst="rect">
                  <a:avLst/>
                </a:prstGeom>
                <a:blipFill>
                  <a:blip r:embed="rId10"/>
                  <a:stretch>
                    <a:fillRect r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6220205" y="3528009"/>
                  <a:ext cx="336686" cy="344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0205" y="3528009"/>
                  <a:ext cx="336686" cy="344528"/>
                </a:xfrm>
                <a:prstGeom prst="rect">
                  <a:avLst/>
                </a:prstGeom>
                <a:blipFill>
                  <a:blip r:embed="rId11"/>
                  <a:stretch>
                    <a:fillRect b="-24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5757678" y="4501146"/>
                  <a:ext cx="335348" cy="3978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678" y="4501146"/>
                  <a:ext cx="335348" cy="397866"/>
                </a:xfrm>
                <a:prstGeom prst="rect">
                  <a:avLst/>
                </a:prstGeom>
                <a:blipFill>
                  <a:blip r:embed="rId12"/>
                  <a:stretch>
                    <a:fillRect l="-30909" r="-7273" b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3" name="Group 112"/>
            <p:cNvGrpSpPr>
              <a:grpSpLocks noChangeAspect="1"/>
            </p:cNvGrpSpPr>
            <p:nvPr/>
          </p:nvGrpSpPr>
          <p:grpSpPr>
            <a:xfrm>
              <a:off x="6396593" y="3623288"/>
              <a:ext cx="948953" cy="2286000"/>
              <a:chOff x="6550504" y="3965517"/>
              <a:chExt cx="645289" cy="1554480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6564792" y="4585006"/>
                <a:ext cx="631001" cy="320236"/>
                <a:chOff x="5252936" y="3840812"/>
                <a:chExt cx="548640" cy="278436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5252936" y="3844928"/>
                  <a:ext cx="548640" cy="274320"/>
                </a:xfrm>
                <a:prstGeom prst="ellipse">
                  <a:avLst/>
                </a:prstGeom>
                <a:noFill/>
                <a:ln w="19050" cap="flat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Arc 108"/>
                <p:cNvSpPr/>
                <p:nvPr/>
              </p:nvSpPr>
              <p:spPr>
                <a:xfrm rot="10800000">
                  <a:off x="5252936" y="3840812"/>
                  <a:ext cx="548640" cy="274320"/>
                </a:xfrm>
                <a:prstGeom prst="arc">
                  <a:avLst/>
                </a:prstGeom>
                <a:ln>
                  <a:head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Oval 5"/>
              <p:cNvSpPr/>
              <p:nvPr/>
            </p:nvSpPr>
            <p:spPr>
              <a:xfrm>
                <a:off x="6768489" y="4670602"/>
                <a:ext cx="193403" cy="124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Arc 105"/>
              <p:cNvSpPr/>
              <p:nvPr/>
            </p:nvSpPr>
            <p:spPr>
              <a:xfrm>
                <a:off x="6550504" y="3965517"/>
                <a:ext cx="315501" cy="1554480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/>
              <p:cNvSpPr/>
              <p:nvPr/>
            </p:nvSpPr>
            <p:spPr>
              <a:xfrm flipH="1">
                <a:off x="6868871" y="3965517"/>
                <a:ext cx="315501" cy="1554480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Right Arrow 71"/>
            <p:cNvSpPr/>
            <p:nvPr/>
          </p:nvSpPr>
          <p:spPr>
            <a:xfrm>
              <a:off x="6956315" y="4604682"/>
              <a:ext cx="659383" cy="24094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ight Arrow 109"/>
            <p:cNvSpPr/>
            <p:nvPr/>
          </p:nvSpPr>
          <p:spPr>
            <a:xfrm flipH="1">
              <a:off x="6126831" y="4604682"/>
              <a:ext cx="659383" cy="24094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6898585" y="3656958"/>
              <a:ext cx="557104" cy="105872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7177137" y="3259388"/>
              <a:ext cx="15656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ysClr val="windowText" lastClr="000000"/>
                  </a:solidFill>
                </a:rPr>
                <a:t>Pinning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96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definition of the trapping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335" y="874080"/>
                <a:ext cx="3968885" cy="460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The probability of expelling vortices with the thermal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The trapping efficiency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is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The trapped field is then: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" y="874080"/>
                <a:ext cx="3968885" cy="4607415"/>
              </a:xfrm>
              <a:prstGeom prst="rect">
                <a:avLst/>
              </a:prstGeom>
              <a:blipFill>
                <a:blip r:embed="rId2"/>
                <a:stretch>
                  <a:fillRect l="-2151" t="-1058" r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051220" y="1595149"/>
            <a:ext cx="5062484" cy="3906484"/>
            <a:chOff x="4005311" y="1064271"/>
            <a:chExt cx="5062484" cy="3906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5311" y="1064271"/>
              <a:ext cx="5062484" cy="39064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387707" y="1507536"/>
                  <a:ext cx="1262973" cy="524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7707" y="1507536"/>
                  <a:ext cx="1262973" cy="5241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 flipV="1">
              <a:off x="7121534" y="2016714"/>
              <a:ext cx="532345" cy="687337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Mattia Checchin | TTC Meeting, MSU, 2017</a:t>
            </a:r>
            <a:endParaRPr lang="en-US" sz="1200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grpSp>
        <p:nvGrpSpPr>
          <p:cNvPr id="6" name="Group 5"/>
          <p:cNvGrpSpPr/>
          <p:nvPr/>
        </p:nvGrpSpPr>
        <p:grpSpPr>
          <a:xfrm>
            <a:off x="405302" y="3098399"/>
            <a:ext cx="3537379" cy="773990"/>
            <a:chOff x="251635" y="4449762"/>
            <a:chExt cx="3537379" cy="7739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51635" y="4508129"/>
                  <a:ext cx="3537379" cy="667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  <m:r>
                                      <a:rPr lang="en-US" sz="32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3200" i="1" dirty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 dirty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3200" i="1" dirty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635" y="4508129"/>
                  <a:ext cx="3537379" cy="6679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289625" y="4449762"/>
              <a:ext cx="3499389" cy="77399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5302" y="5380474"/>
                <a:ext cx="3825663" cy="524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02" y="5380474"/>
                <a:ext cx="3825663" cy="524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2437" y="3979828"/>
                <a:ext cx="3805657" cy="830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p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3979828"/>
                <a:ext cx="3805657" cy="8306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33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Double-peaked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2658" y="3603282"/>
                <a:ext cx="8018685" cy="2479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Double distribution of pinning centers (e.g. dislocations + grain boundaries)</a:t>
                </a:r>
              </a:p>
              <a:p>
                <a:pPr algn="just"/>
                <a:endParaRPr lang="en-US" sz="7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</m:t>
                        </m:r>
                      </m:e>
                    </m:d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  finite probability that vortices are not pinned</a:t>
                </a:r>
              </a:p>
              <a:p>
                <a:pPr algn="just"/>
                <a:endParaRPr lang="en-US" sz="7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lvl="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404040">
                        <a:lumMod val="50000"/>
                      </a:srgbClr>
                    </a:solidFill>
                  </a:rPr>
                  <a:t>First plateau defined by the ratio of the two peaks’ area</a:t>
                </a:r>
              </a:p>
              <a:p>
                <a:pPr algn="just"/>
                <a:endParaRPr lang="en-US" sz="7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Complete flux expulsion reached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 is larger enough so that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8" y="3603282"/>
                <a:ext cx="8018685" cy="2479781"/>
              </a:xfrm>
              <a:prstGeom prst="rect">
                <a:avLst/>
              </a:prstGeom>
              <a:blipFill>
                <a:blip r:embed="rId2"/>
                <a:stretch>
                  <a:fillRect l="-836" t="-1720" r="-912" b="-2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Mattia Checchin | TTC Meeting, MSU, 2017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304" y="999212"/>
            <a:ext cx="3138818" cy="2534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27" y="999212"/>
            <a:ext cx="3270368" cy="253453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274820" y="1963278"/>
            <a:ext cx="603925" cy="600916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390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16910</TotalTime>
  <Words>732</Words>
  <Application>Microsoft Office PowerPoint</Application>
  <PresentationFormat>On-screen Show (4:3)</PresentationFormat>
  <Paragraphs>220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Cambria Math</vt:lpstr>
      <vt:lpstr>Geneva</vt:lpstr>
      <vt:lpstr>Helvetica</vt:lpstr>
      <vt:lpstr>Times New Roman</vt:lpstr>
      <vt:lpstr>FNAL_TemplateMac_060514</vt:lpstr>
      <vt:lpstr>Fermilab: Footer Only</vt:lpstr>
      <vt:lpstr>On Trapped Flux Losses: Expulsion and dissipation mechanisms description</vt:lpstr>
      <vt:lpstr>Trapped flux surface resistance</vt:lpstr>
      <vt:lpstr>What is a pinning site?</vt:lpstr>
      <vt:lpstr>PowerPoint Presentation</vt:lpstr>
      <vt:lpstr>Magnetic flux expulsion</vt:lpstr>
      <vt:lpstr>Thermodynamic force during cooldown (possible explanation)</vt:lpstr>
      <vt:lpstr>Critical thermal gradient (possible explanation)</vt:lpstr>
      <vt:lpstr>Statistical definition of the trapping efficiency</vt:lpstr>
      <vt:lpstr>Double-peaked probability density function</vt:lpstr>
      <vt:lpstr>Comparison with experimental data</vt:lpstr>
      <vt:lpstr>PowerPoint Presentation</vt:lpstr>
      <vt:lpstr>Sensitivity vs mean-free-path</vt:lpstr>
      <vt:lpstr>From pinning to flux-flow regime</vt:lpstr>
      <vt:lpstr>Sensitivity as a function of pinning point position</vt:lpstr>
      <vt:lpstr>PowerPoint Presentation</vt:lpstr>
      <vt:lpstr>Conclusions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Anna  Grassellino</dc:creator>
  <cp:lastModifiedBy>Mattia Checchin</cp:lastModifiedBy>
  <cp:revision>1309</cp:revision>
  <cp:lastPrinted>2014-01-20T19:40:21Z</cp:lastPrinted>
  <dcterms:created xsi:type="dcterms:W3CDTF">2016-03-11T14:30:37Z</dcterms:created>
  <dcterms:modified xsi:type="dcterms:W3CDTF">2017-02-22T14:35:23Z</dcterms:modified>
</cp:coreProperties>
</file>