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021" r:id="rId4"/>
    <p:sldMasterId id="2147484031" r:id="rId5"/>
    <p:sldMasterId id="2147484045" r:id="rId6"/>
    <p:sldMasterId id="2147484054" r:id="rId7"/>
  </p:sldMasterIdLst>
  <p:notesMasterIdLst>
    <p:notesMasterId r:id="rId21"/>
  </p:notesMasterIdLst>
  <p:handoutMasterIdLst>
    <p:handoutMasterId r:id="rId22"/>
  </p:handoutMasterIdLst>
  <p:sldIdLst>
    <p:sldId id="577" r:id="rId8"/>
    <p:sldId id="739" r:id="rId9"/>
    <p:sldId id="799" r:id="rId10"/>
    <p:sldId id="798" r:id="rId11"/>
    <p:sldId id="800" r:id="rId12"/>
    <p:sldId id="801" r:id="rId13"/>
    <p:sldId id="804" r:id="rId14"/>
    <p:sldId id="802" r:id="rId15"/>
    <p:sldId id="808" r:id="rId16"/>
    <p:sldId id="806" r:id="rId17"/>
    <p:sldId id="744" r:id="rId18"/>
    <p:sldId id="769" r:id="rId19"/>
    <p:sldId id="770" r:id="rId20"/>
  </p:sldIdLst>
  <p:sldSz cx="9144000" cy="6858000" type="screen4x3"/>
  <p:notesSz cx="6985000" cy="92837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110"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110"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110"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110"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110" charset="-128"/>
        <a:cs typeface="+mn-cs"/>
      </a:defRPr>
    </a:lvl5pPr>
    <a:lvl6pPr marL="2286000" algn="l" defTabSz="914400" rtl="0" eaLnBrk="1" latinLnBrk="0" hangingPunct="1">
      <a:defRPr kern="1200">
        <a:solidFill>
          <a:schemeClr val="tx1"/>
        </a:solidFill>
        <a:latin typeface="Arial" pitchFamily="34" charset="0"/>
        <a:ea typeface="ＭＳ Ｐゴシック" pitchFamily="-110" charset="-128"/>
        <a:cs typeface="+mn-cs"/>
      </a:defRPr>
    </a:lvl6pPr>
    <a:lvl7pPr marL="2743200" algn="l" defTabSz="914400" rtl="0" eaLnBrk="1" latinLnBrk="0" hangingPunct="1">
      <a:defRPr kern="1200">
        <a:solidFill>
          <a:schemeClr val="tx1"/>
        </a:solidFill>
        <a:latin typeface="Arial" pitchFamily="34" charset="0"/>
        <a:ea typeface="ＭＳ Ｐゴシック" pitchFamily="-110" charset="-128"/>
        <a:cs typeface="+mn-cs"/>
      </a:defRPr>
    </a:lvl7pPr>
    <a:lvl8pPr marL="3200400" algn="l" defTabSz="914400" rtl="0" eaLnBrk="1" latinLnBrk="0" hangingPunct="1">
      <a:defRPr kern="1200">
        <a:solidFill>
          <a:schemeClr val="tx1"/>
        </a:solidFill>
        <a:latin typeface="Arial" pitchFamily="34" charset="0"/>
        <a:ea typeface="ＭＳ Ｐゴシック" pitchFamily="-110" charset="-128"/>
        <a:cs typeface="+mn-cs"/>
      </a:defRPr>
    </a:lvl8pPr>
    <a:lvl9pPr marL="3657600" algn="l" defTabSz="914400" rtl="0" eaLnBrk="1" latinLnBrk="0" hangingPunct="1">
      <a:defRPr kern="1200">
        <a:solidFill>
          <a:schemeClr val="tx1"/>
        </a:solidFill>
        <a:latin typeface="Arial" pitchFamily="34" charset="0"/>
        <a:ea typeface="ＭＳ Ｐゴシック" pitchFamily="-11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4">
          <p15:clr>
            <a:srgbClr val="A4A3A4"/>
          </p15:clr>
        </p15:guide>
        <p15:guide id="2" pos="220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33CC"/>
    <a:srgbClr val="FF0000"/>
    <a:srgbClr val="FF9966"/>
    <a:srgbClr val="99CCFF"/>
    <a:srgbClr val="6699FF"/>
    <a:srgbClr val="9D3431"/>
    <a:srgbClr val="FFCC99"/>
    <a:srgbClr val="FFFFCC"/>
    <a:srgbClr val="008000"/>
  </p:clrMru>
  <p:extLst>
    <p:ext uri="{E76CE94A-603C-4142-B9EB-6D1370010A27}">
      <p14:discardImageEditData xmlns:p14="http://schemas.microsoft.com/office/powerpoint/2010/main" val="1"/>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56" autoAdjust="0"/>
    <p:restoredTop sz="94286" autoAdjust="0"/>
  </p:normalViewPr>
  <p:slideViewPr>
    <p:cSldViewPr snapToGrid="0">
      <p:cViewPr varScale="1">
        <p:scale>
          <a:sx n="109" d="100"/>
          <a:sy n="109" d="100"/>
        </p:scale>
        <p:origin x="175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80" d="100"/>
          <a:sy n="80" d="100"/>
        </p:scale>
        <p:origin x="-3498" y="-78"/>
      </p:cViewPr>
      <p:guideLst>
        <p:guide orient="horz" pos="2924"/>
        <p:guide pos="220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presProps" Target="presProps.xml"/><Relationship Id="rId10" Type="http://schemas.openxmlformats.org/officeDocument/2006/relationships/slide" Target="slides/slide3.xml"/><Relationship Id="rId19" Type="http://schemas.openxmlformats.org/officeDocument/2006/relationships/slide" Target="slides/slide12.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1442" name="Rectangle 2"/>
          <p:cNvSpPr>
            <a:spLocks noGrp="1" noChangeArrowheads="1"/>
          </p:cNvSpPr>
          <p:nvPr>
            <p:ph type="hdr" sz="quarter"/>
          </p:nvPr>
        </p:nvSpPr>
        <p:spPr bwMode="auto">
          <a:xfrm>
            <a:off x="1"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defRPr sz="1200">
                <a:latin typeface="Arial" charset="0"/>
                <a:ea typeface="+mn-ea"/>
              </a:defRPr>
            </a:lvl1pPr>
          </a:lstStyle>
          <a:p>
            <a:pPr>
              <a:defRPr/>
            </a:pPr>
            <a:endParaRPr lang="en-US"/>
          </a:p>
        </p:txBody>
      </p:sp>
      <p:sp>
        <p:nvSpPr>
          <p:cNvPr id="701443" name="Rectangle 3"/>
          <p:cNvSpPr>
            <a:spLocks noGrp="1" noChangeArrowheads="1"/>
          </p:cNvSpPr>
          <p:nvPr>
            <p:ph type="dt" sz="quarter" idx="1"/>
          </p:nvPr>
        </p:nvSpPr>
        <p:spPr bwMode="auto">
          <a:xfrm>
            <a:off x="3955953" y="0"/>
            <a:ext cx="3027466" cy="464503"/>
          </a:xfrm>
          <a:prstGeom prst="rect">
            <a:avLst/>
          </a:prstGeom>
          <a:noFill/>
          <a:ln w="9525">
            <a:noFill/>
            <a:miter lim="800000"/>
            <a:headEnd/>
            <a:tailEnd/>
          </a:ln>
          <a:effectLst/>
        </p:spPr>
        <p:txBody>
          <a:bodyPr vert="horz" wrap="square" lIns="91189" tIns="45594" rIns="91189" bIns="45594" numCol="1" anchor="t" anchorCtr="0" compatLnSpc="1">
            <a:prstTxWarp prst="textNoShape">
              <a:avLst/>
            </a:prstTxWarp>
          </a:bodyPr>
          <a:lstStyle>
            <a:lvl1pPr algn="r">
              <a:defRPr sz="1200">
                <a:latin typeface="Arial" charset="0"/>
                <a:ea typeface="+mn-ea"/>
              </a:defRPr>
            </a:lvl1pPr>
          </a:lstStyle>
          <a:p>
            <a:pPr>
              <a:defRPr/>
            </a:pPr>
            <a:endParaRPr lang="en-US"/>
          </a:p>
        </p:txBody>
      </p:sp>
      <p:sp>
        <p:nvSpPr>
          <p:cNvPr id="701444" name="Rectangle 4"/>
          <p:cNvSpPr>
            <a:spLocks noGrp="1" noChangeArrowheads="1"/>
          </p:cNvSpPr>
          <p:nvPr>
            <p:ph type="ftr" sz="quarter" idx="2"/>
          </p:nvPr>
        </p:nvSpPr>
        <p:spPr bwMode="auto">
          <a:xfrm>
            <a:off x="1"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defRPr sz="1200">
                <a:latin typeface="Arial" charset="0"/>
                <a:ea typeface="+mn-ea"/>
              </a:defRPr>
            </a:lvl1pPr>
          </a:lstStyle>
          <a:p>
            <a:pPr>
              <a:defRPr/>
            </a:pPr>
            <a:endParaRPr lang="en-US"/>
          </a:p>
        </p:txBody>
      </p:sp>
      <p:sp>
        <p:nvSpPr>
          <p:cNvPr id="701445" name="Rectangle 5"/>
          <p:cNvSpPr>
            <a:spLocks noGrp="1" noChangeArrowheads="1"/>
          </p:cNvSpPr>
          <p:nvPr>
            <p:ph type="sldNum" sz="quarter" idx="3"/>
          </p:nvPr>
        </p:nvSpPr>
        <p:spPr bwMode="auto">
          <a:xfrm>
            <a:off x="3955953" y="8817612"/>
            <a:ext cx="3027466" cy="464503"/>
          </a:xfrm>
          <a:prstGeom prst="rect">
            <a:avLst/>
          </a:prstGeom>
          <a:noFill/>
          <a:ln w="9525">
            <a:noFill/>
            <a:miter lim="800000"/>
            <a:headEnd/>
            <a:tailEnd/>
          </a:ln>
          <a:effectLst/>
        </p:spPr>
        <p:txBody>
          <a:bodyPr vert="horz" wrap="square" lIns="91189" tIns="45594" rIns="91189" bIns="45594" numCol="1" anchor="b" anchorCtr="0" compatLnSpc="1">
            <a:prstTxWarp prst="textNoShape">
              <a:avLst/>
            </a:prstTxWarp>
          </a:bodyPr>
          <a:lstStyle>
            <a:lvl1pPr algn="r">
              <a:defRPr sz="1200">
                <a:latin typeface="Arial" pitchFamily="34" charset="0"/>
              </a:defRPr>
            </a:lvl1pPr>
          </a:lstStyle>
          <a:p>
            <a:pPr>
              <a:defRPr/>
            </a:pPr>
            <a:fld id="{E8226311-62EA-456F-8B76-9220A4C1A652}" type="slidenum">
              <a:rPr lang="en-US"/>
              <a:pPr>
                <a:defRPr/>
              </a:pPr>
              <a:t>‹#›</a:t>
            </a:fld>
            <a:endParaRPr lang="en-US"/>
          </a:p>
        </p:txBody>
      </p:sp>
    </p:spTree>
    <p:extLst>
      <p:ext uri="{BB962C8B-B14F-4D97-AF65-F5344CB8AC3E}">
        <p14:creationId xmlns:p14="http://schemas.microsoft.com/office/powerpoint/2010/main" val="37578078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1"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defTabSz="929627">
              <a:defRPr sz="1300">
                <a:latin typeface="Arial" charset="0"/>
                <a:ea typeface="+mn-ea"/>
              </a:defRPr>
            </a:lvl1pPr>
          </a:lstStyle>
          <a:p>
            <a:pPr>
              <a:defRPr/>
            </a:pPr>
            <a:endParaRPr lang="en-US"/>
          </a:p>
        </p:txBody>
      </p:sp>
      <p:sp>
        <p:nvSpPr>
          <p:cNvPr id="4099" name="Rectangle 3"/>
          <p:cNvSpPr>
            <a:spLocks noGrp="1" noChangeArrowheads="1"/>
          </p:cNvSpPr>
          <p:nvPr>
            <p:ph type="dt" idx="1"/>
          </p:nvPr>
        </p:nvSpPr>
        <p:spPr bwMode="auto">
          <a:xfrm>
            <a:off x="3955953" y="0"/>
            <a:ext cx="3027466" cy="462917"/>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lvl1pPr algn="r" defTabSz="929627">
              <a:defRPr sz="1300">
                <a:latin typeface="Arial" charset="0"/>
                <a:ea typeface="+mn-ea"/>
              </a:defRPr>
            </a:lvl1pPr>
          </a:lstStyle>
          <a:p>
            <a:pPr>
              <a:defRPr/>
            </a:pPr>
            <a:endParaRPr lang="en-US"/>
          </a:p>
        </p:txBody>
      </p:sp>
      <p:sp>
        <p:nvSpPr>
          <p:cNvPr id="16388" name="Rectangle 4"/>
          <p:cNvSpPr>
            <a:spLocks noGrp="1" noRot="1" noChangeAspect="1" noChangeArrowheads="1" noTextEdit="1"/>
          </p:cNvSpPr>
          <p:nvPr>
            <p:ph type="sldImg" idx="2"/>
          </p:nvPr>
        </p:nvSpPr>
        <p:spPr bwMode="auto">
          <a:xfrm>
            <a:off x="1171575" y="696913"/>
            <a:ext cx="4641850" cy="3481387"/>
          </a:xfrm>
          <a:prstGeom prst="rect">
            <a:avLst/>
          </a:prstGeom>
          <a:noFill/>
          <a:ln w="9525">
            <a:solidFill>
              <a:srgbClr val="000000"/>
            </a:solidFill>
            <a:miter lim="800000"/>
            <a:headEnd/>
            <a:tailEnd/>
          </a:ln>
        </p:spPr>
      </p:sp>
      <p:sp>
        <p:nvSpPr>
          <p:cNvPr id="4101" name="Rectangle 5"/>
          <p:cNvSpPr>
            <a:spLocks noGrp="1" noChangeArrowheads="1"/>
          </p:cNvSpPr>
          <p:nvPr>
            <p:ph type="body" sz="quarter" idx="3"/>
          </p:nvPr>
        </p:nvSpPr>
        <p:spPr bwMode="auto">
          <a:xfrm>
            <a:off x="699133" y="4410392"/>
            <a:ext cx="5586735" cy="4175763"/>
          </a:xfrm>
          <a:prstGeom prst="rect">
            <a:avLst/>
          </a:prstGeom>
          <a:noFill/>
          <a:ln w="9525">
            <a:noFill/>
            <a:miter lim="800000"/>
            <a:headEnd/>
            <a:tailEnd/>
          </a:ln>
          <a:effectLst/>
        </p:spPr>
        <p:txBody>
          <a:bodyPr vert="horz" wrap="square" lIns="92916" tIns="46458" rIns="92916" bIns="46458"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4102" name="Rectangle 6"/>
          <p:cNvSpPr>
            <a:spLocks noGrp="1" noChangeArrowheads="1"/>
          </p:cNvSpPr>
          <p:nvPr>
            <p:ph type="ftr" sz="quarter" idx="4"/>
          </p:nvPr>
        </p:nvSpPr>
        <p:spPr bwMode="auto">
          <a:xfrm>
            <a:off x="1"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defTabSz="929627">
              <a:defRPr sz="1300">
                <a:latin typeface="Arial" charset="0"/>
                <a:ea typeface="+mn-ea"/>
              </a:defRPr>
            </a:lvl1pPr>
          </a:lstStyle>
          <a:p>
            <a:pPr>
              <a:defRPr/>
            </a:pPr>
            <a:endParaRPr lang="en-US"/>
          </a:p>
        </p:txBody>
      </p:sp>
      <p:sp>
        <p:nvSpPr>
          <p:cNvPr id="4103" name="Rectangle 7"/>
          <p:cNvSpPr>
            <a:spLocks noGrp="1" noChangeArrowheads="1"/>
          </p:cNvSpPr>
          <p:nvPr>
            <p:ph type="sldNum" sz="quarter" idx="5"/>
          </p:nvPr>
        </p:nvSpPr>
        <p:spPr bwMode="auto">
          <a:xfrm>
            <a:off x="3955953" y="8819198"/>
            <a:ext cx="3027466" cy="462917"/>
          </a:xfrm>
          <a:prstGeom prst="rect">
            <a:avLst/>
          </a:prstGeom>
          <a:noFill/>
          <a:ln w="9525">
            <a:noFill/>
            <a:miter lim="800000"/>
            <a:headEnd/>
            <a:tailEnd/>
          </a:ln>
          <a:effectLst/>
        </p:spPr>
        <p:txBody>
          <a:bodyPr vert="horz" wrap="square" lIns="92916" tIns="46458" rIns="92916" bIns="46458" numCol="1" anchor="b" anchorCtr="0" compatLnSpc="1">
            <a:prstTxWarp prst="textNoShape">
              <a:avLst/>
            </a:prstTxWarp>
          </a:bodyPr>
          <a:lstStyle>
            <a:lvl1pPr algn="r" defTabSz="929627">
              <a:defRPr sz="1300">
                <a:latin typeface="Arial" pitchFamily="34" charset="0"/>
              </a:defRPr>
            </a:lvl1pPr>
          </a:lstStyle>
          <a:p>
            <a:pPr>
              <a:defRPr/>
            </a:pPr>
            <a:fld id="{8C1C09D7-2034-4A7F-959F-75165A7C71A3}" type="slidenum">
              <a:rPr lang="en-US"/>
              <a:pPr>
                <a:defRPr/>
              </a:pPr>
              <a:t>‹#›</a:t>
            </a:fld>
            <a:endParaRPr lang="en-US"/>
          </a:p>
        </p:txBody>
      </p:sp>
    </p:spTree>
    <p:extLst>
      <p:ext uri="{BB962C8B-B14F-4D97-AF65-F5344CB8AC3E}">
        <p14:creationId xmlns:p14="http://schemas.microsoft.com/office/powerpoint/2010/main" val="253531751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107" charset="-128"/>
        <a:cs typeface="ＭＳ Ｐゴシック" pitchFamily="-107" charset="-128"/>
      </a:defRPr>
    </a:lvl1pPr>
    <a:lvl2pPr marL="4572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8C1C09D7-2034-4A7F-959F-75165A7C71A3}" type="slidenum">
              <a:rPr lang="en-US" smtClean="0"/>
              <a:pPr>
                <a:defRPr/>
              </a:pPr>
              <a:t>1</a:t>
            </a:fld>
            <a:endParaRPr lang="en-US"/>
          </a:p>
        </p:txBody>
      </p:sp>
    </p:spTree>
    <p:extLst>
      <p:ext uri="{BB962C8B-B14F-4D97-AF65-F5344CB8AC3E}">
        <p14:creationId xmlns:p14="http://schemas.microsoft.com/office/powerpoint/2010/main" val="28043102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a:ln/>
        </p:spPr>
      </p:sp>
      <p:sp>
        <p:nvSpPr>
          <p:cNvPr id="15363" name="Notes Placeholder 2"/>
          <p:cNvSpPr>
            <a:spLocks noGrp="1"/>
          </p:cNvSpPr>
          <p:nvPr>
            <p:ph type="body" idx="1"/>
          </p:nvPr>
        </p:nvSpPr>
        <p:spPr>
          <a:noFill/>
          <a:ln/>
        </p:spPr>
        <p:txBody>
          <a:bodyPr/>
          <a:lstStyle/>
          <a:p>
            <a:pPr eaLnBrk="1" hangingPunct="1"/>
            <a:endParaRPr lang="en-US" dirty="0" smtClean="0"/>
          </a:p>
        </p:txBody>
      </p:sp>
      <p:sp>
        <p:nvSpPr>
          <p:cNvPr id="15364" name="Slide Number Placeholder 3"/>
          <p:cNvSpPr>
            <a:spLocks noGrp="1"/>
          </p:cNvSpPr>
          <p:nvPr>
            <p:ph type="sldNum" sz="quarter" idx="5"/>
          </p:nvPr>
        </p:nvSpPr>
        <p:spPr>
          <a:noFill/>
        </p:spPr>
        <p:txBody>
          <a:bodyPr/>
          <a:lstStyle/>
          <a:p>
            <a:fld id="{A3B12B0E-865C-4125-80DD-30A20A8D8E59}" type="slidenum">
              <a:rPr lang="en-US" smtClean="0"/>
              <a:pPr/>
              <a:t>4</a:t>
            </a:fld>
            <a:endParaRPr lang="en-US" dirty="0" smtClean="0"/>
          </a:p>
        </p:txBody>
      </p:sp>
      <p:sp>
        <p:nvSpPr>
          <p:cNvPr id="15365" name="Footer Placeholder 4"/>
          <p:cNvSpPr>
            <a:spLocks noGrp="1"/>
          </p:cNvSpPr>
          <p:nvPr>
            <p:ph type="ftr" sz="quarter" idx="4"/>
          </p:nvPr>
        </p:nvSpPr>
        <p:spPr>
          <a:noFill/>
        </p:spPr>
        <p:txBody>
          <a:bodyPr/>
          <a:lstStyle/>
          <a:p>
            <a:r>
              <a:rPr lang="en-US" dirty="0" smtClean="0"/>
              <a:t>Contract# DE-AC05-06OR23177</a:t>
            </a:r>
          </a:p>
        </p:txBody>
      </p:sp>
    </p:spTree>
    <p:extLst>
      <p:ext uri="{BB962C8B-B14F-4D97-AF65-F5344CB8AC3E}">
        <p14:creationId xmlns:p14="http://schemas.microsoft.com/office/powerpoint/2010/main" val="141519998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tiff"/><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5.jpeg"/><Relationship Id="rId5" Type="http://schemas.openxmlformats.org/officeDocument/2006/relationships/image" Target="../media/image4.gif"/><Relationship Id="rId10" Type="http://schemas.openxmlformats.org/officeDocument/2006/relationships/image" Target="../media/image9.jpeg"/><Relationship Id="rId4" Type="http://schemas.openxmlformats.org/officeDocument/2006/relationships/image" Target="../media/image3.png"/><Relationship Id="rId9" Type="http://schemas.openxmlformats.org/officeDocument/2006/relationships/image" Target="../media/image8.gi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8.png"/><Relationship Id="rId7" Type="http://schemas.openxmlformats.org/officeDocument/2006/relationships/image" Target="../media/image21.tiff"/><Relationship Id="rId2" Type="http://schemas.openxmlformats.org/officeDocument/2006/relationships/image" Target="../media/image17.jpeg"/><Relationship Id="rId1" Type="http://schemas.openxmlformats.org/officeDocument/2006/relationships/slideMaster" Target="../slideMasters/slideMaster3.xml"/><Relationship Id="rId6" Type="http://schemas.openxmlformats.org/officeDocument/2006/relationships/image" Target="../media/image20.jpeg"/><Relationship Id="rId5" Type="http://schemas.openxmlformats.org/officeDocument/2006/relationships/image" Target="../media/image4.gif"/><Relationship Id="rId10" Type="http://schemas.openxmlformats.org/officeDocument/2006/relationships/image" Target="../media/image13.jpeg"/><Relationship Id="rId4" Type="http://schemas.openxmlformats.org/officeDocument/2006/relationships/image" Target="../media/image19.png"/><Relationship Id="rId9" Type="http://schemas.openxmlformats.org/officeDocument/2006/relationships/image" Target="../media/image8.gif"/></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4.png"/><Relationship Id="rId7" Type="http://schemas.openxmlformats.org/officeDocument/2006/relationships/image" Target="../media/image26.tiff"/><Relationship Id="rId2" Type="http://schemas.openxmlformats.org/officeDocument/2006/relationships/image" Target="../media/image17.jpeg"/><Relationship Id="rId1" Type="http://schemas.openxmlformats.org/officeDocument/2006/relationships/slideMaster" Target="../slideMasters/slideMaster4.xml"/><Relationship Id="rId6" Type="http://schemas.openxmlformats.org/officeDocument/2006/relationships/image" Target="../media/image20.jpeg"/><Relationship Id="rId5" Type="http://schemas.openxmlformats.org/officeDocument/2006/relationships/image" Target="../media/image4.gif"/><Relationship Id="rId10" Type="http://schemas.openxmlformats.org/officeDocument/2006/relationships/image" Target="../media/image13.jpeg"/><Relationship Id="rId4" Type="http://schemas.openxmlformats.org/officeDocument/2006/relationships/image" Target="../media/image25.png"/><Relationship Id="rId9" Type="http://schemas.openxmlformats.org/officeDocument/2006/relationships/image" Target="../media/image8.gif"/></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13.jpeg"/><Relationship Id="rId4" Type="http://schemas.openxmlformats.org/officeDocument/2006/relationships/image" Target="../media/image1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email">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cstate="email">
            <a:extLst>
              <a:ext uri="{28A0092B-C50C-407E-A947-70E740481C1C}">
                <a14:useLocalDpi xmlns:a14="http://schemas.microsoft.com/office/drawing/2010/main"/>
              </a:ext>
            </a:extLst>
          </a:blip>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email">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email">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email">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cstate="email">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231487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20451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42767293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0525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4204602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380681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16789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12128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634992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38812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err="1" smtClean="0"/>
              <a:t>Jlab</a:t>
            </a:r>
            <a:r>
              <a:rPr lang="en-US" dirty="0" smtClean="0"/>
              <a:t> LCLS-II Production Readiness Review, 10 January 2017</a:t>
            </a: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0"/>
            <a:ext cx="2057400" cy="61261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0"/>
            <a:ext cx="6019800" cy="61261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223577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838200"/>
            <a:ext cx="4038600" cy="5287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009162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39763"/>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838200"/>
            <a:ext cx="8229600" cy="5287963"/>
          </a:xfrm>
        </p:spPr>
        <p:txBody>
          <a:bodyPr/>
          <a:lstStyle/>
          <a:p>
            <a:pPr lvl="0"/>
            <a:endParaRPr lang="en-US" noProof="0"/>
          </a:p>
        </p:txBody>
      </p:sp>
    </p:spTree>
    <p:extLst>
      <p:ext uri="{BB962C8B-B14F-4D97-AF65-F5344CB8AC3E}">
        <p14:creationId xmlns:p14="http://schemas.microsoft.com/office/powerpoint/2010/main" val="25608329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val="0"/>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43409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41819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1508828"/>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9928945"/>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dirty="0"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dirty="0"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dirty="0"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1376908"/>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dirty="0"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875910"/>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64766516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err="1" smtClean="0"/>
              <a:t>Jlab</a:t>
            </a:r>
            <a:r>
              <a:rPr lang="en-US" dirty="0" smtClean="0"/>
              <a:t> LCLS-II Production Readiness Review, 10 January 2017</a:t>
            </a: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445472" y="6400800"/>
            <a:ext cx="4126528" cy="314326"/>
          </a:xfrm>
          <a:prstGeom prst="rect">
            <a:avLst/>
          </a:prstGeom>
        </p:spPr>
        <p:txBody>
          <a:bodyPr/>
          <a:lstStyle/>
          <a:p>
            <a:r>
              <a:rPr lang="en-US" smtClean="0">
                <a:solidFill>
                  <a:srgbClr val="000000"/>
                </a:solidFill>
              </a:rPr>
              <a:t>LCLS-II CM FDR, May 12-14, 2015</a:t>
            </a:r>
            <a:endParaRPr lang="en-US" dirty="0">
              <a:solidFill>
                <a:srgbClr val="000000"/>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845468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pic>
        <p:nvPicPr>
          <p:cNvPr id="10" name="Picture 2" descr="C:\Users\bronwynb\Desktop\Branding\divider_template_backg#5330.jpg"/>
          <p:cNvPicPr>
            <a:picLocks noChangeAspect="1" noChangeArrowheads="1"/>
          </p:cNvPicPr>
          <p:nvPr userDrawn="1"/>
        </p:nvPicPr>
        <p:blipFill>
          <a:blip r:embed="rId2"/>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229100" y="3876675"/>
            <a:ext cx="2524389" cy="733425"/>
          </a:xfrm>
          <a:prstGeom prst="rect">
            <a:avLst/>
          </a:prstGeom>
        </p:spPr>
      </p:pic>
      <p:pic>
        <p:nvPicPr>
          <p:cNvPr id="9" name="Picture 8"/>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0" y="6124575"/>
            <a:ext cx="1973584" cy="717805"/>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tx1"/>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557213" y="3181350"/>
            <a:ext cx="7989887" cy="2652522"/>
          </a:xfrm>
        </p:spPr>
        <p:txBody>
          <a:bodyPr>
            <a:noAutofit/>
          </a:bodyPr>
          <a:lstStyle>
            <a:lvl1pPr marL="0" indent="0" algn="l">
              <a:lnSpc>
                <a:spcPct val="110000"/>
              </a:lnSpc>
              <a:buNone/>
              <a:defRPr sz="1600" b="0">
                <a:solidFill>
                  <a:schemeClr val="tx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369189"/>
          </a:xfrm>
        </p:spPr>
        <p:txBody>
          <a:bodyPr>
            <a:noAutofit/>
          </a:bodyPr>
          <a:lstStyle>
            <a:lvl1pPr>
              <a:lnSpc>
                <a:spcPct val="100000"/>
              </a:lnSpc>
              <a:defRPr sz="2800" b="0">
                <a:solidFill>
                  <a:schemeClr val="tx1"/>
                </a:solidFill>
                <a:latin typeface="Arial" pitchFamily="34" charset="0"/>
                <a:cs typeface="Arial" pitchFamily="34" charset="0"/>
              </a:defRPr>
            </a:lvl1pPr>
          </a:lstStyle>
          <a:p>
            <a:pPr lvl="0"/>
            <a:r>
              <a:rPr lang="en-CA" dirty="0" smtClean="0"/>
              <a:t>Click to edit Master subtitle style</a:t>
            </a:r>
          </a:p>
        </p:txBody>
      </p:sp>
      <p:pic>
        <p:nvPicPr>
          <p:cNvPr id="12" name="Picture 2" descr="C:\Documents and Settings\mcdunn\Desktop\LBNL_Full_Logo_Final.gif"/>
          <p:cNvPicPr>
            <a:picLocks noChangeAspect="1" noChangeArrowheads="1"/>
          </p:cNvPicPr>
          <p:nvPr userDrawn="1"/>
        </p:nvPicPr>
        <p:blipFill>
          <a:blip r:embed="rId5" cstate="screen">
            <a:extLst>
              <a:ext uri="{28A0092B-C50C-407E-A947-70E740481C1C}">
                <a14:useLocalDpi xmlns:a14="http://schemas.microsoft.com/office/drawing/2010/main"/>
              </a:ext>
            </a:extLst>
          </a:blip>
          <a:srcRect/>
          <a:stretch>
            <a:fillRect/>
          </a:stretch>
        </p:blipFill>
        <p:spPr bwMode="auto">
          <a:xfrm>
            <a:off x="6400800" y="3590925"/>
            <a:ext cx="907882" cy="776239"/>
          </a:xfrm>
          <a:prstGeom prst="rect">
            <a:avLst/>
          </a:prstGeom>
          <a:noFill/>
        </p:spPr>
      </p:pic>
      <p:pic>
        <p:nvPicPr>
          <p:cNvPr id="13" name="Picture 39" descr="http://inside.anl.gov/resources/standards/images/logos/ANL_H_Black.jpg"/>
          <p:cNvPicPr>
            <a:picLocks noChangeAspect="1" noChangeArrowheads="1"/>
          </p:cNvPicPr>
          <p:nvPr userDrawn="1"/>
        </p:nvPicPr>
        <p:blipFill>
          <a:blip r:embed="rId6"/>
          <a:srcRect/>
          <a:stretch>
            <a:fillRect/>
          </a:stretch>
        </p:blipFill>
        <p:spPr bwMode="auto">
          <a:xfrm>
            <a:off x="7491503" y="3680008"/>
            <a:ext cx="1223871" cy="569939"/>
          </a:xfrm>
          <a:prstGeom prst="rect">
            <a:avLst/>
          </a:prstGeom>
          <a:noFill/>
          <a:ln w="9525">
            <a:solidFill>
              <a:srgbClr val="FFFF00"/>
            </a:solidFill>
            <a:miter lim="800000"/>
            <a:headEnd/>
            <a:tailEnd/>
          </a:ln>
          <a:effectLst/>
        </p:spPr>
      </p:pic>
      <p:pic>
        <p:nvPicPr>
          <p:cNvPr id="1026" name="Picture 2" descr="C:\Users\tor\Downloads\FermiLogo.tiff"/>
          <p:cNvPicPr>
            <a:picLocks noChangeAspect="1" noChangeArrowheads="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5189601" y="4531614"/>
            <a:ext cx="1792224" cy="323468"/>
          </a:xfrm>
          <a:prstGeom prst="rect">
            <a:avLst/>
          </a:prstGeom>
          <a:noFill/>
        </p:spPr>
      </p:pic>
      <p:pic>
        <p:nvPicPr>
          <p:cNvPr id="14" name="Picture 13" descr="JLab_logo_white1.jp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077076" y="4380905"/>
            <a:ext cx="1952624" cy="610194"/>
          </a:xfrm>
          <a:prstGeom prst="rect">
            <a:avLst/>
          </a:prstGeom>
        </p:spPr>
      </p:pic>
      <p:pic>
        <p:nvPicPr>
          <p:cNvPr id="16" name="Picture 15" descr="cornell university 2.gif"/>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4210050" y="4371975"/>
            <a:ext cx="775963" cy="754745"/>
          </a:xfrm>
          <a:prstGeom prst="rect">
            <a:avLst/>
          </a:prstGeom>
        </p:spPr>
      </p:pic>
      <p:pic>
        <p:nvPicPr>
          <p:cNvPr id="17" name="Picture 4" descr="C:\Users\boyce\Documents\lclsII_banner_v01_wd565.jpg"/>
          <p:cNvPicPr>
            <a:picLocks noChangeAspect="1" noChangeArrowheads="1"/>
          </p:cNvPicPr>
          <p:nvPr userDrawn="1"/>
        </p:nvPicPr>
        <p:blipFill>
          <a:blip r:embed="rId10">
            <a:extLst>
              <a:ext uri="{28A0092B-C50C-407E-A947-70E740481C1C}">
                <a14:useLocalDpi xmlns:a14="http://schemas.microsoft.com/office/drawing/2010/main"/>
              </a:ext>
            </a:extLst>
          </a:blip>
          <a:srcRect/>
          <a:stretch>
            <a:fillRect/>
          </a:stretch>
        </p:blipFill>
        <p:spPr bwMode="auto">
          <a:xfrm>
            <a:off x="419100" y="414089"/>
            <a:ext cx="5349126" cy="1107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0656859"/>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lvl1pPr>
              <a:defRPr>
                <a:solidFill>
                  <a:srgbClr val="A4001D"/>
                </a:solidFill>
              </a:defRPr>
            </a:lvl1p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sp>
        <p:nvSpPr>
          <p:cNvPr id="16" name="Content Placeholder 15"/>
          <p:cNvSpPr>
            <a:spLocks noGrp="1"/>
          </p:cNvSpPr>
          <p:nvPr>
            <p:ph sz="quarter" idx="14"/>
          </p:nvPr>
        </p:nvSpPr>
        <p:spPr>
          <a:xfrm>
            <a:off x="457200" y="1243584"/>
            <a:ext cx="8108950" cy="5065522"/>
          </a:xfrm>
        </p:spPr>
        <p:txBody>
          <a:bodyPr/>
          <a:lstStyle>
            <a:lvl1pPr>
              <a:buClr>
                <a:srgbClr val="981E32"/>
              </a:buClr>
              <a:defRPr/>
            </a:lvl1pPr>
            <a:lvl2pPr>
              <a:buClr>
                <a:srgbClr val="981E32"/>
              </a:buClr>
              <a:defRPr/>
            </a:lvl2pPr>
            <a:lvl3pPr>
              <a:buClr>
                <a:srgbClr val="981E32"/>
              </a:buClr>
              <a:defRPr b="0"/>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4" name="Straight Connector 13"/>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5676426"/>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431328" cy="314326"/>
          </a:xfrm>
          <a:prstGeom prst="rect">
            <a:avLst/>
          </a:prstGeom>
        </p:spPr>
        <p:txBody>
          <a:bodyPr/>
          <a:lstStyle>
            <a:lvl1pPr algn="l">
              <a:defRPr sz="1100" b="0">
                <a:solidFill>
                  <a:schemeClr val="tx1"/>
                </a:solidFill>
              </a:defRPr>
            </a:lvl1pPr>
          </a:lstStyle>
          <a:p>
            <a:r>
              <a:rPr lang="en-US" dirty="0" smtClean="0">
                <a:solidFill>
                  <a:srgbClr val="000000"/>
                </a:solidFill>
              </a:rPr>
              <a:t>LCLS-II Production Readiness Review, 13-14 September, 2016</a:t>
            </a:r>
            <a:endParaRPr lang="en-US" dirty="0">
              <a:solidFill>
                <a:srgbClr val="000000"/>
              </a:solidFill>
            </a:endParaRPr>
          </a:p>
        </p:txBody>
      </p:sp>
      <p:cxnSp>
        <p:nvCxnSpPr>
          <p:cNvPr id="7" name="Straight Connector 6"/>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6410093"/>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0" name="Footer Placeholder 11"/>
          <p:cNvSpPr txBox="1">
            <a:spLocks/>
          </p:cNvSpPr>
          <p:nvPr userDrawn="1"/>
        </p:nvSpPr>
        <p:spPr>
          <a:xfrm>
            <a:off x="140672" y="6493298"/>
            <a:ext cx="4431328" cy="314326"/>
          </a:xfrm>
          <a:prstGeom prst="rect">
            <a:avLst/>
          </a:prstGeom>
        </p:spPr>
        <p:txBody>
          <a:bodyPr/>
          <a:lstStyle>
            <a:defPPr>
              <a:defRPr lang="en-US"/>
            </a:defPPr>
            <a:lvl1pPr marL="0" algn="l" defTabSz="914400" rtl="0" eaLnBrk="1" latinLnBrk="0" hangingPunct="1">
              <a:defRPr sz="11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2764172523"/>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
        <p:nvSpPr>
          <p:cNvPr id="15" name="Footer Placeholder 11"/>
          <p:cNvSpPr txBox="1">
            <a:spLocks/>
          </p:cNvSpPr>
          <p:nvPr userDrawn="1"/>
        </p:nvSpPr>
        <p:spPr>
          <a:xfrm>
            <a:off x="304800" y="6485509"/>
            <a:ext cx="4431328" cy="314326"/>
          </a:xfrm>
          <a:prstGeom prst="rect">
            <a:avLst/>
          </a:prstGeom>
        </p:spPr>
        <p:txBody>
          <a:bodyPr/>
          <a:lstStyle>
            <a:defPPr>
              <a:defRPr lang="en-US"/>
            </a:defPPr>
            <a:lvl1pPr marL="0" algn="l" defTabSz="914400" rtl="0" eaLnBrk="1" latinLnBrk="0" hangingPunct="1">
              <a:defRPr sz="1100" b="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auto">
              <a:spcBef>
                <a:spcPts val="0"/>
              </a:spcBef>
              <a:spcAft>
                <a:spcPts val="0"/>
              </a:spcAft>
            </a:pPr>
            <a:r>
              <a:rPr lang="en-US" dirty="0" smtClean="0">
                <a:solidFill>
                  <a:srgbClr val="000000"/>
                </a:solidFill>
              </a:rPr>
              <a:t>LCLS-II Production Readiness Review, 13-14 September, 2016</a:t>
            </a:r>
            <a:endParaRPr lang="en-US" dirty="0">
              <a:solidFill>
                <a:srgbClr val="000000"/>
              </a:solidFill>
            </a:endParaRPr>
          </a:p>
        </p:txBody>
      </p:sp>
    </p:spTree>
    <p:extLst>
      <p:ext uri="{BB962C8B-B14F-4D97-AF65-F5344CB8AC3E}">
        <p14:creationId xmlns:p14="http://schemas.microsoft.com/office/powerpoint/2010/main" val="1871070648"/>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solidFill>
                  <a:srgbClr val="000000"/>
                </a:solidFill>
              </a:rPr>
              <a:pPr/>
              <a:t>‹#›</a:t>
            </a:fld>
            <a:endParaRPr lang="en-US" dirty="0">
              <a:solidFill>
                <a:srgbClr val="000000"/>
              </a:solidFill>
            </a:endParaRPr>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rPr>
              <a:t>LCLS-II Director’s Review, 30 August-1 September, 2016</a:t>
            </a:r>
            <a:endParaRPr lang="en-US" dirty="0">
              <a:solidFill>
                <a:srgbClr val="000000"/>
              </a:solidFill>
            </a:endParaRPr>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4517340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628650" y="6356351"/>
            <a:ext cx="2057400" cy="365125"/>
          </a:xfrm>
          <a:prstGeom prst="rect">
            <a:avLst/>
          </a:prstGeom>
        </p:spPr>
        <p:txBody>
          <a:bodyPr/>
          <a:lstStyle/>
          <a:p>
            <a:endParaRPr lang="en-US">
              <a:solidFill>
                <a:srgbClr val="000000"/>
              </a:solidFill>
              <a:latin typeface="Arial"/>
            </a:endParaRPr>
          </a:p>
        </p:txBody>
      </p:sp>
      <p:sp>
        <p:nvSpPr>
          <p:cNvPr id="4" name="Footer Placeholder 3"/>
          <p:cNvSpPr>
            <a:spLocks noGrp="1"/>
          </p:cNvSpPr>
          <p:nvPr>
            <p:ph type="ftr" sz="quarter" idx="11"/>
          </p:nvPr>
        </p:nvSpPr>
        <p:spPr/>
        <p:txBody>
          <a:bodyPr/>
          <a:lstStyle/>
          <a:p>
            <a:r>
              <a:rPr lang="en-US" smtClean="0">
                <a:solidFill>
                  <a:srgbClr val="000000"/>
                </a:solidFill>
              </a:rPr>
              <a:t>LCLS-II Director’s Review, 30 August-1 September, 2016</a:t>
            </a:r>
            <a:endParaRPr lang="en-US">
              <a:solidFill>
                <a:srgbClr val="000000"/>
              </a:solidFill>
            </a:endParaRPr>
          </a:p>
        </p:txBody>
      </p:sp>
      <p:sp>
        <p:nvSpPr>
          <p:cNvPr id="5" name="Slide Number Placeholder 4"/>
          <p:cNvSpPr>
            <a:spLocks noGrp="1"/>
          </p:cNvSpPr>
          <p:nvPr>
            <p:ph type="sldNum" sz="quarter" idx="12"/>
          </p:nvPr>
        </p:nvSpPr>
        <p:spPr/>
        <p:txBody>
          <a:bodyPr/>
          <a:lstStyle/>
          <a:p>
            <a:fld id="{BCC77322-67CF-4034-803F-189038E0DAB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07201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6356351"/>
            <a:ext cx="2057400" cy="365125"/>
          </a:xfrm>
          <a:prstGeom prst="rect">
            <a:avLst/>
          </a:prstGeom>
        </p:spPr>
        <p:txBody>
          <a:bodyPr/>
          <a:lstStyle/>
          <a:p>
            <a:endParaRPr lang="en-US">
              <a:solidFill>
                <a:srgbClr val="000000"/>
              </a:solidFill>
              <a:latin typeface="Arial"/>
            </a:endParaRPr>
          </a:p>
        </p:txBody>
      </p:sp>
      <p:sp>
        <p:nvSpPr>
          <p:cNvPr id="3" name="Footer Placeholder 2"/>
          <p:cNvSpPr>
            <a:spLocks noGrp="1"/>
          </p:cNvSpPr>
          <p:nvPr>
            <p:ph type="ftr" sz="quarter" idx="11"/>
          </p:nvPr>
        </p:nvSpPr>
        <p:spPr/>
        <p:txBody>
          <a:bodyPr/>
          <a:lstStyle/>
          <a:p>
            <a:r>
              <a:rPr lang="en-US" smtClean="0">
                <a:solidFill>
                  <a:srgbClr val="000000"/>
                </a:solidFill>
              </a:rPr>
              <a:t>LCLS-II Director’s Review, 30 August-1 September, 2016</a:t>
            </a:r>
            <a:endParaRPr lang="en-US">
              <a:solidFill>
                <a:srgbClr val="000000"/>
              </a:solidFill>
            </a:endParaRPr>
          </a:p>
        </p:txBody>
      </p:sp>
      <p:sp>
        <p:nvSpPr>
          <p:cNvPr id="4" name="Slide Number Placeholder 3"/>
          <p:cNvSpPr>
            <a:spLocks noGrp="1"/>
          </p:cNvSpPr>
          <p:nvPr>
            <p:ph type="sldNum" sz="quarter" idx="12"/>
          </p:nvPr>
        </p:nvSpPr>
        <p:spPr/>
        <p:txBody>
          <a:bodyPr/>
          <a:lstStyle/>
          <a:p>
            <a:fld id="{BCC77322-67CF-4034-803F-189038E0DAB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37491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12"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err="1" smtClean="0"/>
              <a:t>Jlab</a:t>
            </a:r>
            <a:r>
              <a:rPr lang="en-US" dirty="0" smtClean="0"/>
              <a:t> LCLS-II Production Readiness Review, 10 January 2017</a:t>
            </a:r>
            <a:endParaRPr lang="en-US" dirty="0"/>
          </a:p>
        </p:txBody>
      </p:sp>
      <p:sp>
        <p:nvSpPr>
          <p:cNvPr id="16" name="Content Placeholder 15"/>
          <p:cNvSpPr>
            <a:spLocks noGrp="1"/>
          </p:cNvSpPr>
          <p:nvPr>
            <p:ph sz="quarter" idx="14"/>
          </p:nvPr>
        </p:nvSpPr>
        <p:spPr>
          <a:xfrm>
            <a:off x="457200" y="1243584"/>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Content Placeholder 15"/>
          <p:cNvSpPr>
            <a:spLocks noGrp="1"/>
          </p:cNvSpPr>
          <p:nvPr>
            <p:ph sz="quarter" idx="15"/>
          </p:nvPr>
        </p:nvSpPr>
        <p:spPr>
          <a:xfrm>
            <a:off x="4648200" y="1252729"/>
            <a:ext cx="3886200" cy="5065522"/>
          </a:xfrm>
        </p:spPr>
        <p:txBody>
          <a:bodyPr/>
          <a:lstStyle>
            <a:lvl1pPr>
              <a:buClr>
                <a:srgbClr val="981E32"/>
              </a:buClr>
              <a:defRPr/>
            </a:lvl1pPr>
            <a:lvl2pPr>
              <a:buClr>
                <a:srgbClr val="981E32"/>
              </a:buClr>
              <a:defRPr/>
            </a:lvl2pPr>
            <a:lvl3pPr>
              <a:buClr>
                <a:srgbClr val="981E32"/>
              </a:buClr>
              <a:defRPr/>
            </a:lvl3pPr>
            <a:lvl4pPr>
              <a:buClr>
                <a:srgbClr val="981E32"/>
              </a:buClr>
              <a:defRPr/>
            </a:lvl4pPr>
            <a:lvl5pPr>
              <a:buClr>
                <a:srgbClr val="981E32"/>
              </a:buCl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cxnSp>
        <p:nvCxnSpPr>
          <p:cNvPr id="13" name="Straight Connector 12"/>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0323793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line headlin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5" name="Picture Placeholder 4"/>
          <p:cNvSpPr>
            <a:spLocks noGrp="1"/>
          </p:cNvSpPr>
          <p:nvPr>
            <p:ph type="pic" sz="quarter" idx="15"/>
          </p:nvPr>
        </p:nvSpPr>
        <p:spPr>
          <a:xfrm>
            <a:off x="3646488" y="1252728"/>
            <a:ext cx="2442340" cy="2481072"/>
          </a:xfrm>
        </p:spPr>
        <p:txBody>
          <a:bodyPr/>
          <a:lstStyle/>
          <a:p>
            <a:r>
              <a:rPr lang="en-US" smtClean="0"/>
              <a:t>Click icon to add picture</a:t>
            </a:r>
            <a:endParaRPr lang="en-CA" dirty="0"/>
          </a:p>
        </p:txBody>
      </p:sp>
      <p:sp>
        <p:nvSpPr>
          <p:cNvPr id="11" name="Picture Placeholder 4"/>
          <p:cNvSpPr>
            <a:spLocks noGrp="1"/>
          </p:cNvSpPr>
          <p:nvPr>
            <p:ph type="pic" sz="quarter" idx="16"/>
          </p:nvPr>
        </p:nvSpPr>
        <p:spPr>
          <a:xfrm>
            <a:off x="3646488" y="3886200"/>
            <a:ext cx="2442340" cy="2432050"/>
          </a:xfrm>
        </p:spPr>
        <p:txBody>
          <a:bodyPr/>
          <a:lstStyle/>
          <a:p>
            <a:r>
              <a:rPr lang="en-US" smtClean="0"/>
              <a:t>Click icon to add picture</a:t>
            </a:r>
            <a:endParaRPr lang="en-CA" dirty="0"/>
          </a:p>
        </p:txBody>
      </p:sp>
      <p:sp>
        <p:nvSpPr>
          <p:cNvPr id="13" name="Picture Placeholder 4"/>
          <p:cNvSpPr>
            <a:spLocks noGrp="1"/>
          </p:cNvSpPr>
          <p:nvPr>
            <p:ph type="pic" sz="quarter" idx="17"/>
          </p:nvPr>
        </p:nvSpPr>
        <p:spPr>
          <a:xfrm>
            <a:off x="6242954" y="1243584"/>
            <a:ext cx="2442340" cy="5065522"/>
          </a:xfrm>
        </p:spPr>
        <p:txBody>
          <a:bodyPr/>
          <a:lstStyle/>
          <a:p>
            <a:r>
              <a:rPr lang="en-US" smtClean="0"/>
              <a:t>Click icon to add picture</a:t>
            </a:r>
            <a:endParaRPr lang="en-CA" dirty="0"/>
          </a:p>
        </p:txBody>
      </p:sp>
      <p:sp>
        <p:nvSpPr>
          <p:cNvPr id="3" name="Content Placeholder 2"/>
          <p:cNvSpPr>
            <a:spLocks noGrp="1"/>
          </p:cNvSpPr>
          <p:nvPr>
            <p:ph sz="quarter" idx="18"/>
          </p:nvPr>
        </p:nvSpPr>
        <p:spPr>
          <a:xfrm>
            <a:off x="457200" y="1243584"/>
            <a:ext cx="3013075"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4"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err="1" smtClean="0"/>
              <a:t>Jlab</a:t>
            </a:r>
            <a:r>
              <a:rPr lang="en-US" dirty="0" smtClean="0"/>
              <a:t> LCLS-II Production Readiness Review, 10 January 2017</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964617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and Chart on right">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9144000" cy="1252728"/>
          </a:xfrm>
          <a:prstGeom prst="rect">
            <a:avLst/>
          </a:prstGeom>
        </p:spPr>
      </p:pic>
      <p:sp>
        <p:nvSpPr>
          <p:cNvPr id="8" name="Slide Number Placeholder 7"/>
          <p:cNvSpPr>
            <a:spLocks noGrp="1"/>
          </p:cNvSpPr>
          <p:nvPr>
            <p:ph type="sldNum" sz="quarter" idx="11"/>
          </p:nvPr>
        </p:nvSpPr>
        <p:spPr/>
        <p:txBody>
          <a:bodyPr/>
          <a:lstStyle/>
          <a:p>
            <a:fld id="{5BD36294-2849-48A8-8531-5354CF3095D2}" type="slidenum">
              <a:rPr lang="en-US" smtClean="0"/>
              <a:pPr/>
              <a:t>‹#›</a:t>
            </a:fld>
            <a:endParaRPr lang="en-US" dirty="0"/>
          </a:p>
        </p:txBody>
      </p:sp>
      <p:sp>
        <p:nvSpPr>
          <p:cNvPr id="4" name="Title 3"/>
          <p:cNvSpPr>
            <a:spLocks noGrp="1"/>
          </p:cNvSpPr>
          <p:nvPr>
            <p:ph type="title"/>
          </p:nvPr>
        </p:nvSpPr>
        <p:spPr/>
        <p:txBody>
          <a:bodyPr/>
          <a:lstStyle/>
          <a:p>
            <a:r>
              <a:rPr lang="en-US" smtClean="0"/>
              <a:t>Click to edit Master title style</a:t>
            </a:r>
            <a:endParaRPr lang="en-CA" dirty="0"/>
          </a:p>
        </p:txBody>
      </p:sp>
      <p:sp>
        <p:nvSpPr>
          <p:cNvPr id="3" name="Chart Placeholder 2"/>
          <p:cNvSpPr>
            <a:spLocks noGrp="1"/>
          </p:cNvSpPr>
          <p:nvPr>
            <p:ph type="chart" sz="quarter" idx="15"/>
          </p:nvPr>
        </p:nvSpPr>
        <p:spPr>
          <a:xfrm>
            <a:off x="6007100" y="1243584"/>
            <a:ext cx="2667000" cy="5065522"/>
          </a:xfrm>
        </p:spPr>
        <p:txBody>
          <a:bodyPr/>
          <a:lstStyle/>
          <a:p>
            <a:r>
              <a:rPr lang="en-US" smtClean="0"/>
              <a:t>Click icon to add chart</a:t>
            </a:r>
            <a:endParaRPr lang="en-CA" dirty="0"/>
          </a:p>
        </p:txBody>
      </p:sp>
      <p:sp>
        <p:nvSpPr>
          <p:cNvPr id="5" name="Content Placeholder 4"/>
          <p:cNvSpPr>
            <a:spLocks noGrp="1"/>
          </p:cNvSpPr>
          <p:nvPr>
            <p:ph sz="quarter" idx="16"/>
          </p:nvPr>
        </p:nvSpPr>
        <p:spPr>
          <a:xfrm>
            <a:off x="457200" y="1243584"/>
            <a:ext cx="5484812" cy="50655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dirty="0"/>
          </a:p>
        </p:txBody>
      </p:sp>
      <p:sp>
        <p:nvSpPr>
          <p:cNvPr id="11" name="Footer Placeholder 11"/>
          <p:cNvSpPr>
            <a:spLocks noGrp="1"/>
          </p:cNvSpPr>
          <p:nvPr>
            <p:ph type="ftr" sz="quarter" idx="13"/>
          </p:nvPr>
        </p:nvSpPr>
        <p:spPr>
          <a:xfrm>
            <a:off x="445472" y="6400800"/>
            <a:ext cx="4126528" cy="314326"/>
          </a:xfrm>
          <a:prstGeom prst="rect">
            <a:avLst/>
          </a:prstGeom>
        </p:spPr>
        <p:txBody>
          <a:bodyPr/>
          <a:lstStyle>
            <a:lvl1pPr algn="l">
              <a:defRPr sz="1100" b="0">
                <a:solidFill>
                  <a:schemeClr val="tx1"/>
                </a:solidFill>
              </a:defRPr>
            </a:lvl1pPr>
          </a:lstStyle>
          <a:p>
            <a:r>
              <a:rPr lang="en-US" dirty="0" err="1" smtClean="0"/>
              <a:t>Jlab</a:t>
            </a:r>
            <a:r>
              <a:rPr lang="en-US" dirty="0" smtClean="0"/>
              <a:t> LCLS-II Production Readiness Review, 10 January 2017</a:t>
            </a:r>
            <a:endParaRPr lang="en-US" dirty="0"/>
          </a:p>
        </p:txBody>
      </p:sp>
      <p:cxnSp>
        <p:nvCxnSpPr>
          <p:cNvPr id="12" name="Straight Connector 11"/>
          <p:cNvCxnSpPr/>
          <p:nvPr userDrawn="1"/>
        </p:nvCxnSpPr>
        <p:spPr>
          <a:xfrm>
            <a:off x="21" y="1074380"/>
            <a:ext cx="8553429" cy="1945"/>
          </a:xfrm>
          <a:prstGeom prst="line">
            <a:avLst/>
          </a:prstGeom>
          <a:ln w="22225">
            <a:solidFill>
              <a:srgbClr val="A4001D"/>
            </a:solidFill>
            <a:headEnd type="none"/>
            <a:tailEnd type="oval"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547248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Simple Title 01">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dirty="0" err="1" smtClean="0"/>
              <a:t>Jlab</a:t>
            </a:r>
            <a:r>
              <a:rPr lang="en-US" dirty="0" smtClean="0"/>
              <a:t> LCLS-II Production Readiness Review, 10 January 2017</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74693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Simple Title 01">
    <p:spTree>
      <p:nvGrpSpPr>
        <p:cNvPr id="1" name=""/>
        <p:cNvGrpSpPr/>
        <p:nvPr/>
      </p:nvGrpSpPr>
      <p:grpSpPr>
        <a:xfrm>
          <a:off x="0" y="0"/>
          <a:ext cx="0" cy="0"/>
          <a:chOff x="0" y="0"/>
          <a:chExt cx="0" cy="0"/>
        </a:xfrm>
      </p:grpSpPr>
      <p:pic>
        <p:nvPicPr>
          <p:cNvPr id="1026" name="Picture 2" descr="C:\Users\bronwynb\Desktop\Branding\divider_template_backg#5330.jp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0" y="0"/>
            <a:ext cx="9144001" cy="6858000"/>
          </a:xfrm>
          <a:prstGeom prst="rect">
            <a:avLst/>
          </a:prstGeom>
          <a:noFill/>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248400" y="6196866"/>
            <a:ext cx="3147290" cy="914400"/>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27128" y="6096000"/>
            <a:ext cx="2765528" cy="1005840"/>
          </a:xfrm>
          <a:prstGeom prst="rect">
            <a:avLst/>
          </a:prstGeom>
        </p:spPr>
      </p:pic>
      <p:sp>
        <p:nvSpPr>
          <p:cNvPr id="2" name="Title 1"/>
          <p:cNvSpPr>
            <a:spLocks noGrp="1"/>
          </p:cNvSpPr>
          <p:nvPr>
            <p:ph type="ctrTitle"/>
          </p:nvPr>
        </p:nvSpPr>
        <p:spPr>
          <a:xfrm>
            <a:off x="557213" y="536575"/>
            <a:ext cx="8008937" cy="2246313"/>
          </a:xfrm>
        </p:spPr>
        <p:txBody>
          <a:bodyPr anchor="b" anchorCtr="0">
            <a:noAutofit/>
          </a:bodyPr>
          <a:lstStyle>
            <a:lvl1pPr>
              <a:defRPr sz="4300" b="1">
                <a:solidFill>
                  <a:schemeClr val="bg2"/>
                </a:solidFill>
                <a:latin typeface="Arial" pitchFamily="34" charset="0"/>
                <a:cs typeface="Arial" pitchFamily="34" charset="0"/>
              </a:defRPr>
            </a:lvl1pPr>
          </a:lstStyle>
          <a:p>
            <a:r>
              <a:rPr lang="en-US" smtClean="0"/>
              <a:t>Click to edit Master title style</a:t>
            </a:r>
            <a:endParaRPr lang="en-US" dirty="0"/>
          </a:p>
        </p:txBody>
      </p:sp>
      <p:sp>
        <p:nvSpPr>
          <p:cNvPr id="3" name="Subtitle 2"/>
          <p:cNvSpPr>
            <a:spLocks noGrp="1"/>
          </p:cNvSpPr>
          <p:nvPr>
            <p:ph type="subTitle" idx="1"/>
          </p:nvPr>
        </p:nvSpPr>
        <p:spPr>
          <a:xfrm>
            <a:off x="3067050" y="3646170"/>
            <a:ext cx="5480050" cy="2187702"/>
          </a:xfrm>
        </p:spPr>
        <p:txBody>
          <a:bodyPr>
            <a:noAutofit/>
          </a:bodyPr>
          <a:lstStyle>
            <a:lvl1pPr marL="0" indent="0" algn="l">
              <a:lnSpc>
                <a:spcPct val="110000"/>
              </a:lnSpc>
              <a:buNone/>
              <a:defRPr sz="1600" b="0">
                <a:solidFill>
                  <a:schemeClr val="bg2"/>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CA" dirty="0" smtClean="0"/>
          </a:p>
        </p:txBody>
      </p:sp>
      <p:sp>
        <p:nvSpPr>
          <p:cNvPr id="15" name="Text Placeholder 14"/>
          <p:cNvSpPr>
            <a:spLocks noGrp="1"/>
          </p:cNvSpPr>
          <p:nvPr>
            <p:ph type="body" sz="quarter" idx="11" hasCustomPrompt="1"/>
          </p:nvPr>
        </p:nvSpPr>
        <p:spPr>
          <a:xfrm>
            <a:off x="557213" y="2755011"/>
            <a:ext cx="8008937" cy="635889"/>
          </a:xfrm>
        </p:spPr>
        <p:txBody>
          <a:bodyPr>
            <a:noAutofit/>
          </a:bodyPr>
          <a:lstStyle>
            <a:lvl1pPr>
              <a:lnSpc>
                <a:spcPct val="100000"/>
              </a:lnSpc>
              <a:defRPr sz="3600" b="0">
                <a:solidFill>
                  <a:schemeClr val="bg2"/>
                </a:solidFill>
                <a:latin typeface="Arial" pitchFamily="34" charset="0"/>
                <a:cs typeface="Arial" pitchFamily="34" charset="0"/>
              </a:defRPr>
            </a:lvl1pPr>
          </a:lstStyle>
          <a:p>
            <a:pPr lvl="0"/>
            <a:r>
              <a:rPr lang="en-CA" dirty="0" smtClean="0"/>
              <a:t>Click to edit Master subtitle style</a:t>
            </a:r>
          </a:p>
        </p:txBody>
      </p:sp>
      <p:pic>
        <p:nvPicPr>
          <p:cNvPr id="2052" name="Picture 4" descr="C:\Users\boyce\Documents\lclsII_banner_v01_wd565.jpg"/>
          <p:cNvPicPr>
            <a:picLocks noChangeAspect="1" noChangeArrowheads="1"/>
          </p:cNvPicPr>
          <p:nvPr userDrawn="1"/>
        </p:nvPicPr>
        <p:blipFill>
          <a:blip r:embed="rId5">
            <a:extLst>
              <a:ext uri="{28A0092B-C50C-407E-A947-70E740481C1C}">
                <a14:useLocalDpi xmlns:a14="http://schemas.microsoft.com/office/drawing/2010/main"/>
              </a:ext>
            </a:extLst>
          </a:blip>
          <a:srcRect/>
          <a:stretch>
            <a:fillRect/>
          </a:stretch>
        </p:blipFill>
        <p:spPr bwMode="auto">
          <a:xfrm>
            <a:off x="88049" y="79409"/>
            <a:ext cx="6137377" cy="1270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751873"/>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13" Type="http://schemas.openxmlformats.org/officeDocument/2006/relationships/slideLayout" Target="../slideLayouts/slideLayout22.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slideLayout" Target="../slideLayouts/slideLayout21.xml"/><Relationship Id="rId17" Type="http://schemas.openxmlformats.org/officeDocument/2006/relationships/image" Target="../media/image16.png"/><Relationship Id="rId2" Type="http://schemas.openxmlformats.org/officeDocument/2006/relationships/slideLayout" Target="../slideLayouts/slideLayout11.xml"/><Relationship Id="rId16" Type="http://schemas.openxmlformats.org/officeDocument/2006/relationships/image" Target="../media/image15.jpeg"/><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5" Type="http://schemas.openxmlformats.org/officeDocument/2006/relationships/image" Target="../media/image14.png"/><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5" Type="http://schemas.openxmlformats.org/officeDocument/2006/relationships/slideLayout" Target="../slideLayouts/slideLayout27.xml"/><Relationship Id="rId4" Type="http://schemas.openxmlformats.org/officeDocument/2006/relationships/slideLayout" Target="../slideLayouts/slideLayout26.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3" Type="http://schemas.openxmlformats.org/officeDocument/2006/relationships/slideLayout" Target="../slideLayouts/slideLayout33.xml"/><Relationship Id="rId7" Type="http://schemas.openxmlformats.org/officeDocument/2006/relationships/slideLayout" Target="../slideLayouts/slideLayout37.xml"/><Relationship Id="rId2" Type="http://schemas.openxmlformats.org/officeDocument/2006/relationships/slideLayout" Target="../slideLayouts/slideLayout32.xml"/><Relationship Id="rId1" Type="http://schemas.openxmlformats.org/officeDocument/2006/relationships/slideLayout" Target="../slideLayouts/slideLayout31.xml"/><Relationship Id="rId6" Type="http://schemas.openxmlformats.org/officeDocument/2006/relationships/slideLayout" Target="../slideLayouts/slideLayout36.xml"/><Relationship Id="rId5" Type="http://schemas.openxmlformats.org/officeDocument/2006/relationships/slideLayout" Target="../slideLayouts/slideLayout35.xml"/><Relationship Id="rId4" Type="http://schemas.openxmlformats.org/officeDocument/2006/relationships/slideLayout" Target="../slideLayouts/slideLayout34.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pPr/>
              <a:t>‹#›</a:t>
            </a:fld>
            <a:endParaRPr lang="en-US" dirty="0"/>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dirty="0" err="1" smtClean="0"/>
              <a:t>Jlab</a:t>
            </a:r>
            <a:r>
              <a:rPr lang="en-US" dirty="0" smtClean="0"/>
              <a:t> LCLS-II Production Readiness Review, 10 January 2017</a:t>
            </a:r>
            <a:endParaRPr lang="en-US" dirty="0"/>
          </a:p>
        </p:txBody>
      </p:sp>
    </p:spTree>
    <p:extLst>
      <p:ext uri="{BB962C8B-B14F-4D97-AF65-F5344CB8AC3E}">
        <p14:creationId xmlns:p14="http://schemas.microsoft.com/office/powerpoint/2010/main" val="481531331"/>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0"/>
            <a:ext cx="8229600" cy="639763"/>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838200"/>
            <a:ext cx="8229600" cy="5287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792580" name="Line 4"/>
          <p:cNvSpPr>
            <a:spLocks noChangeShapeType="1"/>
          </p:cNvSpPr>
          <p:nvPr userDrawn="1"/>
        </p:nvSpPr>
        <p:spPr bwMode="auto">
          <a:xfrm>
            <a:off x="0" y="685800"/>
            <a:ext cx="9144000" cy="0"/>
          </a:xfrm>
          <a:prstGeom prst="line">
            <a:avLst/>
          </a:prstGeom>
          <a:noFill/>
          <a:ln w="57150">
            <a:solidFill>
              <a:srgbClr val="00279F"/>
            </a:solidFill>
            <a:round/>
            <a:headEnd/>
            <a:tailEnd/>
          </a:ln>
          <a:effectLst/>
        </p:spPr>
        <p:txBody>
          <a:bodyPr wrap="none" anchor="ctr"/>
          <a:lstStyle/>
          <a:p>
            <a:pPr algn="ctr" eaLnBrk="0" hangingPunct="0">
              <a:defRPr/>
            </a:pPr>
            <a:endParaRPr lang="en-US" sz="3200" b="1">
              <a:solidFill>
                <a:srgbClr val="000000"/>
              </a:solidFill>
              <a:latin typeface="Times New Roman" pitchFamily="18" charset="0"/>
              <a:ea typeface="+mn-ea"/>
            </a:endParaRPr>
          </a:p>
        </p:txBody>
      </p:sp>
      <p:sp>
        <p:nvSpPr>
          <p:cNvPr id="792582" name="Line 6"/>
          <p:cNvSpPr>
            <a:spLocks noChangeShapeType="1"/>
          </p:cNvSpPr>
          <p:nvPr userDrawn="1"/>
        </p:nvSpPr>
        <p:spPr bwMode="auto">
          <a:xfrm>
            <a:off x="0" y="6477000"/>
            <a:ext cx="9140825" cy="0"/>
          </a:xfrm>
          <a:prstGeom prst="line">
            <a:avLst/>
          </a:prstGeom>
          <a:noFill/>
          <a:ln w="101600">
            <a:solidFill>
              <a:srgbClr val="00279F"/>
            </a:solidFill>
            <a:round/>
            <a:headEnd/>
            <a:tailEnd/>
          </a:ln>
          <a:effectLst/>
        </p:spPr>
        <p:txBody>
          <a:bodyPr wrap="none" anchor="ctr"/>
          <a:lstStyle/>
          <a:p>
            <a:pPr algn="ctr" eaLnBrk="0" hangingPunct="0">
              <a:defRPr/>
            </a:pPr>
            <a:endParaRPr lang="en-US" sz="3200" b="1">
              <a:solidFill>
                <a:srgbClr val="000000"/>
              </a:solidFill>
              <a:latin typeface="Times New Roman" pitchFamily="18" charset="0"/>
              <a:ea typeface="+mn-ea"/>
            </a:endParaRPr>
          </a:p>
        </p:txBody>
      </p:sp>
      <p:sp>
        <p:nvSpPr>
          <p:cNvPr id="792584" name="Rectangle 8"/>
          <p:cNvSpPr>
            <a:spLocks noChangeArrowheads="1"/>
          </p:cNvSpPr>
          <p:nvPr userDrawn="1"/>
        </p:nvSpPr>
        <p:spPr bwMode="auto">
          <a:xfrm>
            <a:off x="2705100" y="6400801"/>
            <a:ext cx="3733800" cy="172355"/>
          </a:xfrm>
          <a:prstGeom prst="rect">
            <a:avLst/>
          </a:prstGeom>
          <a:solidFill>
            <a:schemeClr val="bg1"/>
          </a:solidFill>
          <a:ln w="9525">
            <a:noFill/>
            <a:miter lim="800000"/>
            <a:headEnd/>
            <a:tailEnd/>
          </a:ln>
        </p:spPr>
        <p:txBody>
          <a:bodyPr wrap="square" lIns="0" tIns="0" rIns="0" bIns="0">
            <a:spAutoFit/>
          </a:bodyPr>
          <a:lstStyle/>
          <a:p>
            <a:pPr eaLnBrk="0" hangingPunct="0">
              <a:lnSpc>
                <a:spcPct val="80000"/>
              </a:lnSpc>
              <a:defRPr/>
            </a:pPr>
            <a:r>
              <a:rPr lang="en-US" sz="1400" b="1" dirty="0">
                <a:solidFill>
                  <a:srgbClr val="339966"/>
                </a:solidFill>
                <a:latin typeface="Arial"/>
                <a:ea typeface="+mn-ea"/>
              </a:rPr>
              <a:t>   </a:t>
            </a:r>
            <a:r>
              <a:rPr lang="en-US" sz="1200" b="1" dirty="0">
                <a:solidFill>
                  <a:srgbClr val="339966"/>
                </a:solidFill>
                <a:latin typeface="Arial"/>
                <a:ea typeface="+mn-ea"/>
              </a:rPr>
              <a:t>Thomas Jefferson National Accelerator Facility</a:t>
            </a:r>
          </a:p>
        </p:txBody>
      </p:sp>
      <p:pic>
        <p:nvPicPr>
          <p:cNvPr id="4103" name="Picture 9"/>
          <p:cNvPicPr>
            <a:picLocks noChangeAspect="1" noChangeArrowheads="1"/>
          </p:cNvPicPr>
          <p:nvPr userDrawn="1"/>
        </p:nvPicPr>
        <p:blipFill>
          <a:blip r:embed="rId15" cstate="print"/>
          <a:srcRect/>
          <a:stretch>
            <a:fillRect/>
          </a:stretch>
        </p:blipFill>
        <p:spPr bwMode="auto">
          <a:xfrm>
            <a:off x="6692900" y="6249988"/>
            <a:ext cx="1460500" cy="485875"/>
          </a:xfrm>
          <a:prstGeom prst="rect">
            <a:avLst/>
          </a:prstGeom>
          <a:noFill/>
          <a:ln w="9525">
            <a:noFill/>
            <a:miter lim="800000"/>
            <a:headEnd/>
            <a:tailEnd/>
          </a:ln>
        </p:spPr>
      </p:pic>
      <p:sp>
        <p:nvSpPr>
          <p:cNvPr id="792586" name="Rectangle 10"/>
          <p:cNvSpPr>
            <a:spLocks noChangeArrowheads="1"/>
          </p:cNvSpPr>
          <p:nvPr userDrawn="1"/>
        </p:nvSpPr>
        <p:spPr bwMode="auto">
          <a:xfrm>
            <a:off x="2390775" y="6553200"/>
            <a:ext cx="733425" cy="246221"/>
          </a:xfrm>
          <a:prstGeom prst="rect">
            <a:avLst/>
          </a:prstGeom>
          <a:noFill/>
          <a:ln w="9525">
            <a:noFill/>
            <a:miter lim="800000"/>
            <a:headEnd/>
            <a:tailEnd/>
          </a:ln>
          <a:effectLst/>
        </p:spPr>
        <p:txBody>
          <a:bodyPr wrap="square">
            <a:spAutoFit/>
          </a:bodyPr>
          <a:lstStyle/>
          <a:p>
            <a:pPr algn="ctr" eaLnBrk="0" hangingPunct="0">
              <a:defRPr/>
            </a:pPr>
            <a:r>
              <a:rPr lang="en-US" altLang="en-US" sz="1000" b="1" dirty="0">
                <a:solidFill>
                  <a:srgbClr val="000000"/>
                </a:solidFill>
                <a:latin typeface="Arial"/>
                <a:ea typeface="+mn-ea"/>
              </a:rPr>
              <a:t>Page </a:t>
            </a:r>
            <a:fld id="{BFF26728-E5DD-43F7-A26A-D5BFC0C3B38C}" type="slidenum">
              <a:rPr lang="en-US" altLang="en-US" sz="1000" b="1">
                <a:solidFill>
                  <a:srgbClr val="000000"/>
                </a:solidFill>
                <a:latin typeface="Arial"/>
                <a:ea typeface="+mn-ea"/>
              </a:rPr>
              <a:pPr algn="ctr" eaLnBrk="0" hangingPunct="0">
                <a:defRPr/>
              </a:pPr>
              <a:t>‹#›</a:t>
            </a:fld>
            <a:endParaRPr lang="en-US" sz="1000" b="1" dirty="0">
              <a:solidFill>
                <a:srgbClr val="000000"/>
              </a:solidFill>
              <a:latin typeface="Arial"/>
              <a:ea typeface="+mn-ea"/>
            </a:endParaRPr>
          </a:p>
        </p:txBody>
      </p:sp>
      <p:sp>
        <p:nvSpPr>
          <p:cNvPr id="792587" name="Rectangle 11"/>
          <p:cNvSpPr>
            <a:spLocks noChangeArrowheads="1"/>
          </p:cNvSpPr>
          <p:nvPr userDrawn="1"/>
        </p:nvSpPr>
        <p:spPr bwMode="auto">
          <a:xfrm>
            <a:off x="2971800" y="6629400"/>
            <a:ext cx="3657600" cy="123111"/>
          </a:xfrm>
          <a:prstGeom prst="rect">
            <a:avLst/>
          </a:prstGeom>
          <a:solidFill>
            <a:schemeClr val="bg1"/>
          </a:solidFill>
          <a:ln w="9525">
            <a:noFill/>
            <a:miter lim="800000"/>
            <a:headEnd/>
            <a:tailEnd/>
          </a:ln>
        </p:spPr>
        <p:txBody>
          <a:bodyPr wrap="square" lIns="0" tIns="0" rIns="0" bIns="0">
            <a:spAutoFit/>
          </a:bodyPr>
          <a:lstStyle/>
          <a:p>
            <a:pPr algn="ctr" eaLnBrk="0" hangingPunct="0">
              <a:lnSpc>
                <a:spcPct val="80000"/>
              </a:lnSpc>
              <a:defRPr/>
            </a:pPr>
            <a:r>
              <a:rPr lang="en-US" sz="1000" dirty="0" smtClean="0">
                <a:solidFill>
                  <a:srgbClr val="000000"/>
                </a:solidFill>
                <a:latin typeface="Arial"/>
                <a:ea typeface="+mn-ea"/>
              </a:rPr>
              <a:t>Project X Cost Reduction Workshop  11-12 September 2013</a:t>
            </a:r>
            <a:endParaRPr lang="en-US" sz="1000" dirty="0">
              <a:solidFill>
                <a:srgbClr val="000000"/>
              </a:solidFill>
              <a:latin typeface="Arial"/>
              <a:ea typeface="+mn-ea"/>
            </a:endParaRPr>
          </a:p>
        </p:txBody>
      </p:sp>
      <p:pic>
        <p:nvPicPr>
          <p:cNvPr id="4106" name="Picture 12" descr="NP-logo-Nl copy"/>
          <p:cNvPicPr>
            <a:picLocks noChangeAspect="1" noChangeArrowheads="1"/>
          </p:cNvPicPr>
          <p:nvPr userDrawn="1"/>
        </p:nvPicPr>
        <p:blipFill>
          <a:blip r:embed="rId16" cstate="print"/>
          <a:srcRect/>
          <a:stretch>
            <a:fillRect/>
          </a:stretch>
        </p:blipFill>
        <p:spPr bwMode="auto">
          <a:xfrm>
            <a:off x="152400" y="6175375"/>
            <a:ext cx="1295400" cy="676275"/>
          </a:xfrm>
          <a:prstGeom prst="rect">
            <a:avLst/>
          </a:prstGeom>
          <a:noFill/>
          <a:ln w="9525">
            <a:noFill/>
            <a:miter lim="800000"/>
            <a:headEnd/>
            <a:tailEnd/>
          </a:ln>
        </p:spPr>
      </p:pic>
      <p:pic>
        <p:nvPicPr>
          <p:cNvPr id="4107" name="Picture 13"/>
          <p:cNvPicPr>
            <a:picLocks noChangeAspect="1" noChangeArrowheads="1"/>
          </p:cNvPicPr>
          <p:nvPr userDrawn="1"/>
        </p:nvPicPr>
        <p:blipFill>
          <a:blip r:embed="rId17" cstate="print"/>
          <a:srcRect/>
          <a:stretch>
            <a:fillRect/>
          </a:stretch>
        </p:blipFill>
        <p:spPr bwMode="auto">
          <a:xfrm>
            <a:off x="1600200" y="6246813"/>
            <a:ext cx="914400" cy="611187"/>
          </a:xfrm>
          <a:prstGeom prst="rect">
            <a:avLst/>
          </a:prstGeom>
          <a:noFill/>
          <a:ln w="9525">
            <a:noFill/>
            <a:miter lim="800000"/>
            <a:headEnd/>
            <a:tailEnd/>
          </a:ln>
        </p:spPr>
      </p:pic>
    </p:spTree>
    <p:extLst>
      <p:ext uri="{BB962C8B-B14F-4D97-AF65-F5344CB8AC3E}">
        <p14:creationId xmlns:p14="http://schemas.microsoft.com/office/powerpoint/2010/main" val="3306882982"/>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txStyles>
    <p:titleStyle>
      <a:lvl1pPr algn="ctr" rtl="0" eaLnBrk="0" fontAlgn="base" hangingPunct="0">
        <a:spcBef>
          <a:spcPct val="0"/>
        </a:spcBef>
        <a:spcAft>
          <a:spcPct val="0"/>
        </a:spcAft>
        <a:defRPr sz="3200" b="1">
          <a:solidFill>
            <a:srgbClr val="333399"/>
          </a:solidFill>
          <a:latin typeface="+mj-lt"/>
          <a:ea typeface="+mj-ea"/>
          <a:cs typeface="+mj-cs"/>
        </a:defRPr>
      </a:lvl1pPr>
      <a:lvl2pPr algn="ctr" rtl="0" eaLnBrk="0" fontAlgn="base" hangingPunct="0">
        <a:spcBef>
          <a:spcPct val="0"/>
        </a:spcBef>
        <a:spcAft>
          <a:spcPct val="0"/>
        </a:spcAft>
        <a:defRPr sz="3200" b="1">
          <a:solidFill>
            <a:srgbClr val="333399"/>
          </a:solidFill>
          <a:latin typeface="Arial" charset="0"/>
        </a:defRPr>
      </a:lvl2pPr>
      <a:lvl3pPr algn="ctr" rtl="0" eaLnBrk="0" fontAlgn="base" hangingPunct="0">
        <a:spcBef>
          <a:spcPct val="0"/>
        </a:spcBef>
        <a:spcAft>
          <a:spcPct val="0"/>
        </a:spcAft>
        <a:defRPr sz="3200" b="1">
          <a:solidFill>
            <a:srgbClr val="333399"/>
          </a:solidFill>
          <a:latin typeface="Arial" charset="0"/>
        </a:defRPr>
      </a:lvl3pPr>
      <a:lvl4pPr algn="ctr" rtl="0" eaLnBrk="0" fontAlgn="base" hangingPunct="0">
        <a:spcBef>
          <a:spcPct val="0"/>
        </a:spcBef>
        <a:spcAft>
          <a:spcPct val="0"/>
        </a:spcAft>
        <a:defRPr sz="3200" b="1">
          <a:solidFill>
            <a:srgbClr val="333399"/>
          </a:solidFill>
          <a:latin typeface="Arial" charset="0"/>
        </a:defRPr>
      </a:lvl4pPr>
      <a:lvl5pPr algn="ctr" rtl="0" eaLnBrk="0" fontAlgn="base" hangingPunct="0">
        <a:spcBef>
          <a:spcPct val="0"/>
        </a:spcBef>
        <a:spcAft>
          <a:spcPct val="0"/>
        </a:spcAft>
        <a:defRPr sz="3200" b="1">
          <a:solidFill>
            <a:srgbClr val="333399"/>
          </a:solidFill>
          <a:latin typeface="Arial" charset="0"/>
        </a:defRPr>
      </a:lvl5pPr>
      <a:lvl6pPr marL="457200" algn="ctr" rtl="0" fontAlgn="base">
        <a:spcBef>
          <a:spcPct val="0"/>
        </a:spcBef>
        <a:spcAft>
          <a:spcPct val="0"/>
        </a:spcAft>
        <a:defRPr sz="3200" b="1">
          <a:solidFill>
            <a:srgbClr val="333399"/>
          </a:solidFill>
          <a:latin typeface="Arial" charset="0"/>
        </a:defRPr>
      </a:lvl6pPr>
      <a:lvl7pPr marL="914400" algn="ctr" rtl="0" fontAlgn="base">
        <a:spcBef>
          <a:spcPct val="0"/>
        </a:spcBef>
        <a:spcAft>
          <a:spcPct val="0"/>
        </a:spcAft>
        <a:defRPr sz="3200" b="1">
          <a:solidFill>
            <a:srgbClr val="333399"/>
          </a:solidFill>
          <a:latin typeface="Arial" charset="0"/>
        </a:defRPr>
      </a:lvl7pPr>
      <a:lvl8pPr marL="1371600" algn="ctr" rtl="0" fontAlgn="base">
        <a:spcBef>
          <a:spcPct val="0"/>
        </a:spcBef>
        <a:spcAft>
          <a:spcPct val="0"/>
        </a:spcAft>
        <a:defRPr sz="3200" b="1">
          <a:solidFill>
            <a:srgbClr val="333399"/>
          </a:solidFill>
          <a:latin typeface="Arial" charset="0"/>
        </a:defRPr>
      </a:lvl8pPr>
      <a:lvl9pPr marL="1828800" algn="ctr" rtl="0" fontAlgn="base">
        <a:spcBef>
          <a:spcPct val="0"/>
        </a:spcBef>
        <a:spcAft>
          <a:spcPct val="0"/>
        </a:spcAft>
        <a:defRPr sz="3200" b="1">
          <a:solidFill>
            <a:srgbClr val="333399"/>
          </a:solidFill>
          <a:latin typeface="Arial" charset="0"/>
        </a:defRPr>
      </a:lvl9pPr>
    </p:titleStyle>
    <p:bodyStyle>
      <a:lvl1pPr marL="228600" indent="-228600" algn="l" rtl="0" eaLnBrk="0" fontAlgn="base" hangingPunct="0">
        <a:spcBef>
          <a:spcPct val="20000"/>
        </a:spcBef>
        <a:spcAft>
          <a:spcPct val="0"/>
        </a:spcAft>
        <a:buChar char="•"/>
        <a:defRPr sz="2400" b="1">
          <a:solidFill>
            <a:schemeClr val="tx1"/>
          </a:solidFill>
          <a:latin typeface="+mn-lt"/>
          <a:ea typeface="+mn-ea"/>
          <a:cs typeface="+mn-cs"/>
        </a:defRPr>
      </a:lvl1pPr>
      <a:lvl2pPr marL="576263" indent="-233363" algn="l" rtl="0" eaLnBrk="0" fontAlgn="base" hangingPunct="0">
        <a:spcBef>
          <a:spcPct val="20000"/>
        </a:spcBef>
        <a:spcAft>
          <a:spcPct val="0"/>
        </a:spcAft>
        <a:buChar char="–"/>
        <a:defRPr sz="2400" b="1">
          <a:solidFill>
            <a:schemeClr val="tx1"/>
          </a:solidFill>
          <a:latin typeface="+mn-lt"/>
        </a:defRPr>
      </a:lvl2pPr>
      <a:lvl3pPr marL="919163" indent="-228600" algn="l" rtl="0" eaLnBrk="0" fontAlgn="base" hangingPunct="0">
        <a:spcBef>
          <a:spcPct val="20000"/>
        </a:spcBef>
        <a:spcAft>
          <a:spcPct val="0"/>
        </a:spcAft>
        <a:buChar char="•"/>
        <a:defRPr sz="2000" b="1">
          <a:solidFill>
            <a:schemeClr val="tx1"/>
          </a:solidFill>
          <a:latin typeface="+mn-lt"/>
        </a:defRPr>
      </a:lvl3pPr>
      <a:lvl4pPr marL="1262063" indent="-228600" algn="l" rtl="0" eaLnBrk="0" fontAlgn="base" hangingPunct="0">
        <a:spcBef>
          <a:spcPct val="20000"/>
        </a:spcBef>
        <a:spcAft>
          <a:spcPct val="0"/>
        </a:spcAft>
        <a:buChar char="–"/>
        <a:defRPr sz="2000" b="1">
          <a:solidFill>
            <a:schemeClr val="tx1"/>
          </a:solidFill>
          <a:latin typeface="+mn-lt"/>
        </a:defRPr>
      </a:lvl4pPr>
      <a:lvl5pPr marL="1604963" indent="-228600" algn="l" rtl="0" eaLnBrk="0" fontAlgn="base" hangingPunct="0">
        <a:spcBef>
          <a:spcPct val="20000"/>
        </a:spcBef>
        <a:spcAft>
          <a:spcPct val="0"/>
        </a:spcAft>
        <a:buChar char="»"/>
        <a:defRPr sz="2000" b="1">
          <a:solidFill>
            <a:schemeClr val="tx1"/>
          </a:solidFill>
          <a:latin typeface="+mn-lt"/>
        </a:defRPr>
      </a:lvl5pPr>
      <a:lvl6pPr marL="2062163" indent="-228600" algn="l" rtl="0" fontAlgn="base">
        <a:spcBef>
          <a:spcPct val="20000"/>
        </a:spcBef>
        <a:spcAft>
          <a:spcPct val="0"/>
        </a:spcAft>
        <a:buChar char="»"/>
        <a:defRPr sz="2000" b="1">
          <a:solidFill>
            <a:schemeClr val="tx1"/>
          </a:solidFill>
          <a:latin typeface="+mn-lt"/>
        </a:defRPr>
      </a:lvl6pPr>
      <a:lvl7pPr marL="2519363" indent="-228600" algn="l" rtl="0" fontAlgn="base">
        <a:spcBef>
          <a:spcPct val="20000"/>
        </a:spcBef>
        <a:spcAft>
          <a:spcPct val="0"/>
        </a:spcAft>
        <a:buChar char="»"/>
        <a:defRPr sz="2000" b="1">
          <a:solidFill>
            <a:schemeClr val="tx1"/>
          </a:solidFill>
          <a:latin typeface="+mn-lt"/>
        </a:defRPr>
      </a:lvl7pPr>
      <a:lvl8pPr marL="2976563" indent="-228600" algn="l" rtl="0" fontAlgn="base">
        <a:spcBef>
          <a:spcPct val="20000"/>
        </a:spcBef>
        <a:spcAft>
          <a:spcPct val="0"/>
        </a:spcAft>
        <a:buChar char="»"/>
        <a:defRPr sz="2000" b="1">
          <a:solidFill>
            <a:schemeClr val="tx1"/>
          </a:solidFill>
          <a:latin typeface="+mn-lt"/>
        </a:defRPr>
      </a:lvl8pPr>
      <a:lvl9pPr marL="3433763" indent="-228600" algn="l" rtl="0" fontAlgn="base">
        <a:spcBef>
          <a:spcPct val="20000"/>
        </a:spcBef>
        <a:spcAft>
          <a:spcPct val="0"/>
        </a:spcAft>
        <a:buChar char="»"/>
        <a:defRPr sz="20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1190680"/>
      </p:ext>
    </p:extLst>
  </p:cSld>
  <p:clrMap bg1="lt1" tx1="dk1" bg2="lt2" tx2="dk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Lst>
  <p:timing>
    <p:tnLst>
      <p:par>
        <p:cTn id="1" dur="indefinite" restart="never" nodeType="tmRoot"/>
      </p:par>
    </p:tnLst>
  </p:timing>
  <p:hf hd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1822" y="129091"/>
            <a:ext cx="8103570" cy="753033"/>
          </a:xfrm>
          <a:prstGeom prst="rect">
            <a:avLst/>
          </a:prstGeom>
        </p:spPr>
        <p:txBody>
          <a:bodyPr vert="horz" lIns="0" tIns="0" rIns="0" bIns="0" rtlCol="0" anchor="b" anchorCtr="0">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243584"/>
            <a:ext cx="8109919" cy="5029200"/>
          </a:xfrm>
          <a:prstGeom prst="rect">
            <a:avLst/>
          </a:prstGeom>
        </p:spPr>
        <p:txBody>
          <a:bodyPr vert="horz" lIns="0" tIns="0" rIns="0" bIns="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4"/>
          </p:nvPr>
        </p:nvSpPr>
        <p:spPr>
          <a:xfrm>
            <a:off x="8566150" y="6318251"/>
            <a:ext cx="318932" cy="539750"/>
          </a:xfrm>
          <a:prstGeom prst="rect">
            <a:avLst/>
          </a:prstGeom>
        </p:spPr>
        <p:txBody>
          <a:bodyPr vert="horz" lIns="72000" tIns="57600" rIns="72000" bIns="45720" rtlCol="0" anchor="ctr"/>
          <a:lstStyle>
            <a:lvl1pPr algn="l">
              <a:defRPr sz="1100" b="0">
                <a:solidFill>
                  <a:schemeClr val="tx1"/>
                </a:solidFill>
                <a:latin typeface="Arial" pitchFamily="34" charset="0"/>
                <a:cs typeface="Arial" pitchFamily="34" charset="0"/>
              </a:defRPr>
            </a:lvl1pPr>
          </a:lstStyle>
          <a:p>
            <a:fld id="{5BD36294-2849-48A8-8531-5354CF3095D2}" type="slidenum">
              <a:rPr lang="en-US" smtClean="0">
                <a:solidFill>
                  <a:srgbClr val="000000"/>
                </a:solidFill>
              </a:rPr>
              <a:pPr/>
              <a:t>‹#›</a:t>
            </a:fld>
            <a:endParaRPr lang="en-US" dirty="0">
              <a:solidFill>
                <a:srgbClr val="000000"/>
              </a:solidFill>
            </a:endParaRPr>
          </a:p>
        </p:txBody>
      </p:sp>
      <p:sp>
        <p:nvSpPr>
          <p:cNvPr id="8" name="Footer Placeholder 11"/>
          <p:cNvSpPr>
            <a:spLocks noGrp="1"/>
          </p:cNvSpPr>
          <p:nvPr>
            <p:ph type="ftr" sz="quarter" idx="3"/>
          </p:nvPr>
        </p:nvSpPr>
        <p:spPr>
          <a:xfrm>
            <a:off x="445472" y="6400800"/>
            <a:ext cx="4126528" cy="314326"/>
          </a:xfrm>
          <a:prstGeom prst="rect">
            <a:avLst/>
          </a:prstGeom>
        </p:spPr>
        <p:txBody>
          <a:bodyPr/>
          <a:lstStyle>
            <a:lvl1pPr algn="l">
              <a:defRPr sz="1100" b="0">
                <a:solidFill>
                  <a:schemeClr val="tx1"/>
                </a:solidFill>
              </a:defRPr>
            </a:lvl1pPr>
          </a:lstStyle>
          <a:p>
            <a:r>
              <a:rPr lang="en-US" smtClean="0">
                <a:solidFill>
                  <a:srgbClr val="000000"/>
                </a:solidFill>
                <a:latin typeface="Arial"/>
              </a:rPr>
              <a:t>LCLS-II Director’s Review, 30 August-1 September, 2016</a:t>
            </a:r>
            <a:endParaRPr lang="en-US" dirty="0">
              <a:solidFill>
                <a:srgbClr val="000000"/>
              </a:solidFill>
              <a:latin typeface="Arial"/>
            </a:endParaRPr>
          </a:p>
        </p:txBody>
      </p:sp>
    </p:spTree>
    <p:extLst>
      <p:ext uri="{BB962C8B-B14F-4D97-AF65-F5344CB8AC3E}">
        <p14:creationId xmlns:p14="http://schemas.microsoft.com/office/powerpoint/2010/main" val="3770875942"/>
      </p:ext>
    </p:extLst>
  </p:cSld>
  <p:clrMap bg1="lt1" tx1="dk1" bg2="lt2" tx2="dk2" accent1="accent1" accent2="accent2" accent3="accent3" accent4="accent4" accent5="accent5" accent6="accent6" hlink="hlink" folHlink="folHlink"/>
  <p:sldLayoutIdLst>
    <p:sldLayoutId id="2147484055" r:id="rId1"/>
    <p:sldLayoutId id="2147484056" r:id="rId2"/>
    <p:sldLayoutId id="2147484057" r:id="rId3"/>
    <p:sldLayoutId id="2147484058" r:id="rId4"/>
    <p:sldLayoutId id="2147484059" r:id="rId5"/>
    <p:sldLayoutId id="2147484060" r:id="rId6"/>
    <p:sldLayoutId id="2147484061" r:id="rId7"/>
    <p:sldLayoutId id="2147484062" r:id="rId8"/>
  </p:sldLayoutIdLst>
  <p:timing>
    <p:tnLst>
      <p:par>
        <p:cTn id="1" dur="indefinite" restart="never" nodeType="tmRoot"/>
      </p:par>
    </p:tnLst>
  </p:timing>
  <p:hf hdr="0" ftr="0" dt="0"/>
  <p:txStyles>
    <p:titleStyle>
      <a:lvl1pPr algn="l" defTabSz="914400" rtl="0" eaLnBrk="1" latinLnBrk="0" hangingPunct="1">
        <a:spcBef>
          <a:spcPct val="0"/>
        </a:spcBef>
        <a:buNone/>
        <a:defRPr sz="2400" b="1" kern="1200">
          <a:solidFill>
            <a:schemeClr val="bg2"/>
          </a:solidFill>
          <a:latin typeface="Arial" pitchFamily="34" charset="0"/>
          <a:ea typeface="+mj-ea"/>
          <a:cs typeface="Arial" pitchFamily="34" charset="0"/>
        </a:defRPr>
      </a:lvl1pPr>
    </p:titleStyle>
    <p:bodyStyle>
      <a:lvl1pPr marL="0" indent="0" algn="l" defTabSz="914400" rtl="0" eaLnBrk="1" latinLnBrk="0" hangingPunct="1">
        <a:lnSpc>
          <a:spcPct val="120000"/>
        </a:lnSpc>
        <a:spcBef>
          <a:spcPts val="0"/>
        </a:spcBef>
        <a:spcAft>
          <a:spcPts val="300"/>
        </a:spcAft>
        <a:buClr>
          <a:schemeClr val="tx1"/>
        </a:buClr>
        <a:buFont typeface="Arial" pitchFamily="34" charset="0"/>
        <a:buNone/>
        <a:defRPr sz="2400" b="0" kern="1200" baseline="0">
          <a:solidFill>
            <a:schemeClr val="tx1"/>
          </a:solidFill>
          <a:latin typeface="Arial" pitchFamily="34" charset="0"/>
          <a:ea typeface="+mn-ea"/>
          <a:cs typeface="Arial" pitchFamily="34" charset="0"/>
        </a:defRPr>
      </a:lvl1pPr>
      <a:lvl2pPr marL="457200" indent="-223838" algn="l" defTabSz="914400" rtl="0" eaLnBrk="1" latinLnBrk="0" hangingPunct="1">
        <a:lnSpc>
          <a:spcPct val="120000"/>
        </a:lnSpc>
        <a:spcBef>
          <a:spcPts val="0"/>
        </a:spcBef>
        <a:spcAft>
          <a:spcPts val="0"/>
        </a:spcAft>
        <a:buClr>
          <a:schemeClr val="bg2"/>
        </a:buClr>
        <a:buSzPct val="100000"/>
        <a:buFont typeface="Arial" pitchFamily="34" charset="0"/>
        <a:buChar char="•"/>
        <a:defRPr sz="2200" kern="1200">
          <a:solidFill>
            <a:schemeClr val="tx1"/>
          </a:solidFill>
          <a:latin typeface="Arial" pitchFamily="34" charset="0"/>
          <a:ea typeface="+mn-ea"/>
          <a:cs typeface="Arial" pitchFamily="34" charset="0"/>
        </a:defRPr>
      </a:lvl2pPr>
      <a:lvl3pPr marL="690563" indent="-233363" algn="l" defTabSz="914400" rtl="0" eaLnBrk="1" latinLnBrk="0" hangingPunct="1">
        <a:lnSpc>
          <a:spcPct val="120000"/>
        </a:lnSpc>
        <a:spcBef>
          <a:spcPts val="0"/>
        </a:spcBef>
        <a:buClr>
          <a:schemeClr val="bg2"/>
        </a:buClr>
        <a:buSzPct val="100000"/>
        <a:buFont typeface="Arial" pitchFamily="34" charset="0"/>
        <a:buChar char="-"/>
        <a:defRPr sz="2000" kern="1200">
          <a:solidFill>
            <a:schemeClr val="tx1"/>
          </a:solidFill>
          <a:latin typeface="Arial" pitchFamily="34" charset="0"/>
          <a:ea typeface="+mn-ea"/>
          <a:cs typeface="Arial" pitchFamily="34" charset="0"/>
        </a:defRPr>
      </a:lvl3pPr>
      <a:lvl4pPr marL="914400" indent="-223838" algn="l" defTabSz="914400" rtl="0" eaLnBrk="1" latinLnBrk="0" hangingPunct="1">
        <a:lnSpc>
          <a:spcPct val="120000"/>
        </a:lnSpc>
        <a:spcBef>
          <a:spcPts val="0"/>
        </a:spcBef>
        <a:buClr>
          <a:schemeClr val="bg2"/>
        </a:buClr>
        <a:buSzPct val="100000"/>
        <a:buFont typeface="Arial" pitchFamily="34" charset="0"/>
        <a:buChar char="•"/>
        <a:defRPr sz="1800" kern="1200">
          <a:solidFill>
            <a:schemeClr val="tx1"/>
          </a:solidFill>
          <a:latin typeface="Arial" pitchFamily="34" charset="0"/>
          <a:ea typeface="+mn-ea"/>
          <a:cs typeface="Arial" pitchFamily="34" charset="0"/>
        </a:defRPr>
      </a:lvl4pPr>
      <a:lvl5pPr marL="1147763" indent="-233363" algn="l" defTabSz="914400" rtl="0" eaLnBrk="1" latinLnBrk="0" hangingPunct="1">
        <a:lnSpc>
          <a:spcPct val="120000"/>
        </a:lnSpc>
        <a:spcBef>
          <a:spcPts val="0"/>
        </a:spcBef>
        <a:buClr>
          <a:schemeClr val="bg2"/>
        </a:buClr>
        <a:buSzPct val="100000"/>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jpeg"/><Relationship Id="rId4" Type="http://schemas.openxmlformats.org/officeDocument/2006/relationships/image" Target="../media/image29.png"/><Relationship Id="rId9" Type="http://schemas.openxmlformats.org/officeDocument/2006/relationships/image" Target="../media/image34.png"/></Relationships>
</file>

<file path=ppt/slides/_rels/slide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jpe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noChangeArrowheads="1"/>
          </p:cNvSpPr>
          <p:nvPr>
            <p:ph type="ctrTitle"/>
          </p:nvPr>
        </p:nvSpPr>
        <p:spPr>
          <a:xfrm>
            <a:off x="445478" y="562365"/>
            <a:ext cx="8413750" cy="2246313"/>
          </a:xfrm>
        </p:spPr>
        <p:txBody>
          <a:bodyPr/>
          <a:lstStyle/>
          <a:p>
            <a:r>
              <a:rPr lang="en-US" sz="4000" dirty="0" err="1"/>
              <a:t>JLab</a:t>
            </a:r>
            <a:r>
              <a:rPr lang="en-US" sz="4000" dirty="0"/>
              <a:t> </a:t>
            </a:r>
            <a:r>
              <a:rPr lang="en-US" sz="4000" dirty="0" smtClean="0"/>
              <a:t>CM Production</a:t>
            </a:r>
            <a:endParaRPr lang="en-US" sz="4000" dirty="0"/>
          </a:p>
        </p:txBody>
      </p:sp>
      <p:sp>
        <p:nvSpPr>
          <p:cNvPr id="5" name="Rectangle 5"/>
          <p:cNvSpPr>
            <a:spLocks noGrp="1" noChangeArrowheads="1"/>
          </p:cNvSpPr>
          <p:nvPr>
            <p:ph type="subTitle" idx="1"/>
          </p:nvPr>
        </p:nvSpPr>
        <p:spPr>
          <a:xfrm>
            <a:off x="533564" y="2877317"/>
            <a:ext cx="7989887" cy="2652522"/>
          </a:xfrm>
        </p:spPr>
        <p:txBody>
          <a:bodyPr/>
          <a:lstStyle/>
          <a:p>
            <a:r>
              <a:rPr lang="en-US" sz="1800" dirty="0" smtClean="0"/>
              <a:t>Bob Legg, Ed </a:t>
            </a:r>
            <a:r>
              <a:rPr lang="en-US" sz="1800" dirty="0"/>
              <a:t>D</a:t>
            </a:r>
            <a:r>
              <a:rPr lang="en-US" sz="1800" dirty="0" smtClean="0"/>
              <a:t>aly</a:t>
            </a:r>
            <a:endParaRPr lang="en-US" sz="1800" dirty="0" smtClean="0"/>
          </a:p>
          <a:p>
            <a:r>
              <a:rPr lang="en-US" sz="1800" dirty="0" smtClean="0"/>
              <a:t>For the </a:t>
            </a:r>
            <a:r>
              <a:rPr lang="en-US" sz="1800" dirty="0" err="1" smtClean="0"/>
              <a:t>Jlab</a:t>
            </a:r>
            <a:r>
              <a:rPr lang="en-US" sz="1800" dirty="0" smtClean="0"/>
              <a:t> Team</a:t>
            </a:r>
          </a:p>
        </p:txBody>
      </p:sp>
    </p:spTree>
    <p:extLst>
      <p:ext uri="{BB962C8B-B14F-4D97-AF65-F5344CB8AC3E}">
        <p14:creationId xmlns:p14="http://schemas.microsoft.com/office/powerpoint/2010/main" val="222782210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10</a:t>
            </a:fld>
            <a:endParaRPr lang="en-US" dirty="0"/>
          </a:p>
        </p:txBody>
      </p:sp>
      <p:sp>
        <p:nvSpPr>
          <p:cNvPr id="3" name="Title 2"/>
          <p:cNvSpPr>
            <a:spLocks noGrp="1"/>
          </p:cNvSpPr>
          <p:nvPr>
            <p:ph type="title"/>
          </p:nvPr>
        </p:nvSpPr>
        <p:spPr/>
        <p:txBody>
          <a:bodyPr/>
          <a:lstStyle/>
          <a:p>
            <a:r>
              <a:rPr lang="en-US" dirty="0" smtClean="0"/>
              <a:t>Features of the </a:t>
            </a:r>
            <a:r>
              <a:rPr lang="en-US" dirty="0" err="1" smtClean="0"/>
              <a:t>Jlab</a:t>
            </a:r>
            <a:r>
              <a:rPr lang="en-US" dirty="0" smtClean="0"/>
              <a:t> System</a:t>
            </a:r>
            <a:endParaRPr lang="en-US" dirty="0"/>
          </a:p>
        </p:txBody>
      </p:sp>
      <p:sp>
        <p:nvSpPr>
          <p:cNvPr id="5" name="Content Placeholder 4"/>
          <p:cNvSpPr>
            <a:spLocks noGrp="1"/>
          </p:cNvSpPr>
          <p:nvPr>
            <p:ph sz="quarter" idx="14"/>
          </p:nvPr>
        </p:nvSpPr>
        <p:spPr>
          <a:xfrm>
            <a:off x="105642" y="1196691"/>
            <a:ext cx="8932711" cy="5442224"/>
          </a:xfrm>
        </p:spPr>
        <p:txBody>
          <a:bodyPr>
            <a:normAutofit/>
          </a:bodyPr>
          <a:lstStyle/>
          <a:p>
            <a:pPr marL="342900" indent="-342900">
              <a:buFont typeface="Arial" panose="020B0604020202020204" pitchFamily="34" charset="0"/>
              <a:buChar char="•"/>
            </a:pPr>
            <a:r>
              <a:rPr lang="en-US" dirty="0" smtClean="0">
                <a:solidFill>
                  <a:srgbClr val="0000FF"/>
                </a:solidFill>
              </a:rPr>
              <a:t>The mobile rail system </a:t>
            </a:r>
            <a:r>
              <a:rPr lang="en-US" dirty="0" smtClean="0"/>
              <a:t>allows assembled cavity strings on lollipops to be delivered to different assembly rails outside the clean room for integration into </a:t>
            </a:r>
            <a:r>
              <a:rPr lang="en-US" dirty="0" err="1" smtClean="0"/>
              <a:t>cryomodules</a:t>
            </a:r>
            <a:r>
              <a:rPr lang="en-US" dirty="0" smtClean="0"/>
              <a:t>.</a:t>
            </a:r>
          </a:p>
          <a:p>
            <a:pPr marL="342900" indent="-342900">
              <a:buFont typeface="Arial" panose="020B0604020202020204" pitchFamily="34" charset="0"/>
              <a:buChar char="•"/>
            </a:pPr>
            <a:r>
              <a:rPr lang="en-US" dirty="0" smtClean="0"/>
              <a:t>Different types of </a:t>
            </a:r>
            <a:r>
              <a:rPr lang="en-US" dirty="0" err="1" smtClean="0"/>
              <a:t>cryomodules</a:t>
            </a:r>
            <a:r>
              <a:rPr lang="en-US" dirty="0" smtClean="0"/>
              <a:t> can be assembled concurrently on different rails or multiple copies to improve schedule.</a:t>
            </a:r>
            <a:endParaRPr lang="en-US" dirty="0"/>
          </a:p>
        </p:txBody>
      </p:sp>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374591" y="3598224"/>
            <a:ext cx="4101157" cy="2921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descr="C:\Users\rlegg\Pictures\LCLS\1111161011i.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571998" y="3598223"/>
            <a:ext cx="4124207" cy="29213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4654061" y="6057817"/>
            <a:ext cx="1646605" cy="369332"/>
          </a:xfrm>
          <a:prstGeom prst="rect">
            <a:avLst/>
          </a:prstGeom>
          <a:noFill/>
        </p:spPr>
        <p:txBody>
          <a:bodyPr wrap="none" rtlCol="0">
            <a:spAutoFit/>
          </a:bodyPr>
          <a:lstStyle/>
          <a:p>
            <a:r>
              <a:rPr lang="en-US" dirty="0" smtClean="0">
                <a:solidFill>
                  <a:schemeClr val="bg1"/>
                </a:solidFill>
              </a:rPr>
              <a:t>LCLS-II CM02</a:t>
            </a:r>
            <a:endParaRPr lang="en-US" dirty="0">
              <a:solidFill>
                <a:schemeClr val="bg1"/>
              </a:solidFill>
            </a:endParaRPr>
          </a:p>
        </p:txBody>
      </p:sp>
      <p:sp>
        <p:nvSpPr>
          <p:cNvPr id="8" name="TextBox 7"/>
          <p:cNvSpPr txBox="1"/>
          <p:nvPr/>
        </p:nvSpPr>
        <p:spPr>
          <a:xfrm>
            <a:off x="539261" y="6046094"/>
            <a:ext cx="962764" cy="369332"/>
          </a:xfrm>
          <a:prstGeom prst="rect">
            <a:avLst/>
          </a:prstGeom>
          <a:noFill/>
        </p:spPr>
        <p:txBody>
          <a:bodyPr wrap="none" rtlCol="0">
            <a:spAutoFit/>
          </a:bodyPr>
          <a:lstStyle/>
          <a:p>
            <a:r>
              <a:rPr lang="en-US" dirty="0" smtClean="0">
                <a:solidFill>
                  <a:schemeClr val="bg1"/>
                </a:solidFill>
              </a:rPr>
              <a:t>C100’s </a:t>
            </a:r>
            <a:endParaRPr lang="en-US" dirty="0">
              <a:solidFill>
                <a:schemeClr val="bg1"/>
              </a:solidFill>
            </a:endParaRPr>
          </a:p>
        </p:txBody>
      </p:sp>
    </p:spTree>
    <p:extLst>
      <p:ext uri="{BB962C8B-B14F-4D97-AF65-F5344CB8AC3E}">
        <p14:creationId xmlns:p14="http://schemas.microsoft.com/office/powerpoint/2010/main" val="301898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1"/>
          </p:nvPr>
        </p:nvSpPr>
        <p:spPr/>
        <p:txBody>
          <a:bodyPr/>
          <a:lstStyle/>
          <a:p>
            <a:fld id="{5BD36294-2849-48A8-8531-5354CF3095D2}" type="slidenum">
              <a:rPr lang="en-US" smtClean="0"/>
              <a:pPr/>
              <a:t>11</a:t>
            </a:fld>
            <a:endParaRPr lang="en-US" dirty="0"/>
          </a:p>
        </p:txBody>
      </p:sp>
      <p:sp>
        <p:nvSpPr>
          <p:cNvPr id="2" name="Title 1"/>
          <p:cNvSpPr>
            <a:spLocks noGrp="1"/>
          </p:cNvSpPr>
          <p:nvPr>
            <p:ph type="title"/>
          </p:nvPr>
        </p:nvSpPr>
        <p:spPr/>
        <p:txBody>
          <a:bodyPr/>
          <a:lstStyle/>
          <a:p>
            <a:r>
              <a:rPr lang="en-US" dirty="0" err="1" smtClean="0"/>
              <a:t>JLab</a:t>
            </a:r>
            <a:r>
              <a:rPr lang="en-US" dirty="0" smtClean="0"/>
              <a:t> Layout for LCLS-II CM Production</a:t>
            </a:r>
            <a:endParaRPr lang="en-US" dirty="0"/>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390821" y="1237311"/>
            <a:ext cx="8220446" cy="4983195"/>
          </a:xfrm>
          <a:prstGeom prst="rect">
            <a:avLst/>
          </a:prstGeom>
        </p:spPr>
      </p:pic>
      <p:cxnSp>
        <p:nvCxnSpPr>
          <p:cNvPr id="6" name="Straight Arrow Connector 5"/>
          <p:cNvCxnSpPr>
            <a:stCxn id="7" idx="2"/>
          </p:cNvCxnSpPr>
          <p:nvPr/>
        </p:nvCxnSpPr>
        <p:spPr>
          <a:xfrm flipH="1">
            <a:off x="7394700" y="3120165"/>
            <a:ext cx="262226" cy="1531837"/>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6631028" y="2473834"/>
            <a:ext cx="2051795" cy="646331"/>
          </a:xfrm>
          <a:prstGeom prst="rect">
            <a:avLst/>
          </a:prstGeom>
          <a:noFill/>
        </p:spPr>
        <p:txBody>
          <a:bodyPr wrap="square" rtlCol="0">
            <a:spAutoFit/>
          </a:bodyPr>
          <a:lstStyle/>
          <a:p>
            <a:r>
              <a:rPr lang="en-US" b="1" dirty="0" smtClean="0">
                <a:solidFill>
                  <a:srgbClr val="0000FF"/>
                </a:solidFill>
              </a:rPr>
              <a:t>Clean Room String Assembly</a:t>
            </a:r>
            <a:endParaRPr lang="en-US" b="1" dirty="0">
              <a:solidFill>
                <a:srgbClr val="0000FF"/>
              </a:solidFill>
            </a:endParaRPr>
          </a:p>
        </p:txBody>
      </p:sp>
      <p:cxnSp>
        <p:nvCxnSpPr>
          <p:cNvPr id="10" name="Straight Arrow Connector 9"/>
          <p:cNvCxnSpPr>
            <a:stCxn id="11" idx="2"/>
          </p:cNvCxnSpPr>
          <p:nvPr/>
        </p:nvCxnSpPr>
        <p:spPr>
          <a:xfrm flipH="1">
            <a:off x="5295551" y="3662363"/>
            <a:ext cx="642318" cy="1378764"/>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997860" y="3016032"/>
            <a:ext cx="1880018" cy="646331"/>
          </a:xfrm>
          <a:prstGeom prst="rect">
            <a:avLst/>
          </a:prstGeom>
          <a:noFill/>
        </p:spPr>
        <p:txBody>
          <a:bodyPr wrap="square" rtlCol="0">
            <a:spAutoFit/>
          </a:bodyPr>
          <a:lstStyle/>
          <a:p>
            <a:r>
              <a:rPr lang="en-US" b="1" dirty="0" smtClean="0">
                <a:solidFill>
                  <a:srgbClr val="0000FF"/>
                </a:solidFill>
              </a:rPr>
              <a:t>Phase I CM Assembly (2X)</a:t>
            </a:r>
            <a:endParaRPr lang="en-US" b="1" dirty="0">
              <a:solidFill>
                <a:srgbClr val="0000FF"/>
              </a:solidFill>
            </a:endParaRPr>
          </a:p>
        </p:txBody>
      </p:sp>
      <p:cxnSp>
        <p:nvCxnSpPr>
          <p:cNvPr id="14" name="Straight Arrow Connector 13"/>
          <p:cNvCxnSpPr>
            <a:stCxn id="15" idx="2"/>
          </p:cNvCxnSpPr>
          <p:nvPr/>
        </p:nvCxnSpPr>
        <p:spPr>
          <a:xfrm flipH="1">
            <a:off x="3927944" y="2656558"/>
            <a:ext cx="1367607" cy="142516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4090694" y="2010227"/>
            <a:ext cx="2409713" cy="646331"/>
          </a:xfrm>
          <a:prstGeom prst="rect">
            <a:avLst/>
          </a:prstGeom>
          <a:noFill/>
        </p:spPr>
        <p:txBody>
          <a:bodyPr wrap="square" rtlCol="0">
            <a:spAutoFit/>
          </a:bodyPr>
          <a:lstStyle/>
          <a:p>
            <a:pPr algn="ctr"/>
            <a:r>
              <a:rPr lang="en-US" b="1" dirty="0" smtClean="0">
                <a:solidFill>
                  <a:srgbClr val="0000FF"/>
                </a:solidFill>
              </a:rPr>
              <a:t>Phase II CM Assembly (2X)</a:t>
            </a:r>
            <a:endParaRPr lang="en-US" b="1" dirty="0">
              <a:solidFill>
                <a:srgbClr val="0000FF"/>
              </a:solidFill>
            </a:endParaRPr>
          </a:p>
        </p:txBody>
      </p:sp>
      <p:cxnSp>
        <p:nvCxnSpPr>
          <p:cNvPr id="18" name="Straight Arrow Connector 17"/>
          <p:cNvCxnSpPr>
            <a:stCxn id="19" idx="0"/>
          </p:cNvCxnSpPr>
          <p:nvPr/>
        </p:nvCxnSpPr>
        <p:spPr>
          <a:xfrm flipV="1">
            <a:off x="2501622" y="5157235"/>
            <a:ext cx="567581" cy="480548"/>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433108" y="5637783"/>
            <a:ext cx="2137028" cy="646331"/>
          </a:xfrm>
          <a:prstGeom prst="rect">
            <a:avLst/>
          </a:prstGeom>
          <a:noFill/>
        </p:spPr>
        <p:txBody>
          <a:bodyPr wrap="square" rtlCol="0">
            <a:spAutoFit/>
          </a:bodyPr>
          <a:lstStyle/>
          <a:p>
            <a:r>
              <a:rPr lang="en-US" b="1" dirty="0" smtClean="0">
                <a:solidFill>
                  <a:srgbClr val="0000FF"/>
                </a:solidFill>
              </a:rPr>
              <a:t>Vacuum Vessel Installation</a:t>
            </a:r>
            <a:endParaRPr lang="en-US" b="1" dirty="0">
              <a:solidFill>
                <a:srgbClr val="0000FF"/>
              </a:solidFill>
            </a:endParaRPr>
          </a:p>
        </p:txBody>
      </p:sp>
      <p:cxnSp>
        <p:nvCxnSpPr>
          <p:cNvPr id="20" name="Straight Arrow Connector 19"/>
          <p:cNvCxnSpPr>
            <a:stCxn id="21" idx="0"/>
          </p:cNvCxnSpPr>
          <p:nvPr/>
        </p:nvCxnSpPr>
        <p:spPr>
          <a:xfrm flipV="1">
            <a:off x="1585882" y="3799043"/>
            <a:ext cx="289621" cy="9666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445471" y="4765705"/>
            <a:ext cx="2280821" cy="646331"/>
          </a:xfrm>
          <a:prstGeom prst="rect">
            <a:avLst/>
          </a:prstGeom>
          <a:noFill/>
        </p:spPr>
        <p:txBody>
          <a:bodyPr wrap="square" rtlCol="0">
            <a:spAutoFit/>
          </a:bodyPr>
          <a:lstStyle/>
          <a:p>
            <a:r>
              <a:rPr lang="en-US" b="1" dirty="0" smtClean="0">
                <a:solidFill>
                  <a:srgbClr val="0000FF"/>
                </a:solidFill>
              </a:rPr>
              <a:t>Final Assembly / Prep for Testing</a:t>
            </a:r>
            <a:endParaRPr lang="en-US" b="1" dirty="0">
              <a:solidFill>
                <a:srgbClr val="0000FF"/>
              </a:solidFill>
            </a:endParaRPr>
          </a:p>
        </p:txBody>
      </p:sp>
      <p:cxnSp>
        <p:nvCxnSpPr>
          <p:cNvPr id="26" name="Straight Arrow Connector 25"/>
          <p:cNvCxnSpPr>
            <a:stCxn id="27" idx="1"/>
          </p:cNvCxnSpPr>
          <p:nvPr/>
        </p:nvCxnSpPr>
        <p:spPr>
          <a:xfrm flipH="1">
            <a:off x="2767053" y="1692840"/>
            <a:ext cx="1323641" cy="76460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4090694" y="1508174"/>
            <a:ext cx="1399542" cy="369332"/>
          </a:xfrm>
          <a:prstGeom prst="rect">
            <a:avLst/>
          </a:prstGeom>
          <a:noFill/>
        </p:spPr>
        <p:txBody>
          <a:bodyPr wrap="square" rtlCol="0">
            <a:spAutoFit/>
          </a:bodyPr>
          <a:lstStyle/>
          <a:p>
            <a:r>
              <a:rPr lang="en-US" b="1" dirty="0" smtClean="0">
                <a:solidFill>
                  <a:srgbClr val="0000FF"/>
                </a:solidFill>
              </a:rPr>
              <a:t>CM Testing</a:t>
            </a:r>
            <a:endParaRPr lang="en-US" b="1" dirty="0">
              <a:solidFill>
                <a:srgbClr val="0000FF"/>
              </a:solidFill>
            </a:endParaRPr>
          </a:p>
        </p:txBody>
      </p:sp>
      <p:sp>
        <p:nvSpPr>
          <p:cNvPr id="22" name="Footer Placeholder 3"/>
          <p:cNvSpPr>
            <a:spLocks noGrp="1"/>
          </p:cNvSpPr>
          <p:nvPr>
            <p:ph type="ftr" sz="quarter" idx="13"/>
          </p:nvPr>
        </p:nvSpPr>
        <p:spPr>
          <a:xfrm>
            <a:off x="445471" y="6400800"/>
            <a:ext cx="4021021" cy="314326"/>
          </a:xfrm>
        </p:spPr>
        <p:txBody>
          <a:bodyPr/>
          <a:lstStyle/>
          <a:p>
            <a:r>
              <a:rPr lang="en-US" dirty="0" err="1"/>
              <a:t>Jlab</a:t>
            </a:r>
            <a:r>
              <a:rPr lang="en-US" dirty="0"/>
              <a:t> LCLS-II Production Readiness Review, 10 January 2017</a:t>
            </a:r>
          </a:p>
        </p:txBody>
      </p:sp>
    </p:spTree>
    <p:extLst>
      <p:ext uri="{BB962C8B-B14F-4D97-AF65-F5344CB8AC3E}">
        <p14:creationId xmlns:p14="http://schemas.microsoft.com/office/powerpoint/2010/main" val="8669932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12</a:t>
            </a:fld>
            <a:endParaRPr lang="en-US" dirty="0"/>
          </a:p>
        </p:txBody>
      </p:sp>
      <p:sp>
        <p:nvSpPr>
          <p:cNvPr id="3" name="Title 2"/>
          <p:cNvSpPr>
            <a:spLocks noGrp="1"/>
          </p:cNvSpPr>
          <p:nvPr>
            <p:ph type="title"/>
          </p:nvPr>
        </p:nvSpPr>
        <p:spPr/>
        <p:txBody>
          <a:bodyPr/>
          <a:lstStyle/>
          <a:p>
            <a:r>
              <a:rPr lang="en-US" sz="4000" dirty="0" smtClean="0"/>
              <a:t>Summary</a:t>
            </a:r>
            <a:endParaRPr lang="en-US" sz="4000" dirty="0"/>
          </a:p>
        </p:txBody>
      </p:sp>
      <p:sp>
        <p:nvSpPr>
          <p:cNvPr id="5" name="Content Placeholder 4"/>
          <p:cNvSpPr>
            <a:spLocks noGrp="1"/>
          </p:cNvSpPr>
          <p:nvPr>
            <p:ph sz="quarter" idx="14"/>
          </p:nvPr>
        </p:nvSpPr>
        <p:spPr>
          <a:xfrm>
            <a:off x="234461" y="1304179"/>
            <a:ext cx="8780584" cy="1099052"/>
          </a:xfrm>
        </p:spPr>
        <p:txBody>
          <a:bodyPr>
            <a:normAutofit fontScale="92500" lnSpcReduction="20000"/>
          </a:bodyPr>
          <a:lstStyle/>
          <a:p>
            <a:pPr marL="342900" indent="-342900">
              <a:buFont typeface="Arial" panose="020B0604020202020204" pitchFamily="34" charset="0"/>
              <a:buChar char="•"/>
            </a:pPr>
            <a:r>
              <a:rPr lang="en-US" dirty="0" err="1" smtClean="0"/>
              <a:t>Jlab</a:t>
            </a:r>
            <a:r>
              <a:rPr lang="en-US" dirty="0" smtClean="0"/>
              <a:t> has a history of </a:t>
            </a:r>
            <a:r>
              <a:rPr lang="en-US" dirty="0" err="1" smtClean="0"/>
              <a:t>cryomodule</a:t>
            </a:r>
            <a:r>
              <a:rPr lang="en-US" dirty="0" smtClean="0"/>
              <a:t> production going back more than 25 years</a:t>
            </a:r>
          </a:p>
          <a:p>
            <a:pPr marL="800100" lvl="1" indent="-342900"/>
            <a:r>
              <a:rPr lang="en-US" dirty="0" smtClean="0"/>
              <a:t>In continuous production during most of that time.</a:t>
            </a:r>
          </a:p>
          <a:p>
            <a:pPr marL="342900" indent="-342900">
              <a:buFont typeface="Arial" panose="020B0604020202020204" pitchFamily="34" charset="0"/>
              <a:buChar char="•"/>
            </a:pPr>
            <a:endParaRPr lang="en-US" dirty="0" smtClean="0"/>
          </a:p>
          <a:p>
            <a:pPr marL="342900" indent="-342900"/>
            <a:endParaRPr lang="en-US" dirty="0" smtClean="0"/>
          </a:p>
          <a:p>
            <a:pPr marL="342900" indent="-342900"/>
            <a:endParaRPr lang="en-US" dirty="0"/>
          </a:p>
        </p:txBody>
      </p:sp>
      <p:sp>
        <p:nvSpPr>
          <p:cNvPr id="6" name="TextBox 5"/>
          <p:cNvSpPr txBox="1"/>
          <p:nvPr/>
        </p:nvSpPr>
        <p:spPr>
          <a:xfrm>
            <a:off x="175847" y="2602523"/>
            <a:ext cx="4501661" cy="3108543"/>
          </a:xfrm>
          <a:prstGeom prst="rect">
            <a:avLst/>
          </a:prstGeom>
          <a:noFill/>
        </p:spPr>
        <p:txBody>
          <a:bodyPr wrap="square" rtlCol="0">
            <a:spAutoFit/>
          </a:bodyPr>
          <a:lstStyle/>
          <a:p>
            <a:pPr marL="285750" indent="-285750">
              <a:buFont typeface="Arial" panose="020B0604020202020204" pitchFamily="34" charset="0"/>
              <a:buChar char="•"/>
            </a:pPr>
            <a:r>
              <a:rPr lang="en-US" sz="2000" dirty="0"/>
              <a:t>Numerous upgrades of the facility to improve the performance of finished </a:t>
            </a:r>
            <a:r>
              <a:rPr lang="en-US" sz="2000" dirty="0" err="1"/>
              <a:t>cryomodules</a:t>
            </a:r>
            <a:r>
              <a:rPr lang="en-US" sz="2000" dirty="0"/>
              <a:t> have been implemented</a:t>
            </a:r>
            <a:r>
              <a:rPr lang="en-US" sz="2000" dirty="0" smtClean="0"/>
              <a:t>.</a:t>
            </a:r>
          </a:p>
          <a:p>
            <a:pPr marL="285750" indent="-285750">
              <a:buFont typeface="Arial" panose="020B0604020202020204" pitchFamily="34" charset="0"/>
              <a:buChar char="•"/>
            </a:pPr>
            <a:endParaRPr lang="en-US" sz="2000" dirty="0" smtClean="0"/>
          </a:p>
          <a:p>
            <a:pPr marL="285750" indent="-285750">
              <a:buFont typeface="Arial" panose="020B0604020202020204" pitchFamily="34" charset="0"/>
              <a:buChar char="•"/>
            </a:pPr>
            <a:r>
              <a:rPr lang="en-US" sz="2400" dirty="0" smtClean="0"/>
              <a:t>LCLS-II Production is latest CM program at </a:t>
            </a:r>
            <a:r>
              <a:rPr lang="en-US" sz="2400" dirty="0" err="1" smtClean="0"/>
              <a:t>Jlab</a:t>
            </a:r>
            <a:r>
              <a:rPr lang="en-US" sz="2400" dirty="0" smtClean="0"/>
              <a:t> and is just beginning to ramp up the production rate.</a:t>
            </a:r>
            <a:endParaRPr lang="en-US" sz="2400" dirty="0"/>
          </a:p>
        </p:txBody>
      </p:sp>
      <p:pic>
        <p:nvPicPr>
          <p:cNvPr id="51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09011" y="2548975"/>
            <a:ext cx="4196009" cy="35314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12444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13</a:t>
            </a:fld>
            <a:endParaRPr lang="en-US" dirty="0"/>
          </a:p>
        </p:txBody>
      </p:sp>
      <p:sp>
        <p:nvSpPr>
          <p:cNvPr id="8" name="Content Placeholder 7"/>
          <p:cNvSpPr>
            <a:spLocks noGrp="1"/>
          </p:cNvSpPr>
          <p:nvPr>
            <p:ph sz="quarter" idx="14"/>
          </p:nvPr>
        </p:nvSpPr>
        <p:spPr>
          <a:xfrm>
            <a:off x="457200" y="1957961"/>
            <a:ext cx="8108950" cy="2542604"/>
          </a:xfrm>
        </p:spPr>
        <p:txBody>
          <a:bodyPr/>
          <a:lstStyle/>
          <a:p>
            <a:pPr algn="ctr"/>
            <a:endParaRPr lang="en-US" dirty="0" smtClean="0"/>
          </a:p>
          <a:p>
            <a:pPr algn="ctr"/>
            <a:endParaRPr lang="en-US" dirty="0"/>
          </a:p>
          <a:p>
            <a:pPr algn="ctr"/>
            <a:r>
              <a:rPr lang="en-US" sz="2600" dirty="0">
                <a:solidFill>
                  <a:prstClr val="black"/>
                </a:solidFill>
                <a:latin typeface="Minion Pro"/>
              </a:rPr>
              <a:t>Thanks for your attention!</a:t>
            </a:r>
          </a:p>
          <a:p>
            <a:pPr algn="ctr"/>
            <a:endParaRPr lang="en-US" sz="2600" dirty="0">
              <a:solidFill>
                <a:prstClr val="black"/>
              </a:solidFill>
              <a:latin typeface="Minion Pro"/>
            </a:endParaRPr>
          </a:p>
          <a:p>
            <a:pPr algn="ctr"/>
            <a:r>
              <a:rPr lang="en-US" sz="2600" dirty="0">
                <a:solidFill>
                  <a:prstClr val="black"/>
                </a:solidFill>
                <a:latin typeface="Minion Pro"/>
              </a:rPr>
              <a:t>Questions?</a:t>
            </a:r>
          </a:p>
        </p:txBody>
      </p:sp>
    </p:spTree>
    <p:extLst>
      <p:ext uri="{BB962C8B-B14F-4D97-AF65-F5344CB8AC3E}">
        <p14:creationId xmlns:p14="http://schemas.microsoft.com/office/powerpoint/2010/main" val="94351410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2</a:t>
            </a:fld>
            <a:endParaRPr lang="en-US" dirty="0"/>
          </a:p>
        </p:txBody>
      </p:sp>
      <p:sp>
        <p:nvSpPr>
          <p:cNvPr id="3" name="Title 2"/>
          <p:cNvSpPr>
            <a:spLocks noGrp="1"/>
          </p:cNvSpPr>
          <p:nvPr>
            <p:ph type="title"/>
          </p:nvPr>
        </p:nvSpPr>
        <p:spPr/>
        <p:txBody>
          <a:bodyPr/>
          <a:lstStyle/>
          <a:p>
            <a:r>
              <a:rPr lang="en-US" sz="3200" dirty="0" smtClean="0"/>
              <a:t>Contents</a:t>
            </a:r>
            <a:endParaRPr lang="en-US" sz="3200" dirty="0"/>
          </a:p>
        </p:txBody>
      </p:sp>
      <p:sp>
        <p:nvSpPr>
          <p:cNvPr id="5" name="Content Placeholder 4"/>
          <p:cNvSpPr>
            <a:spLocks noGrp="1"/>
          </p:cNvSpPr>
          <p:nvPr>
            <p:ph sz="quarter" idx="14"/>
          </p:nvPr>
        </p:nvSpPr>
        <p:spPr/>
        <p:txBody>
          <a:bodyPr>
            <a:normAutofit/>
          </a:bodyPr>
          <a:lstStyle/>
          <a:p>
            <a:r>
              <a:rPr lang="en-US" b="1" dirty="0" err="1" smtClean="0">
                <a:solidFill>
                  <a:srgbClr val="0000FF"/>
                </a:solidFill>
              </a:rPr>
              <a:t>Cryomodule</a:t>
            </a:r>
            <a:r>
              <a:rPr lang="en-US" b="1" dirty="0" smtClean="0">
                <a:solidFill>
                  <a:srgbClr val="0000FF"/>
                </a:solidFill>
              </a:rPr>
              <a:t> Assembly at </a:t>
            </a:r>
            <a:r>
              <a:rPr lang="en-US" b="1" dirty="0" err="1" smtClean="0">
                <a:solidFill>
                  <a:srgbClr val="0000FF"/>
                </a:solidFill>
              </a:rPr>
              <a:t>JLab</a:t>
            </a:r>
            <a:endParaRPr lang="en-US" b="1" dirty="0" smtClean="0">
              <a:solidFill>
                <a:srgbClr val="0000FF"/>
              </a:solidFill>
            </a:endParaRPr>
          </a:p>
          <a:p>
            <a:pPr marL="800100" lvl="1" indent="-342900"/>
            <a:r>
              <a:rPr lang="en-US" dirty="0" smtClean="0"/>
              <a:t>Introduction</a:t>
            </a:r>
          </a:p>
          <a:p>
            <a:pPr marL="800100" lvl="1" indent="-342900"/>
            <a:r>
              <a:rPr lang="en-US" dirty="0" smtClean="0"/>
              <a:t>Overview</a:t>
            </a:r>
          </a:p>
          <a:p>
            <a:pPr marL="800100" lvl="1" indent="-342900"/>
            <a:r>
              <a:rPr lang="en-US" dirty="0" smtClean="0"/>
              <a:t>Features of </a:t>
            </a:r>
            <a:r>
              <a:rPr lang="en-US" dirty="0" err="1" smtClean="0"/>
              <a:t>Cryomodule</a:t>
            </a:r>
            <a:r>
              <a:rPr lang="en-US" dirty="0" smtClean="0"/>
              <a:t> Assembly at </a:t>
            </a:r>
            <a:r>
              <a:rPr lang="en-US" dirty="0" err="1" smtClean="0"/>
              <a:t>JLab</a:t>
            </a:r>
            <a:endParaRPr lang="en-US" dirty="0" smtClean="0"/>
          </a:p>
          <a:p>
            <a:pPr marL="800100" lvl="1" indent="-342900"/>
            <a:r>
              <a:rPr lang="en-US" dirty="0" smtClean="0"/>
              <a:t>Production processes</a:t>
            </a:r>
          </a:p>
          <a:p>
            <a:pPr marL="800100" lvl="1" indent="-342900"/>
            <a:r>
              <a:rPr lang="en-US" dirty="0" smtClean="0"/>
              <a:t>Summary</a:t>
            </a:r>
          </a:p>
          <a:p>
            <a:pPr marL="342900" indent="-342900"/>
            <a:endParaRPr lang="en-US" dirty="0"/>
          </a:p>
        </p:txBody>
      </p:sp>
    </p:spTree>
    <p:extLst>
      <p:ext uri="{BB962C8B-B14F-4D97-AF65-F5344CB8AC3E}">
        <p14:creationId xmlns:p14="http://schemas.microsoft.com/office/powerpoint/2010/main" val="24119687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3</a:t>
            </a:fld>
            <a:endParaRPr lang="en-US" dirty="0"/>
          </a:p>
        </p:txBody>
      </p:sp>
      <p:sp>
        <p:nvSpPr>
          <p:cNvPr id="3" name="Title 2"/>
          <p:cNvSpPr>
            <a:spLocks noGrp="1"/>
          </p:cNvSpPr>
          <p:nvPr>
            <p:ph type="title"/>
          </p:nvPr>
        </p:nvSpPr>
        <p:spPr/>
        <p:txBody>
          <a:bodyPr/>
          <a:lstStyle/>
          <a:p>
            <a:r>
              <a:rPr lang="en-US" sz="3200" dirty="0" smtClean="0"/>
              <a:t>Introduction</a:t>
            </a:r>
            <a:endParaRPr lang="en-US" sz="3200" dirty="0"/>
          </a:p>
        </p:txBody>
      </p:sp>
      <p:sp>
        <p:nvSpPr>
          <p:cNvPr id="5" name="Content Placeholder 4"/>
          <p:cNvSpPr>
            <a:spLocks noGrp="1"/>
          </p:cNvSpPr>
          <p:nvPr>
            <p:ph sz="quarter" idx="14"/>
          </p:nvPr>
        </p:nvSpPr>
        <p:spPr>
          <a:xfrm>
            <a:off x="257908" y="1172331"/>
            <a:ext cx="8779214" cy="5685669"/>
          </a:xfrm>
        </p:spPr>
        <p:txBody>
          <a:bodyPr>
            <a:normAutofit fontScale="62500" lnSpcReduction="20000"/>
          </a:bodyPr>
          <a:lstStyle/>
          <a:p>
            <a:pPr marL="342900" indent="-342900">
              <a:buFont typeface="Arial" panose="020B0604020202020204" pitchFamily="34" charset="0"/>
              <a:buChar char="•"/>
            </a:pPr>
            <a:r>
              <a:rPr lang="en-US" sz="3400" dirty="0"/>
              <a:t>Jefferson lab has a long standing core competency in cryogenics and superconducting radio frequency (SRF) </a:t>
            </a:r>
            <a:r>
              <a:rPr lang="en-US" sz="3400" dirty="0" smtClean="0"/>
              <a:t>systems.</a:t>
            </a:r>
          </a:p>
          <a:p>
            <a:pPr marL="342900" indent="-342900">
              <a:buFont typeface="Arial" panose="020B0604020202020204" pitchFamily="34" charset="0"/>
              <a:buChar char="•"/>
            </a:pPr>
            <a:endParaRPr lang="en-US" sz="3200" dirty="0" smtClean="0"/>
          </a:p>
          <a:p>
            <a:r>
              <a:rPr lang="en-US" sz="3200" dirty="0"/>
              <a:t>A partial list of large </a:t>
            </a:r>
            <a:r>
              <a:rPr lang="en-US" sz="3200" dirty="0" err="1"/>
              <a:t>cryomodule</a:t>
            </a:r>
            <a:r>
              <a:rPr lang="en-US" sz="3200" dirty="0"/>
              <a:t> construction projects to date at Jefferson Lab include: </a:t>
            </a:r>
          </a:p>
          <a:p>
            <a:r>
              <a:rPr lang="en-US" dirty="0"/>
              <a:t> </a:t>
            </a:r>
            <a:endParaRPr lang="en-US" sz="2900" dirty="0"/>
          </a:p>
          <a:p>
            <a:pPr lvl="0"/>
            <a:r>
              <a:rPr lang="en-US" sz="2900" dirty="0"/>
              <a:t>Original CEBAF construction C20 CEBAF 42.25 </a:t>
            </a:r>
            <a:r>
              <a:rPr lang="en-US" sz="2900" dirty="0" err="1"/>
              <a:t>Cryomodules</a:t>
            </a:r>
            <a:r>
              <a:rPr lang="en-US" sz="2900" dirty="0"/>
              <a:t> </a:t>
            </a:r>
          </a:p>
          <a:p>
            <a:pPr marL="628650" lvl="1" indent="-342900"/>
            <a:r>
              <a:rPr lang="en-US" sz="2900" dirty="0" smtClean="0"/>
              <a:t>42 </a:t>
            </a:r>
            <a:r>
              <a:rPr lang="en-US" sz="2900" dirty="0" err="1"/>
              <a:t>Cryomodules</a:t>
            </a:r>
            <a:r>
              <a:rPr lang="en-US" sz="2900" dirty="0"/>
              <a:t>  plus </a:t>
            </a:r>
            <a:r>
              <a:rPr lang="en-US" sz="2900" dirty="0" smtClean="0"/>
              <a:t>two </a:t>
            </a:r>
            <a:r>
              <a:rPr lang="en-US" sz="2900" dirty="0" err="1" smtClean="0"/>
              <a:t>Cryo</a:t>
            </a:r>
            <a:r>
              <a:rPr lang="en-US" sz="2900" dirty="0" smtClean="0"/>
              <a:t>-units, </a:t>
            </a:r>
            <a:r>
              <a:rPr lang="en-US" sz="2900" dirty="0"/>
              <a:t>338 Five (5) </a:t>
            </a:r>
            <a:r>
              <a:rPr lang="en-US" sz="2900" dirty="0" smtClean="0"/>
              <a:t>cell cavities</a:t>
            </a:r>
            <a:endParaRPr lang="en-US" sz="2900" dirty="0"/>
          </a:p>
          <a:p>
            <a:pPr marL="862013" lvl="2" indent="-342900"/>
            <a:r>
              <a:rPr lang="en-US" sz="2700" dirty="0"/>
              <a:t>During peak </a:t>
            </a:r>
            <a:r>
              <a:rPr lang="en-US" sz="2700" dirty="0" smtClean="0"/>
              <a:t>Production </a:t>
            </a:r>
            <a:r>
              <a:rPr lang="en-US" sz="2700" dirty="0"/>
              <a:t>2 </a:t>
            </a:r>
            <a:r>
              <a:rPr lang="en-US" sz="2700" dirty="0" err="1" smtClean="0"/>
              <a:t>Cryomodules</a:t>
            </a:r>
            <a:r>
              <a:rPr lang="en-US" sz="2700" dirty="0" smtClean="0"/>
              <a:t> </a:t>
            </a:r>
            <a:r>
              <a:rPr lang="en-US" sz="2700" dirty="0"/>
              <a:t>per month for 18 </a:t>
            </a:r>
            <a:r>
              <a:rPr lang="en-US" sz="2700" dirty="0" smtClean="0"/>
              <a:t>months</a:t>
            </a:r>
          </a:p>
          <a:p>
            <a:pPr marL="862013" lvl="2" indent="-342900"/>
            <a:r>
              <a:rPr lang="en-US" sz="2700" dirty="0" smtClean="0"/>
              <a:t>C50 refurbishment Program started in 2006 (12 </a:t>
            </a:r>
            <a:r>
              <a:rPr lang="en-US" sz="2700" dirty="0" err="1" smtClean="0"/>
              <a:t>Cryomodules</a:t>
            </a:r>
            <a:r>
              <a:rPr lang="en-US" sz="2700" dirty="0" smtClean="0"/>
              <a:t> as of 2016)</a:t>
            </a:r>
          </a:p>
          <a:p>
            <a:pPr marL="628650" lvl="0" indent="-342900">
              <a:buFont typeface="Arial" panose="020B0604020202020204" pitchFamily="34" charset="0"/>
              <a:buChar char="•"/>
            </a:pPr>
            <a:r>
              <a:rPr lang="en-US" sz="2900" dirty="0" smtClean="0"/>
              <a:t>SNS </a:t>
            </a:r>
            <a:r>
              <a:rPr lang="en-US" sz="2900" dirty="0" err="1" smtClean="0"/>
              <a:t>Cryomodules</a:t>
            </a:r>
            <a:r>
              <a:rPr lang="en-US" sz="2900" dirty="0" smtClean="0"/>
              <a:t>, </a:t>
            </a:r>
            <a:r>
              <a:rPr lang="en-US" sz="2900" dirty="0"/>
              <a:t>fabrication and test of 23 </a:t>
            </a:r>
            <a:r>
              <a:rPr lang="en-US" sz="2900" dirty="0" err="1"/>
              <a:t>Cryomodules</a:t>
            </a:r>
            <a:r>
              <a:rPr lang="en-US" sz="2900" dirty="0"/>
              <a:t> Built at JLAB  </a:t>
            </a:r>
            <a:endParaRPr lang="en-US" sz="2900" dirty="0" smtClean="0"/>
          </a:p>
          <a:p>
            <a:pPr marL="1085850" lvl="1" indent="-342900"/>
            <a:r>
              <a:rPr lang="en-US" sz="2500" dirty="0" smtClean="0"/>
              <a:t>11 </a:t>
            </a:r>
            <a:r>
              <a:rPr lang="en-US" sz="2500" dirty="0"/>
              <a:t>Medium Beta , and 12 High Beta </a:t>
            </a:r>
          </a:p>
          <a:p>
            <a:pPr marL="628650" lvl="0" indent="-342900">
              <a:buFont typeface="Arial" panose="020B0604020202020204" pitchFamily="34" charset="0"/>
              <a:buChar char="•"/>
            </a:pPr>
            <a:r>
              <a:rPr lang="en-US" sz="2900" dirty="0"/>
              <a:t>12 GeV , 10 </a:t>
            </a:r>
            <a:r>
              <a:rPr lang="en-US" sz="2900" dirty="0" err="1" smtClean="0"/>
              <a:t>Cryomodules</a:t>
            </a:r>
            <a:endParaRPr lang="en-US" sz="2900" dirty="0" smtClean="0"/>
          </a:p>
          <a:p>
            <a:pPr marL="862013" lvl="2" indent="-342900"/>
            <a:r>
              <a:rPr lang="en-US" sz="2900" dirty="0" smtClean="0"/>
              <a:t>using a new 7 Cell Cavity design “Low Loss”, new tuner, HOM couplers and probe feed through, new RF window design </a:t>
            </a:r>
          </a:p>
          <a:p>
            <a:pPr marL="862013" lvl="2" indent="-342900"/>
            <a:r>
              <a:rPr lang="en-US" sz="2900" dirty="0" smtClean="0"/>
              <a:t>Using </a:t>
            </a:r>
            <a:r>
              <a:rPr lang="en-US" sz="2900" dirty="0"/>
              <a:t>new cavity processing methods </a:t>
            </a:r>
          </a:p>
          <a:p>
            <a:pPr marL="628650" lvl="0" indent="-342900"/>
            <a:r>
              <a:rPr lang="en-US" sz="3200" dirty="0"/>
              <a:t>LCLS-II  Construction of 19 </a:t>
            </a:r>
            <a:r>
              <a:rPr lang="en-US" sz="3200" dirty="0" err="1"/>
              <a:t>Cryomodules</a:t>
            </a:r>
            <a:r>
              <a:rPr lang="en-US" sz="3200" dirty="0"/>
              <a:t> for SLAC currently in progress </a:t>
            </a:r>
          </a:p>
        </p:txBody>
      </p:sp>
    </p:spTree>
    <p:extLst>
      <p:ext uri="{BB962C8B-B14F-4D97-AF65-F5344CB8AC3E}">
        <p14:creationId xmlns:p14="http://schemas.microsoft.com/office/powerpoint/2010/main" val="229787045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49973" y="6130864"/>
            <a:ext cx="1181969" cy="651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5" name="Picture 3"/>
          <p:cNvPicPr>
            <a:picLocks noGrp="1" noChangeAspect="1" noChangeArrowheads="1"/>
          </p:cNvPicPr>
          <p:nvPr>
            <p:ph idx="4294967295"/>
          </p:nvPr>
        </p:nvPicPr>
        <p:blipFill>
          <a:blip r:embed="rId4" cstate="print">
            <a:extLst>
              <a:ext uri="{28A0092B-C50C-407E-A947-70E740481C1C}">
                <a14:useLocalDpi xmlns:a14="http://schemas.microsoft.com/office/drawing/2010/main" val="0"/>
              </a:ext>
            </a:extLst>
          </a:blip>
          <a:srcRect/>
          <a:stretch>
            <a:fillRect/>
          </a:stretch>
        </p:blipFill>
        <p:spPr bwMode="auto">
          <a:xfrm>
            <a:off x="6395740" y="4729769"/>
            <a:ext cx="2693461" cy="7904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314" name="Rectangle 2"/>
          <p:cNvSpPr>
            <a:spLocks noGrp="1" noChangeArrowheads="1"/>
          </p:cNvSpPr>
          <p:nvPr>
            <p:ph type="title"/>
          </p:nvPr>
        </p:nvSpPr>
        <p:spPr>
          <a:xfrm>
            <a:off x="44465" y="-15814"/>
            <a:ext cx="8977995" cy="838200"/>
          </a:xfrm>
        </p:spPr>
        <p:txBody>
          <a:bodyPr>
            <a:normAutofit/>
          </a:bodyPr>
          <a:lstStyle/>
          <a:p>
            <a:r>
              <a:rPr lang="en-US" sz="2800" dirty="0" smtClean="0"/>
              <a:t>Overview of Cavity/</a:t>
            </a:r>
            <a:r>
              <a:rPr lang="en-US" sz="2800" dirty="0" err="1" smtClean="0"/>
              <a:t>Cryomodule</a:t>
            </a:r>
            <a:r>
              <a:rPr lang="en-US" sz="2800" dirty="0" smtClean="0"/>
              <a:t> </a:t>
            </a:r>
            <a:r>
              <a:rPr lang="en-US" sz="2800" dirty="0"/>
              <a:t>Process </a:t>
            </a:r>
            <a:r>
              <a:rPr lang="en-US" sz="2800" dirty="0" smtClean="0"/>
              <a:t>at </a:t>
            </a:r>
            <a:r>
              <a:rPr lang="en-US" sz="2800" dirty="0" err="1" smtClean="0"/>
              <a:t>JLab</a:t>
            </a:r>
            <a:endParaRPr lang="en-US" sz="2800" b="0" i="1" dirty="0" smtClean="0">
              <a:solidFill>
                <a:srgbClr val="FF0000"/>
              </a:solidFill>
            </a:endParaRPr>
          </a:p>
        </p:txBody>
      </p:sp>
      <p:sp>
        <p:nvSpPr>
          <p:cNvPr id="89" name="TextBox 88"/>
          <p:cNvSpPr txBox="1"/>
          <p:nvPr/>
        </p:nvSpPr>
        <p:spPr bwMode="auto">
          <a:xfrm>
            <a:off x="6383507" y="3575559"/>
            <a:ext cx="2697926" cy="800219"/>
          </a:xfrm>
          <a:prstGeom prst="rect">
            <a:avLst/>
          </a:prstGeom>
          <a:solidFill>
            <a:schemeClr val="tx1"/>
          </a:solidFill>
          <a:ln>
            <a:solidFill>
              <a:schemeClr val="tx1"/>
            </a:solidFill>
          </a:ln>
        </p:spPr>
        <p:txBody>
          <a:bodyPr wrap="square">
            <a:spAutoFit/>
          </a:bodyPr>
          <a:lstStyle/>
          <a:p>
            <a:pPr marL="342900" indent="-342900">
              <a:buFontTx/>
              <a:buNone/>
              <a:defRPr/>
            </a:pPr>
            <a:r>
              <a:rPr lang="en-US" sz="1400" dirty="0" smtClean="0">
                <a:solidFill>
                  <a:schemeClr val="bg1">
                    <a:lumMod val="95000"/>
                  </a:schemeClr>
                </a:solidFill>
              </a:rPr>
              <a:t>Commissioning at SLAC </a:t>
            </a:r>
            <a:endParaRPr lang="en-US" sz="1400" dirty="0">
              <a:solidFill>
                <a:schemeClr val="bg1">
                  <a:lumMod val="95000"/>
                </a:schemeClr>
              </a:solidFill>
            </a:endParaRPr>
          </a:p>
          <a:p>
            <a:pPr marL="91440">
              <a:buFontTx/>
              <a:buNone/>
              <a:defRPr/>
            </a:pPr>
            <a:r>
              <a:rPr lang="en-US" sz="800" dirty="0" smtClean="0">
                <a:solidFill>
                  <a:schemeClr val="bg1">
                    <a:lumMod val="95000"/>
                  </a:schemeClr>
                </a:solidFill>
              </a:rPr>
              <a:t>Install Cryomodules in Accelerator, cool </a:t>
            </a:r>
            <a:r>
              <a:rPr lang="en-US" sz="800" dirty="0">
                <a:solidFill>
                  <a:schemeClr val="bg1">
                    <a:lumMod val="95000"/>
                  </a:schemeClr>
                </a:solidFill>
              </a:rPr>
              <a:t>to </a:t>
            </a:r>
            <a:r>
              <a:rPr lang="en-US" sz="800" dirty="0" smtClean="0">
                <a:solidFill>
                  <a:schemeClr val="bg1">
                    <a:lumMod val="95000"/>
                  </a:schemeClr>
                </a:solidFill>
              </a:rPr>
              <a:t>2 K</a:t>
            </a:r>
          </a:p>
          <a:p>
            <a:pPr marL="262890" indent="-171450">
              <a:buFont typeface="Wingdings" panose="05000000000000000000" pitchFamily="2" charset="2"/>
              <a:buChar char="ü"/>
              <a:defRPr/>
            </a:pPr>
            <a:r>
              <a:rPr lang="en-US" sz="800" dirty="0" smtClean="0">
                <a:solidFill>
                  <a:schemeClr val="bg1">
                    <a:lumMod val="95000"/>
                  </a:schemeClr>
                </a:solidFill>
              </a:rPr>
              <a:t>Weld  &amp; certify leak tight , pressure test </a:t>
            </a:r>
          </a:p>
          <a:p>
            <a:pPr marL="262890" indent="-171450">
              <a:buFont typeface="Wingdings" panose="05000000000000000000" pitchFamily="2" charset="2"/>
              <a:buChar char="ü"/>
              <a:defRPr/>
            </a:pPr>
            <a:r>
              <a:rPr lang="en-US" sz="800" dirty="0" smtClean="0">
                <a:solidFill>
                  <a:schemeClr val="bg1">
                    <a:lumMod val="95000"/>
                  </a:schemeClr>
                </a:solidFill>
              </a:rPr>
              <a:t>check Controls,</a:t>
            </a:r>
          </a:p>
          <a:p>
            <a:pPr marL="262890" indent="-171450">
              <a:buFont typeface="Wingdings" panose="05000000000000000000" pitchFamily="2" charset="2"/>
              <a:buChar char="ü"/>
              <a:defRPr/>
            </a:pPr>
            <a:r>
              <a:rPr lang="en-US" sz="800" dirty="0" smtClean="0">
                <a:solidFill>
                  <a:schemeClr val="bg1">
                    <a:lumMod val="95000"/>
                  </a:schemeClr>
                </a:solidFill>
              </a:rPr>
              <a:t>Gradient </a:t>
            </a:r>
            <a:r>
              <a:rPr lang="en-US" sz="800" dirty="0">
                <a:solidFill>
                  <a:schemeClr val="bg1">
                    <a:lumMod val="95000"/>
                  </a:schemeClr>
                </a:solidFill>
              </a:rPr>
              <a:t>&amp; Dynamic Heat Load - Q</a:t>
            </a:r>
            <a:r>
              <a:rPr lang="en-US" sz="800" baseline="-25000" dirty="0">
                <a:solidFill>
                  <a:schemeClr val="bg1">
                    <a:lumMod val="95000"/>
                  </a:schemeClr>
                </a:solidFill>
              </a:rPr>
              <a:t>o</a:t>
            </a:r>
          </a:p>
        </p:txBody>
      </p:sp>
      <p:pic>
        <p:nvPicPr>
          <p:cNvPr id="13347" name="Picture 38" descr="answers,cartoons,door keys,households,keys,people,persons,resolutions,Screen Beans®,skeleton keys,solutions"/>
          <p:cNvPicPr>
            <a:picLocks noChangeAspect="1" noChangeArrowheads="1"/>
          </p:cNvPicPr>
          <p:nvPr/>
        </p:nvPicPr>
        <p:blipFill>
          <a:blip r:embed="rId5" cstate="print"/>
          <a:srcRect/>
          <a:stretch>
            <a:fillRect/>
          </a:stretch>
        </p:blipFill>
        <p:spPr bwMode="auto">
          <a:xfrm>
            <a:off x="8601823" y="4384776"/>
            <a:ext cx="314325" cy="314325"/>
          </a:xfrm>
          <a:prstGeom prst="rect">
            <a:avLst/>
          </a:prstGeom>
          <a:noFill/>
          <a:ln w="9525">
            <a:noFill/>
            <a:miter lim="800000"/>
            <a:headEnd/>
            <a:tailEnd/>
          </a:ln>
        </p:spPr>
      </p:pic>
      <p:sp>
        <p:nvSpPr>
          <p:cNvPr id="36" name="Slide Number Placeholder 35"/>
          <p:cNvSpPr>
            <a:spLocks noGrp="1"/>
          </p:cNvSpPr>
          <p:nvPr>
            <p:ph type="sldNum" sz="quarter" idx="4294967295"/>
          </p:nvPr>
        </p:nvSpPr>
        <p:spPr>
          <a:xfrm>
            <a:off x="7164511" y="6431413"/>
            <a:ext cx="1344302" cy="365125"/>
          </a:xfrm>
          <a:prstGeom prst="rect">
            <a:avLst/>
          </a:prstGeom>
        </p:spPr>
        <p:txBody>
          <a:bodyPr/>
          <a:lstStyle/>
          <a:p>
            <a:pPr algn="l"/>
            <a:r>
              <a:rPr lang="en-US" sz="600" dirty="0" smtClean="0"/>
              <a:t>07May2015  – McEwen</a:t>
            </a:r>
            <a:endParaRPr lang="en-US" sz="600" dirty="0"/>
          </a:p>
        </p:txBody>
      </p:sp>
      <p:sp>
        <p:nvSpPr>
          <p:cNvPr id="5" name="TextBox 4"/>
          <p:cNvSpPr txBox="1"/>
          <p:nvPr/>
        </p:nvSpPr>
        <p:spPr>
          <a:xfrm>
            <a:off x="90983" y="1030518"/>
            <a:ext cx="1953177" cy="646331"/>
          </a:xfrm>
          <a:prstGeom prst="rect">
            <a:avLst/>
          </a:prstGeom>
          <a:noFill/>
        </p:spPr>
        <p:txBody>
          <a:bodyPr wrap="square" rtlCol="0">
            <a:spAutoFit/>
          </a:bodyPr>
          <a:lstStyle/>
          <a:p>
            <a:r>
              <a:rPr lang="en-US" b="1" i="1" dirty="0" smtClean="0">
                <a:solidFill>
                  <a:srgbClr val="C00000"/>
                </a:solidFill>
              </a:rPr>
              <a:t>Supplier </a:t>
            </a:r>
          </a:p>
          <a:p>
            <a:r>
              <a:rPr lang="en-US" b="1" i="1" dirty="0">
                <a:solidFill>
                  <a:srgbClr val="C00000"/>
                </a:solidFill>
              </a:rPr>
              <a:t> </a:t>
            </a:r>
            <a:r>
              <a:rPr lang="en-US" b="1" i="1" dirty="0" smtClean="0">
                <a:solidFill>
                  <a:srgbClr val="C00000"/>
                </a:solidFill>
              </a:rPr>
              <a:t>     Partners </a:t>
            </a:r>
            <a:endParaRPr lang="en-US" b="1" i="1" dirty="0">
              <a:solidFill>
                <a:srgbClr val="C00000"/>
              </a:solidFill>
            </a:endParaRPr>
          </a:p>
        </p:txBody>
      </p:sp>
      <p:sp>
        <p:nvSpPr>
          <p:cNvPr id="8" name="Bent Arrow 7"/>
          <p:cNvSpPr/>
          <p:nvPr/>
        </p:nvSpPr>
        <p:spPr bwMode="auto">
          <a:xfrm>
            <a:off x="1771235" y="1058461"/>
            <a:ext cx="997529" cy="547482"/>
          </a:xfrm>
          <a:prstGeom prst="bentArrow">
            <a:avLst>
              <a:gd name="adj1" fmla="val 25000"/>
              <a:gd name="adj2" fmla="val 30266"/>
              <a:gd name="adj3" fmla="val 25000"/>
              <a:gd name="adj4" fmla="val 43750"/>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sp>
        <p:nvSpPr>
          <p:cNvPr id="10" name="Bent Arrow 9"/>
          <p:cNvSpPr/>
          <p:nvPr/>
        </p:nvSpPr>
        <p:spPr bwMode="auto">
          <a:xfrm rot="16200000" flipV="1">
            <a:off x="6454976" y="5471986"/>
            <a:ext cx="974669" cy="1106878"/>
          </a:xfrm>
          <a:prstGeom prst="bentArrow">
            <a:avLst>
              <a:gd name="adj1" fmla="val 25000"/>
              <a:gd name="adj2" fmla="val 25585"/>
              <a:gd name="adj3" fmla="val 25000"/>
              <a:gd name="adj4" fmla="val 43750"/>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pitchFamily="18" charset="0"/>
            </a:endParaRPr>
          </a:p>
        </p:txBody>
      </p:sp>
      <p:pic>
        <p:nvPicPr>
          <p:cNvPr id="74"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1620" y="5999540"/>
            <a:ext cx="975734" cy="6379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33656" y="5555299"/>
            <a:ext cx="1247777" cy="845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8" name="TextBox 77"/>
          <p:cNvSpPr txBox="1"/>
          <p:nvPr/>
        </p:nvSpPr>
        <p:spPr>
          <a:xfrm>
            <a:off x="6322401" y="5244078"/>
            <a:ext cx="1208985" cy="184666"/>
          </a:xfrm>
          <a:prstGeom prst="rect">
            <a:avLst/>
          </a:prstGeom>
          <a:noFill/>
        </p:spPr>
        <p:txBody>
          <a:bodyPr wrap="none" rtlCol="0">
            <a:spAutoFit/>
          </a:bodyPr>
          <a:lstStyle/>
          <a:p>
            <a:r>
              <a:rPr lang="en-US" sz="600" dirty="0" smtClean="0"/>
              <a:t>LCLS-II 1.3 GHz Cryomodule </a:t>
            </a:r>
            <a:endParaRPr lang="en-US" sz="600" dirty="0"/>
          </a:p>
        </p:txBody>
      </p:sp>
      <p:sp>
        <p:nvSpPr>
          <p:cNvPr id="54" name="Up Arrow 66"/>
          <p:cNvSpPr>
            <a:spLocks noChangeArrowheads="1"/>
          </p:cNvSpPr>
          <p:nvPr/>
        </p:nvSpPr>
        <p:spPr bwMode="auto">
          <a:xfrm rot="10800000" flipV="1">
            <a:off x="6885580" y="4470500"/>
            <a:ext cx="722735"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hangingPunct="0">
              <a:lnSpc>
                <a:spcPct val="100000"/>
              </a:lnSpc>
              <a:spcBef>
                <a:spcPct val="0"/>
              </a:spcBef>
              <a:buFontTx/>
              <a:buNone/>
            </a:pPr>
            <a:endParaRPr lang="en-US" sz="2400" dirty="0">
              <a:latin typeface="Times" pitchFamily="18" charset="0"/>
            </a:endParaRPr>
          </a:p>
        </p:txBody>
      </p:sp>
      <p:grpSp>
        <p:nvGrpSpPr>
          <p:cNvPr id="20" name="Group 19"/>
          <p:cNvGrpSpPr/>
          <p:nvPr/>
        </p:nvGrpSpPr>
        <p:grpSpPr>
          <a:xfrm>
            <a:off x="6388872" y="1452347"/>
            <a:ext cx="1633695" cy="2059559"/>
            <a:chOff x="6388871" y="1058461"/>
            <a:chExt cx="1633695" cy="2223522"/>
          </a:xfrm>
        </p:grpSpPr>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88871" y="1058461"/>
              <a:ext cx="1633695" cy="222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6388872" y="3066539"/>
              <a:ext cx="1573310" cy="184666"/>
            </a:xfrm>
            <a:prstGeom prst="rect">
              <a:avLst/>
            </a:prstGeom>
          </p:spPr>
          <p:txBody>
            <a:bodyPr wrap="square">
              <a:spAutoFit/>
            </a:bodyPr>
            <a:lstStyle/>
            <a:p>
              <a:r>
                <a:rPr lang="en-US" sz="600" dirty="0" smtClean="0"/>
                <a:t>Courtesy Chi-Chang </a:t>
              </a:r>
              <a:r>
                <a:rPr lang="en-US" sz="600" dirty="0"/>
                <a:t>Kao, SLAC </a:t>
              </a:r>
            </a:p>
          </p:txBody>
        </p:sp>
      </p:grpSp>
      <p:grpSp>
        <p:nvGrpSpPr>
          <p:cNvPr id="35" name="Group 34"/>
          <p:cNvGrpSpPr/>
          <p:nvPr/>
        </p:nvGrpSpPr>
        <p:grpSpPr>
          <a:xfrm>
            <a:off x="2912912" y="1110647"/>
            <a:ext cx="3321169" cy="5610827"/>
            <a:chOff x="2881223" y="656935"/>
            <a:chExt cx="3321169" cy="6064540"/>
          </a:xfrm>
        </p:grpSpPr>
        <p:sp>
          <p:nvSpPr>
            <p:cNvPr id="37" name="Flowchart: Process 36"/>
            <p:cNvSpPr/>
            <p:nvPr/>
          </p:nvSpPr>
          <p:spPr bwMode="auto">
            <a:xfrm>
              <a:off x="2881223" y="656935"/>
              <a:ext cx="3321169" cy="6064540"/>
            </a:xfrm>
            <a:prstGeom prst="flowChartProcess">
              <a:avLst/>
            </a:prstGeom>
            <a:solidFill>
              <a:schemeClr val="bg1">
                <a:lumMod val="95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38" name="TextBox 37"/>
            <p:cNvSpPr txBox="1"/>
            <p:nvPr/>
          </p:nvSpPr>
          <p:spPr>
            <a:xfrm>
              <a:off x="3349692" y="656935"/>
              <a:ext cx="2396941" cy="369332"/>
            </a:xfrm>
            <a:prstGeom prst="rect">
              <a:avLst/>
            </a:prstGeom>
            <a:noFill/>
          </p:spPr>
          <p:txBody>
            <a:bodyPr wrap="none" rtlCol="0">
              <a:spAutoFit/>
            </a:bodyPr>
            <a:lstStyle/>
            <a:p>
              <a:r>
                <a:rPr lang="en-US" b="1" i="1" dirty="0" smtClean="0">
                  <a:solidFill>
                    <a:srgbClr val="C00000"/>
                  </a:solidFill>
                </a:rPr>
                <a:t>JLAB SRF Facility </a:t>
              </a:r>
              <a:endParaRPr lang="en-US" b="1" i="1" dirty="0">
                <a:solidFill>
                  <a:srgbClr val="C00000"/>
                </a:solidFill>
              </a:endParaRPr>
            </a:p>
          </p:txBody>
        </p:sp>
        <p:sp>
          <p:nvSpPr>
            <p:cNvPr id="42" name="TextBox 41"/>
            <p:cNvSpPr txBox="1"/>
            <p:nvPr/>
          </p:nvSpPr>
          <p:spPr bwMode="auto">
            <a:xfrm>
              <a:off x="2959847" y="2465081"/>
              <a:ext cx="3161208" cy="430887"/>
            </a:xfrm>
            <a:prstGeom prst="rect">
              <a:avLst/>
            </a:prstGeom>
            <a:solidFill>
              <a:srgbClr val="7030A0"/>
            </a:solidFill>
            <a:ln>
              <a:solidFill>
                <a:schemeClr val="tx1"/>
              </a:solidFill>
            </a:ln>
          </p:spPr>
          <p:txBody>
            <a:bodyPr wrap="square">
              <a:spAutoFit/>
            </a:bodyPr>
            <a:lstStyle/>
            <a:p>
              <a:pPr>
                <a:buFontTx/>
                <a:buNone/>
                <a:defRPr/>
              </a:pPr>
              <a:r>
                <a:rPr lang="en-US" sz="1400" dirty="0" smtClean="0">
                  <a:solidFill>
                    <a:schemeClr val="bg1">
                      <a:lumMod val="95000"/>
                    </a:schemeClr>
                  </a:solidFill>
                </a:rPr>
                <a:t>Cavity String Assembly &amp; Leak Test</a:t>
              </a:r>
              <a:endParaRPr lang="en-US" sz="1400" dirty="0">
                <a:solidFill>
                  <a:schemeClr val="bg1">
                    <a:lumMod val="95000"/>
                  </a:schemeClr>
                </a:solidFill>
              </a:endParaRPr>
            </a:p>
            <a:p>
              <a:pPr marL="171450" indent="-171450">
                <a:buFont typeface="Wingdings" panose="05000000000000000000" pitchFamily="2" charset="2"/>
                <a:buChar char="ü"/>
                <a:defRPr/>
              </a:pPr>
              <a:r>
                <a:rPr lang="en-US" sz="800" dirty="0">
                  <a:solidFill>
                    <a:schemeClr val="bg1">
                      <a:lumMod val="95000"/>
                    </a:schemeClr>
                  </a:solidFill>
                </a:rPr>
                <a:t>Assemble </a:t>
              </a:r>
              <a:r>
                <a:rPr lang="en-US" sz="800" dirty="0" smtClean="0">
                  <a:solidFill>
                    <a:schemeClr val="bg1">
                      <a:lumMod val="95000"/>
                    </a:schemeClr>
                  </a:solidFill>
                </a:rPr>
                <a:t> Cavity String  -Class </a:t>
              </a:r>
              <a:r>
                <a:rPr lang="en-US" sz="800" dirty="0">
                  <a:solidFill>
                    <a:schemeClr val="bg1">
                      <a:lumMod val="95000"/>
                    </a:schemeClr>
                  </a:solidFill>
                </a:rPr>
                <a:t>100 Clean  </a:t>
              </a:r>
              <a:r>
                <a:rPr lang="en-US" sz="800" dirty="0" smtClean="0">
                  <a:solidFill>
                    <a:schemeClr val="bg1">
                      <a:lumMod val="95000"/>
                    </a:schemeClr>
                  </a:solidFill>
                </a:rPr>
                <a:t>Room</a:t>
              </a:r>
              <a:endParaRPr lang="en-US" sz="800" dirty="0">
                <a:solidFill>
                  <a:schemeClr val="bg1">
                    <a:lumMod val="95000"/>
                  </a:schemeClr>
                </a:solidFill>
              </a:endParaRPr>
            </a:p>
          </p:txBody>
        </p:sp>
        <p:sp>
          <p:nvSpPr>
            <p:cNvPr id="43" name="TextBox 42"/>
            <p:cNvSpPr txBox="1"/>
            <p:nvPr/>
          </p:nvSpPr>
          <p:spPr bwMode="auto">
            <a:xfrm>
              <a:off x="2958944" y="1922701"/>
              <a:ext cx="3151958" cy="430887"/>
            </a:xfrm>
            <a:prstGeom prst="rect">
              <a:avLst/>
            </a:prstGeom>
            <a:solidFill>
              <a:srgbClr val="7030A0"/>
            </a:solidFill>
            <a:ln>
              <a:solidFill>
                <a:schemeClr val="tx1"/>
              </a:solidFill>
            </a:ln>
          </p:spPr>
          <p:txBody>
            <a:bodyPr wrap="square">
              <a:spAutoFit/>
            </a:bodyPr>
            <a:lstStyle/>
            <a:p>
              <a:pPr>
                <a:defRPr/>
              </a:pPr>
              <a:r>
                <a:rPr lang="en-US" sz="1400" dirty="0" smtClean="0">
                  <a:solidFill>
                    <a:schemeClr val="bg1"/>
                  </a:solidFill>
                </a:rPr>
                <a:t>Cavity /Helium Vessel Prep. &amp; Test</a:t>
              </a:r>
              <a:endParaRPr lang="en-US" sz="1400" dirty="0">
                <a:solidFill>
                  <a:schemeClr val="bg1"/>
                </a:solidFill>
              </a:endParaRPr>
            </a:p>
            <a:p>
              <a:pPr marL="171450" indent="-171450">
                <a:buFont typeface="Wingdings" panose="05000000000000000000" pitchFamily="2" charset="2"/>
                <a:buChar char="ü"/>
                <a:defRPr/>
              </a:pPr>
              <a:r>
                <a:rPr lang="en-US" sz="800" dirty="0" smtClean="0">
                  <a:solidFill>
                    <a:schemeClr val="bg1">
                      <a:lumMod val="95000"/>
                    </a:schemeClr>
                  </a:solidFill>
                </a:rPr>
                <a:t>VTA RF  </a:t>
              </a:r>
              <a:r>
                <a:rPr lang="en-US" sz="800" dirty="0">
                  <a:solidFill>
                    <a:schemeClr val="bg1">
                      <a:lumMod val="95000"/>
                    </a:schemeClr>
                  </a:solidFill>
                </a:rPr>
                <a:t>Test in liquid Helium @  2 </a:t>
              </a:r>
              <a:r>
                <a:rPr lang="en-US" sz="800" dirty="0" smtClean="0">
                  <a:solidFill>
                    <a:schemeClr val="bg1">
                      <a:lumMod val="95000"/>
                    </a:schemeClr>
                  </a:solidFill>
                </a:rPr>
                <a:t> K  </a:t>
              </a:r>
              <a:endParaRPr lang="en-US" sz="800" dirty="0">
                <a:solidFill>
                  <a:schemeClr val="bg1">
                    <a:lumMod val="95000"/>
                  </a:schemeClr>
                </a:solidFill>
              </a:endParaRPr>
            </a:p>
          </p:txBody>
        </p:sp>
        <p:sp>
          <p:nvSpPr>
            <p:cNvPr id="53" name="TextBox 52"/>
            <p:cNvSpPr txBox="1"/>
            <p:nvPr/>
          </p:nvSpPr>
          <p:spPr bwMode="auto">
            <a:xfrm>
              <a:off x="2959847" y="5120010"/>
              <a:ext cx="3171362" cy="677108"/>
            </a:xfrm>
            <a:prstGeom prst="rect">
              <a:avLst/>
            </a:prstGeom>
            <a:solidFill>
              <a:srgbClr val="002060"/>
            </a:solidFill>
            <a:ln>
              <a:solidFill>
                <a:schemeClr val="tx1"/>
              </a:solidFill>
            </a:ln>
          </p:spPr>
          <p:txBody>
            <a:bodyPr wrap="square">
              <a:spAutoFit/>
            </a:bodyPr>
            <a:lstStyle/>
            <a:p>
              <a:pPr marL="342900" indent="-342900">
                <a:buFontTx/>
                <a:buNone/>
                <a:defRPr/>
              </a:pPr>
              <a:r>
                <a:rPr lang="en-US" sz="1400" dirty="0" err="1" smtClean="0">
                  <a:solidFill>
                    <a:schemeClr val="bg1">
                      <a:lumMod val="95000"/>
                    </a:schemeClr>
                  </a:solidFill>
                </a:rPr>
                <a:t>Cryomodule</a:t>
              </a:r>
              <a:r>
                <a:rPr lang="en-US" sz="1400" dirty="0" smtClean="0">
                  <a:solidFill>
                    <a:schemeClr val="bg1">
                      <a:lumMod val="95000"/>
                    </a:schemeClr>
                  </a:solidFill>
                </a:rPr>
                <a:t> Test  in </a:t>
              </a:r>
              <a:r>
                <a:rPr lang="en-US" sz="1400" dirty="0">
                  <a:solidFill>
                    <a:schemeClr val="bg1">
                      <a:lumMod val="95000"/>
                    </a:schemeClr>
                  </a:solidFill>
                </a:rPr>
                <a:t>“Test Cave”</a:t>
              </a:r>
            </a:p>
            <a:p>
              <a:pPr marL="137160" indent="-137160">
                <a:buFont typeface="Wingdings" pitchFamily="2" charset="2"/>
                <a:buChar char="ü"/>
                <a:defRPr/>
              </a:pPr>
              <a:r>
                <a:rPr lang="en-US" sz="800" dirty="0" smtClean="0">
                  <a:solidFill>
                    <a:schemeClr val="bg1">
                      <a:lumMod val="95000"/>
                    </a:schemeClr>
                  </a:solidFill>
                </a:rPr>
                <a:t>Cryomodule integrity @ 2  </a:t>
              </a:r>
              <a:r>
                <a:rPr lang="en-US" sz="800" dirty="0">
                  <a:solidFill>
                    <a:schemeClr val="bg1">
                      <a:lumMod val="95000"/>
                    </a:schemeClr>
                  </a:solidFill>
                </a:rPr>
                <a:t>K</a:t>
              </a:r>
            </a:p>
            <a:p>
              <a:pPr marL="137160" indent="-137160">
                <a:buFont typeface="Wingdings" pitchFamily="2" charset="2"/>
                <a:buChar char="ü"/>
                <a:defRPr/>
              </a:pPr>
              <a:r>
                <a:rPr lang="en-US" sz="800" dirty="0" smtClean="0">
                  <a:solidFill>
                    <a:schemeClr val="bg1">
                      <a:lumMod val="95000"/>
                    </a:schemeClr>
                  </a:solidFill>
                </a:rPr>
                <a:t>Tuners - Range</a:t>
              </a:r>
              <a:r>
                <a:rPr lang="en-US" sz="800" dirty="0">
                  <a:solidFill>
                    <a:schemeClr val="bg1">
                      <a:lumMod val="95000"/>
                    </a:schemeClr>
                  </a:solidFill>
                </a:rPr>
                <a:t>, </a:t>
              </a:r>
              <a:r>
                <a:rPr lang="en-US" sz="800" dirty="0" smtClean="0">
                  <a:solidFill>
                    <a:schemeClr val="bg1">
                      <a:lumMod val="95000"/>
                    </a:schemeClr>
                  </a:solidFill>
                </a:rPr>
                <a:t>Hysteresis, &amp; Resolution/ Sensitivity</a:t>
              </a:r>
              <a:endParaRPr lang="en-US" sz="800" dirty="0">
                <a:solidFill>
                  <a:schemeClr val="bg1">
                    <a:lumMod val="95000"/>
                  </a:schemeClr>
                </a:solidFill>
              </a:endParaRPr>
            </a:p>
            <a:p>
              <a:pPr marL="137160" indent="-137160">
                <a:buFont typeface="Wingdings" pitchFamily="2" charset="2"/>
                <a:buChar char="ü"/>
                <a:defRPr/>
              </a:pPr>
              <a:r>
                <a:rPr lang="en-US" sz="800" dirty="0" smtClean="0">
                  <a:solidFill>
                    <a:schemeClr val="bg1">
                      <a:lumMod val="95000"/>
                    </a:schemeClr>
                  </a:solidFill>
                </a:rPr>
                <a:t>Cavities for </a:t>
              </a:r>
              <a:r>
                <a:rPr lang="en-US" sz="800" dirty="0">
                  <a:solidFill>
                    <a:schemeClr val="bg1">
                      <a:lumMod val="95000"/>
                    </a:schemeClr>
                  </a:solidFill>
                </a:rPr>
                <a:t>Gradient </a:t>
              </a:r>
              <a:r>
                <a:rPr lang="en-US" sz="800" dirty="0" smtClean="0">
                  <a:solidFill>
                    <a:schemeClr val="bg1">
                      <a:lumMod val="95000"/>
                    </a:schemeClr>
                  </a:solidFill>
                </a:rPr>
                <a:t>&amp; </a:t>
              </a:r>
              <a:r>
                <a:rPr lang="en-US" sz="800" dirty="0">
                  <a:solidFill>
                    <a:schemeClr val="bg1">
                      <a:lumMod val="95000"/>
                    </a:schemeClr>
                  </a:solidFill>
                </a:rPr>
                <a:t>Dynamic Heat </a:t>
              </a:r>
              <a:r>
                <a:rPr lang="en-US" sz="800" dirty="0" smtClean="0">
                  <a:solidFill>
                    <a:schemeClr val="bg1">
                      <a:lumMod val="95000"/>
                    </a:schemeClr>
                  </a:solidFill>
                </a:rPr>
                <a:t>Load Q</a:t>
              </a:r>
              <a:r>
                <a:rPr lang="en-US" sz="800" baseline="-25000" dirty="0" smtClean="0">
                  <a:solidFill>
                    <a:schemeClr val="bg1">
                      <a:lumMod val="95000"/>
                    </a:schemeClr>
                  </a:solidFill>
                </a:rPr>
                <a:t>o</a:t>
              </a:r>
              <a:r>
                <a:rPr lang="en-US" sz="800" dirty="0" smtClean="0">
                  <a:solidFill>
                    <a:schemeClr val="bg1">
                      <a:lumMod val="95000"/>
                    </a:schemeClr>
                  </a:solidFill>
                </a:rPr>
                <a:t> </a:t>
              </a:r>
              <a:endParaRPr lang="en-US" sz="800" dirty="0">
                <a:solidFill>
                  <a:schemeClr val="bg1">
                    <a:lumMod val="95000"/>
                  </a:schemeClr>
                </a:solidFill>
              </a:endParaRPr>
            </a:p>
          </p:txBody>
        </p:sp>
        <p:sp>
          <p:nvSpPr>
            <p:cNvPr id="55" name="TextBox 54"/>
            <p:cNvSpPr txBox="1"/>
            <p:nvPr/>
          </p:nvSpPr>
          <p:spPr bwMode="auto">
            <a:xfrm>
              <a:off x="2958944" y="3252370"/>
              <a:ext cx="3171362" cy="1415772"/>
            </a:xfrm>
            <a:prstGeom prst="rect">
              <a:avLst/>
            </a:prstGeom>
            <a:solidFill>
              <a:srgbClr val="0070C0"/>
            </a:solidFill>
            <a:ln>
              <a:solidFill>
                <a:schemeClr val="tx1"/>
              </a:solidFill>
            </a:ln>
          </p:spPr>
          <p:txBody>
            <a:bodyPr wrap="square">
              <a:spAutoFit/>
            </a:bodyPr>
            <a:lstStyle/>
            <a:p>
              <a:pPr marL="342900" indent="-342900">
                <a:buFontTx/>
                <a:buNone/>
                <a:defRPr/>
              </a:pPr>
              <a:r>
                <a:rPr lang="en-US" sz="1400" dirty="0">
                  <a:solidFill>
                    <a:schemeClr val="bg1">
                      <a:lumMod val="95000"/>
                    </a:schemeClr>
                  </a:solidFill>
                </a:rPr>
                <a:t>Cryomodule Assembly</a:t>
              </a:r>
            </a:p>
            <a:p>
              <a:pPr marL="171450" indent="-171450">
                <a:buFont typeface="Arial" panose="020B0604020202020204" pitchFamily="34" charset="0"/>
                <a:buChar char="•"/>
                <a:defRPr/>
              </a:pPr>
              <a:r>
                <a:rPr lang="en-US" sz="800" dirty="0">
                  <a:solidFill>
                    <a:schemeClr val="bg1">
                      <a:lumMod val="95000"/>
                    </a:schemeClr>
                  </a:solidFill>
                </a:rPr>
                <a:t>Instrumentation  &amp; Wiring</a:t>
              </a:r>
            </a:p>
            <a:p>
              <a:pPr marL="171450" indent="-171450">
                <a:buFont typeface="Arial" panose="020B0604020202020204" pitchFamily="34" charset="0"/>
                <a:buChar char="•"/>
                <a:defRPr/>
              </a:pPr>
              <a:r>
                <a:rPr lang="en-US" sz="800" dirty="0">
                  <a:solidFill>
                    <a:schemeClr val="bg1">
                      <a:lumMod val="95000"/>
                    </a:schemeClr>
                  </a:solidFill>
                </a:rPr>
                <a:t>Tuners,  MLI– Multi Layer Insulation, </a:t>
              </a:r>
            </a:p>
            <a:p>
              <a:pPr marL="171450" indent="-171450">
                <a:buFont typeface="Arial" panose="020B0604020202020204" pitchFamily="34" charset="0"/>
                <a:buChar char="•"/>
                <a:defRPr/>
              </a:pPr>
              <a:r>
                <a:rPr lang="en-US" sz="800" dirty="0">
                  <a:solidFill>
                    <a:schemeClr val="bg1">
                      <a:lumMod val="95000"/>
                    </a:schemeClr>
                  </a:solidFill>
                </a:rPr>
                <a:t>Cryogenic Circuits , magnetic shielding, </a:t>
              </a:r>
              <a:r>
                <a:rPr lang="en-US" sz="800" dirty="0" smtClean="0">
                  <a:solidFill>
                    <a:schemeClr val="bg1">
                      <a:lumMod val="95000"/>
                    </a:schemeClr>
                  </a:solidFill>
                </a:rPr>
                <a:t>alignment</a:t>
              </a:r>
            </a:p>
            <a:p>
              <a:pPr marL="171450" indent="-171450">
                <a:buFont typeface="Arial" panose="020B0604020202020204" pitchFamily="34" charset="0"/>
                <a:buChar char="•"/>
                <a:defRPr/>
              </a:pPr>
              <a:r>
                <a:rPr lang="en-US" sz="800" dirty="0" smtClean="0">
                  <a:solidFill>
                    <a:schemeClr val="bg1">
                      <a:lumMod val="95000"/>
                    </a:schemeClr>
                  </a:solidFill>
                </a:rPr>
                <a:t>Super </a:t>
              </a:r>
              <a:r>
                <a:rPr lang="en-US" sz="800" dirty="0">
                  <a:solidFill>
                    <a:schemeClr val="bg1">
                      <a:lumMod val="95000"/>
                    </a:schemeClr>
                  </a:solidFill>
                </a:rPr>
                <a:t>Insulation </a:t>
              </a:r>
              <a:r>
                <a:rPr lang="en-US" sz="800" dirty="0" smtClean="0">
                  <a:solidFill>
                    <a:schemeClr val="bg1">
                      <a:lumMod val="95000"/>
                    </a:schemeClr>
                  </a:solidFill>
                </a:rPr>
                <a:t>Cabling &amp;  Shield   </a:t>
              </a:r>
            </a:p>
            <a:p>
              <a:pPr marL="171450" indent="-171450">
                <a:buFont typeface="Arial" panose="020B0604020202020204" pitchFamily="34" charset="0"/>
                <a:buChar char="•"/>
                <a:defRPr/>
              </a:pPr>
              <a:r>
                <a:rPr lang="en-US" sz="800" dirty="0" smtClean="0">
                  <a:solidFill>
                    <a:schemeClr val="bg1">
                      <a:lumMod val="95000"/>
                    </a:schemeClr>
                  </a:solidFill>
                </a:rPr>
                <a:t>Vacuum </a:t>
              </a:r>
              <a:r>
                <a:rPr lang="en-US" sz="800" dirty="0">
                  <a:solidFill>
                    <a:schemeClr val="bg1">
                      <a:lumMod val="95000"/>
                    </a:schemeClr>
                  </a:solidFill>
                </a:rPr>
                <a:t>Vessel </a:t>
              </a:r>
              <a:r>
                <a:rPr lang="en-US" sz="800" dirty="0" smtClean="0">
                  <a:solidFill>
                    <a:schemeClr val="bg1">
                      <a:lumMod val="95000"/>
                    </a:schemeClr>
                  </a:solidFill>
                </a:rPr>
                <a:t> &amp; Final Alignment </a:t>
              </a:r>
            </a:p>
            <a:p>
              <a:pPr marL="171450" indent="-171450">
                <a:buFont typeface="Arial" panose="020B0604020202020204" pitchFamily="34" charset="0"/>
                <a:buChar char="•"/>
                <a:defRPr/>
              </a:pPr>
              <a:r>
                <a:rPr lang="en-US" sz="800" dirty="0" smtClean="0">
                  <a:solidFill>
                    <a:schemeClr val="bg1">
                      <a:lumMod val="95000"/>
                    </a:schemeClr>
                  </a:solidFill>
                </a:rPr>
                <a:t>Install Cryogenic Supply Interfaces</a:t>
              </a:r>
            </a:p>
            <a:p>
              <a:pPr marL="171450" lvl="1" indent="-171450">
                <a:buFont typeface="Wingdings" panose="05000000000000000000" pitchFamily="2" charset="2"/>
                <a:buChar char="ü"/>
                <a:defRPr/>
              </a:pPr>
              <a:r>
                <a:rPr lang="en-US" sz="800" dirty="0" smtClean="0">
                  <a:solidFill>
                    <a:schemeClr val="bg1">
                      <a:lumMod val="95000"/>
                    </a:schemeClr>
                  </a:solidFill>
                </a:rPr>
                <a:t>Horizontal Test Preparation </a:t>
              </a:r>
            </a:p>
            <a:p>
              <a:pPr marL="171450" lvl="1" indent="-171450">
                <a:buFont typeface="Wingdings" panose="05000000000000000000" pitchFamily="2" charset="2"/>
                <a:buChar char="ü"/>
                <a:defRPr/>
              </a:pPr>
              <a:r>
                <a:rPr lang="en-US" sz="800" dirty="0" smtClean="0">
                  <a:solidFill>
                    <a:schemeClr val="bg1">
                      <a:lumMod val="95000"/>
                    </a:schemeClr>
                  </a:solidFill>
                </a:rPr>
                <a:t>Pressure </a:t>
              </a:r>
              <a:r>
                <a:rPr lang="en-US" sz="800" dirty="0">
                  <a:solidFill>
                    <a:schemeClr val="bg1">
                      <a:lumMod val="95000"/>
                    </a:schemeClr>
                  </a:solidFill>
                </a:rPr>
                <a:t>Test &amp; Leak  Check (vacuum)</a:t>
              </a:r>
            </a:p>
            <a:p>
              <a:pPr marL="228600" lvl="1" indent="-228600">
                <a:buFont typeface="Arial" panose="020B0604020202020204" pitchFamily="34" charset="0"/>
                <a:buChar char="•"/>
                <a:defRPr/>
              </a:pPr>
              <a:endParaRPr lang="en-US" sz="800" dirty="0">
                <a:solidFill>
                  <a:schemeClr val="bg1">
                    <a:lumMod val="95000"/>
                  </a:schemeClr>
                </a:solidFill>
              </a:endParaRPr>
            </a:p>
          </p:txBody>
        </p:sp>
        <p:sp>
          <p:nvSpPr>
            <p:cNvPr id="56" name="TextBox 9"/>
            <p:cNvSpPr txBox="1">
              <a:spLocks noChangeArrowheads="1"/>
            </p:cNvSpPr>
            <p:nvPr/>
          </p:nvSpPr>
          <p:spPr bwMode="auto">
            <a:xfrm>
              <a:off x="2958944" y="1104997"/>
              <a:ext cx="3151957" cy="430887"/>
            </a:xfrm>
            <a:prstGeom prst="rect">
              <a:avLst/>
            </a:prstGeom>
            <a:solidFill>
              <a:schemeClr val="bg1">
                <a:lumMod val="50000"/>
              </a:schemeClr>
            </a:solidFill>
            <a:ln w="9525">
              <a:solidFill>
                <a:schemeClr val="tx1"/>
              </a:solidFill>
              <a:miter lim="800000"/>
              <a:headEnd/>
              <a:tailEnd/>
            </a:ln>
          </p:spPr>
          <p:txBody>
            <a:bodyPr wrap="square">
              <a:spAutoFit/>
            </a:bodyPr>
            <a:lstStyle/>
            <a:p>
              <a:r>
                <a:rPr lang="en-US" sz="1400" dirty="0" smtClean="0">
                  <a:solidFill>
                    <a:schemeClr val="bg1"/>
                  </a:solidFill>
                </a:rPr>
                <a:t>Receiving in SRF Inventory </a:t>
              </a:r>
              <a:endParaRPr lang="en-US" sz="800" dirty="0" smtClean="0">
                <a:solidFill>
                  <a:schemeClr val="bg1"/>
                </a:solidFill>
              </a:endParaRPr>
            </a:p>
            <a:p>
              <a:pPr marL="171450" indent="-171450">
                <a:buFont typeface="Wingdings" panose="05000000000000000000" pitchFamily="2" charset="2"/>
                <a:buChar char="ü"/>
              </a:pPr>
              <a:r>
                <a:rPr lang="en-US" sz="800" dirty="0" smtClean="0">
                  <a:solidFill>
                    <a:schemeClr val="bg1"/>
                  </a:solidFill>
                </a:rPr>
                <a:t>Mechanical Inspection CMM</a:t>
              </a:r>
              <a:endParaRPr lang="en-US" sz="800" dirty="0">
                <a:solidFill>
                  <a:schemeClr val="bg1"/>
                </a:solidFill>
              </a:endParaRPr>
            </a:p>
          </p:txBody>
        </p:sp>
        <p:sp>
          <p:nvSpPr>
            <p:cNvPr id="57" name="Up Arrow 66"/>
            <p:cNvSpPr>
              <a:spLocks noChangeArrowheads="1"/>
            </p:cNvSpPr>
            <p:nvPr/>
          </p:nvSpPr>
          <p:spPr bwMode="auto">
            <a:xfrm flipV="1">
              <a:off x="4167877" y="2954889"/>
              <a:ext cx="734994"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hangingPunct="0">
                <a:lnSpc>
                  <a:spcPct val="100000"/>
                </a:lnSpc>
                <a:spcBef>
                  <a:spcPct val="0"/>
                </a:spcBef>
                <a:buFontTx/>
                <a:buNone/>
              </a:pPr>
              <a:endParaRPr lang="en-US" sz="2400" dirty="0">
                <a:latin typeface="Times" pitchFamily="18" charset="0"/>
              </a:endParaRPr>
            </a:p>
          </p:txBody>
        </p:sp>
        <p:sp>
          <p:nvSpPr>
            <p:cNvPr id="58" name="TextBox 57"/>
            <p:cNvSpPr txBox="1"/>
            <p:nvPr/>
          </p:nvSpPr>
          <p:spPr bwMode="auto">
            <a:xfrm>
              <a:off x="2958944" y="6179971"/>
              <a:ext cx="3178439" cy="430887"/>
            </a:xfrm>
            <a:prstGeom prst="rect">
              <a:avLst/>
            </a:prstGeom>
            <a:solidFill>
              <a:schemeClr val="bg1">
                <a:lumMod val="50000"/>
              </a:schemeClr>
            </a:solidFill>
            <a:ln>
              <a:solidFill>
                <a:schemeClr val="tx1"/>
              </a:solidFill>
            </a:ln>
          </p:spPr>
          <p:txBody>
            <a:bodyPr wrap="square">
              <a:spAutoFit/>
            </a:bodyPr>
            <a:lstStyle/>
            <a:p>
              <a:pPr marL="342900" indent="-342900">
                <a:buFontTx/>
                <a:buNone/>
                <a:defRPr/>
              </a:pPr>
              <a:r>
                <a:rPr lang="en-US" sz="1400" dirty="0" err="1" smtClean="0">
                  <a:solidFill>
                    <a:schemeClr val="bg1">
                      <a:lumMod val="95000"/>
                    </a:schemeClr>
                  </a:solidFill>
                </a:rPr>
                <a:t>Cryomodule</a:t>
              </a:r>
              <a:r>
                <a:rPr lang="en-US" sz="1400" dirty="0" smtClean="0">
                  <a:solidFill>
                    <a:schemeClr val="bg1">
                      <a:lumMod val="95000"/>
                    </a:schemeClr>
                  </a:solidFill>
                </a:rPr>
                <a:t> shipping  to SLAC </a:t>
              </a:r>
            </a:p>
            <a:p>
              <a:pPr marL="171450" indent="-171450">
                <a:buFont typeface="Wingdings" panose="05000000000000000000" pitchFamily="2" charset="2"/>
                <a:buChar char="ü"/>
                <a:defRPr/>
              </a:pPr>
              <a:r>
                <a:rPr lang="en-US" sz="800" dirty="0" smtClean="0">
                  <a:solidFill>
                    <a:schemeClr val="bg1">
                      <a:lumMod val="95000"/>
                    </a:schemeClr>
                  </a:solidFill>
                </a:rPr>
                <a:t>JLAB support for installation of first 3 Cryomodule </a:t>
              </a:r>
              <a:endParaRPr lang="en-US" sz="800" dirty="0">
                <a:solidFill>
                  <a:schemeClr val="bg1">
                    <a:lumMod val="95000"/>
                  </a:schemeClr>
                </a:solidFill>
              </a:endParaRPr>
            </a:p>
          </p:txBody>
        </p:sp>
        <p:sp>
          <p:nvSpPr>
            <p:cNvPr id="59" name="Up Arrow 66"/>
            <p:cNvSpPr>
              <a:spLocks noChangeArrowheads="1"/>
            </p:cNvSpPr>
            <p:nvPr/>
          </p:nvSpPr>
          <p:spPr bwMode="auto">
            <a:xfrm flipV="1">
              <a:off x="4178031" y="4775308"/>
              <a:ext cx="734994"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hangingPunct="0">
                <a:lnSpc>
                  <a:spcPct val="100000"/>
                </a:lnSpc>
                <a:spcBef>
                  <a:spcPct val="0"/>
                </a:spcBef>
                <a:buFontTx/>
                <a:buNone/>
              </a:pPr>
              <a:endParaRPr lang="en-US" sz="2400" dirty="0">
                <a:latin typeface="Times" pitchFamily="18" charset="0"/>
              </a:endParaRPr>
            </a:p>
          </p:txBody>
        </p:sp>
        <p:sp>
          <p:nvSpPr>
            <p:cNvPr id="60" name="Up Arrow 66"/>
            <p:cNvSpPr>
              <a:spLocks noChangeArrowheads="1"/>
            </p:cNvSpPr>
            <p:nvPr/>
          </p:nvSpPr>
          <p:spPr bwMode="auto">
            <a:xfrm flipV="1">
              <a:off x="4167876" y="1615979"/>
              <a:ext cx="734994"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hangingPunct="0">
                <a:lnSpc>
                  <a:spcPct val="100000"/>
                </a:lnSpc>
                <a:spcBef>
                  <a:spcPct val="0"/>
                </a:spcBef>
                <a:buFontTx/>
                <a:buNone/>
              </a:pPr>
              <a:endParaRPr lang="en-US" sz="2400" dirty="0">
                <a:latin typeface="Times" pitchFamily="18" charset="0"/>
              </a:endParaRPr>
            </a:p>
          </p:txBody>
        </p:sp>
        <p:sp>
          <p:nvSpPr>
            <p:cNvPr id="61" name="Up Arrow 66"/>
            <p:cNvSpPr>
              <a:spLocks noChangeArrowheads="1"/>
            </p:cNvSpPr>
            <p:nvPr/>
          </p:nvSpPr>
          <p:spPr bwMode="auto">
            <a:xfrm flipV="1">
              <a:off x="4178031" y="5885240"/>
              <a:ext cx="734994" cy="228600"/>
            </a:xfrm>
            <a:prstGeom prst="upArrow">
              <a:avLst>
                <a:gd name="adj1" fmla="val 50000"/>
                <a:gd name="adj2" fmla="val 50000"/>
              </a:avLst>
            </a:prstGeom>
            <a:solidFill>
              <a:schemeClr val="accent2"/>
            </a:solidFill>
            <a:ln w="9525" algn="ctr">
              <a:solidFill>
                <a:schemeClr val="tx1"/>
              </a:solidFill>
              <a:round/>
              <a:headEnd/>
              <a:tailEnd/>
            </a:ln>
          </p:spPr>
          <p:txBody>
            <a:bodyPr/>
            <a:lstStyle/>
            <a:p>
              <a:pPr eaLnBrk="0" hangingPunct="0">
                <a:lnSpc>
                  <a:spcPct val="100000"/>
                </a:lnSpc>
                <a:spcBef>
                  <a:spcPct val="0"/>
                </a:spcBef>
                <a:buFontTx/>
                <a:buNone/>
              </a:pPr>
              <a:endParaRPr lang="en-US" sz="2400" dirty="0">
                <a:latin typeface="Times" pitchFamily="18" charset="0"/>
              </a:endParaRPr>
            </a:p>
          </p:txBody>
        </p:sp>
      </p:grpSp>
      <p:graphicFrame>
        <p:nvGraphicFramePr>
          <p:cNvPr id="4" name="Table 3"/>
          <p:cNvGraphicFramePr>
            <a:graphicFrameLocks noGrp="1"/>
          </p:cNvGraphicFramePr>
          <p:nvPr>
            <p:extLst>
              <p:ext uri="{D42A27DB-BD31-4B8C-83A1-F6EECF244321}">
                <p14:modId xmlns:p14="http://schemas.microsoft.com/office/powerpoint/2010/main" val="1855918871"/>
              </p:ext>
            </p:extLst>
          </p:nvPr>
        </p:nvGraphicFramePr>
        <p:xfrm>
          <a:off x="223612" y="1701286"/>
          <a:ext cx="2441277" cy="4271206"/>
        </p:xfrm>
        <a:graphic>
          <a:graphicData uri="http://schemas.openxmlformats.org/drawingml/2006/table">
            <a:tbl>
              <a:tblPr/>
              <a:tblGrid>
                <a:gridCol w="320623">
                  <a:extLst>
                    <a:ext uri="{9D8B030D-6E8A-4147-A177-3AD203B41FA5}">
                      <a16:colId xmlns:a16="http://schemas.microsoft.com/office/drawing/2014/main" val="20000"/>
                    </a:ext>
                  </a:extLst>
                </a:gridCol>
                <a:gridCol w="1634558">
                  <a:extLst>
                    <a:ext uri="{9D8B030D-6E8A-4147-A177-3AD203B41FA5}">
                      <a16:colId xmlns:a16="http://schemas.microsoft.com/office/drawing/2014/main" val="20001"/>
                    </a:ext>
                  </a:extLst>
                </a:gridCol>
                <a:gridCol w="162032">
                  <a:extLst>
                    <a:ext uri="{9D8B030D-6E8A-4147-A177-3AD203B41FA5}">
                      <a16:colId xmlns:a16="http://schemas.microsoft.com/office/drawing/2014/main" val="20002"/>
                    </a:ext>
                  </a:extLst>
                </a:gridCol>
                <a:gridCol w="162032">
                  <a:extLst>
                    <a:ext uri="{9D8B030D-6E8A-4147-A177-3AD203B41FA5}">
                      <a16:colId xmlns:a16="http://schemas.microsoft.com/office/drawing/2014/main" val="20003"/>
                    </a:ext>
                  </a:extLst>
                </a:gridCol>
                <a:gridCol w="162032">
                  <a:extLst>
                    <a:ext uri="{9D8B030D-6E8A-4147-A177-3AD203B41FA5}">
                      <a16:colId xmlns:a16="http://schemas.microsoft.com/office/drawing/2014/main" val="20004"/>
                    </a:ext>
                  </a:extLst>
                </a:gridCol>
              </a:tblGrid>
              <a:tr h="113557">
                <a:tc>
                  <a:txBody>
                    <a:bodyPr/>
                    <a:lstStyle/>
                    <a:p>
                      <a:pPr algn="l" fontAlgn="b"/>
                      <a:r>
                        <a:rPr lang="en-US" sz="700" b="0" i="0" u="none" strike="noStrike" dirty="0">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l" fontAlgn="b"/>
                      <a:r>
                        <a:rPr lang="en-US" sz="700" b="1" i="0" u="none" strike="noStrike" dirty="0">
                          <a:solidFill>
                            <a:srgbClr val="000000"/>
                          </a:solidFill>
                          <a:effectLst/>
                          <a:latin typeface="Calibri"/>
                        </a:rPr>
                        <a:t>Component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b"/>
                      <a:r>
                        <a:rPr lang="en-US" sz="400" b="1" i="0" u="none" strike="noStrike">
                          <a:solidFill>
                            <a:srgbClr val="000000"/>
                          </a:solidFill>
                          <a:effectLst/>
                          <a:latin typeface="Calibri"/>
                        </a:rPr>
                        <a:t>FNAL</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b"/>
                      <a:r>
                        <a:rPr lang="en-US" sz="400" b="1" i="0" u="none" strike="noStrike">
                          <a:solidFill>
                            <a:srgbClr val="000000"/>
                          </a:solidFill>
                          <a:effectLst/>
                          <a:latin typeface="Calibri"/>
                        </a:rPr>
                        <a:t> JLAB</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tc>
                  <a:txBody>
                    <a:bodyPr/>
                    <a:lstStyle/>
                    <a:p>
                      <a:pPr algn="ctr" fontAlgn="b"/>
                      <a:r>
                        <a:rPr lang="en-US" sz="400" b="1" i="0" u="none" strike="noStrike">
                          <a:solidFill>
                            <a:srgbClr val="000000"/>
                          </a:solidFill>
                          <a:effectLst/>
                          <a:latin typeface="Calibri"/>
                        </a:rPr>
                        <a:t>SLAC</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9D9D9"/>
                    </a:solidFill>
                  </a:tcPr>
                </a:tc>
                <a:extLst>
                  <a:ext uri="{0D108BD9-81ED-4DB2-BD59-A6C34878D82A}">
                    <a16:rowId xmlns:a16="http://schemas.microsoft.com/office/drawing/2014/main" val="10000"/>
                  </a:ext>
                </a:extLst>
              </a:tr>
              <a:tr h="169200">
                <a:tc rowSpan="14">
                  <a:txBody>
                    <a:bodyPr/>
                    <a:lstStyle/>
                    <a:p>
                      <a:pPr algn="ctr" fontAlgn="ctr"/>
                      <a:r>
                        <a:rPr lang="en-US" sz="700" b="0" i="0" u="none" strike="noStrike" dirty="0">
                          <a:solidFill>
                            <a:srgbClr val="000000"/>
                          </a:solidFill>
                          <a:effectLst/>
                          <a:latin typeface="Calibri"/>
                        </a:rPr>
                        <a:t>Cavity String </a:t>
                      </a:r>
                    </a:p>
                  </a:txBody>
                  <a:tcPr marL="6911" marR="6911" marT="6911" marB="0" vert="vert27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l" fontAlgn="b"/>
                      <a:r>
                        <a:rPr lang="en-US" sz="700" b="0" i="0" u="none" strike="noStrike" dirty="0">
                          <a:solidFill>
                            <a:srgbClr val="000000"/>
                          </a:solidFill>
                          <a:effectLst/>
                          <a:latin typeface="Calibri"/>
                        </a:rPr>
                        <a:t>Niobium (Prototype) - existing cavities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NA</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01"/>
                  </a:ext>
                </a:extLst>
              </a:tr>
              <a:tr h="113557">
                <a:tc vMerge="1">
                  <a:txBody>
                    <a:bodyPr/>
                    <a:lstStyle/>
                    <a:p>
                      <a:endParaRPr lang="en-US"/>
                    </a:p>
                  </a:txBody>
                  <a:tcPr/>
                </a:tc>
                <a:tc>
                  <a:txBody>
                    <a:bodyPr/>
                    <a:lstStyle/>
                    <a:p>
                      <a:pPr algn="l" fontAlgn="b"/>
                      <a:r>
                        <a:rPr lang="en-US" sz="700" b="0" i="0" u="none" strike="noStrike">
                          <a:solidFill>
                            <a:srgbClr val="000000"/>
                          </a:solidFill>
                          <a:effectLst/>
                          <a:latin typeface="Calibri"/>
                        </a:rPr>
                        <a:t>Niobium (Production)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02"/>
                  </a:ext>
                </a:extLst>
              </a:tr>
              <a:tr h="169200">
                <a:tc vMerge="1">
                  <a:txBody>
                    <a:bodyPr/>
                    <a:lstStyle/>
                    <a:p>
                      <a:endParaRPr lang="en-US"/>
                    </a:p>
                  </a:txBody>
                  <a:tcPr/>
                </a:tc>
                <a:tc>
                  <a:txBody>
                    <a:bodyPr/>
                    <a:lstStyle/>
                    <a:p>
                      <a:pPr algn="l" fontAlgn="b"/>
                      <a:r>
                        <a:rPr lang="en-US" sz="700" b="0" i="0" u="none" strike="noStrike" dirty="0">
                          <a:solidFill>
                            <a:srgbClr val="000000"/>
                          </a:solidFill>
                          <a:effectLst/>
                          <a:latin typeface="Calibri"/>
                        </a:rPr>
                        <a:t>Cavities (Prototype) - existing cavities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NA</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03"/>
                  </a:ext>
                </a:extLst>
              </a:tr>
              <a:tr h="113557">
                <a:tc vMerge="1">
                  <a:txBody>
                    <a:bodyPr/>
                    <a:lstStyle/>
                    <a:p>
                      <a:endParaRPr lang="en-US"/>
                    </a:p>
                  </a:txBody>
                  <a:tcPr/>
                </a:tc>
                <a:tc>
                  <a:txBody>
                    <a:bodyPr/>
                    <a:lstStyle/>
                    <a:p>
                      <a:pPr algn="l" fontAlgn="b"/>
                      <a:r>
                        <a:rPr lang="en-US" sz="700" b="0" i="0" u="none" strike="noStrike">
                          <a:solidFill>
                            <a:srgbClr val="000000"/>
                          </a:solidFill>
                          <a:effectLst/>
                          <a:latin typeface="Calibri"/>
                        </a:rPr>
                        <a:t>Helium Vessels (Prototype)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04"/>
                  </a:ext>
                </a:extLst>
              </a:tr>
              <a:tr h="212594">
                <a:tc vMerge="1">
                  <a:txBody>
                    <a:bodyPr/>
                    <a:lstStyle/>
                    <a:p>
                      <a:endParaRPr lang="en-US"/>
                    </a:p>
                  </a:txBody>
                  <a:tcPr/>
                </a:tc>
                <a:tc>
                  <a:txBody>
                    <a:bodyPr/>
                    <a:lstStyle/>
                    <a:p>
                      <a:pPr algn="l" fontAlgn="b"/>
                      <a:r>
                        <a:rPr lang="en-US" sz="700" b="0" i="0" u="none" strike="noStrike" dirty="0">
                          <a:solidFill>
                            <a:srgbClr val="000000"/>
                          </a:solidFill>
                          <a:effectLst/>
                          <a:latin typeface="Calibri"/>
                        </a:rPr>
                        <a:t>Cavities w/Helium Vessels </a:t>
                      </a:r>
                      <a:r>
                        <a:rPr lang="en-US" sz="700" b="0" i="0" u="none" strike="noStrike" dirty="0" smtClean="0">
                          <a:solidFill>
                            <a:srgbClr val="000000"/>
                          </a:solidFill>
                          <a:effectLst/>
                          <a:latin typeface="Calibri"/>
                        </a:rPr>
                        <a:t>-VTS Ready (Production)</a:t>
                      </a:r>
                      <a:endParaRPr lang="en-US" sz="700" b="0" i="0" u="none" strike="noStrike" dirty="0">
                        <a:solidFill>
                          <a:srgbClr val="000000"/>
                        </a:solidFill>
                        <a:effectLst/>
                        <a:latin typeface="Calibri"/>
                      </a:endParaRP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05"/>
                  </a:ext>
                </a:extLst>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Cavity Feedthroughs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06"/>
                  </a:ext>
                </a:extLst>
              </a:tr>
              <a:tr h="250961">
                <a:tc vMerge="1">
                  <a:txBody>
                    <a:bodyPr/>
                    <a:lstStyle/>
                    <a:p>
                      <a:endParaRPr lang="en-US"/>
                    </a:p>
                  </a:txBody>
                  <a:tcPr/>
                </a:tc>
                <a:tc>
                  <a:txBody>
                    <a:bodyPr/>
                    <a:lstStyle/>
                    <a:p>
                      <a:pPr algn="l" fontAlgn="b"/>
                      <a:r>
                        <a:rPr lang="en-US" sz="700" b="0" i="0" u="none" strike="noStrike" dirty="0">
                          <a:solidFill>
                            <a:srgbClr val="000000"/>
                          </a:solidFill>
                          <a:effectLst/>
                          <a:latin typeface="Calibri"/>
                        </a:rPr>
                        <a:t>Cavity Flanges &amp; Assoc. Hardware/Seals (VTS &amp; HTS compatible)</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07"/>
                  </a:ext>
                </a:extLst>
              </a:tr>
              <a:tr h="169200">
                <a:tc vMerge="1">
                  <a:txBody>
                    <a:bodyPr/>
                    <a:lstStyle/>
                    <a:p>
                      <a:endParaRPr lang="en-US"/>
                    </a:p>
                  </a:txBody>
                  <a:tcPr/>
                </a:tc>
                <a:tc>
                  <a:txBody>
                    <a:bodyPr/>
                    <a:lstStyle/>
                    <a:p>
                      <a:pPr algn="l" fontAlgn="b"/>
                      <a:r>
                        <a:rPr lang="en-US" sz="700" b="0" i="0" u="none" strike="noStrike" dirty="0">
                          <a:solidFill>
                            <a:srgbClr val="000000"/>
                          </a:solidFill>
                          <a:effectLst/>
                          <a:latin typeface="Calibri"/>
                        </a:rPr>
                        <a:t>Fundamental Power Coupler (FPC)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08"/>
                  </a:ext>
                </a:extLst>
              </a:tr>
              <a:tr h="169200">
                <a:tc vMerge="1">
                  <a:txBody>
                    <a:bodyPr/>
                    <a:lstStyle/>
                    <a:p>
                      <a:endParaRPr lang="en-US"/>
                    </a:p>
                  </a:txBody>
                  <a:tcPr/>
                </a:tc>
                <a:tc>
                  <a:txBody>
                    <a:bodyPr/>
                    <a:lstStyle/>
                    <a:p>
                      <a:pPr algn="l" fontAlgn="b"/>
                      <a:r>
                        <a:rPr lang="en-US" sz="700" b="0" i="0" u="none" strike="noStrike" dirty="0">
                          <a:solidFill>
                            <a:srgbClr val="000000"/>
                          </a:solidFill>
                          <a:effectLst/>
                          <a:latin typeface="Calibri"/>
                        </a:rPr>
                        <a:t>Cavity String Interconnecting Bellows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09"/>
                  </a:ext>
                </a:extLst>
              </a:tr>
              <a:tr h="169200">
                <a:tc vMerge="1">
                  <a:txBody>
                    <a:bodyPr/>
                    <a:lstStyle/>
                    <a:p>
                      <a:endParaRPr lang="en-US"/>
                    </a:p>
                  </a:txBody>
                  <a:tcPr/>
                </a:tc>
                <a:tc>
                  <a:txBody>
                    <a:bodyPr/>
                    <a:lstStyle/>
                    <a:p>
                      <a:pPr algn="l" fontAlgn="b"/>
                      <a:r>
                        <a:rPr lang="en-US" sz="700" b="0" i="0" u="none" strike="noStrike" dirty="0">
                          <a:solidFill>
                            <a:srgbClr val="000000"/>
                          </a:solidFill>
                          <a:effectLst/>
                          <a:latin typeface="Calibri"/>
                        </a:rPr>
                        <a:t>Cavity String Assembly Hardware &amp; Seals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10"/>
                  </a:ext>
                </a:extLst>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SC Magnet Assembly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11"/>
                  </a:ext>
                </a:extLst>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Beam Position Monitor (BPM)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12"/>
                  </a:ext>
                </a:extLst>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Gate Valves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13"/>
                  </a:ext>
                </a:extLst>
              </a:tr>
              <a:tr h="212594">
                <a:tc vMerge="1">
                  <a:txBody>
                    <a:bodyPr/>
                    <a:lstStyle/>
                    <a:p>
                      <a:endParaRPr lang="en-US"/>
                    </a:p>
                  </a:txBody>
                  <a:tcPr/>
                </a:tc>
                <a:tc>
                  <a:txBody>
                    <a:bodyPr/>
                    <a:lstStyle/>
                    <a:p>
                      <a:pPr algn="l" fontAlgn="b"/>
                      <a:r>
                        <a:rPr lang="da-DK" sz="700" b="0" i="0" u="none" strike="noStrike" dirty="0">
                          <a:solidFill>
                            <a:srgbClr val="000000"/>
                          </a:solidFill>
                          <a:effectLst/>
                          <a:latin typeface="Calibri"/>
                        </a:rPr>
                        <a:t>Beamline </a:t>
                      </a:r>
                      <a:r>
                        <a:rPr lang="da-DK" sz="700" b="0" i="0" u="none" strike="noStrike" dirty="0" smtClean="0">
                          <a:solidFill>
                            <a:srgbClr val="000000"/>
                          </a:solidFill>
                          <a:effectLst/>
                          <a:latin typeface="Calibri"/>
                        </a:rPr>
                        <a:t>Vac. Monitoring </a:t>
                      </a:r>
                      <a:r>
                        <a:rPr lang="da-DK" sz="700" b="0" i="0" u="none" strike="noStrike" dirty="0">
                          <a:solidFill>
                            <a:srgbClr val="000000"/>
                          </a:solidFill>
                          <a:effectLst/>
                          <a:latin typeface="Calibri"/>
                        </a:rPr>
                        <a:t>Manifold &amp; Gauge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F2F2F2"/>
                    </a:solidFill>
                  </a:tcPr>
                </a:tc>
                <a:extLst>
                  <a:ext uri="{0D108BD9-81ED-4DB2-BD59-A6C34878D82A}">
                    <a16:rowId xmlns:a16="http://schemas.microsoft.com/office/drawing/2014/main" val="10014"/>
                  </a:ext>
                </a:extLst>
              </a:tr>
              <a:tr h="113557">
                <a:tc rowSpan="12">
                  <a:txBody>
                    <a:bodyPr/>
                    <a:lstStyle/>
                    <a:p>
                      <a:pPr algn="ctr" fontAlgn="ctr"/>
                      <a:r>
                        <a:rPr lang="en-US" sz="700" b="0" i="0" u="none" strike="noStrike">
                          <a:solidFill>
                            <a:srgbClr val="000000"/>
                          </a:solidFill>
                          <a:effectLst/>
                          <a:latin typeface="Calibri"/>
                        </a:rPr>
                        <a:t>Cryomodule </a:t>
                      </a:r>
                    </a:p>
                  </a:txBody>
                  <a:tcPr marL="6911" marR="6911" marT="6911" marB="0" vert="vert270" anchor="ctr">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l" fontAlgn="b"/>
                      <a:r>
                        <a:rPr lang="en-US" sz="700" b="0" i="0" u="none" strike="noStrike" dirty="0">
                          <a:solidFill>
                            <a:srgbClr val="000000"/>
                          </a:solidFill>
                          <a:effectLst/>
                          <a:latin typeface="Calibri"/>
                        </a:rPr>
                        <a:t>Two-phase Pipe Bellows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extLst>
                  <a:ext uri="{0D108BD9-81ED-4DB2-BD59-A6C34878D82A}">
                    <a16:rowId xmlns:a16="http://schemas.microsoft.com/office/drawing/2014/main" val="10015"/>
                  </a:ext>
                </a:extLst>
              </a:tr>
              <a:tr h="124469">
                <a:tc vMerge="1">
                  <a:txBody>
                    <a:bodyPr/>
                    <a:lstStyle/>
                    <a:p>
                      <a:endParaRPr lang="en-US"/>
                    </a:p>
                  </a:txBody>
                  <a:tcPr/>
                </a:tc>
                <a:tc>
                  <a:txBody>
                    <a:bodyPr/>
                    <a:lstStyle/>
                    <a:p>
                      <a:pPr algn="l" fontAlgn="b"/>
                      <a:r>
                        <a:rPr lang="en-US" sz="700" b="0" i="0" u="none" strike="noStrike" dirty="0" smtClean="0">
                          <a:solidFill>
                            <a:srgbClr val="000000"/>
                          </a:solidFill>
                          <a:effectLst/>
                          <a:latin typeface="Calibri"/>
                        </a:rPr>
                        <a:t>Tuner</a:t>
                      </a:r>
                      <a:r>
                        <a:rPr lang="en-US" sz="700" b="0" i="0" u="none" strike="noStrike" dirty="0">
                          <a:solidFill>
                            <a:srgbClr val="000000"/>
                          </a:solidFill>
                          <a:effectLst/>
                          <a:latin typeface="Calibri"/>
                        </a:rPr>
                        <a:t>, actuator, </a:t>
                      </a:r>
                      <a:r>
                        <a:rPr lang="en-US" sz="700" b="0" i="0" u="none" strike="noStrike" dirty="0" err="1">
                          <a:solidFill>
                            <a:srgbClr val="000000"/>
                          </a:solidFill>
                          <a:effectLst/>
                          <a:latin typeface="Calibri"/>
                        </a:rPr>
                        <a:t>piezos</a:t>
                      </a:r>
                      <a:r>
                        <a:rPr lang="en-US" sz="700" b="0" i="0" u="none" strike="noStrike" dirty="0">
                          <a:solidFill>
                            <a:srgbClr val="000000"/>
                          </a:solidFill>
                          <a:effectLst/>
                          <a:latin typeface="Calibri"/>
                        </a:rPr>
                        <a:t> (Prototype)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extLst>
                  <a:ext uri="{0D108BD9-81ED-4DB2-BD59-A6C34878D82A}">
                    <a16:rowId xmlns:a16="http://schemas.microsoft.com/office/drawing/2014/main" val="10016"/>
                  </a:ext>
                </a:extLst>
              </a:tr>
              <a:tr h="109385">
                <a:tc vMerge="1">
                  <a:txBody>
                    <a:bodyPr/>
                    <a:lstStyle/>
                    <a:p>
                      <a:endParaRPr lang="en-US"/>
                    </a:p>
                  </a:txBody>
                  <a:tcPr/>
                </a:tc>
                <a:tc>
                  <a:txBody>
                    <a:bodyPr/>
                    <a:lstStyle/>
                    <a:p>
                      <a:pPr algn="l" fontAlgn="b"/>
                      <a:r>
                        <a:rPr lang="en-US" sz="700" b="0" i="0" u="none" strike="noStrike" dirty="0">
                          <a:solidFill>
                            <a:srgbClr val="000000"/>
                          </a:solidFill>
                          <a:effectLst/>
                          <a:latin typeface="Calibri"/>
                        </a:rPr>
                        <a:t>Tuner </a:t>
                      </a:r>
                      <a:r>
                        <a:rPr lang="en-US" sz="700" b="0" i="0" u="none" strike="noStrike" dirty="0" smtClean="0">
                          <a:solidFill>
                            <a:srgbClr val="000000"/>
                          </a:solidFill>
                          <a:effectLst/>
                          <a:latin typeface="Calibri"/>
                        </a:rPr>
                        <a:t>, </a:t>
                      </a:r>
                      <a:r>
                        <a:rPr lang="en-US" sz="700" b="0" i="0" u="none" strike="noStrike" dirty="0">
                          <a:solidFill>
                            <a:srgbClr val="000000"/>
                          </a:solidFill>
                          <a:effectLst/>
                          <a:latin typeface="Calibri"/>
                        </a:rPr>
                        <a:t>actuator, </a:t>
                      </a:r>
                      <a:r>
                        <a:rPr lang="en-US" sz="700" b="0" i="0" u="none" strike="noStrike" dirty="0" err="1">
                          <a:solidFill>
                            <a:srgbClr val="000000"/>
                          </a:solidFill>
                          <a:effectLst/>
                          <a:latin typeface="Calibri"/>
                        </a:rPr>
                        <a:t>piezos</a:t>
                      </a:r>
                      <a:r>
                        <a:rPr lang="en-US" sz="700" b="0" i="0" u="none" strike="noStrike" dirty="0">
                          <a:solidFill>
                            <a:srgbClr val="000000"/>
                          </a:solidFill>
                          <a:effectLst/>
                          <a:latin typeface="Calibri"/>
                        </a:rPr>
                        <a:t> (Production)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extLst>
                  <a:ext uri="{0D108BD9-81ED-4DB2-BD59-A6C34878D82A}">
                    <a16:rowId xmlns:a16="http://schemas.microsoft.com/office/drawing/2014/main" val="10017"/>
                  </a:ext>
                </a:extLst>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Magnetic Shielding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extLst>
                  <a:ext uri="{0D108BD9-81ED-4DB2-BD59-A6C34878D82A}">
                    <a16:rowId xmlns:a16="http://schemas.microsoft.com/office/drawing/2014/main" val="10018"/>
                  </a:ext>
                </a:extLst>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GRHP Sub-assembly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extLst>
                  <a:ext uri="{0D108BD9-81ED-4DB2-BD59-A6C34878D82A}">
                    <a16:rowId xmlns:a16="http://schemas.microsoft.com/office/drawing/2014/main" val="10019"/>
                  </a:ext>
                </a:extLst>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Vacuum Vessel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extLst>
                  <a:ext uri="{0D108BD9-81ED-4DB2-BD59-A6C34878D82A}">
                    <a16:rowId xmlns:a16="http://schemas.microsoft.com/office/drawing/2014/main" val="10020"/>
                  </a:ext>
                </a:extLst>
              </a:tr>
              <a:tr h="250961">
                <a:tc vMerge="1">
                  <a:txBody>
                    <a:bodyPr/>
                    <a:lstStyle/>
                    <a:p>
                      <a:endParaRPr lang="en-US"/>
                    </a:p>
                  </a:txBody>
                  <a:tcPr/>
                </a:tc>
                <a:tc>
                  <a:txBody>
                    <a:bodyPr/>
                    <a:lstStyle/>
                    <a:p>
                      <a:pPr algn="l" fontAlgn="b"/>
                      <a:r>
                        <a:rPr lang="en-US" sz="700" b="0" i="0" u="none" strike="noStrike" dirty="0">
                          <a:solidFill>
                            <a:srgbClr val="000000"/>
                          </a:solidFill>
                          <a:effectLst/>
                          <a:latin typeface="Calibri"/>
                        </a:rPr>
                        <a:t>Coupler Pumping Lines </a:t>
                      </a:r>
                      <a:r>
                        <a:rPr lang="en-US" sz="700" b="0" i="0" u="none" strike="noStrike" dirty="0" smtClean="0">
                          <a:solidFill>
                            <a:srgbClr val="000000"/>
                          </a:solidFill>
                          <a:effectLst/>
                          <a:latin typeface="Calibri"/>
                        </a:rPr>
                        <a:t>&amp; </a:t>
                      </a:r>
                      <a:r>
                        <a:rPr lang="en-US" sz="700" b="0" i="0" u="none" strike="noStrike" dirty="0">
                          <a:solidFill>
                            <a:srgbClr val="000000"/>
                          </a:solidFill>
                          <a:effectLst/>
                          <a:latin typeface="Calibri"/>
                        </a:rPr>
                        <a:t>Pumps (</a:t>
                      </a:r>
                      <a:r>
                        <a:rPr lang="en-US" sz="700" b="0" i="0" u="none" strike="noStrike" dirty="0" err="1">
                          <a:solidFill>
                            <a:srgbClr val="000000"/>
                          </a:solidFill>
                          <a:effectLst/>
                          <a:latin typeface="Calibri"/>
                        </a:rPr>
                        <a:t>ion+TSP</a:t>
                      </a:r>
                      <a:r>
                        <a:rPr lang="en-US" sz="700" b="0" i="0" u="none" strike="noStrike" dirty="0">
                          <a:solidFill>
                            <a:srgbClr val="000000"/>
                          </a:solidFill>
                          <a:effectLst/>
                          <a:latin typeface="Calibri"/>
                        </a:rPr>
                        <a:t>) + vacuum gauges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extLst>
                  <a:ext uri="{0D108BD9-81ED-4DB2-BD59-A6C34878D82A}">
                    <a16:rowId xmlns:a16="http://schemas.microsoft.com/office/drawing/2014/main" val="10021"/>
                  </a:ext>
                </a:extLst>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Instrumentation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extLst>
                  <a:ext uri="{0D108BD9-81ED-4DB2-BD59-A6C34878D82A}">
                    <a16:rowId xmlns:a16="http://schemas.microsoft.com/office/drawing/2014/main" val="10022"/>
                  </a:ext>
                </a:extLst>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Liquid Level Probes &amp; JT Valve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extLst>
                  <a:ext uri="{0D108BD9-81ED-4DB2-BD59-A6C34878D82A}">
                    <a16:rowId xmlns:a16="http://schemas.microsoft.com/office/drawing/2014/main" val="10023"/>
                  </a:ext>
                </a:extLst>
              </a:tr>
              <a:tr h="250961">
                <a:tc vMerge="1">
                  <a:txBody>
                    <a:bodyPr/>
                    <a:lstStyle/>
                    <a:p>
                      <a:endParaRPr lang="en-US"/>
                    </a:p>
                  </a:txBody>
                  <a:tcPr/>
                </a:tc>
                <a:tc>
                  <a:txBody>
                    <a:bodyPr/>
                    <a:lstStyle/>
                    <a:p>
                      <a:pPr algn="l" fontAlgn="b"/>
                      <a:r>
                        <a:rPr lang="en-US" sz="700" b="0" i="0" u="none" strike="noStrike" dirty="0" err="1">
                          <a:solidFill>
                            <a:srgbClr val="000000"/>
                          </a:solidFill>
                          <a:effectLst/>
                          <a:latin typeface="Calibri"/>
                        </a:rPr>
                        <a:t>Beamline</a:t>
                      </a:r>
                      <a:r>
                        <a:rPr lang="en-US" sz="700" b="0" i="0" u="none" strike="noStrike" dirty="0">
                          <a:solidFill>
                            <a:srgbClr val="000000"/>
                          </a:solidFill>
                          <a:effectLst/>
                          <a:latin typeface="Calibri"/>
                        </a:rPr>
                        <a:t> Interconnect Parts including Aluminum Heat Shields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extLst>
                  <a:ext uri="{0D108BD9-81ED-4DB2-BD59-A6C34878D82A}">
                    <a16:rowId xmlns:a16="http://schemas.microsoft.com/office/drawing/2014/main" val="10024"/>
                  </a:ext>
                </a:extLst>
              </a:tr>
              <a:tr h="113557">
                <a:tc vMerge="1">
                  <a:txBody>
                    <a:bodyPr/>
                    <a:lstStyle/>
                    <a:p>
                      <a:endParaRPr lang="en-US"/>
                    </a:p>
                  </a:txBody>
                  <a:tcPr/>
                </a:tc>
                <a:tc>
                  <a:txBody>
                    <a:bodyPr/>
                    <a:lstStyle/>
                    <a:p>
                      <a:pPr algn="l" fontAlgn="b"/>
                      <a:r>
                        <a:rPr lang="en-US" sz="700" b="0" i="0" u="none" strike="noStrike" dirty="0">
                          <a:solidFill>
                            <a:srgbClr val="000000"/>
                          </a:solidFill>
                          <a:effectLst/>
                          <a:latin typeface="Calibri"/>
                        </a:rPr>
                        <a:t>HOM Absorber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extLst>
                  <a:ext uri="{0D108BD9-81ED-4DB2-BD59-A6C34878D82A}">
                    <a16:rowId xmlns:a16="http://schemas.microsoft.com/office/drawing/2014/main" val="10025"/>
                  </a:ext>
                </a:extLst>
              </a:tr>
              <a:tr h="212594">
                <a:tc vMerge="1">
                  <a:txBody>
                    <a:bodyPr/>
                    <a:lstStyle/>
                    <a:p>
                      <a:endParaRPr lang="en-US"/>
                    </a:p>
                  </a:txBody>
                  <a:tcPr/>
                </a:tc>
                <a:tc>
                  <a:txBody>
                    <a:bodyPr/>
                    <a:lstStyle/>
                    <a:p>
                      <a:pPr algn="l" fontAlgn="b"/>
                      <a:r>
                        <a:rPr lang="en-US" sz="700" b="0" i="0" u="none" strike="noStrike" dirty="0">
                          <a:solidFill>
                            <a:srgbClr val="000000"/>
                          </a:solidFill>
                          <a:effectLst/>
                          <a:latin typeface="Calibri"/>
                        </a:rPr>
                        <a:t>Shipping Frames </a:t>
                      </a:r>
                      <a:r>
                        <a:rPr lang="en-US" sz="700" b="0" i="0" u="none" strike="noStrike" dirty="0" smtClean="0">
                          <a:solidFill>
                            <a:srgbClr val="000000"/>
                          </a:solidFill>
                          <a:effectLst/>
                          <a:latin typeface="Calibri"/>
                        </a:rPr>
                        <a:t> &amp; </a:t>
                      </a:r>
                      <a:r>
                        <a:rPr lang="en-US" sz="700" b="0" i="0" u="none" strike="noStrike" dirty="0">
                          <a:solidFill>
                            <a:srgbClr val="000000"/>
                          </a:solidFill>
                          <a:effectLst/>
                          <a:latin typeface="Calibri"/>
                        </a:rPr>
                        <a:t>End Caps + Shock Log Devices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X</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tc>
                  <a:txBody>
                    <a:bodyPr/>
                    <a:lstStyle/>
                    <a:p>
                      <a:pPr algn="ctr" fontAlgn="b"/>
                      <a:r>
                        <a:rPr lang="en-US" sz="400" b="0" i="0" u="none" strike="noStrike">
                          <a:solidFill>
                            <a:srgbClr val="000000"/>
                          </a:solidFill>
                          <a:effectLst/>
                          <a:latin typeface="Calibri"/>
                        </a:rPr>
                        <a:t> </a:t>
                      </a:r>
                    </a:p>
                  </a:txBody>
                  <a:tcPr marL="6911" marR="6911" marT="6911" marB="0" anchor="b">
                    <a:lnL w="6350" cap="flat" cmpd="sng" algn="ctr">
                      <a:solidFill>
                        <a:srgbClr val="000000"/>
                      </a:solidFill>
                      <a:prstDash val="dot"/>
                      <a:round/>
                      <a:headEnd type="none" w="med" len="med"/>
                      <a:tailEnd type="none" w="med" len="med"/>
                    </a:lnL>
                    <a:lnR w="6350" cap="flat" cmpd="sng" algn="ctr">
                      <a:solidFill>
                        <a:srgbClr val="000000"/>
                      </a:solidFill>
                      <a:prstDash val="dot"/>
                      <a:round/>
                      <a:headEnd type="none" w="med" len="med"/>
                      <a:tailEnd type="none" w="med" len="med"/>
                    </a:lnR>
                    <a:lnT w="6350" cap="flat" cmpd="sng" algn="ctr">
                      <a:solidFill>
                        <a:srgbClr val="000000"/>
                      </a:solidFill>
                      <a:prstDash val="dot"/>
                      <a:round/>
                      <a:headEnd type="none" w="med" len="med"/>
                      <a:tailEnd type="none" w="med" len="med"/>
                    </a:lnT>
                    <a:lnB w="6350" cap="flat" cmpd="sng" algn="ctr">
                      <a:solidFill>
                        <a:srgbClr val="000000"/>
                      </a:solidFill>
                      <a:prstDash val="dot"/>
                      <a:round/>
                      <a:headEnd type="none" w="med" len="med"/>
                      <a:tailEnd type="none" w="med" len="med"/>
                    </a:lnB>
                    <a:solidFill>
                      <a:srgbClr val="DCE6F1"/>
                    </a:solidFill>
                  </a:tcPr>
                </a:tc>
                <a:extLst>
                  <a:ext uri="{0D108BD9-81ED-4DB2-BD59-A6C34878D82A}">
                    <a16:rowId xmlns:a16="http://schemas.microsoft.com/office/drawing/2014/main" val="10026"/>
                  </a:ext>
                </a:extLst>
              </a:tr>
              <a:tr h="183176">
                <a:tc>
                  <a:txBody>
                    <a:bodyPr/>
                    <a:lstStyle/>
                    <a:p>
                      <a:pPr algn="l" fontAlgn="b"/>
                      <a:endParaRPr lang="en-US" sz="800" b="0" i="0" u="none" strike="noStrike">
                        <a:solidFill>
                          <a:srgbClr val="000000"/>
                        </a:solidFill>
                        <a:effectLst/>
                        <a:latin typeface="Calibri"/>
                      </a:endParaRPr>
                    </a:p>
                  </a:txBody>
                  <a:tcPr marL="6911" marR="6911" marT="6911" marB="0" anchor="b">
                    <a:lnL>
                      <a:noFill/>
                    </a:lnL>
                    <a:lnR>
                      <a:noFill/>
                    </a:lnR>
                    <a:lnT w="6350" cap="flat" cmpd="sng" algn="ctr">
                      <a:solidFill>
                        <a:srgbClr val="000000"/>
                      </a:solidFill>
                      <a:prstDash val="dot"/>
                      <a:round/>
                      <a:headEnd type="none" w="med" len="med"/>
                      <a:tailEnd type="none" w="med" len="med"/>
                    </a:lnT>
                    <a:lnB>
                      <a:noFill/>
                    </a:lnB>
                  </a:tcPr>
                </a:tc>
                <a:tc gridSpan="4">
                  <a:txBody>
                    <a:bodyPr/>
                    <a:lstStyle/>
                    <a:p>
                      <a:pPr algn="l" fontAlgn="b"/>
                      <a:r>
                        <a:rPr lang="en-US" sz="600" b="0" i="0" u="none" strike="noStrike" dirty="0">
                          <a:solidFill>
                            <a:srgbClr val="000000"/>
                          </a:solidFill>
                          <a:effectLst/>
                          <a:latin typeface="Calibri"/>
                        </a:rPr>
                        <a:t>X =  Lead </a:t>
                      </a:r>
                      <a:r>
                        <a:rPr lang="en-US" sz="600" b="0" i="0" u="none" strike="noStrike" dirty="0" smtClean="0">
                          <a:solidFill>
                            <a:srgbClr val="000000"/>
                          </a:solidFill>
                          <a:effectLst/>
                          <a:latin typeface="Calibri"/>
                        </a:rPr>
                        <a:t>Lab </a:t>
                      </a:r>
                      <a:r>
                        <a:rPr lang="en-US" sz="600" b="0" i="0" u="none" strike="noStrike" dirty="0">
                          <a:solidFill>
                            <a:srgbClr val="000000"/>
                          </a:solidFill>
                          <a:effectLst/>
                          <a:latin typeface="Calibri"/>
                        </a:rPr>
                        <a:t>per SLAC LCLSII-4.1-PM-0229-R0 (June2014)</a:t>
                      </a:r>
                    </a:p>
                  </a:txBody>
                  <a:tcPr marL="6911" marR="6911" marT="6911" marB="0" anchor="b">
                    <a:lnL>
                      <a:noFill/>
                    </a:lnL>
                    <a:lnR>
                      <a:noFill/>
                    </a:lnR>
                    <a:lnT w="6350" cap="flat" cmpd="sng" algn="ctr">
                      <a:solidFill>
                        <a:srgbClr val="000000"/>
                      </a:solidFill>
                      <a:prstDash val="dot"/>
                      <a:round/>
                      <a:headEnd type="none" w="med" len="med"/>
                      <a:tailEnd type="none" w="med" len="med"/>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27"/>
                  </a:ext>
                </a:extLst>
              </a:tr>
            </a:tbl>
          </a:graphicData>
        </a:graphic>
      </p:graphicFrame>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88873" y="1152230"/>
            <a:ext cx="1908723" cy="453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978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5</a:t>
            </a:fld>
            <a:endParaRPr lang="en-US" dirty="0"/>
          </a:p>
        </p:txBody>
      </p:sp>
      <p:sp>
        <p:nvSpPr>
          <p:cNvPr id="3" name="Title 2"/>
          <p:cNvSpPr>
            <a:spLocks noGrp="1"/>
          </p:cNvSpPr>
          <p:nvPr>
            <p:ph type="title"/>
          </p:nvPr>
        </p:nvSpPr>
        <p:spPr/>
        <p:txBody>
          <a:bodyPr/>
          <a:lstStyle/>
          <a:p>
            <a:r>
              <a:rPr lang="en-US" dirty="0" smtClean="0"/>
              <a:t>Features of the </a:t>
            </a:r>
            <a:r>
              <a:rPr lang="en-US" dirty="0" err="1" smtClean="0"/>
              <a:t>Jlab</a:t>
            </a:r>
            <a:r>
              <a:rPr lang="en-US" dirty="0" smtClean="0"/>
              <a:t> System</a:t>
            </a:r>
            <a:endParaRPr lang="en-US" dirty="0"/>
          </a:p>
        </p:txBody>
      </p:sp>
      <p:sp>
        <p:nvSpPr>
          <p:cNvPr id="5" name="Content Placeholder 4"/>
          <p:cNvSpPr>
            <a:spLocks noGrp="1"/>
          </p:cNvSpPr>
          <p:nvPr>
            <p:ph sz="quarter" idx="14"/>
          </p:nvPr>
        </p:nvSpPr>
        <p:spPr>
          <a:xfrm>
            <a:off x="225480" y="1415776"/>
            <a:ext cx="5272034" cy="5442224"/>
          </a:xfrm>
        </p:spPr>
        <p:txBody>
          <a:bodyPr>
            <a:normAutofit/>
          </a:bodyPr>
          <a:lstStyle/>
          <a:p>
            <a:pPr marL="342900" indent="-342900">
              <a:buFont typeface="Arial" panose="020B0604020202020204" pitchFamily="34" charset="0"/>
              <a:buChar char="•"/>
            </a:pPr>
            <a:r>
              <a:rPr lang="en-US" dirty="0" smtClean="0">
                <a:solidFill>
                  <a:srgbClr val="0033CC"/>
                </a:solidFill>
              </a:rPr>
              <a:t>State </a:t>
            </a:r>
            <a:r>
              <a:rPr lang="en-US" dirty="0">
                <a:solidFill>
                  <a:srgbClr val="0033CC"/>
                </a:solidFill>
              </a:rPr>
              <a:t>of the art high pressure rinse (HPR) tool </a:t>
            </a:r>
            <a:r>
              <a:rPr lang="en-US" dirty="0"/>
              <a:t>has been incorporated into </a:t>
            </a:r>
            <a:r>
              <a:rPr lang="en-US" dirty="0" err="1"/>
              <a:t>JLab’s</a:t>
            </a:r>
            <a:r>
              <a:rPr lang="en-US" dirty="0"/>
              <a:t> suite of cavity processing equipment.  The new HPR tool provides up to 10 gallons per minute of ultrapure water (UPW) at pressures up to 1500 psig.  The tool also has the capability of high pressure rinsing with ambient and 80</a:t>
            </a:r>
            <a:r>
              <a:rPr lang="en-US" baseline="30000" dirty="0"/>
              <a:t>o</a:t>
            </a:r>
            <a:r>
              <a:rPr lang="en-US" dirty="0"/>
              <a:t>C UPW</a:t>
            </a:r>
            <a:r>
              <a:rPr lang="en-US" dirty="0" smtClean="0"/>
              <a:t>.</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56129" y="1380878"/>
            <a:ext cx="3201009" cy="490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8429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1"/>
          </p:nvPr>
        </p:nvSpPr>
        <p:spPr/>
        <p:txBody>
          <a:bodyPr/>
          <a:lstStyle/>
          <a:p>
            <a:fld id="{5BD36294-2849-48A8-8531-5354CF3095D2}" type="slidenum">
              <a:rPr lang="en-US" smtClean="0"/>
              <a:pPr/>
              <a:t>6</a:t>
            </a:fld>
            <a:endParaRPr lang="en-US" dirty="0"/>
          </a:p>
        </p:txBody>
      </p:sp>
      <p:sp>
        <p:nvSpPr>
          <p:cNvPr id="3" name="Title 2"/>
          <p:cNvSpPr>
            <a:spLocks noGrp="1"/>
          </p:cNvSpPr>
          <p:nvPr>
            <p:ph type="title"/>
          </p:nvPr>
        </p:nvSpPr>
        <p:spPr/>
        <p:txBody>
          <a:bodyPr/>
          <a:lstStyle/>
          <a:p>
            <a:r>
              <a:rPr lang="en-US" dirty="0" smtClean="0"/>
              <a:t>Features of the </a:t>
            </a:r>
            <a:r>
              <a:rPr lang="en-US" dirty="0" err="1" smtClean="0"/>
              <a:t>Jlab</a:t>
            </a:r>
            <a:r>
              <a:rPr lang="en-US" dirty="0" smtClean="0"/>
              <a:t> System</a:t>
            </a:r>
            <a:endParaRPr lang="en-US" dirty="0"/>
          </a:p>
        </p:txBody>
      </p:sp>
      <p:sp>
        <p:nvSpPr>
          <p:cNvPr id="5" name="Content Placeholder 4"/>
          <p:cNvSpPr>
            <a:spLocks noGrp="1"/>
          </p:cNvSpPr>
          <p:nvPr>
            <p:ph sz="quarter" idx="14"/>
          </p:nvPr>
        </p:nvSpPr>
        <p:spPr>
          <a:xfrm>
            <a:off x="213756" y="1243584"/>
            <a:ext cx="8716488" cy="1570868"/>
          </a:xfrm>
        </p:spPr>
        <p:txBody>
          <a:bodyPr>
            <a:normAutofit fontScale="92500" lnSpcReduction="10000"/>
          </a:bodyPr>
          <a:lstStyle/>
          <a:p>
            <a:pPr lvl="0"/>
            <a:r>
              <a:rPr lang="en-US" sz="2600" dirty="0" smtClean="0">
                <a:solidFill>
                  <a:srgbClr val="0000FF"/>
                </a:solidFill>
              </a:rPr>
              <a:t>1800 sq. </a:t>
            </a:r>
            <a:r>
              <a:rPr lang="en-US" sz="2600" dirty="0" err="1" smtClean="0">
                <a:solidFill>
                  <a:srgbClr val="0000FF"/>
                </a:solidFill>
              </a:rPr>
              <a:t>ft</a:t>
            </a:r>
            <a:r>
              <a:rPr lang="en-US" sz="2600" dirty="0" smtClean="0">
                <a:solidFill>
                  <a:srgbClr val="0000FF"/>
                </a:solidFill>
              </a:rPr>
              <a:t> Clean room for string assembly</a:t>
            </a:r>
            <a:endParaRPr lang="en-US" sz="2600" dirty="0">
              <a:solidFill>
                <a:srgbClr val="0000FF"/>
              </a:solidFill>
            </a:endParaRPr>
          </a:p>
          <a:p>
            <a:pPr marL="342900" lvl="0" indent="-342900">
              <a:buFont typeface="Arial" pitchFamily="34" charset="0"/>
              <a:buChar char="•"/>
            </a:pPr>
            <a:r>
              <a:rPr lang="en-US" sz="2200" dirty="0">
                <a:solidFill>
                  <a:srgbClr val="000000"/>
                </a:solidFill>
              </a:rPr>
              <a:t>100% ULPA coverage</a:t>
            </a:r>
          </a:p>
          <a:p>
            <a:pPr marL="342900" lvl="0" indent="-342900">
              <a:buFont typeface="Arial" pitchFamily="34" charset="0"/>
              <a:buChar char="•"/>
            </a:pPr>
            <a:r>
              <a:rPr lang="en-US" sz="2200" dirty="0">
                <a:solidFill>
                  <a:srgbClr val="000000"/>
                </a:solidFill>
              </a:rPr>
              <a:t>Laminar flow, 100% perforated RMF,  side wall  return</a:t>
            </a:r>
          </a:p>
          <a:p>
            <a:pPr marL="342900" lvl="0" indent="-342900">
              <a:buFont typeface="Arial" pitchFamily="34" charset="0"/>
              <a:buChar char="•"/>
            </a:pPr>
            <a:r>
              <a:rPr lang="en-US" sz="2200" dirty="0">
                <a:solidFill>
                  <a:srgbClr val="000000"/>
                </a:solidFill>
              </a:rPr>
              <a:t>Bulk headed  HPR and other process tools</a:t>
            </a:r>
          </a:p>
          <a:p>
            <a:pPr marL="342900" indent="-342900">
              <a:buFont typeface="Arial" panose="020B0604020202020204" pitchFamily="34" charset="0"/>
              <a:buChar char="•"/>
            </a:pPr>
            <a:endParaRPr lang="en-US" dirty="0" smtClean="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5898" y="2932072"/>
            <a:ext cx="6011863" cy="3468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94340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Cavity String Assembly in Clean Room</a:t>
            </a:r>
            <a:endParaRPr lang="en-US" sz="4000" dirty="0"/>
          </a:p>
        </p:txBody>
      </p:sp>
      <p:sp>
        <p:nvSpPr>
          <p:cNvPr id="3" name="Content Placeholder 2"/>
          <p:cNvSpPr>
            <a:spLocks noGrp="1"/>
          </p:cNvSpPr>
          <p:nvPr>
            <p:ph sz="quarter" idx="14"/>
          </p:nvPr>
        </p:nvSpPr>
        <p:spPr>
          <a:xfrm>
            <a:off x="457200" y="1243584"/>
            <a:ext cx="3711146" cy="5065522"/>
          </a:xfrm>
        </p:spPr>
        <p:txBody>
          <a:bodyPr>
            <a:normAutofit fontScale="92500" lnSpcReduction="20000"/>
          </a:bodyPr>
          <a:lstStyle/>
          <a:p>
            <a:pPr marL="342900" indent="-342900">
              <a:buFont typeface="Arial" panose="020B0604020202020204" pitchFamily="34" charset="0"/>
              <a:buChar char="•"/>
            </a:pPr>
            <a:r>
              <a:rPr lang="en-US" dirty="0">
                <a:solidFill>
                  <a:srgbClr val="0000FF"/>
                </a:solidFill>
              </a:rPr>
              <a:t>Component assembly tooling same  as FNAL </a:t>
            </a:r>
          </a:p>
          <a:p>
            <a:pPr marL="342900" indent="-342900">
              <a:buFont typeface="Arial" panose="020B0604020202020204" pitchFamily="34" charset="0"/>
              <a:buChar char="•"/>
            </a:pPr>
            <a:r>
              <a:rPr lang="en-US" sz="2400" dirty="0" smtClean="0"/>
              <a:t>“Lollipop” supports for each cavity and BPM subassembly</a:t>
            </a:r>
            <a:endParaRPr lang="en-US" dirty="0"/>
          </a:p>
          <a:p>
            <a:pPr marL="342900" indent="-342900">
              <a:buFont typeface="Arial" panose="020B0604020202020204" pitchFamily="34" charset="0"/>
              <a:buChar char="•"/>
            </a:pPr>
            <a:r>
              <a:rPr lang="en-US" sz="2400" dirty="0" smtClean="0"/>
              <a:t>Lollipops mounted to mobile rail system</a:t>
            </a:r>
          </a:p>
          <a:p>
            <a:pPr marL="342900" indent="-342900">
              <a:buFont typeface="Arial" panose="020B0604020202020204" pitchFamily="34" charset="0"/>
              <a:buChar char="•"/>
            </a:pPr>
            <a:r>
              <a:rPr lang="en-US" sz="2400" dirty="0" smtClean="0">
                <a:solidFill>
                  <a:srgbClr val="0000FF"/>
                </a:solidFill>
              </a:rPr>
              <a:t>Use mobile rail system rather than rail-in-floor used at DESY, CEA/</a:t>
            </a:r>
            <a:r>
              <a:rPr lang="en-US" sz="2400" dirty="0" err="1" smtClean="0">
                <a:solidFill>
                  <a:srgbClr val="0000FF"/>
                </a:solidFill>
              </a:rPr>
              <a:t>Saclay</a:t>
            </a:r>
            <a:r>
              <a:rPr lang="en-US" sz="2400" dirty="0" smtClean="0">
                <a:solidFill>
                  <a:srgbClr val="0000FF"/>
                </a:solidFill>
              </a:rPr>
              <a:t> and FNAL</a:t>
            </a:r>
          </a:p>
          <a:p>
            <a:pPr marL="342900" indent="-342900">
              <a:buFont typeface="Arial" panose="020B0604020202020204" pitchFamily="34" charset="0"/>
              <a:buChar char="•"/>
            </a:pPr>
            <a:r>
              <a:rPr lang="en-US" sz="2400" dirty="0" smtClean="0">
                <a:solidFill>
                  <a:srgbClr val="0000FF"/>
                </a:solidFill>
              </a:rPr>
              <a:t>Transfer to CM assembly rails for cold mass </a:t>
            </a:r>
            <a:r>
              <a:rPr lang="en-US" dirty="0">
                <a:solidFill>
                  <a:srgbClr val="0000FF"/>
                </a:solidFill>
              </a:rPr>
              <a:t>assembly</a:t>
            </a:r>
          </a:p>
          <a:p>
            <a:endParaRPr lang="en-US" sz="2400" dirty="0" smtClean="0"/>
          </a:p>
          <a:p>
            <a:endParaRPr lang="en-US" sz="2400" dirty="0" smtClean="0"/>
          </a:p>
        </p:txBody>
      </p:sp>
      <p:sp>
        <p:nvSpPr>
          <p:cNvPr id="7" name="Slide Number Placeholder 6"/>
          <p:cNvSpPr>
            <a:spLocks noGrp="1"/>
          </p:cNvSpPr>
          <p:nvPr>
            <p:ph type="sldNum" sz="quarter" idx="11"/>
          </p:nvPr>
        </p:nvSpPr>
        <p:spPr/>
        <p:txBody>
          <a:bodyPr/>
          <a:lstStyle/>
          <a:p>
            <a:fld id="{5BD36294-2849-48A8-8531-5354CF3095D2}" type="slidenum">
              <a:rPr lang="en-US" smtClean="0">
                <a:solidFill>
                  <a:srgbClr val="000000"/>
                </a:solidFill>
              </a:rPr>
              <a:pPr/>
              <a:t>7</a:t>
            </a:fld>
            <a:endParaRPr lang="en-US" dirty="0">
              <a:solidFill>
                <a:srgbClr val="000000"/>
              </a:solidFill>
            </a:endParaRPr>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4357815" y="1631091"/>
            <a:ext cx="4448434" cy="4250724"/>
          </a:xfrm>
          <a:prstGeom prst="rect">
            <a:avLst/>
          </a:prstGeom>
        </p:spPr>
      </p:pic>
      <p:sp>
        <p:nvSpPr>
          <p:cNvPr id="6" name="TextBox 5"/>
          <p:cNvSpPr txBox="1"/>
          <p:nvPr/>
        </p:nvSpPr>
        <p:spPr>
          <a:xfrm>
            <a:off x="4357815" y="5972432"/>
            <a:ext cx="4448434" cy="369332"/>
          </a:xfrm>
          <a:prstGeom prst="rect">
            <a:avLst/>
          </a:prstGeom>
          <a:noFill/>
        </p:spPr>
        <p:txBody>
          <a:bodyPr wrap="square" rtlCol="0">
            <a:spAutoFit/>
          </a:bodyPr>
          <a:lstStyle/>
          <a:p>
            <a:pPr algn="ctr" fontAlgn="auto">
              <a:spcBef>
                <a:spcPts val="0"/>
              </a:spcBef>
              <a:spcAft>
                <a:spcPts val="0"/>
              </a:spcAft>
            </a:pPr>
            <a:r>
              <a:rPr lang="en-US" dirty="0" smtClean="0">
                <a:solidFill>
                  <a:srgbClr val="000000"/>
                </a:solidFill>
                <a:latin typeface="Arial"/>
                <a:ea typeface="+mn-ea"/>
              </a:rPr>
              <a:t>Cold Coupler Assembly on AES033</a:t>
            </a:r>
            <a:endParaRPr lang="en-US" dirty="0">
              <a:solidFill>
                <a:srgbClr val="000000"/>
              </a:solidFill>
              <a:latin typeface="Arial"/>
              <a:ea typeface="+mn-ea"/>
            </a:endParaRPr>
          </a:p>
        </p:txBody>
      </p:sp>
    </p:spTree>
    <p:extLst>
      <p:ext uri="{BB962C8B-B14F-4D97-AF65-F5344CB8AC3E}">
        <p14:creationId xmlns:p14="http://schemas.microsoft.com/office/powerpoint/2010/main" val="18396303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392499" y="1184968"/>
            <a:ext cx="8270856" cy="5065522"/>
          </a:xfrm>
        </p:spPr>
        <p:txBody>
          <a:bodyPr>
            <a:normAutofit/>
          </a:bodyPr>
          <a:lstStyle/>
          <a:p>
            <a:pPr marL="342900" indent="-342900">
              <a:buFont typeface="Arial" panose="020B0604020202020204" pitchFamily="34" charset="0"/>
              <a:buChar char="•"/>
            </a:pPr>
            <a:r>
              <a:rPr lang="en-US" dirty="0">
                <a:solidFill>
                  <a:srgbClr val="0000FF"/>
                </a:solidFill>
              </a:rPr>
              <a:t>“Berry” Bolts restraints </a:t>
            </a:r>
            <a:r>
              <a:rPr lang="en-US" dirty="0"/>
              <a:t>that enable the cavity to be pumped down and kept under vacuum </a:t>
            </a:r>
            <a:r>
              <a:rPr lang="en-US" dirty="0" smtClean="0"/>
              <a:t>throughout  assembly and test. </a:t>
            </a:r>
          </a:p>
          <a:p>
            <a:pPr lvl="2"/>
            <a:r>
              <a:rPr lang="en-US" sz="1800" dirty="0"/>
              <a:t>Minimize  bleed-ups (slow bleed-up/pump down procedures developed)</a:t>
            </a:r>
          </a:p>
          <a:p>
            <a:pPr lvl="2"/>
            <a:r>
              <a:rPr lang="en-US" sz="1800" dirty="0"/>
              <a:t>No nitrogen purge during assemblies</a:t>
            </a:r>
          </a:p>
          <a:p>
            <a:pPr marL="342900" indent="-342900">
              <a:buFont typeface="Arial" panose="020B0604020202020204" pitchFamily="34" charset="0"/>
              <a:buChar char="•"/>
            </a:pPr>
            <a:endParaRPr lang="en-US" dirty="0"/>
          </a:p>
          <a:p>
            <a:endParaRPr lang="en-US" sz="2400" dirty="0" smtClean="0"/>
          </a:p>
        </p:txBody>
      </p:sp>
      <p:sp>
        <p:nvSpPr>
          <p:cNvPr id="4" name="Slide Number Placeholder 3"/>
          <p:cNvSpPr>
            <a:spLocks noGrp="1"/>
          </p:cNvSpPr>
          <p:nvPr>
            <p:ph type="sldNum" sz="quarter" idx="11"/>
          </p:nvPr>
        </p:nvSpPr>
        <p:spPr/>
        <p:txBody>
          <a:bodyPr/>
          <a:lstStyle/>
          <a:p>
            <a:fld id="{5BD36294-2849-48A8-8531-5354CF3095D2}" type="slidenum">
              <a:rPr lang="en-US" smtClean="0">
                <a:solidFill>
                  <a:srgbClr val="000000"/>
                </a:solidFill>
              </a:rPr>
              <a:pPr/>
              <a:t>8</a:t>
            </a:fld>
            <a:endParaRPr lang="en-US" dirty="0">
              <a:solidFill>
                <a:srgbClr val="000000"/>
              </a:solidFill>
            </a:endParaRPr>
          </a:p>
        </p:txBody>
      </p:sp>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882334" y="3252129"/>
            <a:ext cx="4242486" cy="3393989"/>
          </a:xfrm>
          <a:prstGeom prst="rect">
            <a:avLst/>
          </a:prstGeom>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85545" y="3252129"/>
            <a:ext cx="3115904" cy="233692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2"/>
          <p:cNvSpPr txBox="1">
            <a:spLocks/>
          </p:cNvSpPr>
          <p:nvPr/>
        </p:nvSpPr>
        <p:spPr>
          <a:xfrm>
            <a:off x="397879" y="164260"/>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pPr fontAlgn="auto">
              <a:spcAft>
                <a:spcPts val="0"/>
              </a:spcAft>
            </a:pPr>
            <a:r>
              <a:rPr lang="en-US" dirty="0" smtClean="0"/>
              <a:t>Features of the </a:t>
            </a:r>
            <a:r>
              <a:rPr lang="en-US" dirty="0" err="1" smtClean="0"/>
              <a:t>Jlab</a:t>
            </a:r>
            <a:r>
              <a:rPr lang="en-US" dirty="0" smtClean="0"/>
              <a:t> System</a:t>
            </a:r>
            <a:endParaRPr lang="en-US" dirty="0"/>
          </a:p>
        </p:txBody>
      </p:sp>
    </p:spTree>
    <p:extLst>
      <p:ext uri="{BB962C8B-B14F-4D97-AF65-F5344CB8AC3E}">
        <p14:creationId xmlns:p14="http://schemas.microsoft.com/office/powerpoint/2010/main" val="41555495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4"/>
          </p:nvPr>
        </p:nvSpPr>
        <p:spPr>
          <a:xfrm>
            <a:off x="226279" y="1173247"/>
            <a:ext cx="8804032" cy="3211184"/>
          </a:xfrm>
        </p:spPr>
        <p:txBody>
          <a:bodyPr>
            <a:normAutofit fontScale="92500"/>
          </a:bodyPr>
          <a:lstStyle/>
          <a:p>
            <a:r>
              <a:rPr lang="en-US" dirty="0">
                <a:solidFill>
                  <a:srgbClr val="0000FF"/>
                </a:solidFill>
              </a:rPr>
              <a:t>Magnetic Hygiene of Cavity </a:t>
            </a:r>
            <a:r>
              <a:rPr lang="en-US" dirty="0" smtClean="0">
                <a:solidFill>
                  <a:srgbClr val="0000FF"/>
                </a:solidFill>
              </a:rPr>
              <a:t>String</a:t>
            </a:r>
          </a:p>
          <a:p>
            <a:pPr marL="285750" indent="-285750">
              <a:buFont typeface="Arial" panose="020B0604020202020204" pitchFamily="34" charset="0"/>
              <a:buChar char="•"/>
            </a:pPr>
            <a:r>
              <a:rPr lang="en-US" sz="2200" dirty="0" smtClean="0">
                <a:latin typeface="+mj-lt"/>
              </a:rPr>
              <a:t>Substitute </a:t>
            </a:r>
            <a:r>
              <a:rPr lang="en-US" sz="2200" dirty="0">
                <a:latin typeface="+mj-lt"/>
              </a:rPr>
              <a:t>materials with lower </a:t>
            </a:r>
            <a:r>
              <a:rPr lang="en-US" sz="2200" dirty="0" smtClean="0">
                <a:latin typeface="+mj-lt"/>
              </a:rPr>
              <a:t>permeability materials, if possible</a:t>
            </a:r>
            <a:endParaRPr lang="en-US" sz="2200" dirty="0">
              <a:latin typeface="+mj-lt"/>
            </a:endParaRPr>
          </a:p>
          <a:p>
            <a:pPr marL="285750" indent="-285750">
              <a:buFont typeface="Arial" panose="020B0604020202020204" pitchFamily="34" charset="0"/>
              <a:buChar char="•"/>
            </a:pPr>
            <a:r>
              <a:rPr lang="en-US" sz="2200" dirty="0">
                <a:latin typeface="+mj-lt"/>
              </a:rPr>
              <a:t>Measure magnetic fields on individual parts and demagnetize if needed</a:t>
            </a:r>
          </a:p>
          <a:p>
            <a:pPr marL="285750" indent="-285750">
              <a:buFont typeface="Arial" panose="020B0604020202020204" pitchFamily="34" charset="0"/>
              <a:buChar char="•"/>
            </a:pPr>
            <a:r>
              <a:rPr lang="en-US" sz="2200" dirty="0">
                <a:latin typeface="+mj-lt"/>
              </a:rPr>
              <a:t>Set </a:t>
            </a:r>
            <a:r>
              <a:rPr lang="en-US" sz="2200" dirty="0" smtClean="0">
                <a:latin typeface="+mj-lt"/>
              </a:rPr>
              <a:t>a maximum field spec for </a:t>
            </a:r>
            <a:r>
              <a:rPr lang="en-US" sz="2200" dirty="0">
                <a:latin typeface="+mj-lt"/>
              </a:rPr>
              <a:t>tooling used and follow it.</a:t>
            </a:r>
          </a:p>
          <a:p>
            <a:pPr marL="742950" lvl="1" indent="-285750"/>
            <a:r>
              <a:rPr lang="en-US" sz="2000" dirty="0">
                <a:latin typeface="+mj-lt"/>
              </a:rPr>
              <a:t>Measure tools before use and exchange or demagnetize if needed</a:t>
            </a:r>
          </a:p>
          <a:p>
            <a:pPr marL="285750" indent="-285750">
              <a:buFont typeface="Arial" panose="020B0604020202020204" pitchFamily="34" charset="0"/>
              <a:buChar char="•"/>
            </a:pPr>
            <a:r>
              <a:rPr lang="en-US" sz="2200" dirty="0" smtClean="0">
                <a:latin typeface="+mj-lt"/>
              </a:rPr>
              <a:t>Demagnetize </a:t>
            </a:r>
            <a:r>
              <a:rPr lang="en-US" sz="2200" dirty="0">
                <a:latin typeface="+mj-lt"/>
              </a:rPr>
              <a:t>finished </a:t>
            </a:r>
            <a:r>
              <a:rPr lang="en-US" sz="2200" dirty="0" err="1">
                <a:latin typeface="+mj-lt"/>
              </a:rPr>
              <a:t>cryomodule</a:t>
            </a:r>
            <a:endParaRPr lang="en-US" sz="2200" dirty="0">
              <a:latin typeface="+mj-lt"/>
            </a:endParaRPr>
          </a:p>
          <a:p>
            <a:pPr marL="742950" lvl="1" indent="-285750"/>
            <a:r>
              <a:rPr lang="en-US" sz="2000" dirty="0">
                <a:latin typeface="+mj-lt"/>
              </a:rPr>
              <a:t>Use magnetometer measurements to verify demagnetization procedure</a:t>
            </a:r>
            <a:endParaRPr lang="en-US" dirty="0">
              <a:latin typeface="+mj-lt"/>
            </a:endParaRPr>
          </a:p>
          <a:p>
            <a:pPr marL="342900" indent="-342900">
              <a:buFont typeface="Arial" panose="020B0604020202020204" pitchFamily="34" charset="0"/>
              <a:buChar char="•"/>
            </a:pPr>
            <a:r>
              <a:rPr lang="en-US" dirty="0" smtClean="0"/>
              <a:t>The </a:t>
            </a:r>
            <a:r>
              <a:rPr lang="en-US" dirty="0"/>
              <a:t>goal is to maximize the Q</a:t>
            </a:r>
            <a:r>
              <a:rPr lang="en-US" baseline="-25000" dirty="0"/>
              <a:t>0</a:t>
            </a:r>
            <a:r>
              <a:rPr lang="en-US" dirty="0"/>
              <a:t> of each finished cavity. </a:t>
            </a:r>
            <a:endParaRPr lang="en-US" sz="2400" dirty="0" smtClean="0"/>
          </a:p>
          <a:p>
            <a:endParaRPr lang="en-US" sz="2400" dirty="0" smtClean="0"/>
          </a:p>
        </p:txBody>
      </p:sp>
      <p:sp>
        <p:nvSpPr>
          <p:cNvPr id="7" name="Slide Number Placeholder 6"/>
          <p:cNvSpPr>
            <a:spLocks noGrp="1"/>
          </p:cNvSpPr>
          <p:nvPr>
            <p:ph type="sldNum" sz="quarter" idx="11"/>
          </p:nvPr>
        </p:nvSpPr>
        <p:spPr/>
        <p:txBody>
          <a:bodyPr/>
          <a:lstStyle/>
          <a:p>
            <a:fld id="{5BD36294-2849-48A8-8531-5354CF3095D2}" type="slidenum">
              <a:rPr lang="en-US" smtClean="0">
                <a:solidFill>
                  <a:srgbClr val="000000"/>
                </a:solidFill>
              </a:rPr>
              <a:pPr/>
              <a:t>9</a:t>
            </a:fld>
            <a:endParaRPr lang="en-US" dirty="0">
              <a:solidFill>
                <a:srgbClr val="000000"/>
              </a:solidFill>
            </a:endParaRPr>
          </a:p>
        </p:txBody>
      </p:sp>
      <p:pic>
        <p:nvPicPr>
          <p:cNvPr id="409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539261" y="4355947"/>
            <a:ext cx="3484074" cy="2339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4628295" y="4320777"/>
            <a:ext cx="3845170" cy="237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39261" y="6242483"/>
            <a:ext cx="1518364" cy="369332"/>
          </a:xfrm>
          <a:prstGeom prst="rect">
            <a:avLst/>
          </a:prstGeom>
          <a:noFill/>
        </p:spPr>
        <p:txBody>
          <a:bodyPr wrap="none" rtlCol="0">
            <a:spAutoFit/>
          </a:bodyPr>
          <a:lstStyle/>
          <a:p>
            <a:r>
              <a:rPr lang="en-US" dirty="0" smtClean="0">
                <a:solidFill>
                  <a:schemeClr val="bg1"/>
                </a:solidFill>
              </a:rPr>
              <a:t>LCLS-II </a:t>
            </a:r>
            <a:r>
              <a:rPr lang="en-US" dirty="0" err="1" smtClean="0">
                <a:solidFill>
                  <a:schemeClr val="bg1"/>
                </a:solidFill>
              </a:rPr>
              <a:t>pCM</a:t>
            </a:r>
            <a:endParaRPr lang="en-US" dirty="0">
              <a:solidFill>
                <a:schemeClr val="bg1"/>
              </a:solidFill>
            </a:endParaRPr>
          </a:p>
        </p:txBody>
      </p:sp>
      <p:sp>
        <p:nvSpPr>
          <p:cNvPr id="8" name="TextBox 7"/>
          <p:cNvSpPr txBox="1"/>
          <p:nvPr/>
        </p:nvSpPr>
        <p:spPr>
          <a:xfrm>
            <a:off x="4783015" y="6242483"/>
            <a:ext cx="941283" cy="369332"/>
          </a:xfrm>
          <a:prstGeom prst="rect">
            <a:avLst/>
          </a:prstGeom>
          <a:noFill/>
        </p:spPr>
        <p:txBody>
          <a:bodyPr wrap="none" rtlCol="0">
            <a:spAutoFit/>
          </a:bodyPr>
          <a:lstStyle/>
          <a:p>
            <a:r>
              <a:rPr lang="en-US" dirty="0" smtClean="0">
                <a:solidFill>
                  <a:schemeClr val="bg1"/>
                </a:solidFill>
              </a:rPr>
              <a:t>C50-13</a:t>
            </a:r>
            <a:endParaRPr lang="en-US" dirty="0">
              <a:solidFill>
                <a:schemeClr val="bg1"/>
              </a:solidFill>
            </a:endParaRPr>
          </a:p>
        </p:txBody>
      </p:sp>
      <p:sp>
        <p:nvSpPr>
          <p:cNvPr id="9" name="Title 2"/>
          <p:cNvSpPr txBox="1">
            <a:spLocks/>
          </p:cNvSpPr>
          <p:nvPr/>
        </p:nvSpPr>
        <p:spPr>
          <a:xfrm>
            <a:off x="369895" y="152537"/>
            <a:ext cx="8103570" cy="753033"/>
          </a:xfrm>
          <a:prstGeom prst="rect">
            <a:avLst/>
          </a:prstGeom>
        </p:spPr>
        <p:txBody>
          <a:bodyPr vert="horz" lIns="0" tIns="0" rIns="0" bIns="0" rtlCol="0" anchor="b" anchorCtr="0">
            <a:noAutofit/>
          </a:bodyPr>
          <a:lstStyle>
            <a:lvl1pPr algn="l" defTabSz="914400" rtl="0" eaLnBrk="1" latinLnBrk="0" hangingPunct="1">
              <a:spcBef>
                <a:spcPct val="0"/>
              </a:spcBef>
              <a:buNone/>
              <a:defRPr sz="2400" b="1" kern="1200">
                <a:solidFill>
                  <a:srgbClr val="A4001D"/>
                </a:solidFill>
                <a:latin typeface="Arial" pitchFamily="34" charset="0"/>
                <a:ea typeface="+mj-ea"/>
                <a:cs typeface="Arial" pitchFamily="34" charset="0"/>
              </a:defRPr>
            </a:lvl1pPr>
          </a:lstStyle>
          <a:p>
            <a:pPr fontAlgn="auto">
              <a:spcAft>
                <a:spcPts val="0"/>
              </a:spcAft>
            </a:pPr>
            <a:r>
              <a:rPr lang="en-US" dirty="0" smtClean="0"/>
              <a:t>Features of the </a:t>
            </a:r>
            <a:r>
              <a:rPr lang="en-US" dirty="0" err="1" smtClean="0"/>
              <a:t>Jlab</a:t>
            </a:r>
            <a:r>
              <a:rPr lang="en-US" dirty="0" smtClean="0"/>
              <a:t> System</a:t>
            </a:r>
            <a:endParaRPr lang="en-US" dirty="0"/>
          </a:p>
        </p:txBody>
      </p:sp>
    </p:spTree>
    <p:extLst>
      <p:ext uri="{BB962C8B-B14F-4D97-AF65-F5344CB8AC3E}">
        <p14:creationId xmlns:p14="http://schemas.microsoft.com/office/powerpoint/2010/main" val="180656993"/>
      </p:ext>
    </p:extLst>
  </p:cSld>
  <p:clrMapOvr>
    <a:masterClrMapping/>
  </p:clrMapOvr>
  <p:timing>
    <p:tnLst>
      <p:par>
        <p:cTn id="1" dur="indefinite" restart="never" nodeType="tmRoot"/>
      </p:par>
    </p:tnLst>
  </p:timing>
</p:sld>
</file>

<file path=ppt/theme/theme1.xml><?xml version="1.0" encoding="utf-8"?>
<a:theme xmlns:a="http://schemas.openxmlformats.org/drawingml/2006/main" name="LastName_Title_DR201608">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32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4.xml><?xml version="1.0" encoding="utf-8"?>
<a:theme xmlns:a="http://schemas.openxmlformats.org/drawingml/2006/main" name="LastName_Template_FAC201502">
  <a:themeElements>
    <a:clrScheme name="SLAC_RevisedPalette_2012">
      <a:dk1>
        <a:srgbClr val="000000"/>
      </a:dk1>
      <a:lt1>
        <a:sysClr val="window" lastClr="FFFFFF"/>
      </a:lt1>
      <a:dk2>
        <a:srgbClr val="E17000"/>
      </a:dk2>
      <a:lt2>
        <a:srgbClr val="A4001D"/>
      </a:lt2>
      <a:accent1>
        <a:srgbClr val="A4001D"/>
      </a:accent1>
      <a:accent2>
        <a:srgbClr val="E17000"/>
      </a:accent2>
      <a:accent3>
        <a:srgbClr val="4D4F53"/>
      </a:accent3>
      <a:accent4>
        <a:srgbClr val="545455"/>
      </a:accent4>
      <a:accent5>
        <a:srgbClr val="0099CC"/>
      </a:accent5>
      <a:accent6>
        <a:srgbClr val="69BE28"/>
      </a:accent6>
      <a:hlink>
        <a:srgbClr val="A4001D"/>
      </a:hlink>
      <a:folHlink>
        <a:srgbClr val="A4001D"/>
      </a:folHlink>
    </a:clrScheme>
    <a:fontScheme name="THD">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15875">
          <a:solidFill>
            <a:srgbClr val="0070C0"/>
          </a:solidFill>
          <a:headEnd type="triangle"/>
          <a:tailEnd type="triangle"/>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48A4933D0FB4B4CA82280B30CAF47E2" ma:contentTypeVersion="14" ma:contentTypeDescription="Create a new document." ma:contentTypeScope="" ma:versionID="7b68698eab841f6565c5c3885a08d4e9">
  <xsd:schema xmlns:xsd="http://www.w3.org/2001/XMLSchema" xmlns:xs="http://www.w3.org/2001/XMLSchema" xmlns:p="http://schemas.microsoft.com/office/2006/metadata/properties" xmlns:ns2="f15a050e-1ce7-4ed2-9890-60f9658c1ede" targetNamespace="http://schemas.microsoft.com/office/2006/metadata/properties" ma:root="true" ma:fieldsID="099edc80864fba8e7bdccaf9ddf53b95" ns2:_="">
    <xsd:import namespace="f15a050e-1ce7-4ed2-9890-60f9658c1ede"/>
    <xsd:element name="properties">
      <xsd:complexType>
        <xsd:sequence>
          <xsd:element name="documentManagement">
            <xsd:complexType>
              <xsd:all>
                <xsd:element ref="ns2:Breakout_x0020_Sess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5a050e-1ce7-4ed2-9890-60f9658c1ede" elementFormDefault="qualified">
    <xsd:import namespace="http://schemas.microsoft.com/office/2006/documentManagement/types"/>
    <xsd:import namespace="http://schemas.microsoft.com/office/infopath/2007/PartnerControls"/>
    <xsd:element name="Breakout_x0020_Session" ma:index="8" nillable="true" ma:displayName="Breakout Session" ma:format="Dropdown" ma:internalName="Breakout_x0020_Session">
      <xsd:simpleType>
        <xsd:restriction base="dms:Choice">
          <xsd:enumeration value="Plenary"/>
          <xsd:enumeration value="1 - Accelerator Physics"/>
          <xsd:enumeration value="2 - Injector/Linac"/>
          <xsd:enumeration value="3 - RF Power Systems"/>
          <xsd:enumeration value="4&amp;5 - Undulator/XTES System"/>
          <xsd:enumeration value="6&amp;7 - Cryoplant/Cryomodules Systems"/>
          <xsd:enumeration value="8 - Controls/Safety Systems"/>
          <xsd:enumeration value="9 - Conventional Facilities and Infrastructure"/>
          <xsd:enumeration value="10 - Env., Safety &amp; Health"/>
          <xsd:enumeration value="11 - Cost and Schedule"/>
          <xsd:enumeration value="12 - Project Management"/>
          <xsd:enumeration value="Closeout"/>
          <xsd:enumeration value="Templa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Breakout_x0020_Session xmlns="f15a050e-1ce7-4ed2-9890-60f9658c1ede">Template</Breakout_x0020_Session>
  </documentManagement>
</p:properties>
</file>

<file path=customXml/itemProps1.xml><?xml version="1.0" encoding="utf-8"?>
<ds:datastoreItem xmlns:ds="http://schemas.openxmlformats.org/officeDocument/2006/customXml" ds:itemID="{96AC9E9B-2714-4E54-AEB1-61E0F4B7D9C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15a050e-1ce7-4ed2-9890-60f9658c1ed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DE3F1C6-E643-4597-BD68-C599B5629ADE}">
  <ds:schemaRefs>
    <ds:schemaRef ds:uri="http://schemas.microsoft.com/sharepoint/v3/contenttype/forms"/>
  </ds:schemaRefs>
</ds:datastoreItem>
</file>

<file path=customXml/itemProps3.xml><?xml version="1.0" encoding="utf-8"?>
<ds:datastoreItem xmlns:ds="http://schemas.openxmlformats.org/officeDocument/2006/customXml" ds:itemID="{DC1B16AA-9221-46AE-B700-523442ABDABD}">
  <ds:schemaRefs>
    <ds:schemaRef ds:uri="http://purl.org/dc/terms/"/>
    <ds:schemaRef ds:uri="http://purl.org/dc/elements/1.1/"/>
    <ds:schemaRef ds:uri="http://schemas.openxmlformats.org/package/2006/metadata/core-properties"/>
    <ds:schemaRef ds:uri="http://purl.org/dc/dcmitype/"/>
    <ds:schemaRef ds:uri="http://schemas.microsoft.com/office/2006/documentManagement/types"/>
    <ds:schemaRef ds:uri="http://schemas.microsoft.com/office/infopath/2007/PartnerControls"/>
    <ds:schemaRef ds:uri="f15a050e-1ce7-4ed2-9890-60f9658c1ede"/>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LastName_Title_DR201608</Template>
  <TotalTime>4533</TotalTime>
  <Words>880</Words>
  <Application>Microsoft Office PowerPoint</Application>
  <PresentationFormat>On-screen Show (4:3)</PresentationFormat>
  <Paragraphs>238</Paragraphs>
  <Slides>13</Slides>
  <Notes>2</Notes>
  <HiddenSlides>0</HiddenSlides>
  <MMClips>0</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13</vt:i4>
      </vt:variant>
    </vt:vector>
  </HeadingPairs>
  <TitlesOfParts>
    <vt:vector size="24" baseType="lpstr">
      <vt:lpstr>ＭＳ Ｐゴシック</vt:lpstr>
      <vt:lpstr>Arial</vt:lpstr>
      <vt:lpstr>Calibri</vt:lpstr>
      <vt:lpstr>Minion Pro</vt:lpstr>
      <vt:lpstr>Times</vt:lpstr>
      <vt:lpstr>Times New Roman</vt:lpstr>
      <vt:lpstr>Wingdings</vt:lpstr>
      <vt:lpstr>LastName_Title_DR201608</vt:lpstr>
      <vt:lpstr>Custom Design</vt:lpstr>
      <vt:lpstr>Blank</vt:lpstr>
      <vt:lpstr>LastName_Template_FAC201502</vt:lpstr>
      <vt:lpstr>JLab CM Production</vt:lpstr>
      <vt:lpstr>Contents</vt:lpstr>
      <vt:lpstr>Introduction</vt:lpstr>
      <vt:lpstr>Overview of Cavity/Cryomodule Process at JLab</vt:lpstr>
      <vt:lpstr>Features of the Jlab System</vt:lpstr>
      <vt:lpstr>Features of the Jlab System</vt:lpstr>
      <vt:lpstr>Cavity String Assembly in Clean Room</vt:lpstr>
      <vt:lpstr>PowerPoint Presentation</vt:lpstr>
      <vt:lpstr>PowerPoint Presentation</vt:lpstr>
      <vt:lpstr>Features of the Jlab System</vt:lpstr>
      <vt:lpstr>JLab Layout for LCLS-II CM Production</vt:lpstr>
      <vt:lpstr>Summary</vt:lpstr>
      <vt:lpstr>PowerPoint Presentation</vt:lpstr>
    </vt:vector>
  </TitlesOfParts>
  <Company>SLAC National Accelerator Laboratory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Bob</dc:creator>
  <cp:lastModifiedBy>Michael Drury</cp:lastModifiedBy>
  <cp:revision>157</cp:revision>
  <cp:lastPrinted>2009-07-27T17:31:51Z</cp:lastPrinted>
  <dcterms:created xsi:type="dcterms:W3CDTF">2016-07-26T16:16:01Z</dcterms:created>
  <dcterms:modified xsi:type="dcterms:W3CDTF">2017-02-20T00:40:52Z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0x010100B48A4933D0FB4B4CA82280B30CAF47E2</vt:lpwstr>
  </property>
  <property fmtid="{D5CDD505-2E9C-101B-9397-08002B2CF9AE}" pid="3" name="DocType">
    <vt:lpwstr>Presentation</vt:lpwstr>
  </property>
  <property fmtid="{D5CDD505-2E9C-101B-9397-08002B2CF9AE}" pid="4" name="Plenary Agenda Item">
    <vt:lpwstr>7</vt:lpwstr>
  </property>
  <property fmtid="{D5CDD505-2E9C-101B-9397-08002B2CF9AE}" pid="5" name="Formatting Updated">
    <vt:lpwstr>true</vt:lpwstr>
  </property>
  <property fmtid="{D5CDD505-2E9C-101B-9397-08002B2CF9AE}" pid="6" name="Plenary Agenda">
    <vt:lpwstr>8</vt:lpwstr>
  </property>
</Properties>
</file>