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6"/>
  </p:notesMasterIdLst>
  <p:sldIdLst>
    <p:sldId id="274" r:id="rId5"/>
    <p:sldId id="299" r:id="rId6"/>
    <p:sldId id="303" r:id="rId7"/>
    <p:sldId id="307" r:id="rId8"/>
    <p:sldId id="304" r:id="rId9"/>
    <p:sldId id="305" r:id="rId10"/>
    <p:sldId id="301" r:id="rId11"/>
    <p:sldId id="306" r:id="rId12"/>
    <p:sldId id="300" r:id="rId13"/>
    <p:sldId id="302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6" autoAdjust="0"/>
    <p:restoredTop sz="94660"/>
  </p:normalViewPr>
  <p:slideViewPr>
    <p:cSldViewPr>
      <p:cViewPr varScale="1">
        <p:scale>
          <a:sx n="87" d="100"/>
          <a:sy n="87" d="100"/>
        </p:scale>
        <p:origin x="60" y="2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DD217-68F4-43F7-93DB-F8107123D68E}" type="datetimeFigureOut">
              <a:rPr lang="en-US" smtClean="0"/>
              <a:pPr/>
              <a:t>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D8E02-472F-4899-8177-5F11587367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4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4453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D8E02-472F-4899-8177-5F11587367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1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6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50" dirty="0" smtClean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 Michigan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50" dirty="0" smtClean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  State University. 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8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1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3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2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4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0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2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Arial" pitchFamily="34" charset="0"/>
              </a:rPr>
              <a:t>, Slide </a:t>
            </a:r>
            <a:fld id="{D30A2C6D-39BC-4576-856C-8743CF76CCF1}" type="slidenum">
              <a:rPr lang="en-US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8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Daniel Victory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SRF Process Engineer II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713959"/>
            <a:ext cx="9001124" cy="134525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[43]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/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b="0" dirty="0"/>
              <a:t>FRIB Cold-mass Assembly - alignment, quality checks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05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 resistance to give vertical movement to FPC</a:t>
            </a:r>
          </a:p>
          <a:p>
            <a:r>
              <a:rPr lang="en-US" dirty="0" smtClean="0"/>
              <a:t>Springs allow for non parallel alignment from cavity to cart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Wave Resonator FPC Installation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19" y="2312894"/>
            <a:ext cx="2802597" cy="3736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7376"/>
            <a:ext cx="2799236" cy="3732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17376"/>
            <a:ext cx="2799236" cy="37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FRIB coldmass assembly is optimized to assure safety, effectiveness and efficiency</a:t>
            </a:r>
          </a:p>
          <a:p>
            <a:r>
              <a:rPr lang="en-US" dirty="0" smtClean="0"/>
              <a:t>Assembly procedure and tooling is used to overcome minimal space and keep cleanliness a priority</a:t>
            </a:r>
          </a:p>
          <a:p>
            <a:r>
              <a:rPr lang="en-US" dirty="0" smtClean="0"/>
              <a:t>Tooling is used to allow for proper alignment and protection of components during installation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35AD4620-7552-4207-8973-898801ED21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FRIB Cavity Alignment points</a:t>
            </a:r>
          </a:p>
          <a:p>
            <a:r>
              <a:rPr lang="en-US" dirty="0" smtClean="0"/>
              <a:t>Cryomodule Alignment Points</a:t>
            </a:r>
            <a:endParaRPr lang="en-US" dirty="0" smtClean="0"/>
          </a:p>
          <a:p>
            <a:r>
              <a:rPr lang="en-US" dirty="0" smtClean="0"/>
              <a:t>FRIB Coldmass beamline bellow installation tooling</a:t>
            </a:r>
          </a:p>
          <a:p>
            <a:r>
              <a:rPr lang="en-US" dirty="0" smtClean="0"/>
              <a:t>FRIB FPC Installation</a:t>
            </a:r>
          </a:p>
          <a:p>
            <a:pPr lvl="1"/>
            <a:r>
              <a:rPr lang="en-US" dirty="0" smtClean="0"/>
              <a:t>QWR FPC Tooling</a:t>
            </a:r>
          </a:p>
          <a:p>
            <a:pPr lvl="1"/>
            <a:r>
              <a:rPr lang="en-US" dirty="0" smtClean="0"/>
              <a:t>HWR FPC Tooling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FRIB Cavities are secured to the coldmass rail at three points</a:t>
            </a:r>
          </a:p>
          <a:p>
            <a:r>
              <a:rPr lang="en-US" dirty="0" smtClean="0"/>
              <a:t>One side of the cavity is fixed and the other can float</a:t>
            </a:r>
          </a:p>
          <a:p>
            <a:r>
              <a:rPr lang="en-US" dirty="0" smtClean="0"/>
              <a:t>Bearings installed allow the cavity to move during cool down</a:t>
            </a:r>
          </a:p>
          <a:p>
            <a:r>
              <a:rPr lang="en-US" dirty="0" smtClean="0"/>
              <a:t>An </a:t>
            </a:r>
            <a:r>
              <a:rPr lang="en-US" dirty="0"/>
              <a:t>additional capture point allows limits direction of cavity </a:t>
            </a:r>
            <a:r>
              <a:rPr lang="en-US" dirty="0" smtClean="0"/>
              <a:t>shrinkage</a:t>
            </a:r>
          </a:p>
          <a:p>
            <a:r>
              <a:rPr lang="en-US" dirty="0" smtClean="0"/>
              <a:t>Dowel pins align linear guide</a:t>
            </a:r>
          </a:p>
          <a:p>
            <a:r>
              <a:rPr lang="en-US" dirty="0" smtClean="0"/>
              <a:t>Belleville washers keep desired force on bearings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Alignment Factors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Cryomodule Alignment control broken into three main areas</a:t>
            </a:r>
          </a:p>
          <a:p>
            <a:pPr marL="668909" lvl="1" indent="-457200">
              <a:buFont typeface="+mj-lt"/>
              <a:buAutoNum type="arabicPeriod"/>
            </a:pPr>
            <a:r>
              <a:rPr lang="en-US" sz="1800" dirty="0" smtClean="0"/>
              <a:t>Manufacturing and assembly steps to produce an accurate cold mass assembly with meaningful and reliable external fiducials for installation</a:t>
            </a:r>
          </a:p>
          <a:p>
            <a:pPr marL="668909" lvl="1" indent="-457200">
              <a:buFont typeface="+mj-lt"/>
              <a:buAutoNum type="arabicPeriod"/>
            </a:pPr>
            <a:r>
              <a:rPr lang="en-US" sz="1800" dirty="0" smtClean="0"/>
              <a:t>Control and verification of the warm-to-cold offset movements during cool-down</a:t>
            </a:r>
          </a:p>
          <a:p>
            <a:pPr marL="668909" lvl="1" indent="-457200">
              <a:buFont typeface="+mj-lt"/>
              <a:buAutoNum type="arabicPeriod"/>
            </a:pPr>
            <a:r>
              <a:rPr lang="en-US" sz="1800" dirty="0" smtClean="0"/>
              <a:t>Installation and placement accuracy of the cryomodule assembly in the tunnel</a:t>
            </a:r>
          </a:p>
          <a:p>
            <a:pPr marL="28528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 bwMode="auto">
          <a:xfrm>
            <a:off x="4401220" y="2596724"/>
            <a:ext cx="4693406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2" b="580"/>
          <a:stretch/>
        </p:blipFill>
        <p:spPr bwMode="auto">
          <a:xfrm>
            <a:off x="304800" y="3048000"/>
            <a:ext cx="3926064" cy="265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2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Alignment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53504"/>
            <a:ext cx="4062498" cy="30464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4267200"/>
            <a:ext cx="7553325" cy="1754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4" y="1053503"/>
            <a:ext cx="4061884" cy="30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flexible coupling is connected between adjacent </a:t>
            </a:r>
            <a:r>
              <a:rPr lang="en-GB" dirty="0" smtClean="0"/>
              <a:t>cavities on the beam line</a:t>
            </a:r>
          </a:p>
          <a:p>
            <a:r>
              <a:rPr lang="en-GB" dirty="0" smtClean="0"/>
              <a:t>Since </a:t>
            </a:r>
            <a:r>
              <a:rPr lang="en-GB" dirty="0"/>
              <a:t>the low profile nature of the beam line flanges does not allow for the use of gasket clips, FRIB developed a procedure to use two small pieces of tape to hold gaskets in place. Kapton® can be sufficiently cleaned for the low particulate needs of the cavities, while being also radiation resistant for the insulating vacuum</a:t>
            </a:r>
            <a:r>
              <a:rPr lang="en-GB" dirty="0" smtClean="0"/>
              <a:t>.</a:t>
            </a:r>
            <a:endParaRPr lang="en-US" dirty="0"/>
          </a:p>
          <a:p>
            <a:r>
              <a:rPr lang="en-US" dirty="0" smtClean="0"/>
              <a:t>FRIB Cavities have a recessed beamline  flange which does not allow the direct installation of bellows</a:t>
            </a:r>
          </a:p>
          <a:p>
            <a:r>
              <a:rPr lang="en-US" dirty="0" smtClean="0"/>
              <a:t>A compression tool was designed to squeeze bellows to fit in the small space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Bellows Installation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Bellow Installation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919"/>
          <a:stretch/>
        </p:blipFill>
        <p:spPr bwMode="auto">
          <a:xfrm>
            <a:off x="6364164" y="1524000"/>
            <a:ext cx="2730260" cy="401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" y="1524000"/>
            <a:ext cx="3009900" cy="401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62" y="1524000"/>
            <a:ext cx="30099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Mode Power Couplers (FPC</a:t>
            </a:r>
            <a:r>
              <a:rPr lang="en-US" dirty="0" smtClean="0"/>
              <a:t>) are installed to Quarter Wave Resonator (QWR) cavities before coldmass installation</a:t>
            </a:r>
          </a:p>
          <a:p>
            <a:r>
              <a:rPr lang="en-US" dirty="0" smtClean="0"/>
              <a:t>FPCs are installed to Half Wave Resonator (HWR) cavities after cavities are installed to coldmass</a:t>
            </a:r>
          </a:p>
          <a:p>
            <a:r>
              <a:rPr lang="en-US" dirty="0" smtClean="0"/>
              <a:t>Tooling is designed to prevent damage to cavity and FPC. </a:t>
            </a:r>
          </a:p>
          <a:p>
            <a:r>
              <a:rPr lang="en-US" dirty="0" smtClean="0"/>
              <a:t>Tooling is designed for ergonomics for operator</a:t>
            </a:r>
          </a:p>
          <a:p>
            <a:r>
              <a:rPr lang="en-US" dirty="0" smtClean="0"/>
              <a:t>HWR FPCs weigh 75 lbs. installed to bottom of cavity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Power Coupler Installation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Adjustable height fixture to rest QWR FPC</a:t>
            </a:r>
          </a:p>
          <a:p>
            <a:r>
              <a:rPr lang="en-US" dirty="0" smtClean="0"/>
              <a:t>Gasket taped in place</a:t>
            </a:r>
          </a:p>
          <a:p>
            <a:r>
              <a:rPr lang="en-US" dirty="0" smtClean="0"/>
              <a:t>Adapted for both QWR cavity types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Fundamental Mode Power Coupler Installation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Victory, February 2017 TTC WG4 - FRIB Cold-mass Assembly - alignment, quality checks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42"/>
          <a:stretch/>
        </p:blipFill>
        <p:spPr>
          <a:xfrm>
            <a:off x="381000" y="3410176"/>
            <a:ext cx="3505200" cy="2545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3"/>
          <a:stretch/>
        </p:blipFill>
        <p:spPr>
          <a:xfrm>
            <a:off x="5991624" y="984617"/>
            <a:ext cx="2771376" cy="2586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198" y="3505201"/>
            <a:ext cx="4222644" cy="24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ptx" id="{F9D8EFE4-3DAD-43E2-85D0-715CB6229C22}" vid="{1E1D846A-C59C-4820-B358-E1CB3089F2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A49F64DF79428F509E137829B888" ma:contentTypeVersion="12" ma:contentTypeDescription="Create a new document." ma:contentTypeScope="" ma:versionID="f78492142974c4de333a7b90d3569bca">
  <xsd:schema xmlns:xsd="http://www.w3.org/2001/XMLSchema" xmlns:xs="http://www.w3.org/2001/XMLSchema" xmlns:p="http://schemas.microsoft.com/office/2006/metadata/properties" xmlns:ns1="http://schemas.microsoft.com/sharepoint/v3" xmlns:ns3="31ac3772-10db-466f-87b2-5ca6a813de61" xmlns:ns4="http://schemas.microsoft.com/sharepoint/v4" targetNamespace="http://schemas.microsoft.com/office/2006/metadata/properties" ma:root="true" ma:fieldsID="55db7e5ff2f0921c7a8e51d838ec3469" ns1:_="" ns3:_="" ns4:_="">
    <xsd:import namespace="http://schemas.microsoft.com/sharepoint/v3"/>
    <xsd:import namespace="31ac3772-10db-466f-87b2-5ca6a813de6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Archive_x0020_Dat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4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2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3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4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5" nillable="true" ma:displayName="E-Mail From" ma:hidden="true" ma:internalName="EmailFrom">
      <xsd:simpleType>
        <xsd:restriction base="dms:Text"/>
      </xsd:simpleType>
    </xsd:element>
    <xsd:element name="EmailSubject" ma:index="16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1" nillable="true" ma:displayName="Archive Date" ma:format="DateOnly" ma:internalName="Archive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7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5303BC-C848-4C43-8A62-98C0275660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9E4F7B-D634-4DB1-9E84-39AA3D8D9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1ac3772-10db-466f-87b2-5ca6a813de6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06F4AA-BBFC-448E-BDD1-8A9084F5B781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sharepoint/v4"/>
    <ds:schemaRef ds:uri="http://purl.org/dc/elements/1.1/"/>
    <ds:schemaRef ds:uri="http://schemas.microsoft.com/office/2006/documentManagement/types"/>
    <ds:schemaRef ds:uri="31ac3772-10db-466f-87b2-5ca6a813de61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603</Words>
  <Application>Microsoft Office PowerPoint</Application>
  <PresentationFormat>On-screen Show (4:3)</PresentationFormat>
  <Paragraphs>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Helvetica</vt:lpstr>
      <vt:lpstr>Calibri</vt:lpstr>
      <vt:lpstr>ＭＳ Ｐゴシック</vt:lpstr>
      <vt:lpstr>ヒラギノ角ゴ Pro W3</vt:lpstr>
      <vt:lpstr>Lucida Grande</vt:lpstr>
      <vt:lpstr>Arial</vt:lpstr>
      <vt:lpstr>Wingdings</vt:lpstr>
      <vt:lpstr>FRIB3</vt:lpstr>
      <vt:lpstr>[43] FRIB Cold-mass Assembly - alignment, quality checks</vt:lpstr>
      <vt:lpstr>Outline</vt:lpstr>
      <vt:lpstr>Alignment</vt:lpstr>
      <vt:lpstr>Cryomodule Alignment Factors </vt:lpstr>
      <vt:lpstr>Alignment</vt:lpstr>
      <vt:lpstr>Bellows Installation</vt:lpstr>
      <vt:lpstr>Bellow Installation Tools</vt:lpstr>
      <vt:lpstr>Fundamental Power Coupler Installation</vt:lpstr>
      <vt:lpstr>Fundamental Mode Power Coupler Installation</vt:lpstr>
      <vt:lpstr>Half Wave Resonator FPC Installation</vt:lpstr>
      <vt:lpstr>Conclusion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Cold-mass Assembly - alignment, quality checks</dc:title>
  <dc:creator>Victory, Daniel</dc:creator>
  <cp:lastModifiedBy>Victory, Daniel</cp:lastModifiedBy>
  <cp:revision>107</cp:revision>
  <dcterms:created xsi:type="dcterms:W3CDTF">2011-09-13T13:49:06Z</dcterms:created>
  <dcterms:modified xsi:type="dcterms:W3CDTF">2017-02-21T15:03:46Z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0x010100F664A49F64DF79428F509E137829B888</vt:lpwstr>
  </property>
</Properties>
</file>