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318" r:id="rId4"/>
    <p:sldId id="317" r:id="rId5"/>
    <p:sldId id="338" r:id="rId6"/>
    <p:sldId id="355" r:id="rId7"/>
    <p:sldId id="356" r:id="rId8"/>
    <p:sldId id="357" r:id="rId9"/>
    <p:sldId id="337" r:id="rId10"/>
    <p:sldId id="358" r:id="rId11"/>
    <p:sldId id="359" r:id="rId12"/>
  </p:sldIdLst>
  <p:sldSz cx="9144000" cy="6858000" type="screen4x3"/>
  <p:notesSz cx="6662738" cy="9926638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Walker" initials="NJW" lastIdx="20" clrIdx="0"/>
  <p:cmAuthor id="1" name="Pem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9FF"/>
    <a:srgbClr val="5BB9FF"/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9" autoAdjust="0"/>
    <p:restoredTop sz="95931" autoAdjust="0"/>
  </p:normalViewPr>
  <p:slideViewPr>
    <p:cSldViewPr snapToGrid="0" showGuides="1">
      <p:cViewPr varScale="1">
        <p:scale>
          <a:sx n="92" d="100"/>
          <a:sy n="92" d="100"/>
        </p:scale>
        <p:origin x="-102" y="-726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684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3127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87186" cy="4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553" y="0"/>
            <a:ext cx="2887186" cy="4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305"/>
            <a:ext cx="2887186" cy="4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553" y="9430305"/>
            <a:ext cx="2887186" cy="4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49313" y="742950"/>
            <a:ext cx="4964112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5" y="4715154"/>
            <a:ext cx="4886008" cy="446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23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5568A540-AB88-40E1-A77B-36BEA0EF81F6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5568A540-AB88-40E1-A77B-36BEA0EF81F6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5568A540-AB88-40E1-A77B-36BEA0EF81F6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dirty="0" err="1" smtClean="0">
                <a:latin typeface="Times New Roman" pitchFamily="18" charset="0"/>
              </a:rPr>
              <a:t>Remark</a:t>
            </a:r>
            <a:r>
              <a:rPr lang="de-DE" dirty="0" smtClean="0">
                <a:latin typeface="Times New Roman" pitchFamily="18" charset="0"/>
              </a:rPr>
              <a:t>:</a:t>
            </a:r>
          </a:p>
          <a:p>
            <a:r>
              <a:rPr lang="de-DE" dirty="0" smtClean="0">
                <a:latin typeface="Times New Roman" pitchFamily="18" charset="0"/>
              </a:rPr>
              <a:t>Additional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and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comprehensive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information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about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NC‘s</a:t>
            </a:r>
            <a:r>
              <a:rPr lang="de-DE" baseline="0" dirty="0" smtClean="0">
                <a:latin typeface="Times New Roman" pitchFamily="18" charset="0"/>
              </a:rPr>
              <a:t> + </a:t>
            </a:r>
            <a:r>
              <a:rPr lang="de-DE" baseline="0" dirty="0" err="1" smtClean="0">
                <a:latin typeface="Times New Roman" pitchFamily="18" charset="0"/>
              </a:rPr>
              <a:t>experiences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with</a:t>
            </a:r>
            <a:r>
              <a:rPr lang="de-DE" baseline="0" dirty="0" smtClean="0">
                <a:latin typeface="Times New Roman" pitchFamily="18" charset="0"/>
              </a:rPr>
              <a:t> QC </a:t>
            </a:r>
            <a:r>
              <a:rPr lang="de-DE" baseline="0" dirty="0" err="1" smtClean="0">
                <a:latin typeface="Times New Roman" pitchFamily="18" charset="0"/>
              </a:rPr>
              <a:t>concept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during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production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extend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this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talk</a:t>
            </a:r>
            <a:r>
              <a:rPr lang="de-DE" baseline="0" dirty="0" smtClean="0">
                <a:latin typeface="Times New Roman" pitchFamily="18" charset="0"/>
              </a:rPr>
              <a:t> =&gt; </a:t>
            </a:r>
            <a:r>
              <a:rPr lang="de-DE" baseline="0" dirty="0" err="1" smtClean="0">
                <a:latin typeface="Times New Roman" pitchFamily="18" charset="0"/>
              </a:rPr>
              <a:t>aware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that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this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is</a:t>
            </a:r>
            <a:r>
              <a:rPr lang="de-DE" baseline="0" dirty="0" smtClean="0">
                <a:latin typeface="Times New Roman" pitchFamily="18" charset="0"/>
              </a:rPr>
              <a:t> </a:t>
            </a:r>
            <a:r>
              <a:rPr lang="de-DE" baseline="0" dirty="0" err="1" smtClean="0">
                <a:latin typeface="Times New Roman" pitchFamily="18" charset="0"/>
              </a:rPr>
              <a:t>missing</a:t>
            </a:r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2752" y="5505208"/>
            <a:ext cx="972000" cy="72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51" y="5418702"/>
            <a:ext cx="900000" cy="9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5781826"/>
            <a:ext cx="1246189" cy="505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5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2017 TESLA</a:t>
            </a:r>
            <a:r>
              <a:rPr lang="en-GB" baseline="0" noProof="0" dirty="0" smtClean="0"/>
              <a:t> Technology Collaboration Meeting, FRIB, Feb 21-24, 2017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Detlef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Reschke</a:t>
            </a:r>
            <a:r>
              <a:rPr lang="en-GB" baseline="0" noProof="0" dirty="0" smtClean="0"/>
              <a:t>, DESY</a:t>
            </a:r>
            <a:endParaRPr lang="en-GB" noProof="0" dirty="0" smtClean="0"/>
          </a:p>
        </p:txBody>
      </p:sp>
      <p:pic>
        <p:nvPicPr>
          <p:cNvPr id="13" name="pasted-image.pdf"/>
          <p:cNvPicPr>
            <a:picLocks noChangeAspect="1"/>
          </p:cNvPicPr>
          <p:nvPr userDrawn="1"/>
        </p:nvPicPr>
        <p:blipFill>
          <a:blip r:embed="rId9">
            <a:extLst/>
          </a:blip>
          <a:stretch>
            <a:fillRect/>
          </a:stretch>
        </p:blipFill>
        <p:spPr>
          <a:xfrm>
            <a:off x="7238188" y="6486995"/>
            <a:ext cx="1664145" cy="36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2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9041" y="6511227"/>
            <a:ext cx="433193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>
          <a:xfrm>
            <a:off x="404607" y="3805821"/>
            <a:ext cx="8325262" cy="1470855"/>
          </a:xfrm>
        </p:spPr>
        <p:txBody>
          <a:bodyPr/>
          <a:lstStyle/>
          <a:p>
            <a:r>
              <a:rPr lang="en-GB" dirty="0" smtClean="0"/>
              <a:t>Detlef Reschke – DESY</a:t>
            </a:r>
            <a:br>
              <a:rPr lang="en-GB" dirty="0" smtClean="0"/>
            </a:br>
            <a:r>
              <a:rPr lang="en-GB" dirty="0" smtClean="0"/>
              <a:t>(with J. </a:t>
            </a:r>
            <a:r>
              <a:rPr lang="en-GB" dirty="0" err="1" smtClean="0"/>
              <a:t>Iversen</a:t>
            </a:r>
            <a:r>
              <a:rPr lang="en-GB" dirty="0" smtClean="0"/>
              <a:t>, A. </a:t>
            </a:r>
            <a:r>
              <a:rPr lang="en-GB" dirty="0" err="1" smtClean="0"/>
              <a:t>Matheisen</a:t>
            </a:r>
            <a:r>
              <a:rPr lang="en-GB" dirty="0" smtClean="0"/>
              <a:t>, H. Weise)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259306" y="1314450"/>
            <a:ext cx="8652681" cy="2141814"/>
          </a:xfrm>
        </p:spPr>
        <p:txBody>
          <a:bodyPr/>
          <a:lstStyle/>
          <a:p>
            <a:r>
              <a:rPr lang="en-GB" sz="4800" dirty="0" smtClean="0"/>
              <a:t>European XFEL procurement strategy – lessons learned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2-Phase Line (Service Pipe)  Repair Work</a:t>
            </a:r>
            <a:endParaRPr lang="en-US" dirty="0"/>
          </a:p>
        </p:txBody>
      </p:sp>
      <p:grpSp>
        <p:nvGrpSpPr>
          <p:cNvPr id="2048" name="Group 2047"/>
          <p:cNvGrpSpPr/>
          <p:nvPr/>
        </p:nvGrpSpPr>
        <p:grpSpPr>
          <a:xfrm>
            <a:off x="539552" y="1172885"/>
            <a:ext cx="7920880" cy="5273131"/>
            <a:chOff x="251520" y="1172885"/>
            <a:chExt cx="7920880" cy="5273131"/>
          </a:xfrm>
        </p:grpSpPr>
        <p:pic>
          <p:nvPicPr>
            <p:cNvPr id="2050" name="Picture 2" descr="D:\My Documents local\admin_XFEL\XFEL MAC\XFEL_MAC_11_2013\stuff to talk about\2Phase pictures\P105096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72885"/>
              <a:ext cx="7920880" cy="527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518908" y="1506850"/>
              <a:ext cx="5828104" cy="2188696"/>
              <a:chOff x="518908" y="1506850"/>
              <a:chExt cx="5828104" cy="2188696"/>
            </a:xfrm>
          </p:grpSpPr>
          <p:sp>
            <p:nvSpPr>
              <p:cNvPr id="3" name="Freeform 2"/>
              <p:cNvSpPr/>
              <p:nvPr/>
            </p:nvSpPr>
            <p:spPr bwMode="auto">
              <a:xfrm>
                <a:off x="3773452" y="2424608"/>
                <a:ext cx="2573560" cy="372380"/>
              </a:xfrm>
              <a:custGeom>
                <a:avLst/>
                <a:gdLst>
                  <a:gd name="connsiteX0" fmla="*/ 0 w 2573560"/>
                  <a:gd name="connsiteY0" fmla="*/ 0 h 372380"/>
                  <a:gd name="connsiteX1" fmla="*/ 0 w 2573560"/>
                  <a:gd name="connsiteY1" fmla="*/ 0 h 372380"/>
                  <a:gd name="connsiteX2" fmla="*/ 16550 w 2573560"/>
                  <a:gd name="connsiteY2" fmla="*/ 33101 h 372380"/>
                  <a:gd name="connsiteX3" fmla="*/ 24825 w 2573560"/>
                  <a:gd name="connsiteY3" fmla="*/ 45513 h 372380"/>
                  <a:gd name="connsiteX4" fmla="*/ 37238 w 2573560"/>
                  <a:gd name="connsiteY4" fmla="*/ 70339 h 372380"/>
                  <a:gd name="connsiteX5" fmla="*/ 41375 w 2573560"/>
                  <a:gd name="connsiteY5" fmla="*/ 103439 h 372380"/>
                  <a:gd name="connsiteX6" fmla="*/ 45513 w 2573560"/>
                  <a:gd name="connsiteY6" fmla="*/ 119989 h 372380"/>
                  <a:gd name="connsiteX7" fmla="*/ 49650 w 2573560"/>
                  <a:gd name="connsiteY7" fmla="*/ 165502 h 372380"/>
                  <a:gd name="connsiteX8" fmla="*/ 45513 w 2573560"/>
                  <a:gd name="connsiteY8" fmla="*/ 235841 h 372380"/>
                  <a:gd name="connsiteX9" fmla="*/ 41375 w 2573560"/>
                  <a:gd name="connsiteY9" fmla="*/ 264804 h 372380"/>
                  <a:gd name="connsiteX10" fmla="*/ 37238 w 2573560"/>
                  <a:gd name="connsiteY10" fmla="*/ 310317 h 372380"/>
                  <a:gd name="connsiteX11" fmla="*/ 33100 w 2573560"/>
                  <a:gd name="connsiteY11" fmla="*/ 339280 h 372380"/>
                  <a:gd name="connsiteX12" fmla="*/ 2499084 w 2573560"/>
                  <a:gd name="connsiteY12" fmla="*/ 372380 h 372380"/>
                  <a:gd name="connsiteX13" fmla="*/ 2528047 w 2573560"/>
                  <a:gd name="connsiteY13" fmla="*/ 351692 h 372380"/>
                  <a:gd name="connsiteX14" fmla="*/ 2532184 w 2573560"/>
                  <a:gd name="connsiteY14" fmla="*/ 339280 h 372380"/>
                  <a:gd name="connsiteX15" fmla="*/ 2544597 w 2573560"/>
                  <a:gd name="connsiteY15" fmla="*/ 326867 h 372380"/>
                  <a:gd name="connsiteX16" fmla="*/ 2561147 w 2573560"/>
                  <a:gd name="connsiteY16" fmla="*/ 277216 h 372380"/>
                  <a:gd name="connsiteX17" fmla="*/ 2569422 w 2573560"/>
                  <a:gd name="connsiteY17" fmla="*/ 264804 h 372380"/>
                  <a:gd name="connsiteX18" fmla="*/ 2573560 w 2573560"/>
                  <a:gd name="connsiteY18" fmla="*/ 252391 h 372380"/>
                  <a:gd name="connsiteX19" fmla="*/ 2569422 w 2573560"/>
                  <a:gd name="connsiteY19" fmla="*/ 173778 h 372380"/>
                  <a:gd name="connsiteX20" fmla="*/ 2561147 w 2573560"/>
                  <a:gd name="connsiteY20" fmla="*/ 165502 h 372380"/>
                  <a:gd name="connsiteX21" fmla="*/ 2548734 w 2573560"/>
                  <a:gd name="connsiteY21" fmla="*/ 144815 h 372380"/>
                  <a:gd name="connsiteX22" fmla="*/ 2536322 w 2573560"/>
                  <a:gd name="connsiteY22" fmla="*/ 119989 h 372380"/>
                  <a:gd name="connsiteX23" fmla="*/ 2523909 w 2573560"/>
                  <a:gd name="connsiteY23" fmla="*/ 111714 h 372380"/>
                  <a:gd name="connsiteX24" fmla="*/ 0 w 2573560"/>
                  <a:gd name="connsiteY24" fmla="*/ 0 h 37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73560" h="372380">
                    <a:moveTo>
                      <a:pt x="0" y="0"/>
                    </a:moveTo>
                    <a:lnTo>
                      <a:pt x="0" y="0"/>
                    </a:lnTo>
                    <a:cubicBezTo>
                      <a:pt x="5517" y="11034"/>
                      <a:pt x="10643" y="22271"/>
                      <a:pt x="16550" y="33101"/>
                    </a:cubicBezTo>
                    <a:cubicBezTo>
                      <a:pt x="18931" y="37466"/>
                      <a:pt x="22601" y="41065"/>
                      <a:pt x="24825" y="45513"/>
                    </a:cubicBezTo>
                    <a:cubicBezTo>
                      <a:pt x="41953" y="79771"/>
                      <a:pt x="13523" y="34769"/>
                      <a:pt x="37238" y="70339"/>
                    </a:cubicBezTo>
                    <a:cubicBezTo>
                      <a:pt x="38617" y="81372"/>
                      <a:pt x="39547" y="92471"/>
                      <a:pt x="41375" y="103439"/>
                    </a:cubicBezTo>
                    <a:cubicBezTo>
                      <a:pt x="42310" y="109048"/>
                      <a:pt x="44761" y="114352"/>
                      <a:pt x="45513" y="119989"/>
                    </a:cubicBezTo>
                    <a:cubicBezTo>
                      <a:pt x="47526" y="135089"/>
                      <a:pt x="48271" y="150331"/>
                      <a:pt x="49650" y="165502"/>
                    </a:cubicBezTo>
                    <a:cubicBezTo>
                      <a:pt x="48271" y="188948"/>
                      <a:pt x="47463" y="212435"/>
                      <a:pt x="45513" y="235841"/>
                    </a:cubicBezTo>
                    <a:cubicBezTo>
                      <a:pt x="44703" y="245560"/>
                      <a:pt x="42452" y="255111"/>
                      <a:pt x="41375" y="264804"/>
                    </a:cubicBezTo>
                    <a:cubicBezTo>
                      <a:pt x="39693" y="279944"/>
                      <a:pt x="39251" y="295217"/>
                      <a:pt x="37238" y="310317"/>
                    </a:cubicBezTo>
                    <a:cubicBezTo>
                      <a:pt x="32096" y="348880"/>
                      <a:pt x="33100" y="308084"/>
                      <a:pt x="33100" y="339280"/>
                    </a:cubicBezTo>
                    <a:lnTo>
                      <a:pt x="2499084" y="372380"/>
                    </a:lnTo>
                    <a:cubicBezTo>
                      <a:pt x="2508738" y="365484"/>
                      <a:pt x="2519658" y="360081"/>
                      <a:pt x="2528047" y="351692"/>
                    </a:cubicBezTo>
                    <a:cubicBezTo>
                      <a:pt x="2531131" y="348608"/>
                      <a:pt x="2529765" y="342909"/>
                      <a:pt x="2532184" y="339280"/>
                    </a:cubicBezTo>
                    <a:cubicBezTo>
                      <a:pt x="2535430" y="334411"/>
                      <a:pt x="2540459" y="331005"/>
                      <a:pt x="2544597" y="326867"/>
                    </a:cubicBezTo>
                    <a:lnTo>
                      <a:pt x="2561147" y="277216"/>
                    </a:lnTo>
                    <a:cubicBezTo>
                      <a:pt x="2562719" y="272499"/>
                      <a:pt x="2567198" y="269252"/>
                      <a:pt x="2569422" y="264804"/>
                    </a:cubicBezTo>
                    <a:cubicBezTo>
                      <a:pt x="2571373" y="260903"/>
                      <a:pt x="2572181" y="256529"/>
                      <a:pt x="2573560" y="252391"/>
                    </a:cubicBezTo>
                    <a:cubicBezTo>
                      <a:pt x="2572181" y="226187"/>
                      <a:pt x="2573133" y="199755"/>
                      <a:pt x="2569422" y="173778"/>
                    </a:cubicBezTo>
                    <a:cubicBezTo>
                      <a:pt x="2568870" y="169916"/>
                      <a:pt x="2563154" y="168847"/>
                      <a:pt x="2561147" y="165502"/>
                    </a:cubicBezTo>
                    <a:cubicBezTo>
                      <a:pt x="2545038" y="138652"/>
                      <a:pt x="2569700" y="165778"/>
                      <a:pt x="2548734" y="144815"/>
                    </a:cubicBezTo>
                    <a:cubicBezTo>
                      <a:pt x="2545369" y="134719"/>
                      <a:pt x="2544343" y="128010"/>
                      <a:pt x="2536322" y="119989"/>
                    </a:cubicBezTo>
                    <a:cubicBezTo>
                      <a:pt x="2532806" y="116473"/>
                      <a:pt x="2523909" y="111714"/>
                      <a:pt x="2523909" y="11171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>
                <a:off x="1580084" y="2355494"/>
                <a:ext cx="1283818" cy="409652"/>
              </a:xfrm>
              <a:custGeom>
                <a:avLst/>
                <a:gdLst>
                  <a:gd name="connsiteX0" fmla="*/ 1269188 w 1294791"/>
                  <a:gd name="connsiteY0" fmla="*/ 398679 h 409652"/>
                  <a:gd name="connsiteX1" fmla="*/ 1283818 w 1294791"/>
                  <a:gd name="connsiteY1" fmla="*/ 336500 h 409652"/>
                  <a:gd name="connsiteX2" fmla="*/ 1294791 w 1294791"/>
                  <a:gd name="connsiteY2" fmla="*/ 245060 h 409652"/>
                  <a:gd name="connsiteX3" fmla="*/ 1294791 w 1294791"/>
                  <a:gd name="connsiteY3" fmla="*/ 175565 h 409652"/>
                  <a:gd name="connsiteX4" fmla="*/ 1283818 w 1294791"/>
                  <a:gd name="connsiteY4" fmla="*/ 95098 h 409652"/>
                  <a:gd name="connsiteX5" fmla="*/ 1269188 w 1294791"/>
                  <a:gd name="connsiteY5" fmla="*/ 69495 h 409652"/>
                  <a:gd name="connsiteX6" fmla="*/ 1254557 w 1294791"/>
                  <a:gd name="connsiteY6" fmla="*/ 36576 h 409652"/>
                  <a:gd name="connsiteX7" fmla="*/ 0 w 1294791"/>
                  <a:gd name="connsiteY7" fmla="*/ 0 h 409652"/>
                  <a:gd name="connsiteX8" fmla="*/ 18288 w 1294791"/>
                  <a:gd name="connsiteY8" fmla="*/ 142647 h 409652"/>
                  <a:gd name="connsiteX9" fmla="*/ 29261 w 1294791"/>
                  <a:gd name="connsiteY9" fmla="*/ 259690 h 409652"/>
                  <a:gd name="connsiteX10" fmla="*/ 32919 w 1294791"/>
                  <a:gd name="connsiteY10" fmla="*/ 354788 h 409652"/>
                  <a:gd name="connsiteX11" fmla="*/ 29261 w 1294791"/>
                  <a:gd name="connsiteY11" fmla="*/ 409652 h 409652"/>
                  <a:gd name="connsiteX12" fmla="*/ 1269188 w 1294791"/>
                  <a:gd name="connsiteY12" fmla="*/ 398679 h 409652"/>
                  <a:gd name="connsiteX0" fmla="*/ 1269188 w 1294791"/>
                  <a:gd name="connsiteY0" fmla="*/ 398679 h 409652"/>
                  <a:gd name="connsiteX1" fmla="*/ 1283818 w 1294791"/>
                  <a:gd name="connsiteY1" fmla="*/ 336500 h 409652"/>
                  <a:gd name="connsiteX2" fmla="*/ 1294791 w 1294791"/>
                  <a:gd name="connsiteY2" fmla="*/ 245060 h 409652"/>
                  <a:gd name="connsiteX3" fmla="*/ 1294791 w 1294791"/>
                  <a:gd name="connsiteY3" fmla="*/ 175565 h 409652"/>
                  <a:gd name="connsiteX4" fmla="*/ 1283818 w 1294791"/>
                  <a:gd name="connsiteY4" fmla="*/ 95098 h 409652"/>
                  <a:gd name="connsiteX5" fmla="*/ 1269188 w 1294791"/>
                  <a:gd name="connsiteY5" fmla="*/ 69495 h 409652"/>
                  <a:gd name="connsiteX6" fmla="*/ 1254557 w 1294791"/>
                  <a:gd name="connsiteY6" fmla="*/ 36576 h 409652"/>
                  <a:gd name="connsiteX7" fmla="*/ 0 w 1294791"/>
                  <a:gd name="connsiteY7" fmla="*/ 0 h 409652"/>
                  <a:gd name="connsiteX8" fmla="*/ 32918 w 1294791"/>
                  <a:gd name="connsiteY8" fmla="*/ 142647 h 409652"/>
                  <a:gd name="connsiteX9" fmla="*/ 29261 w 1294791"/>
                  <a:gd name="connsiteY9" fmla="*/ 259690 h 409652"/>
                  <a:gd name="connsiteX10" fmla="*/ 32919 w 1294791"/>
                  <a:gd name="connsiteY10" fmla="*/ 354788 h 409652"/>
                  <a:gd name="connsiteX11" fmla="*/ 29261 w 1294791"/>
                  <a:gd name="connsiteY11" fmla="*/ 409652 h 409652"/>
                  <a:gd name="connsiteX12" fmla="*/ 1269188 w 1294791"/>
                  <a:gd name="connsiteY12" fmla="*/ 398679 h 409652"/>
                  <a:gd name="connsiteX0" fmla="*/ 1258215 w 1283818"/>
                  <a:gd name="connsiteY0" fmla="*/ 398679 h 409652"/>
                  <a:gd name="connsiteX1" fmla="*/ 1272845 w 1283818"/>
                  <a:gd name="connsiteY1" fmla="*/ 336500 h 409652"/>
                  <a:gd name="connsiteX2" fmla="*/ 1283818 w 1283818"/>
                  <a:gd name="connsiteY2" fmla="*/ 245060 h 409652"/>
                  <a:gd name="connsiteX3" fmla="*/ 1283818 w 1283818"/>
                  <a:gd name="connsiteY3" fmla="*/ 175565 h 409652"/>
                  <a:gd name="connsiteX4" fmla="*/ 1272845 w 1283818"/>
                  <a:gd name="connsiteY4" fmla="*/ 95098 h 409652"/>
                  <a:gd name="connsiteX5" fmla="*/ 1258215 w 1283818"/>
                  <a:gd name="connsiteY5" fmla="*/ 69495 h 409652"/>
                  <a:gd name="connsiteX6" fmla="*/ 1243584 w 1283818"/>
                  <a:gd name="connsiteY6" fmla="*/ 36576 h 409652"/>
                  <a:gd name="connsiteX7" fmla="*/ 0 w 1283818"/>
                  <a:gd name="connsiteY7" fmla="*/ 0 h 409652"/>
                  <a:gd name="connsiteX8" fmla="*/ 21945 w 1283818"/>
                  <a:gd name="connsiteY8" fmla="*/ 142647 h 409652"/>
                  <a:gd name="connsiteX9" fmla="*/ 18288 w 1283818"/>
                  <a:gd name="connsiteY9" fmla="*/ 259690 h 409652"/>
                  <a:gd name="connsiteX10" fmla="*/ 21946 w 1283818"/>
                  <a:gd name="connsiteY10" fmla="*/ 354788 h 409652"/>
                  <a:gd name="connsiteX11" fmla="*/ 18288 w 1283818"/>
                  <a:gd name="connsiteY11" fmla="*/ 409652 h 409652"/>
                  <a:gd name="connsiteX12" fmla="*/ 1258215 w 1283818"/>
                  <a:gd name="connsiteY12" fmla="*/ 398679 h 409652"/>
                  <a:gd name="connsiteX0" fmla="*/ 1258215 w 1283818"/>
                  <a:gd name="connsiteY0" fmla="*/ 398679 h 409652"/>
                  <a:gd name="connsiteX1" fmla="*/ 1272845 w 1283818"/>
                  <a:gd name="connsiteY1" fmla="*/ 336500 h 409652"/>
                  <a:gd name="connsiteX2" fmla="*/ 1283818 w 1283818"/>
                  <a:gd name="connsiteY2" fmla="*/ 245060 h 409652"/>
                  <a:gd name="connsiteX3" fmla="*/ 1283818 w 1283818"/>
                  <a:gd name="connsiteY3" fmla="*/ 175565 h 409652"/>
                  <a:gd name="connsiteX4" fmla="*/ 1272845 w 1283818"/>
                  <a:gd name="connsiteY4" fmla="*/ 95098 h 409652"/>
                  <a:gd name="connsiteX5" fmla="*/ 1258215 w 1283818"/>
                  <a:gd name="connsiteY5" fmla="*/ 69495 h 409652"/>
                  <a:gd name="connsiteX6" fmla="*/ 1243584 w 1283818"/>
                  <a:gd name="connsiteY6" fmla="*/ 36576 h 409652"/>
                  <a:gd name="connsiteX7" fmla="*/ 0 w 1283818"/>
                  <a:gd name="connsiteY7" fmla="*/ 0 h 409652"/>
                  <a:gd name="connsiteX8" fmla="*/ 21945 w 1283818"/>
                  <a:gd name="connsiteY8" fmla="*/ 142647 h 409652"/>
                  <a:gd name="connsiteX9" fmla="*/ 29260 w 1283818"/>
                  <a:gd name="connsiteY9" fmla="*/ 259690 h 409652"/>
                  <a:gd name="connsiteX10" fmla="*/ 21946 w 1283818"/>
                  <a:gd name="connsiteY10" fmla="*/ 354788 h 409652"/>
                  <a:gd name="connsiteX11" fmla="*/ 18288 w 1283818"/>
                  <a:gd name="connsiteY11" fmla="*/ 409652 h 409652"/>
                  <a:gd name="connsiteX12" fmla="*/ 1258215 w 1283818"/>
                  <a:gd name="connsiteY12" fmla="*/ 398679 h 40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3818" h="409652">
                    <a:moveTo>
                      <a:pt x="1258215" y="398679"/>
                    </a:moveTo>
                    <a:lnTo>
                      <a:pt x="1272845" y="336500"/>
                    </a:lnTo>
                    <a:lnTo>
                      <a:pt x="1283818" y="245060"/>
                    </a:lnTo>
                    <a:lnTo>
                      <a:pt x="1283818" y="175565"/>
                    </a:lnTo>
                    <a:lnTo>
                      <a:pt x="1272845" y="95098"/>
                    </a:lnTo>
                    <a:lnTo>
                      <a:pt x="1258215" y="69495"/>
                    </a:lnTo>
                    <a:lnTo>
                      <a:pt x="1243584" y="36576"/>
                    </a:lnTo>
                    <a:lnTo>
                      <a:pt x="0" y="0"/>
                    </a:lnTo>
                    <a:lnTo>
                      <a:pt x="21945" y="142647"/>
                    </a:lnTo>
                    <a:lnTo>
                      <a:pt x="29260" y="259690"/>
                    </a:lnTo>
                    <a:lnTo>
                      <a:pt x="21946" y="354788"/>
                    </a:lnTo>
                    <a:lnTo>
                      <a:pt x="18288" y="409652"/>
                    </a:lnTo>
                    <a:lnTo>
                      <a:pt x="1258215" y="398679"/>
                    </a:lnTo>
                    <a:close/>
                  </a:path>
                </a:pathLst>
              </a:cu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2852738" y="2393156"/>
                <a:ext cx="950118" cy="378619"/>
              </a:xfrm>
              <a:custGeom>
                <a:avLst/>
                <a:gdLst>
                  <a:gd name="connsiteX0" fmla="*/ 9525 w 950118"/>
                  <a:gd name="connsiteY0" fmla="*/ 371475 h 378619"/>
                  <a:gd name="connsiteX1" fmla="*/ 35718 w 950118"/>
                  <a:gd name="connsiteY1" fmla="*/ 269082 h 378619"/>
                  <a:gd name="connsiteX2" fmla="*/ 42862 w 950118"/>
                  <a:gd name="connsiteY2" fmla="*/ 183357 h 378619"/>
                  <a:gd name="connsiteX3" fmla="*/ 42862 w 950118"/>
                  <a:gd name="connsiteY3" fmla="*/ 114300 h 378619"/>
                  <a:gd name="connsiteX4" fmla="*/ 30956 w 950118"/>
                  <a:gd name="connsiteY4" fmla="*/ 47625 h 378619"/>
                  <a:gd name="connsiteX5" fmla="*/ 0 w 950118"/>
                  <a:gd name="connsiteY5" fmla="*/ 0 h 378619"/>
                  <a:gd name="connsiteX6" fmla="*/ 895350 w 950118"/>
                  <a:gd name="connsiteY6" fmla="*/ 30957 h 378619"/>
                  <a:gd name="connsiteX7" fmla="*/ 931068 w 950118"/>
                  <a:gd name="connsiteY7" fmla="*/ 97632 h 378619"/>
                  <a:gd name="connsiteX8" fmla="*/ 950118 w 950118"/>
                  <a:gd name="connsiteY8" fmla="*/ 166688 h 378619"/>
                  <a:gd name="connsiteX9" fmla="*/ 950118 w 950118"/>
                  <a:gd name="connsiteY9" fmla="*/ 228600 h 378619"/>
                  <a:gd name="connsiteX10" fmla="*/ 940593 w 950118"/>
                  <a:gd name="connsiteY10" fmla="*/ 307182 h 378619"/>
                  <a:gd name="connsiteX11" fmla="*/ 933450 w 950118"/>
                  <a:gd name="connsiteY11" fmla="*/ 369094 h 378619"/>
                  <a:gd name="connsiteX12" fmla="*/ 928687 w 950118"/>
                  <a:gd name="connsiteY12" fmla="*/ 378619 h 378619"/>
                  <a:gd name="connsiteX13" fmla="*/ 9525 w 950118"/>
                  <a:gd name="connsiteY13" fmla="*/ 371475 h 378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118" h="378619">
                    <a:moveTo>
                      <a:pt x="9525" y="371475"/>
                    </a:moveTo>
                    <a:lnTo>
                      <a:pt x="35718" y="269082"/>
                    </a:lnTo>
                    <a:lnTo>
                      <a:pt x="42862" y="183357"/>
                    </a:lnTo>
                    <a:lnTo>
                      <a:pt x="42862" y="114300"/>
                    </a:lnTo>
                    <a:lnTo>
                      <a:pt x="30956" y="47625"/>
                    </a:lnTo>
                    <a:lnTo>
                      <a:pt x="0" y="0"/>
                    </a:lnTo>
                    <a:lnTo>
                      <a:pt x="895350" y="30957"/>
                    </a:lnTo>
                    <a:lnTo>
                      <a:pt x="931068" y="97632"/>
                    </a:lnTo>
                    <a:lnTo>
                      <a:pt x="950118" y="166688"/>
                    </a:lnTo>
                    <a:lnTo>
                      <a:pt x="950118" y="228600"/>
                    </a:lnTo>
                    <a:lnTo>
                      <a:pt x="940593" y="307182"/>
                    </a:lnTo>
                    <a:lnTo>
                      <a:pt x="933450" y="369094"/>
                    </a:lnTo>
                    <a:lnTo>
                      <a:pt x="928687" y="378619"/>
                    </a:lnTo>
                    <a:lnTo>
                      <a:pt x="9525" y="371475"/>
                    </a:lnTo>
                    <a:close/>
                  </a:path>
                </a:pathLst>
              </a:cu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 flipH="1">
                <a:off x="3327798" y="1845404"/>
                <a:ext cx="475058" cy="51009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" name="Straight Arrow Connector 14"/>
              <p:cNvCxnSpPr>
                <a:stCxn id="14" idx="0"/>
              </p:cNvCxnSpPr>
              <p:nvPr/>
            </p:nvCxnSpPr>
            <p:spPr bwMode="auto">
              <a:xfrm flipV="1">
                <a:off x="4081369" y="2796988"/>
                <a:ext cx="634647" cy="560004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" name="Straight Arrow Connector 16"/>
              <p:cNvCxnSpPr>
                <a:stCxn id="14" idx="0"/>
              </p:cNvCxnSpPr>
              <p:nvPr/>
            </p:nvCxnSpPr>
            <p:spPr bwMode="auto">
              <a:xfrm flipH="1" flipV="1">
                <a:off x="2483768" y="2796988"/>
                <a:ext cx="1597601" cy="560004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8" name="Freeform 17"/>
              <p:cNvSpPr/>
              <p:nvPr/>
            </p:nvSpPr>
            <p:spPr bwMode="auto">
              <a:xfrm>
                <a:off x="1354771" y="2342098"/>
                <a:ext cx="227197" cy="426346"/>
              </a:xfrm>
              <a:custGeom>
                <a:avLst/>
                <a:gdLst>
                  <a:gd name="connsiteX0" fmla="*/ 218782 w 227197"/>
                  <a:gd name="connsiteY0" fmla="*/ 423541 h 426346"/>
                  <a:gd name="connsiteX1" fmla="*/ 25244 w 227197"/>
                  <a:gd name="connsiteY1" fmla="*/ 426346 h 426346"/>
                  <a:gd name="connsiteX2" fmla="*/ 0 w 227197"/>
                  <a:gd name="connsiteY2" fmla="*/ 0 h 426346"/>
                  <a:gd name="connsiteX3" fmla="*/ 199148 w 227197"/>
                  <a:gd name="connsiteY3" fmla="*/ 8415 h 426346"/>
                  <a:gd name="connsiteX4" fmla="*/ 213173 w 227197"/>
                  <a:gd name="connsiteY4" fmla="*/ 115001 h 426346"/>
                  <a:gd name="connsiteX5" fmla="*/ 224392 w 227197"/>
                  <a:gd name="connsiteY5" fmla="*/ 213173 h 426346"/>
                  <a:gd name="connsiteX6" fmla="*/ 227197 w 227197"/>
                  <a:gd name="connsiteY6" fmla="*/ 300125 h 426346"/>
                  <a:gd name="connsiteX7" fmla="*/ 221587 w 227197"/>
                  <a:gd name="connsiteY7" fmla="*/ 364638 h 426346"/>
                  <a:gd name="connsiteX8" fmla="*/ 218782 w 227197"/>
                  <a:gd name="connsiteY8" fmla="*/ 423541 h 42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197" h="426346">
                    <a:moveTo>
                      <a:pt x="218782" y="423541"/>
                    </a:moveTo>
                    <a:lnTo>
                      <a:pt x="25244" y="426346"/>
                    </a:lnTo>
                    <a:lnTo>
                      <a:pt x="0" y="0"/>
                    </a:lnTo>
                    <a:lnTo>
                      <a:pt x="199148" y="8415"/>
                    </a:lnTo>
                    <a:lnTo>
                      <a:pt x="213173" y="115001"/>
                    </a:lnTo>
                    <a:lnTo>
                      <a:pt x="224392" y="213173"/>
                    </a:lnTo>
                    <a:lnTo>
                      <a:pt x="227197" y="300125"/>
                    </a:lnTo>
                    <a:lnTo>
                      <a:pt x="221587" y="364638"/>
                    </a:lnTo>
                    <a:lnTo>
                      <a:pt x="218782" y="423541"/>
                    </a:lnTo>
                    <a:close/>
                  </a:path>
                </a:pathLst>
              </a:cu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518908" y="2322464"/>
                <a:ext cx="266466" cy="451590"/>
              </a:xfrm>
              <a:custGeom>
                <a:avLst/>
                <a:gdLst>
                  <a:gd name="connsiteX0" fmla="*/ 266466 w 266466"/>
                  <a:gd name="connsiteY0" fmla="*/ 451590 h 451590"/>
                  <a:gd name="connsiteX1" fmla="*/ 25244 w 266466"/>
                  <a:gd name="connsiteY1" fmla="*/ 448785 h 451590"/>
                  <a:gd name="connsiteX2" fmla="*/ 14025 w 266466"/>
                  <a:gd name="connsiteY2" fmla="*/ 367443 h 451590"/>
                  <a:gd name="connsiteX3" fmla="*/ 2805 w 266466"/>
                  <a:gd name="connsiteY3" fmla="*/ 274881 h 451590"/>
                  <a:gd name="connsiteX4" fmla="*/ 0 w 266466"/>
                  <a:gd name="connsiteY4" fmla="*/ 165489 h 451590"/>
                  <a:gd name="connsiteX5" fmla="*/ 2805 w 266466"/>
                  <a:gd name="connsiteY5" fmla="*/ 78537 h 451590"/>
                  <a:gd name="connsiteX6" fmla="*/ 14025 w 266466"/>
                  <a:gd name="connsiteY6" fmla="*/ 2805 h 451590"/>
                  <a:gd name="connsiteX7" fmla="*/ 238417 w 266466"/>
                  <a:gd name="connsiteY7" fmla="*/ 0 h 451590"/>
                  <a:gd name="connsiteX8" fmla="*/ 235612 w 266466"/>
                  <a:gd name="connsiteY8" fmla="*/ 103781 h 451590"/>
                  <a:gd name="connsiteX9" fmla="*/ 238417 w 266466"/>
                  <a:gd name="connsiteY9" fmla="*/ 227197 h 451590"/>
                  <a:gd name="connsiteX10" fmla="*/ 249637 w 266466"/>
                  <a:gd name="connsiteY10" fmla="*/ 330979 h 451590"/>
                  <a:gd name="connsiteX11" fmla="*/ 266466 w 266466"/>
                  <a:gd name="connsiteY11" fmla="*/ 451590 h 451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466" h="451590">
                    <a:moveTo>
                      <a:pt x="266466" y="451590"/>
                    </a:moveTo>
                    <a:lnTo>
                      <a:pt x="25244" y="448785"/>
                    </a:lnTo>
                    <a:lnTo>
                      <a:pt x="14025" y="367443"/>
                    </a:lnTo>
                    <a:lnTo>
                      <a:pt x="2805" y="274881"/>
                    </a:lnTo>
                    <a:lnTo>
                      <a:pt x="0" y="165489"/>
                    </a:lnTo>
                    <a:lnTo>
                      <a:pt x="2805" y="78537"/>
                    </a:lnTo>
                    <a:lnTo>
                      <a:pt x="14025" y="2805"/>
                    </a:lnTo>
                    <a:lnTo>
                      <a:pt x="238417" y="0"/>
                    </a:lnTo>
                    <a:lnTo>
                      <a:pt x="235612" y="103781"/>
                    </a:lnTo>
                    <a:lnTo>
                      <a:pt x="238417" y="227197"/>
                    </a:lnTo>
                    <a:lnTo>
                      <a:pt x="249637" y="330979"/>
                    </a:lnTo>
                    <a:lnTo>
                      <a:pt x="266466" y="451590"/>
                    </a:lnTo>
                    <a:close/>
                  </a:path>
                </a:pathLst>
              </a:cu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757325" y="2263561"/>
                <a:ext cx="608665" cy="555372"/>
              </a:xfrm>
              <a:custGeom>
                <a:avLst/>
                <a:gdLst>
                  <a:gd name="connsiteX0" fmla="*/ 608665 w 608665"/>
                  <a:gd name="connsiteY0" fmla="*/ 504883 h 555372"/>
                  <a:gd name="connsiteX1" fmla="*/ 583421 w 608665"/>
                  <a:gd name="connsiteY1" fmla="*/ 552567 h 555372"/>
                  <a:gd name="connsiteX2" fmla="*/ 84147 w 608665"/>
                  <a:gd name="connsiteY2" fmla="*/ 555372 h 555372"/>
                  <a:gd name="connsiteX3" fmla="*/ 25244 w 608665"/>
                  <a:gd name="connsiteY3" fmla="*/ 510493 h 555372"/>
                  <a:gd name="connsiteX4" fmla="*/ 5610 w 608665"/>
                  <a:gd name="connsiteY4" fmla="*/ 350613 h 555372"/>
                  <a:gd name="connsiteX5" fmla="*/ 2805 w 608665"/>
                  <a:gd name="connsiteY5" fmla="*/ 224392 h 555372"/>
                  <a:gd name="connsiteX6" fmla="*/ 0 w 608665"/>
                  <a:gd name="connsiteY6" fmla="*/ 117806 h 555372"/>
                  <a:gd name="connsiteX7" fmla="*/ 2805 w 608665"/>
                  <a:gd name="connsiteY7" fmla="*/ 56098 h 555372"/>
                  <a:gd name="connsiteX8" fmla="*/ 61708 w 608665"/>
                  <a:gd name="connsiteY8" fmla="*/ 0 h 555372"/>
                  <a:gd name="connsiteX9" fmla="*/ 541347 w 608665"/>
                  <a:gd name="connsiteY9" fmla="*/ 16829 h 555372"/>
                  <a:gd name="connsiteX10" fmla="*/ 600250 w 608665"/>
                  <a:gd name="connsiteY10" fmla="*/ 86952 h 555372"/>
                  <a:gd name="connsiteX11" fmla="*/ 608665 w 608665"/>
                  <a:gd name="connsiteY11" fmla="*/ 504883 h 55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665" h="555372">
                    <a:moveTo>
                      <a:pt x="608665" y="504883"/>
                    </a:moveTo>
                    <a:lnTo>
                      <a:pt x="583421" y="552567"/>
                    </a:lnTo>
                    <a:lnTo>
                      <a:pt x="84147" y="555372"/>
                    </a:lnTo>
                    <a:lnTo>
                      <a:pt x="25244" y="510493"/>
                    </a:lnTo>
                    <a:lnTo>
                      <a:pt x="5610" y="350613"/>
                    </a:lnTo>
                    <a:lnTo>
                      <a:pt x="2805" y="224392"/>
                    </a:lnTo>
                    <a:lnTo>
                      <a:pt x="0" y="117806"/>
                    </a:lnTo>
                    <a:lnTo>
                      <a:pt x="2805" y="56098"/>
                    </a:lnTo>
                    <a:lnTo>
                      <a:pt x="61708" y="0"/>
                    </a:lnTo>
                    <a:lnTo>
                      <a:pt x="541347" y="16829"/>
                    </a:lnTo>
                    <a:lnTo>
                      <a:pt x="600250" y="86952"/>
                    </a:lnTo>
                    <a:lnTo>
                      <a:pt x="608665" y="504883"/>
                    </a:lnTo>
                    <a:close/>
                  </a:path>
                </a:pathLst>
              </a:cu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23" name="Straight Arrow Connector 22"/>
              <p:cNvCxnSpPr>
                <a:stCxn id="22" idx="0"/>
              </p:cNvCxnSpPr>
              <p:nvPr/>
            </p:nvCxnSpPr>
            <p:spPr bwMode="auto">
              <a:xfrm flipH="1" flipV="1">
                <a:off x="1115616" y="2852936"/>
                <a:ext cx="482938" cy="504056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7" name="Straight Connector 26"/>
              <p:cNvCxnSpPr>
                <a:stCxn id="9" idx="3"/>
                <a:endCxn id="9" idx="8"/>
              </p:cNvCxnSpPr>
              <p:nvPr/>
            </p:nvCxnSpPr>
            <p:spPr bwMode="auto">
              <a:xfrm>
                <a:off x="2895600" y="2507456"/>
                <a:ext cx="902245" cy="19766"/>
              </a:xfrm>
              <a:prstGeom prst="line">
                <a:avLst/>
              </a:prstGeom>
              <a:noFill/>
              <a:ln w="127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3327797" y="3356992"/>
                <a:ext cx="1507144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D930A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D930A"/>
                    </a:solidFill>
                  </a:rPr>
                  <a:t>seamless tube</a:t>
                </a:r>
                <a:endParaRPr lang="en-US" sz="1600" dirty="0">
                  <a:solidFill>
                    <a:srgbClr val="FD930A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4037" y="3356992"/>
                <a:ext cx="2089033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D930A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D930A"/>
                    </a:solidFill>
                  </a:rPr>
                  <a:t>standard intersection</a:t>
                </a:r>
                <a:endParaRPr lang="en-US" sz="1600" dirty="0">
                  <a:solidFill>
                    <a:srgbClr val="FD930A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59832" y="1506850"/>
                <a:ext cx="3079689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B050"/>
                    </a:solidFill>
                  </a:rPr>
                  <a:t>X-ray to certify longitudinal weld</a:t>
                </a:r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p:grpSp>
      </p:grpSp>
      <p:pic>
        <p:nvPicPr>
          <p:cNvPr id="26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28" y="6528314"/>
            <a:ext cx="382923" cy="296571"/>
          </a:xfrm>
          <a:prstGeom prst="rect">
            <a:avLst/>
          </a:prstGeom>
        </p:spPr>
      </p:pic>
      <p:sp>
        <p:nvSpPr>
          <p:cNvPr id="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42325" y="114308"/>
            <a:ext cx="576263" cy="911225"/>
          </a:xfrm>
          <a:prstGeom prst="rect">
            <a:avLst/>
          </a:prstGeom>
        </p:spPr>
        <p:txBody>
          <a:bodyPr lIns="91430" tIns="45715" rIns="91430" bIns="45715"/>
          <a:lstStyle/>
          <a:p>
            <a:pPr>
              <a:defRPr/>
            </a:pPr>
            <a:fld id="{C2885F61-4FB8-45B3-871A-6516672881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Footer Placeholder 15"/>
          <p:cNvSpPr txBox="1">
            <a:spLocks/>
          </p:cNvSpPr>
          <p:nvPr/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0" latin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mtClean="0"/>
              <a:t>XFEL MAC &amp; DESY MAC Meeting – May 7,  2014  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smtClean="0"/>
              <a:t>Hans Weise, DESY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22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RF Measurement and Field Flatness Tuning using DESY-provided Tools</a:t>
            </a:r>
          </a:p>
        </p:txBody>
      </p:sp>
      <p:pic>
        <p:nvPicPr>
          <p:cNvPr id="18435" name="Picture 564" descr="P8260296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58875"/>
            <a:ext cx="358933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3"/>
          <p:cNvSpPr txBox="1">
            <a:spLocks noChangeArrowheads="1"/>
          </p:cNvSpPr>
          <p:nvPr/>
        </p:nvSpPr>
        <p:spPr bwMode="auto">
          <a:xfrm>
            <a:off x="41275" y="5108575"/>
            <a:ext cx="84486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altLang="de-DE" sz="1800">
                <a:solidFill>
                  <a:srgbClr val="261748"/>
                </a:solidFill>
              </a:rPr>
              <a:t>Both machines ready to be used at the companies (CE certified).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altLang="de-DE" sz="1800">
                <a:solidFill>
                  <a:srgbClr val="261748"/>
                </a:solidFill>
              </a:rPr>
              <a:t>Machines can be operated by Non-RF-Experts.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altLang="de-DE" sz="1800" b="1">
                <a:solidFill>
                  <a:srgbClr val="261748"/>
                </a:solidFill>
              </a:rPr>
              <a:t>Considerably shorter measurement / tuning time.</a:t>
            </a:r>
            <a:endParaRPr lang="en-US" altLang="de-DE" sz="1800">
              <a:solidFill>
                <a:srgbClr val="261748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altLang="de-DE" sz="1800">
                <a:solidFill>
                  <a:srgbClr val="261748"/>
                </a:solidFill>
              </a:rPr>
              <a:t>Automation and documentation guaranteed.</a:t>
            </a:r>
          </a:p>
        </p:txBody>
      </p:sp>
      <p:pic>
        <p:nvPicPr>
          <p:cNvPr id="184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158875"/>
            <a:ext cx="507523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r>
              <a:rPr lang="en-US" altLang="de-DE" sz="800">
                <a:solidFill>
                  <a:srgbClr val="000000"/>
                </a:solidFill>
              </a:rPr>
              <a:t>European XFEL User Meeting, January 26, 2011 </a:t>
            </a:r>
          </a:p>
          <a:p>
            <a:r>
              <a:rPr lang="en-US" altLang="de-DE" sz="800">
                <a:solidFill>
                  <a:srgbClr val="000000"/>
                </a:solidFill>
              </a:rPr>
              <a:t>Hans Weise, DESY</a:t>
            </a:r>
            <a:endParaRPr lang="en-GB" altLang="de-DE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production: Preparation Phase</a:t>
            </a: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109728" y="1138069"/>
            <a:ext cx="8891588" cy="53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marL="298450" indent="-2984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US" sz="2000" dirty="0"/>
              <a:t>Define final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cavity design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=&gt;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TESLA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design </a:t>
            </a:r>
            <a:r>
              <a:rPr lang="en-US" sz="1800" dirty="0" smtClean="0"/>
              <a:t>with </a:t>
            </a:r>
            <a:r>
              <a:rPr lang="en-US" sz="1800" dirty="0"/>
              <a:t>minor design </a:t>
            </a:r>
            <a:r>
              <a:rPr lang="en-US" sz="1800" dirty="0" smtClean="0"/>
              <a:t>changes</a:t>
            </a:r>
            <a:endParaRPr lang="en-US" sz="2000" dirty="0"/>
          </a:p>
          <a:p>
            <a:pPr eaLnBrk="1" hangingPunct="1">
              <a:spcBef>
                <a:spcPts val="475"/>
              </a:spcBef>
            </a:pPr>
            <a:r>
              <a:rPr lang="en-US" sz="2000" dirty="0"/>
              <a:t>Establishing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surface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treatment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recipes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=&gt; based on app. </a:t>
            </a:r>
            <a:r>
              <a:rPr lang="en-US" sz="1800" dirty="0"/>
              <a:t>50 prototype </a:t>
            </a:r>
            <a:r>
              <a:rPr lang="en-US" sz="1800" dirty="0" smtClean="0"/>
              <a:t>cavities </a:t>
            </a:r>
            <a:endParaRPr lang="en-US" sz="2000" dirty="0"/>
          </a:p>
          <a:p>
            <a:pPr eaLnBrk="1" hangingPunct="1">
              <a:spcBef>
                <a:spcPts val="475"/>
              </a:spcBef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Industrialization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main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Electropolishing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surface treatment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1800" dirty="0" smtClean="0"/>
              <a:t>=&gt; set </a:t>
            </a:r>
            <a:r>
              <a:rPr lang="en-US" sz="1800" dirty="0"/>
              <a:t>up of </a:t>
            </a:r>
            <a:r>
              <a:rPr lang="en-US" sz="1800" dirty="0" smtClean="0"/>
              <a:t>EP facilities </a:t>
            </a:r>
            <a:r>
              <a:rPr lang="en-US" sz="1800" dirty="0"/>
              <a:t>at </a:t>
            </a:r>
            <a:r>
              <a:rPr lang="en-US" sz="1800" dirty="0" smtClean="0"/>
              <a:t>2 companies</a:t>
            </a:r>
            <a:endParaRPr lang="en-US" sz="1800" dirty="0"/>
          </a:p>
          <a:p>
            <a:pPr eaLnBrk="1" hangingPunct="1">
              <a:spcBef>
                <a:spcPts val="475"/>
              </a:spcBef>
            </a:pPr>
            <a:r>
              <a:rPr lang="en-US" sz="2000" dirty="0" smtClean="0"/>
              <a:t>Preparation of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detailed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specifications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1800" dirty="0" smtClean="0"/>
              <a:t>=&gt; mechanical </a:t>
            </a:r>
            <a:r>
              <a:rPr lang="en-US" sz="1800" dirty="0"/>
              <a:t>fabrication, </a:t>
            </a:r>
            <a:r>
              <a:rPr lang="en-US" sz="1800" dirty="0" smtClean="0"/>
              <a:t>surface treatment</a:t>
            </a:r>
            <a:r>
              <a:rPr lang="en-US" sz="1800" dirty="0"/>
              <a:t>, HT integration, </a:t>
            </a:r>
            <a:r>
              <a:rPr lang="en-US" sz="1800" dirty="0" smtClean="0"/>
              <a:t>transport concept</a:t>
            </a:r>
            <a:endParaRPr lang="en-US" sz="2000" dirty="0"/>
          </a:p>
          <a:p>
            <a:pPr eaLnBrk="1" hangingPunct="1">
              <a:spcBef>
                <a:spcPts val="475"/>
              </a:spcBef>
            </a:pPr>
            <a:r>
              <a:rPr lang="en-US" sz="2000" dirty="0" smtClean="0"/>
              <a:t>Finalize a </a:t>
            </a:r>
            <a:r>
              <a:rPr lang="en-US" sz="2000" dirty="0"/>
              <a:t>concept for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documentation and data transfer</a:t>
            </a:r>
          </a:p>
          <a:p>
            <a:pPr eaLnBrk="1" hangingPunct="1">
              <a:spcBef>
                <a:spcPts val="475"/>
              </a:spcBef>
            </a:pPr>
            <a:r>
              <a:rPr lang="en-US" sz="2000" dirty="0" smtClean="0"/>
              <a:t>Qualification + selection of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Nb /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NbTi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material vendors </a:t>
            </a:r>
            <a:r>
              <a:rPr lang="en-US" sz="2000" dirty="0" smtClean="0"/>
              <a:t>in 3 steps</a:t>
            </a:r>
            <a:br>
              <a:rPr lang="en-US" sz="2000" dirty="0" smtClean="0"/>
            </a:br>
            <a:r>
              <a:rPr lang="en-US" sz="1800" dirty="0" smtClean="0"/>
              <a:t>=&gt; 2 </a:t>
            </a:r>
            <a:r>
              <a:rPr lang="en-US" sz="1800" dirty="0"/>
              <a:t>new </a:t>
            </a:r>
            <a:r>
              <a:rPr lang="en-US" sz="1800" dirty="0" smtClean="0"/>
              <a:t>companies</a:t>
            </a:r>
          </a:p>
          <a:p>
            <a:pPr eaLnBrk="1" hangingPunct="1">
              <a:spcBef>
                <a:spcPts val="475"/>
              </a:spcBef>
            </a:pPr>
            <a:r>
              <a:rPr lang="en-US" sz="2000" dirty="0" smtClean="0"/>
              <a:t>Concept for fulfilling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PED requirements</a:t>
            </a:r>
          </a:p>
          <a:p>
            <a:pPr eaLnBrk="1" hangingPunct="1">
              <a:spcBef>
                <a:spcPts val="475"/>
              </a:spcBef>
            </a:pPr>
            <a:r>
              <a:rPr lang="en-US" sz="2000" dirty="0" smtClean="0"/>
              <a:t>Establishing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“Long pulse” vertical acceptance test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=&gt; protect HOM feedthroughs</a:t>
            </a:r>
          </a:p>
          <a:p>
            <a:pPr eaLnBrk="1" hangingPunct="1">
              <a:spcBef>
                <a:spcPts val="475"/>
              </a:spcBef>
            </a:pPr>
            <a:r>
              <a:rPr lang="en-US" sz="1800" dirty="0"/>
              <a:t>Single-cell cavity R&amp;D program (several aims</a:t>
            </a:r>
            <a:r>
              <a:rPr lang="en-US" sz="1800" dirty="0" smtClean="0"/>
              <a:t>)</a:t>
            </a:r>
          </a:p>
          <a:p>
            <a:pPr eaLnBrk="1" hangingPunct="1">
              <a:spcBef>
                <a:spcPts val="475"/>
              </a:spcBef>
            </a:pPr>
            <a:r>
              <a:rPr lang="en-US" sz="1800" dirty="0" smtClean="0"/>
              <a:t>R&amp;D on Large Grain Nb material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018663" y="5975272"/>
            <a:ext cx="2172454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800" dirty="0" err="1" smtClean="0">
                <a:solidFill>
                  <a:schemeClr val="accent3"/>
                </a:solidFill>
              </a:rPr>
              <a:t>Courtesy</a:t>
            </a:r>
            <a:r>
              <a:rPr lang="de-DE" sz="1800" dirty="0" smtClean="0">
                <a:solidFill>
                  <a:schemeClr val="accent3"/>
                </a:solidFill>
              </a:rPr>
              <a:t> W. Singer</a:t>
            </a:r>
          </a:p>
        </p:txBody>
      </p:sp>
    </p:spTree>
    <p:extLst>
      <p:ext uri="{BB962C8B-B14F-4D97-AF65-F5344CB8AC3E}">
        <p14:creationId xmlns:p14="http://schemas.microsoft.com/office/powerpoint/2010/main" val="31468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production</a:t>
            </a: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81888" y="1132245"/>
            <a:ext cx="9062112" cy="528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marL="298450" indent="-2984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US" sz="2000" dirty="0" smtClean="0"/>
              <a:t>Contract allocated to Research Instruments (RI, Germany) </a:t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 err="1" smtClean="0"/>
              <a:t>E.Zanon</a:t>
            </a:r>
            <a:r>
              <a:rPr lang="en-US" sz="2000" dirty="0" smtClean="0"/>
              <a:t> (EZ, Italy) in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equal shares end 2010</a:t>
            </a:r>
            <a:r>
              <a:rPr lang="en-US" sz="2000" dirty="0" smtClean="0"/>
              <a:t>:</a:t>
            </a:r>
          </a:p>
          <a:p>
            <a:pPr lvl="1" eaLnBrk="1" hangingPunct="1">
              <a:spcBef>
                <a:spcPts val="475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560 series cavities</a:t>
            </a:r>
          </a:p>
          <a:p>
            <a:pPr lvl="1" eaLnBrk="1" hangingPunct="1">
              <a:spcBef>
                <a:spcPts val="475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24 cavities w/o He-tank for QC and further R&amp;D </a:t>
            </a:r>
            <a:r>
              <a:rPr lang="en-US" sz="1600" dirty="0" smtClean="0"/>
              <a:t>(EU funded: “ILC-</a:t>
            </a:r>
            <a:r>
              <a:rPr lang="en-US" sz="1600" dirty="0" err="1" smtClean="0"/>
              <a:t>HiGrade</a:t>
            </a:r>
            <a:r>
              <a:rPr lang="en-US" sz="1600" dirty="0" smtClean="0"/>
              <a:t>”)</a:t>
            </a:r>
            <a:endParaRPr lang="en-US" sz="2000" dirty="0" smtClean="0"/>
          </a:p>
          <a:p>
            <a:pPr lvl="1" eaLnBrk="1" hangingPunct="1">
              <a:spcBef>
                <a:spcPts val="475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Option: 240 series cavity </a:t>
            </a:r>
            <a:br>
              <a:rPr lang="en-US" sz="2000" dirty="0" smtClean="0"/>
            </a:br>
            <a:r>
              <a:rPr lang="en-US" sz="2000" dirty="0" smtClean="0"/>
              <a:t>=&gt; Order allocated end 2012/beginning 2013  in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equal shares</a:t>
            </a:r>
          </a:p>
          <a:p>
            <a:pPr marL="457200" lvl="1" indent="0" eaLnBrk="1" hangingPunct="1">
              <a:spcBef>
                <a:spcPts val="475"/>
              </a:spcBef>
              <a:buClr>
                <a:srgbClr val="002060"/>
              </a:buClr>
              <a:buNone/>
            </a:pPr>
            <a:r>
              <a:rPr lang="en-US" sz="2000" dirty="0" smtClean="0"/>
              <a:t>  </a:t>
            </a:r>
          </a:p>
          <a:p>
            <a:pPr eaLnBrk="1" hangingPunct="1">
              <a:spcBef>
                <a:spcPts val="475"/>
              </a:spcBef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All Nb /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NbTi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material provided </a:t>
            </a:r>
            <a:r>
              <a:rPr lang="en-US" sz="2000" dirty="0"/>
              <a:t>by DESY </a:t>
            </a:r>
            <a:r>
              <a:rPr lang="en-US" sz="2000" dirty="0" smtClean="0"/>
              <a:t>(~ </a:t>
            </a:r>
            <a:r>
              <a:rPr lang="en-US" sz="2000" dirty="0"/>
              <a:t>24420 </a:t>
            </a:r>
            <a:r>
              <a:rPr lang="en-US" sz="2000" dirty="0" smtClean="0"/>
              <a:t>pieces)</a:t>
            </a:r>
            <a:br>
              <a:rPr lang="en-US" sz="2000" dirty="0" smtClean="0"/>
            </a:br>
            <a:r>
              <a:rPr lang="en-US" sz="2000" dirty="0" smtClean="0"/>
              <a:t>=&gt; includes ordering, PED-applicable QC + parts tracking, shipment </a:t>
            </a:r>
          </a:p>
          <a:p>
            <a:pPr eaLnBrk="1" hangingPunct="1">
              <a:spcBef>
                <a:spcPts val="475"/>
              </a:spcBef>
            </a:pPr>
            <a:endParaRPr lang="en-US" sz="2000" dirty="0"/>
          </a:p>
          <a:p>
            <a:pPr eaLnBrk="1" hangingPunct="1">
              <a:spcBef>
                <a:spcPts val="475"/>
              </a:spcBef>
            </a:pPr>
            <a:r>
              <a:rPr lang="en-US" sz="2000" dirty="0" smtClean="0"/>
              <a:t>Order placed following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“Build-to-Print” strategy</a:t>
            </a:r>
            <a:r>
              <a:rPr lang="en-US" sz="2000" dirty="0" smtClean="0"/>
              <a:t>:</a:t>
            </a:r>
          </a:p>
          <a:p>
            <a:pPr lvl="1" eaLnBrk="1" hangingPunct="1">
              <a:spcBef>
                <a:spcPts val="475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Production has to follow specifications precisely</a:t>
            </a:r>
            <a:br>
              <a:rPr lang="en-US" sz="2000" dirty="0" smtClean="0"/>
            </a:br>
            <a:r>
              <a:rPr lang="en-US" sz="2000" dirty="0" smtClean="0"/>
              <a:t>=&gt; close supervision by expert team + frequent visits + regular reporting</a:t>
            </a:r>
            <a:br>
              <a:rPr lang="en-US" sz="2000" dirty="0" smtClean="0"/>
            </a:br>
            <a:r>
              <a:rPr lang="en-US" sz="2000" dirty="0" smtClean="0"/>
              <a:t>(no resident expert at vendor)</a:t>
            </a:r>
          </a:p>
          <a:p>
            <a:pPr lvl="1" eaLnBrk="1" hangingPunct="1">
              <a:spcBef>
                <a:spcPts val="475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No performance guarantee </a:t>
            </a:r>
            <a:r>
              <a:rPr lang="en-US" sz="2000" dirty="0" smtClean="0"/>
              <a:t>by vendors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20" y="1448602"/>
            <a:ext cx="2735579" cy="8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" b="-359"/>
          <a:stretch>
            <a:fillRect/>
          </a:stretch>
        </p:blipFill>
        <p:spPr bwMode="auto">
          <a:xfrm>
            <a:off x="395539" y="2133600"/>
            <a:ext cx="3259297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Surface Preparation</a:t>
            </a: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0" y="1003957"/>
            <a:ext cx="8891588" cy="101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marL="298450" indent="-2984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US" sz="2000" b="1" dirty="0"/>
              <a:t>Two schemes </a:t>
            </a:r>
            <a:r>
              <a:rPr lang="en-US" sz="2000" dirty="0"/>
              <a:t>for the final surface treatment: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- E.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Zanon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: 		Final 10µm BCP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(“BCP Flash”)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/>
              <a:t> </a:t>
            </a:r>
            <a:r>
              <a:rPr lang="en-US" sz="2000" b="1" dirty="0">
                <a:solidFill>
                  <a:srgbClr val="0070C0"/>
                </a:solidFill>
                <a:latin typeface="Arial"/>
                <a:ea typeface="ＭＳ Ｐゴシック"/>
              </a:rPr>
              <a:t>- Research Instr.:</a:t>
            </a:r>
            <a:r>
              <a:rPr lang="en-US" sz="2000" dirty="0">
                <a:solidFill>
                  <a:srgbClr val="0070C0"/>
                </a:solidFill>
                <a:latin typeface="Arial"/>
                <a:ea typeface="ＭＳ Ｐゴシック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Arial"/>
                <a:ea typeface="ＭＳ Ｐゴシック"/>
              </a:rPr>
              <a:t>Final 40µm EP</a:t>
            </a:r>
            <a:endParaRPr lang="en-US" sz="1600" dirty="0"/>
          </a:p>
        </p:txBody>
      </p:sp>
      <p:sp>
        <p:nvSpPr>
          <p:cNvPr id="13316" name="TextBox 13"/>
          <p:cNvSpPr txBox="1">
            <a:spLocks noChangeArrowheads="1"/>
          </p:cNvSpPr>
          <p:nvPr/>
        </p:nvSpPr>
        <p:spPr bwMode="auto">
          <a:xfrm>
            <a:off x="3779912" y="2034169"/>
            <a:ext cx="5364088" cy="408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None/>
              <a:defRPr/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None/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Successful mechanical production and surface preparation at both vendors!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1800" b="1" dirty="0" smtClean="0">
                <a:solidFill>
                  <a:schemeClr val="accent6"/>
                </a:solidFill>
              </a:rPr>
              <a:t/>
            </a:r>
            <a:br>
              <a:rPr lang="en-US" sz="1800" b="1" dirty="0" smtClean="0">
                <a:solidFill>
                  <a:schemeClr val="accent6"/>
                </a:solidFill>
              </a:rPr>
            </a:br>
            <a:endParaRPr lang="en-US" sz="1800" b="1" dirty="0" smtClean="0">
              <a:solidFill>
                <a:schemeClr val="accent6"/>
              </a:solidFill>
            </a:endParaRPr>
          </a:p>
          <a:p>
            <a:pPr eaLnBrk="1" hangingPunct="1">
              <a:buNone/>
              <a:defRPr/>
            </a:pPr>
            <a:endParaRPr lang="en-US" sz="1800" b="1" dirty="0" smtClean="0">
              <a:solidFill>
                <a:schemeClr val="accent6"/>
              </a:solidFill>
            </a:endParaRPr>
          </a:p>
          <a:p>
            <a:pPr eaLnBrk="1" hangingPunct="1">
              <a:buNone/>
              <a:defRPr/>
            </a:pPr>
            <a:r>
              <a:rPr lang="en-US" sz="1800" b="1" dirty="0" smtClean="0"/>
              <a:t>No </a:t>
            </a:r>
            <a:r>
              <a:rPr lang="en-US" sz="1800" b="1" dirty="0"/>
              <a:t>performance guarantee </a:t>
            </a:r>
            <a:r>
              <a:rPr lang="en-US" sz="1800" dirty="0" smtClean="0"/>
              <a:t>resulted in DESY taking responsibility for:</a:t>
            </a:r>
            <a:endParaRPr lang="en-US" sz="1800" dirty="0"/>
          </a:p>
          <a:p>
            <a:pPr marL="176213" lvl="1" indent="-176213" eaLnBrk="1" hangingPunct="1">
              <a:buClr>
                <a:schemeClr val="accent4">
                  <a:lumMod val="90000"/>
                  <a:lumOff val="10000"/>
                </a:schemeClr>
              </a:buClr>
              <a:buFont typeface="Wingdings" pitchFamily="2" charset="2"/>
              <a:buChar char="§"/>
              <a:tabLst>
                <a:tab pos="176213" algn="l"/>
              </a:tabLst>
              <a:defRPr/>
            </a:pPr>
            <a:r>
              <a:rPr lang="en-US" sz="1800" dirty="0" smtClean="0"/>
              <a:t>the </a:t>
            </a:r>
            <a:r>
              <a:rPr lang="en-US" sz="1800" dirty="0"/>
              <a:t>risk of unexpected low gradient or field </a:t>
            </a:r>
            <a:r>
              <a:rPr lang="en-US" sz="1800" dirty="0" smtClean="0"/>
              <a:t>emission</a:t>
            </a:r>
            <a:endParaRPr lang="en-US" sz="1800" dirty="0"/>
          </a:p>
          <a:p>
            <a:pPr marL="0" lvl="1" indent="0" eaLnBrk="1" hangingPunct="1">
              <a:buClr>
                <a:schemeClr val="accent4">
                  <a:lumMod val="90000"/>
                  <a:lumOff val="10000"/>
                </a:schemeClr>
              </a:buClr>
              <a:buFont typeface="Wingdings" pitchFamily="2" charset="2"/>
              <a:buChar char="§"/>
              <a:tabLst>
                <a:tab pos="176213" algn="l"/>
              </a:tabLst>
              <a:defRPr/>
            </a:pP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retreatment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good cooperation/agreements </a:t>
            </a:r>
            <a:r>
              <a:rPr lang="en-US" sz="1800" dirty="0" smtClean="0"/>
              <a:t>with both vendors)</a:t>
            </a:r>
            <a:endParaRPr lang="en-US" sz="1800" dirty="0"/>
          </a:p>
        </p:txBody>
      </p:sp>
      <p:sp>
        <p:nvSpPr>
          <p:cNvPr id="5127" name="TextBox 26"/>
          <p:cNvSpPr txBox="1">
            <a:spLocks noChangeArrowheads="1"/>
          </p:cNvSpPr>
          <p:nvPr/>
        </p:nvSpPr>
        <p:spPr bwMode="auto">
          <a:xfrm>
            <a:off x="179516" y="3205163"/>
            <a:ext cx="127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2000" i="1" dirty="0">
                <a:solidFill>
                  <a:srgbClr val="1D649F"/>
                </a:solidFill>
              </a:rPr>
              <a:t>Final EP</a:t>
            </a:r>
          </a:p>
        </p:txBody>
      </p:sp>
      <p:sp>
        <p:nvSpPr>
          <p:cNvPr id="20489" name="Rectangle 24"/>
          <p:cNvSpPr>
            <a:spLocks noChangeArrowheads="1"/>
          </p:cNvSpPr>
          <p:nvPr/>
        </p:nvSpPr>
        <p:spPr bwMode="auto">
          <a:xfrm>
            <a:off x="1525352" y="2098381"/>
            <a:ext cx="2254560" cy="4338319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12700" algn="ctr">
            <a:solidFill>
              <a:srgbClr val="FD930A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829" indent="-342829">
              <a:defRPr/>
            </a:pPr>
            <a:endParaRPr lang="en-US"/>
          </a:p>
        </p:txBody>
      </p:sp>
      <p:sp>
        <p:nvSpPr>
          <p:cNvPr id="16" name="Rectangle 23"/>
          <p:cNvSpPr/>
          <p:nvPr/>
        </p:nvSpPr>
        <p:spPr bwMode="auto">
          <a:xfrm>
            <a:off x="183286" y="2044907"/>
            <a:ext cx="2254560" cy="4336693"/>
          </a:xfrm>
          <a:prstGeom prst="rect">
            <a:avLst/>
          </a:prstGeom>
          <a:solidFill>
            <a:srgbClr val="A7D9FF">
              <a:alpha val="24706"/>
            </a:srgbClr>
          </a:solidFill>
          <a:ln w="12700" cap="flat" cmpd="sng" algn="ctr">
            <a:solidFill>
              <a:srgbClr val="1D64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829" indent="-342829">
              <a:defRPr/>
            </a:pPr>
            <a:endParaRPr lang="en-US"/>
          </a:p>
        </p:txBody>
      </p:sp>
      <p:sp>
        <p:nvSpPr>
          <p:cNvPr id="5128" name="TextBox 27"/>
          <p:cNvSpPr txBox="1">
            <a:spLocks noChangeArrowheads="1"/>
          </p:cNvSpPr>
          <p:nvPr/>
        </p:nvSpPr>
        <p:spPr bwMode="auto">
          <a:xfrm>
            <a:off x="2404259" y="3188337"/>
            <a:ext cx="1428750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BCP Flash</a:t>
            </a:r>
          </a:p>
        </p:txBody>
      </p:sp>
    </p:spTree>
    <p:extLst>
      <p:ext uri="{BB962C8B-B14F-4D97-AF65-F5344CB8AC3E}">
        <p14:creationId xmlns:p14="http://schemas.microsoft.com/office/powerpoint/2010/main" val="37494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71" y="528240"/>
            <a:ext cx="7283450" cy="481012"/>
          </a:xfrm>
        </p:spPr>
        <p:txBody>
          <a:bodyPr/>
          <a:lstStyle/>
          <a:p>
            <a:r>
              <a:rPr lang="en-US" sz="2800" dirty="0" smtClean="0"/>
              <a:t>Quality Management + Documentation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03845" y="6003898"/>
            <a:ext cx="2172454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800" dirty="0" err="1" smtClean="0">
                <a:solidFill>
                  <a:schemeClr val="accent3"/>
                </a:solidFill>
              </a:rPr>
              <a:t>Courtesy</a:t>
            </a:r>
            <a:r>
              <a:rPr lang="de-DE" sz="1800" dirty="0" smtClean="0">
                <a:solidFill>
                  <a:schemeClr val="accent3"/>
                </a:solidFill>
              </a:rPr>
              <a:t> W. Singer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1323" y="1124744"/>
            <a:ext cx="8784976" cy="5269135"/>
            <a:chOff x="191323" y="1124744"/>
            <a:chExt cx="8784976" cy="5269135"/>
          </a:xfrm>
        </p:grpSpPr>
        <p:sp>
          <p:nvSpPr>
            <p:cNvPr id="5" name="Rectangle 4"/>
            <p:cNvSpPr/>
            <p:nvPr/>
          </p:nvSpPr>
          <p:spPr>
            <a:xfrm>
              <a:off x="191323" y="1124744"/>
              <a:ext cx="8784976" cy="5269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1950" indent="-36195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/>
              </a:pPr>
              <a:r>
                <a:rPr lang="en-US" sz="2000" dirty="0" smtClean="0"/>
                <a:t>Key </a:t>
              </a:r>
              <a:r>
                <a:rPr lang="en-US" sz="2000" dirty="0"/>
                <a:t>t</a:t>
              </a:r>
              <a:r>
                <a:rPr lang="en-US" sz="2000" dirty="0" smtClean="0"/>
                <a:t>echnical documents: 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Technical Specifications + Change Reports</a:t>
              </a:r>
            </a:p>
            <a:p>
              <a:pPr marL="361950" indent="-36195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/>
              </a:pPr>
              <a:r>
                <a:rPr lang="en-US" sz="2000" dirty="0" smtClean="0"/>
                <a:t>Quality Process </a:t>
              </a:r>
              <a:r>
                <a:rPr lang="en-US" sz="2000" dirty="0"/>
                <a:t>based on 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Quality Control Plan </a:t>
              </a:r>
              <a:r>
                <a:rPr lang="en-US" sz="2000" dirty="0" smtClean="0"/>
                <a:t>(also for PED) including:</a:t>
              </a:r>
              <a:endParaRPr lang="en-US" sz="2000" dirty="0"/>
            </a:p>
            <a:p>
              <a:pPr marL="800100" lvl="1" indent="-342900">
                <a:buClr>
                  <a:schemeClr val="tx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800" dirty="0" smtClean="0"/>
                <a:t>Vendor 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</a:rPr>
                <a:t>internal QA, QM </a:t>
              </a:r>
              <a:r>
                <a:rPr lang="en-US" sz="1800" dirty="0" smtClean="0"/>
                <a:t>system</a:t>
              </a:r>
            </a:p>
            <a:p>
              <a:pPr marL="800100" lvl="1" indent="-342900">
                <a:buClr>
                  <a:schemeClr val="tx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</a:rPr>
                <a:t>Microsoft Project Plan</a:t>
              </a:r>
              <a:r>
                <a:rPr lang="en-US" sz="18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800" dirty="0"/>
                <a:t>for tracking of progress + schedule</a:t>
              </a:r>
            </a:p>
            <a:p>
              <a:pPr marL="800100" lvl="1" indent="-342900">
                <a:buClr>
                  <a:schemeClr val="tx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800" b="1" dirty="0" smtClean="0">
                  <a:solidFill>
                    <a:schemeClr val="accent2">
                      <a:lumMod val="75000"/>
                    </a:schemeClr>
                  </a:solidFill>
                </a:rPr>
                <a:t>Non Conformity Reports NCR</a:t>
              </a:r>
              <a:r>
                <a:rPr lang="en-US" sz="1800" dirty="0" smtClean="0">
                  <a:solidFill>
                    <a:schemeClr val="accent2">
                      <a:lumMod val="75000"/>
                    </a:schemeClr>
                  </a:solidFill>
                </a:rPr>
                <a:t>: </a:t>
              </a:r>
              <a:r>
                <a:rPr lang="en-US" sz="1800" dirty="0" smtClean="0"/>
                <a:t/>
              </a:r>
              <a:br>
                <a:rPr lang="en-US" sz="1800" dirty="0" smtClean="0"/>
              </a:br>
              <a:r>
                <a:rPr lang="en-US" sz="1800" dirty="0" smtClean="0"/>
                <a:t>Documentation of all NC’s including a proposal for correction procedure</a:t>
              </a:r>
            </a:p>
            <a:p>
              <a:pPr marL="800100" lvl="1" indent="-342900">
                <a:buClr>
                  <a:schemeClr val="tx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800" dirty="0" smtClean="0"/>
                <a:t>Stepwise release of production (</a:t>
              </a:r>
              <a:r>
                <a:rPr lang="en-US" sz="1800" b="1" dirty="0" smtClean="0">
                  <a:solidFill>
                    <a:schemeClr val="accent2">
                      <a:lumMod val="75000"/>
                    </a:schemeClr>
                  </a:solidFill>
                </a:rPr>
                <a:t>Acceptance Levels </a:t>
              </a:r>
              <a:r>
                <a:rPr lang="en-US" sz="1800" dirty="0" smtClean="0"/>
                <a:t>1, 2, 3) </a:t>
              </a:r>
            </a:p>
            <a:p>
              <a:pPr marL="361950" indent="-361950">
                <a:defRPr/>
              </a:pPr>
              <a:r>
                <a:rPr lang="en-US" sz="2000" dirty="0"/>
                <a:t>All </a:t>
              </a:r>
              <a:r>
                <a:rPr lang="en-US" sz="2000" dirty="0" smtClean="0"/>
                <a:t>production documents </a:t>
              </a:r>
              <a:r>
                <a:rPr lang="en-US" sz="2000" dirty="0"/>
                <a:t>(specifications, protocols, PED </a:t>
              </a:r>
              <a:r>
                <a:rPr lang="en-US" sz="2000" dirty="0" smtClean="0"/>
                <a:t>data, </a:t>
              </a:r>
              <a:r>
                <a:rPr lang="en-US" sz="2000" dirty="0"/>
                <a:t>etc.) </a:t>
              </a:r>
              <a:r>
                <a:rPr lang="en-US" sz="2000" dirty="0" smtClean="0"/>
                <a:t>recorded electronically </a:t>
              </a:r>
              <a:r>
                <a:rPr lang="en-US" sz="2000" dirty="0"/>
                <a:t>in 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data management system (EDMS)</a:t>
              </a:r>
            </a:p>
            <a:p>
              <a:pPr marL="361950" indent="-361950">
                <a:defRPr/>
              </a:pPr>
              <a:r>
                <a:rPr lang="en-US" sz="2000" dirty="0" smtClean="0"/>
                <a:t>Data analysis in 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cavity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data base</a:t>
              </a:r>
            </a:p>
            <a:p>
              <a:pPr marL="361950" indent="-361950">
                <a:defRPr/>
              </a:pPr>
              <a:endParaRPr lang="en-US" sz="20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61950" indent="-361950">
                <a:defRPr/>
              </a:pPr>
              <a:endParaRPr lang="en-US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61950" indent="-361950">
                <a:defRPr/>
              </a:pPr>
              <a:endParaRPr lang="en-US" sz="20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61950" indent="-361950">
                <a:defRPr/>
              </a:pPr>
              <a:endParaRPr lang="en-US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61950" indent="-361950">
                <a:defRPr/>
              </a:pP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Request Tracked e-mail </a:t>
              </a:r>
              <a:r>
                <a:rPr lang="en-US" sz="2000" dirty="0" smtClean="0"/>
                <a:t>communication (“tickets”)</a:t>
              </a:r>
              <a:endParaRPr lang="en-US" sz="20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28" y="4448114"/>
              <a:ext cx="5829629" cy="1520894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>
              <a:off x="6339841" y="5251122"/>
              <a:ext cx="464004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6803845" y="4878867"/>
              <a:ext cx="1805302" cy="7386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400" b="1" dirty="0" smtClean="0">
                  <a:solidFill>
                    <a:schemeClr val="accent3"/>
                  </a:solidFill>
                </a:rPr>
                <a:t>- RF </a:t>
              </a:r>
              <a:r>
                <a:rPr lang="de-DE" sz="1400" b="1" dirty="0" err="1" smtClean="0">
                  <a:solidFill>
                    <a:schemeClr val="accent3"/>
                  </a:solidFill>
                </a:rPr>
                <a:t>test</a:t>
              </a:r>
              <a:r>
                <a:rPr lang="de-DE" sz="1400" b="1" dirty="0" smtClean="0">
                  <a:solidFill>
                    <a:schemeClr val="accent3"/>
                  </a:solidFill>
                </a:rPr>
                <a:t> </a:t>
              </a:r>
              <a:r>
                <a:rPr lang="de-DE" sz="1400" b="1" dirty="0" err="1" smtClean="0">
                  <a:solidFill>
                    <a:schemeClr val="accent3"/>
                  </a:solidFill>
                </a:rPr>
                <a:t>system</a:t>
              </a:r>
              <a:r>
                <a:rPr lang="de-DE" sz="1400" b="1" dirty="0" smtClean="0">
                  <a:solidFill>
                    <a:schemeClr val="accent3"/>
                  </a:solidFill>
                </a:rPr>
                <a:t/>
              </a:r>
              <a:br>
                <a:rPr lang="de-DE" sz="1400" b="1" dirty="0" smtClean="0">
                  <a:solidFill>
                    <a:schemeClr val="accent3"/>
                  </a:solidFill>
                </a:rPr>
              </a:br>
              <a:r>
                <a:rPr lang="de-DE" sz="1400" b="1" dirty="0" smtClean="0">
                  <a:solidFill>
                    <a:schemeClr val="accent3"/>
                  </a:solidFill>
                </a:rPr>
                <a:t>- </a:t>
              </a:r>
              <a:r>
                <a:rPr lang="de-DE" sz="1400" b="1" dirty="0" err="1" smtClean="0">
                  <a:solidFill>
                    <a:schemeClr val="accent3"/>
                  </a:solidFill>
                </a:rPr>
                <a:t>direct</a:t>
              </a:r>
              <a:r>
                <a:rPr lang="de-DE" sz="1400" b="1" dirty="0" smtClean="0">
                  <a:solidFill>
                    <a:schemeClr val="accent3"/>
                  </a:solidFill>
                </a:rPr>
                <a:t> </a:t>
              </a:r>
              <a:r>
                <a:rPr lang="de-DE" sz="1400" b="1" dirty="0" err="1" smtClean="0">
                  <a:solidFill>
                    <a:schemeClr val="accent3"/>
                  </a:solidFill>
                </a:rPr>
                <a:t>file</a:t>
              </a:r>
              <a:r>
                <a:rPr lang="de-DE" sz="1400" b="1" dirty="0" smtClean="0">
                  <a:solidFill>
                    <a:schemeClr val="accent3"/>
                  </a:solidFill>
                </a:rPr>
                <a:t> </a:t>
              </a:r>
              <a:r>
                <a:rPr lang="de-DE" sz="1400" b="1" dirty="0" err="1" smtClean="0">
                  <a:solidFill>
                    <a:schemeClr val="accent3"/>
                  </a:solidFill>
                </a:rPr>
                <a:t>transfer</a:t>
              </a:r>
              <a:r>
                <a:rPr lang="de-DE" sz="1400" b="1" dirty="0" smtClean="0">
                  <a:solidFill>
                    <a:schemeClr val="accent3"/>
                  </a:solidFill>
                </a:rPr>
                <a:t/>
              </a:r>
              <a:br>
                <a:rPr lang="de-DE" sz="1400" b="1" dirty="0" smtClean="0">
                  <a:solidFill>
                    <a:schemeClr val="accent3"/>
                  </a:solidFill>
                </a:rPr>
              </a:br>
              <a:r>
                <a:rPr lang="de-DE" sz="1400" b="1" dirty="0" smtClean="0">
                  <a:solidFill>
                    <a:schemeClr val="accent3"/>
                  </a:solidFill>
                </a:rPr>
                <a:t>- (</a:t>
              </a:r>
              <a:r>
                <a:rPr lang="de-DE" sz="1400" b="1" dirty="0" err="1" smtClean="0">
                  <a:solidFill>
                    <a:schemeClr val="accent3"/>
                  </a:solidFill>
                </a:rPr>
                <a:t>manual</a:t>
              </a:r>
              <a:r>
                <a:rPr lang="de-DE" sz="1400" b="1" dirty="0" smtClean="0">
                  <a:solidFill>
                    <a:schemeClr val="accent3"/>
                  </a:solidFill>
                </a:rPr>
                <a:t> </a:t>
              </a:r>
              <a:r>
                <a:rPr lang="de-DE" sz="1400" b="1" dirty="0" err="1" smtClean="0">
                  <a:solidFill>
                    <a:schemeClr val="accent3"/>
                  </a:solidFill>
                </a:rPr>
                <a:t>entry</a:t>
              </a:r>
              <a:r>
                <a:rPr lang="de-DE" sz="1400" b="1" dirty="0" smtClean="0">
                  <a:solidFill>
                    <a:schemeClr val="accent3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46800" rIns="54000" bIns="18000" anchor="b"/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3868BB5-A0F8-4A10-9B11-F0BC10E58F78}" type="slidenum">
              <a:rPr lang="en-GB" sz="10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sz="1000" b="1">
              <a:solidFill>
                <a:srgbClr val="FFFFFF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17475" y="1124744"/>
            <a:ext cx="890111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57213" indent="-2587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2000" b="1" dirty="0" smtClean="0">
                <a:solidFill>
                  <a:srgbClr val="301C5D"/>
                </a:solidFill>
              </a:rPr>
              <a:t>Concept of Preparation Phase successful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Pre-Qualification of cavity vendors and Nb/</a:t>
            </a:r>
            <a:r>
              <a:rPr lang="en-US" sz="1800" dirty="0" err="1" smtClean="0">
                <a:solidFill>
                  <a:schemeClr val="tx1"/>
                </a:solidFill>
              </a:rPr>
              <a:t>NbTi</a:t>
            </a:r>
            <a:r>
              <a:rPr lang="en-US" sz="1800" dirty="0" smtClean="0">
                <a:solidFill>
                  <a:schemeClr val="tx1"/>
                </a:solidFill>
              </a:rPr>
              <a:t> suppliers important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Surface treatment recipes worked well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2000" b="1" dirty="0" smtClean="0">
                <a:solidFill>
                  <a:srgbClr val="301C5D"/>
                </a:solidFill>
              </a:rPr>
              <a:t>Communication with cavity vendors and notified body of upmost importance</a:t>
            </a:r>
            <a:endParaRPr lang="en-US" sz="2000" b="1" dirty="0">
              <a:solidFill>
                <a:srgbClr val="301C5D"/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Trustful cooperation from tendering until (beyond) last cavity extremely helpful incl. solving problems together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Frequent meetings + visits; request tracked e-mails; good balance between personal contact and well-defined documentation; ...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Rough estimate: team of about 20 colleagues (INFN Milano + DESY)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2000" b="1" dirty="0" smtClean="0">
                <a:solidFill>
                  <a:srgbClr val="301C5D"/>
                </a:solidFill>
              </a:rPr>
              <a:t>Specification successful =&gt; </a:t>
            </a:r>
            <a:r>
              <a:rPr lang="en-US" sz="2000" b="1" dirty="0" smtClean="0">
                <a:solidFill>
                  <a:srgbClr val="301C5D"/>
                </a:solidFill>
              </a:rPr>
              <a:t>make </a:t>
            </a:r>
            <a:r>
              <a:rPr lang="en-US" sz="2000" b="1" dirty="0" smtClean="0">
                <a:solidFill>
                  <a:srgbClr val="301C5D"/>
                </a:solidFill>
              </a:rPr>
              <a:t>it </a:t>
            </a:r>
            <a:r>
              <a:rPr lang="en-US" sz="2000" b="1" dirty="0" smtClean="0">
                <a:solidFill>
                  <a:srgbClr val="301C5D"/>
                </a:solidFill>
              </a:rPr>
              <a:t>precise </a:t>
            </a:r>
            <a:r>
              <a:rPr lang="en-US" sz="2000" b="1" dirty="0" err="1" smtClean="0">
                <a:solidFill>
                  <a:srgbClr val="301C5D"/>
                </a:solidFill>
              </a:rPr>
              <a:t>wrt</a:t>
            </a:r>
            <a:r>
              <a:rPr lang="en-US" sz="2000" b="1" dirty="0" smtClean="0">
                <a:solidFill>
                  <a:srgbClr val="301C5D"/>
                </a:solidFill>
              </a:rPr>
              <a:t>. to critical values and tolerances, but keep the infrastructure as generic </a:t>
            </a:r>
            <a:r>
              <a:rPr lang="en-US" sz="2000" b="1" smtClean="0">
                <a:solidFill>
                  <a:srgbClr val="301C5D"/>
                </a:solidFill>
              </a:rPr>
              <a:t>as possible</a:t>
            </a:r>
            <a:endParaRPr lang="en-US" sz="2000" b="1" dirty="0" smtClean="0">
              <a:solidFill>
                <a:srgbClr val="301C5D"/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Few mechanical tolerances to tight (inner cell shape)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RGA spec for m&gt;50 to tight (modified on request from 1:1000 to 1:300)  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endParaRPr lang="en-US" sz="2000" dirty="0">
              <a:solidFill>
                <a:srgbClr val="301C5D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7438" y="544513"/>
            <a:ext cx="7283450" cy="481012"/>
          </a:xfrm>
        </p:spPr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0061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46800" rIns="54000" bIns="18000" anchor="b"/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3868BB5-A0F8-4A10-9B11-F0BC10E58F78}" type="slidenum">
              <a:rPr lang="en-GB" sz="10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sz="1000" b="1">
              <a:solidFill>
                <a:srgbClr val="FFFFFF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17475" y="1124744"/>
            <a:ext cx="890111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57213" indent="-2587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2000" b="1" dirty="0" smtClean="0">
                <a:solidFill>
                  <a:srgbClr val="301C5D"/>
                </a:solidFill>
              </a:rPr>
              <a:t>Effort of documentation and data transfer underestimated</a:t>
            </a:r>
            <a:endParaRPr lang="en-US" sz="2000" b="1" dirty="0">
              <a:solidFill>
                <a:srgbClr val="301C5D"/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Started late and not enough man power available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Post-documentation required a lot of additional effort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2000" b="1" dirty="0" smtClean="0">
                <a:solidFill>
                  <a:srgbClr val="301C5D"/>
                </a:solidFill>
              </a:rPr>
              <a:t>Provision of “Cavity Tuning Machine” and “</a:t>
            </a:r>
            <a:r>
              <a:rPr lang="en-US" sz="2000" b="1" dirty="0" err="1" smtClean="0">
                <a:solidFill>
                  <a:srgbClr val="301C5D"/>
                </a:solidFill>
              </a:rPr>
              <a:t>HaZeMeMa</a:t>
            </a:r>
            <a:r>
              <a:rPr lang="en-US" sz="2000" b="1" dirty="0" smtClean="0">
                <a:solidFill>
                  <a:srgbClr val="301C5D"/>
                </a:solidFill>
              </a:rPr>
              <a:t>” by DESY</a:t>
            </a:r>
          </a:p>
          <a:p>
            <a:pPr lvl="1" eaLnBrk="1" hangingPunct="1">
              <a:spcBef>
                <a:spcPts val="500"/>
              </a:spcBef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301C5D"/>
                </a:solidFill>
              </a:rPr>
              <a:t>Successful, but labor-intensive (</a:t>
            </a:r>
            <a:r>
              <a:rPr lang="en-US" sz="1800" dirty="0">
                <a:solidFill>
                  <a:srgbClr val="301C5D"/>
                </a:solidFill>
              </a:rPr>
              <a:t>n</a:t>
            </a:r>
            <a:r>
              <a:rPr lang="en-US" sz="1800" dirty="0" smtClean="0">
                <a:solidFill>
                  <a:srgbClr val="301C5D"/>
                </a:solidFill>
              </a:rPr>
              <a:t>ow used for LCLS2, Mesa, </a:t>
            </a:r>
            <a:r>
              <a:rPr lang="en-US" sz="1800" dirty="0" err="1" smtClean="0">
                <a:solidFill>
                  <a:srgbClr val="301C5D"/>
                </a:solidFill>
              </a:rPr>
              <a:t>Tarla</a:t>
            </a:r>
            <a:r>
              <a:rPr lang="en-US" sz="1800" dirty="0">
                <a:solidFill>
                  <a:srgbClr val="301C5D"/>
                </a:solidFill>
              </a:rPr>
              <a:t> </a:t>
            </a:r>
            <a:r>
              <a:rPr lang="en-US" sz="1800" dirty="0" smtClean="0">
                <a:solidFill>
                  <a:srgbClr val="301C5D"/>
                </a:solidFill>
              </a:rPr>
              <a:t>cavities)</a:t>
            </a:r>
            <a:endParaRPr lang="en-US" sz="1800" dirty="0">
              <a:solidFill>
                <a:srgbClr val="301C5D"/>
              </a:solidFill>
            </a:endParaRPr>
          </a:p>
          <a:p>
            <a:pPr lvl="1" eaLnBrk="1" hangingPunct="1">
              <a:spcBef>
                <a:spcPts val="500"/>
              </a:spcBef>
              <a:buClrTx/>
              <a:buSzPct val="100000"/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rgbClr val="301C5D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2000" b="1" dirty="0" smtClean="0">
                <a:solidFill>
                  <a:srgbClr val="301C5D"/>
                </a:solidFill>
              </a:rPr>
              <a:t>Pores in longitudinally welded </a:t>
            </a:r>
            <a:r>
              <a:rPr lang="en-US" sz="2000" b="1" dirty="0" err="1" smtClean="0">
                <a:solidFill>
                  <a:srgbClr val="301C5D"/>
                </a:solidFill>
              </a:rPr>
              <a:t>Ti</a:t>
            </a:r>
            <a:r>
              <a:rPr lang="en-US" sz="2000" b="1" dirty="0" smtClean="0">
                <a:solidFill>
                  <a:srgbClr val="301C5D"/>
                </a:solidFill>
              </a:rPr>
              <a:t> “2-phase pipe” caused significant rework</a:t>
            </a:r>
            <a:endParaRPr lang="en-US" sz="2000" b="1" dirty="0">
              <a:solidFill>
                <a:srgbClr val="301C5D"/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err="1" smtClean="0">
                <a:solidFill>
                  <a:schemeClr val="tx1"/>
                </a:solidFill>
              </a:rPr>
              <a:t>Lonigitudinally</a:t>
            </a:r>
            <a:r>
              <a:rPr lang="en-US" sz="1800" dirty="0" smtClean="0">
                <a:solidFill>
                  <a:schemeClr val="tx1"/>
                </a:solidFill>
              </a:rPr>
              <a:t> welded pipes fulfilled Spec + PED, but during orbital weld pores “widened up” =&gt; out of PED </a:t>
            </a:r>
            <a:r>
              <a:rPr lang="en-US" sz="1800" i="1" dirty="0" smtClean="0">
                <a:solidFill>
                  <a:schemeClr val="tx1"/>
                </a:solidFill>
              </a:rPr>
              <a:t>=&gt; surprise, surprise …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Solution: </a:t>
            </a:r>
            <a:r>
              <a:rPr lang="en-US" sz="1800" dirty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ework with seamless pipes</a:t>
            </a:r>
            <a:endParaRPr lang="en-US" sz="1800" dirty="0">
              <a:solidFill>
                <a:schemeClr val="tx1"/>
              </a:solidFill>
            </a:endParaRPr>
          </a:p>
          <a:p>
            <a:pPr marL="298450" lvl="1" indent="0" eaLnBrk="1" hangingPunct="1">
              <a:spcBef>
                <a:spcPts val="450"/>
              </a:spcBef>
              <a:buClr>
                <a:srgbClr val="261748"/>
              </a:buClr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endParaRPr lang="en-US" sz="2000" dirty="0">
              <a:solidFill>
                <a:srgbClr val="301C5D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7438" y="544513"/>
            <a:ext cx="7283450" cy="481012"/>
          </a:xfrm>
        </p:spPr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 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124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</a:t>
            </a:r>
            <a:r>
              <a:rPr lang="de-DE" dirty="0" err="1" smtClean="0"/>
              <a:t>slides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18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46800" rIns="54000" bIns="18000" anchor="b"/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3868BB5-A0F8-4A10-9B11-F0BC10E58F78}" type="slidenum">
              <a:rPr lang="en-GB" sz="10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sz="1000" b="1">
              <a:solidFill>
                <a:srgbClr val="FFFFFF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17475" y="1124744"/>
            <a:ext cx="890111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57213" indent="-2587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2000" b="1" dirty="0" smtClean="0">
                <a:solidFill>
                  <a:srgbClr val="301C5D"/>
                </a:solidFill>
              </a:rPr>
              <a:t>Transportation: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“Cavity ready for test” requires well-defined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transport concept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Transport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under vacuum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=&gt; </a:t>
            </a:r>
            <a:r>
              <a:rPr lang="en-US" sz="1800" dirty="0">
                <a:solidFill>
                  <a:schemeClr val="tx1"/>
                </a:solidFill>
              </a:rPr>
              <a:t>avoid particle transport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Dedicated boxes</a:t>
            </a:r>
            <a:r>
              <a:rPr lang="en-US" sz="1800" dirty="0" smtClean="0">
                <a:solidFill>
                  <a:schemeClr val="tx1"/>
                </a:solidFill>
              </a:rPr>
              <a:t> for horizontal transport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by truck (Vendor =&gt; DESY =&gt; </a:t>
            </a:r>
            <a:r>
              <a:rPr lang="en-US" sz="1800" dirty="0" err="1" smtClean="0">
                <a:solidFill>
                  <a:schemeClr val="tx1"/>
                </a:solidFill>
              </a:rPr>
              <a:t>Saclay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No performance degradation observed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endParaRPr lang="en-US" sz="2000" dirty="0" smtClean="0">
              <a:solidFill>
                <a:srgbClr val="301C5D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2000" b="1" dirty="0" smtClean="0">
                <a:solidFill>
                  <a:srgbClr val="301C5D"/>
                </a:solidFill>
              </a:rPr>
              <a:t>Incoming </a:t>
            </a:r>
            <a:r>
              <a:rPr lang="en-US" sz="2000" b="1" dirty="0">
                <a:solidFill>
                  <a:srgbClr val="301C5D"/>
                </a:solidFill>
              </a:rPr>
              <a:t>inspection </a:t>
            </a:r>
            <a:r>
              <a:rPr lang="en-US" sz="2000" b="1" dirty="0" smtClean="0">
                <a:solidFill>
                  <a:srgbClr val="301C5D"/>
                </a:solidFill>
              </a:rPr>
              <a:t>at DESY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Basic mechanical, electrical, RF checks + final vacuum leak check before test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Idea: Check for damages </a:t>
            </a:r>
            <a:r>
              <a:rPr lang="en-US" sz="1800" dirty="0">
                <a:solidFill>
                  <a:schemeClr val="tx1"/>
                </a:solidFill>
              </a:rPr>
              <a:t>during </a:t>
            </a:r>
            <a:r>
              <a:rPr lang="en-US" sz="1800" dirty="0" smtClean="0">
                <a:solidFill>
                  <a:schemeClr val="tx1"/>
                </a:solidFill>
              </a:rPr>
              <a:t>transport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Found:	- Assembly errors + contaminations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		- Mechanical + electrical damages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		- Few leaks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Incoming Inspection is mandatory</a:t>
            </a: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ts val="450"/>
              </a:spcBef>
              <a:buClr>
                <a:srgbClr val="261748"/>
              </a:buClr>
              <a:buFont typeface="Wingdings" pitchFamily="2" charset="2"/>
              <a:buChar char=""/>
              <a:defRPr/>
            </a:pPr>
            <a:endParaRPr lang="en-US" sz="2000" dirty="0">
              <a:solidFill>
                <a:srgbClr val="301C5D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7438" y="544513"/>
            <a:ext cx="7283450" cy="481012"/>
          </a:xfrm>
        </p:spPr>
        <p:txBody>
          <a:bodyPr/>
          <a:lstStyle/>
          <a:p>
            <a:r>
              <a:rPr lang="de-DE" dirty="0" smtClean="0"/>
              <a:t>Transportation + </a:t>
            </a:r>
            <a:r>
              <a:rPr lang="de-DE" dirty="0" err="1" smtClean="0"/>
              <a:t>Incoming</a:t>
            </a:r>
            <a:r>
              <a:rPr lang="de-DE" dirty="0" smtClean="0"/>
              <a:t> </a:t>
            </a:r>
            <a:r>
              <a:rPr lang="de-DE" dirty="0" err="1" smtClean="0"/>
              <a:t>Inspection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37" y="1228225"/>
            <a:ext cx="3078226" cy="2310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16685" y="5202525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800" dirty="0" smtClean="0"/>
              <a:t>=&gt; 54 </a:t>
            </a:r>
            <a:r>
              <a:rPr lang="de-DE" sz="1800" dirty="0" err="1" smtClean="0"/>
              <a:t>Cv‘s</a:t>
            </a:r>
            <a:r>
              <a:rPr lang="de-DE" sz="1800" dirty="0" smtClean="0"/>
              <a:t> back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vendor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3299125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518</Words>
  <Application>Microsoft Office PowerPoint</Application>
  <PresentationFormat>On-screen Show (4:3)</PresentationFormat>
  <Paragraphs>119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template-european-xfel-gmbh_presentation-with-partner-logos</vt:lpstr>
      <vt:lpstr>European XFEL procurement strategy – lessons learned</vt:lpstr>
      <vt:lpstr>Cavity production: Preparation Phase</vt:lpstr>
      <vt:lpstr>Cavity production</vt:lpstr>
      <vt:lpstr>Cavity Surface Preparation</vt:lpstr>
      <vt:lpstr>Quality Management + Documentation</vt:lpstr>
      <vt:lpstr>Lessons Learned</vt:lpstr>
      <vt:lpstr>Lessons Learned II</vt:lpstr>
      <vt:lpstr>Additional slides</vt:lpstr>
      <vt:lpstr>Transportation + Incoming Inspection</vt:lpstr>
      <vt:lpstr>2-Phase Line (Service Pipe)  Repair Work</vt:lpstr>
      <vt:lpstr>RF Measurement and Field Flatness Tuning using DESY-provided Tools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Reschke, Detlef</cp:lastModifiedBy>
  <cp:revision>288</cp:revision>
  <cp:lastPrinted>2015-09-02T12:19:45Z</cp:lastPrinted>
  <dcterms:created xsi:type="dcterms:W3CDTF">2012-08-22T12:02:11Z</dcterms:created>
  <dcterms:modified xsi:type="dcterms:W3CDTF">2017-02-17T11:49:17Z</dcterms:modified>
</cp:coreProperties>
</file>