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320" r:id="rId4"/>
    <p:sldId id="312" r:id="rId5"/>
    <p:sldId id="327" r:id="rId6"/>
    <p:sldId id="322" r:id="rId7"/>
    <p:sldId id="328" r:id="rId8"/>
    <p:sldId id="323" r:id="rId9"/>
    <p:sldId id="325" r:id="rId10"/>
    <p:sldId id="315" r:id="rId11"/>
    <p:sldId id="326" r:id="rId12"/>
    <p:sldId id="317" r:id="rId13"/>
    <p:sldId id="32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 A. Lebedev x2558 13122N" initials="VALx1" lastIdx="1" clrIdx="0">
    <p:extLst>
      <p:ext uri="{19B8F6BF-5375-455C-9EA6-DF929625EA0E}">
        <p15:presenceInfo xmlns:p15="http://schemas.microsoft.com/office/powerpoint/2012/main" userId="S-1-5-21-1644491937-1202660629-839522115-74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3087"/>
    <a:srgbClr val="F1A00F"/>
    <a:srgbClr val="004C97"/>
    <a:srgbClr val="404040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1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8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10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I. Lobach, PIP-II Injector Test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196340" y="3607302"/>
            <a:ext cx="697241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Helvetica" pitchFamily="34" charset="0"/>
              </a:rPr>
              <a:t>Beam Size Along the Pulse in PIP-II IT MEBT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94970" y="4841873"/>
            <a:ext cx="454279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Igor Lobach</a:t>
            </a:r>
            <a:endParaRPr lang="en-US" dirty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Belarusian State University</a:t>
            </a:r>
          </a:p>
          <a:p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Summer Intern, Program: PARTI</a:t>
            </a:r>
          </a:p>
          <a:p>
            <a:r>
              <a:rPr lang="en-US" dirty="0" smtClean="0">
                <a:solidFill>
                  <a:schemeClr val="tx1"/>
                </a:solidFill>
                <a:latin typeface="Helvetica" pitchFamily="34" charset="0"/>
              </a:rPr>
              <a:t>PARTI Meeting, August 10, 2016</a:t>
            </a:r>
          </a:p>
          <a:p>
            <a:endParaRPr lang="en-US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064738" y="4841874"/>
            <a:ext cx="277546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latin typeface="Helvetica" pitchFamily="34" charset="0"/>
              </a:rPr>
              <a:t>Supervisors:</a:t>
            </a:r>
          </a:p>
          <a:p>
            <a:pPr algn="r"/>
            <a:r>
              <a:rPr lang="en-US" dirty="0" smtClean="0">
                <a:latin typeface="Helvetica" pitchFamily="34" charset="0"/>
              </a:rPr>
              <a:t>Alexander V </a:t>
            </a:r>
            <a:r>
              <a:rPr lang="en-US" dirty="0" err="1" smtClean="0">
                <a:latin typeface="Helvetica" pitchFamily="34" charset="0"/>
              </a:rPr>
              <a:t>Shemyakin</a:t>
            </a:r>
            <a:endParaRPr lang="en-US" dirty="0" smtClean="0">
              <a:latin typeface="Helvetica" pitchFamily="34" charset="0"/>
            </a:endParaRPr>
          </a:p>
          <a:p>
            <a:pPr algn="r"/>
            <a:r>
              <a:rPr lang="en-US" dirty="0" smtClean="0">
                <a:latin typeface="Helvetica" pitchFamily="34" charset="0"/>
              </a:rPr>
              <a:t>Lionel R Prost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to measure beam </a:t>
            </a:r>
            <a:r>
              <a:rPr lang="en-US" dirty="0" smtClean="0"/>
              <a:t>size in the MEBT </a:t>
            </a:r>
            <a:r>
              <a:rPr lang="en-US" dirty="0"/>
              <a:t>for long pulses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097" y="860702"/>
                <a:ext cx="22866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Short pulses (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u="sng" dirty="0" smtClean="0"/>
                  <a:t>)</a:t>
                </a:r>
                <a:endParaRPr lang="en-US" sz="2000" u="sng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" y="860702"/>
                <a:ext cx="2286652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660" t="-7576" r="-186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30"/>
          <p:cNvPicPr>
            <a:picLocks noChangeAspect="1"/>
          </p:cNvPicPr>
          <p:nvPr/>
        </p:nvPicPr>
        <p:blipFill rotWithShape="1">
          <a:blip r:embed="rId3"/>
          <a:srcRect l="7732" t="21325" r="33296" b="15994"/>
          <a:stretch/>
        </p:blipFill>
        <p:spPr>
          <a:xfrm>
            <a:off x="5553819" y="1157453"/>
            <a:ext cx="2952736" cy="1764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4983664" y="2222584"/>
                <a:ext cx="102459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Beamdump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Current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83664" y="2222584"/>
                <a:ext cx="1024599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3226" t="-58929" r="-2903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13715" y="1042380"/>
                <a:ext cx="90453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Scraper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Position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5" y="1042380"/>
                <a:ext cx="904536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8108" r="-5743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9097" y="3230141"/>
                <a:ext cx="22930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/>
                  <a:t>Long pulses (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000" b="0" i="1" u="sng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000" u="sng" dirty="0" smtClean="0"/>
                  <a:t>)</a:t>
                </a:r>
                <a:endParaRPr lang="en-US" sz="2000" u="sng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" y="3230141"/>
                <a:ext cx="229306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653" t="-9091" r="-185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6" descr="C:\Users\Nixan\Pictures\Рисунок1dfd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51" y="4321231"/>
            <a:ext cx="2250489" cy="1835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Прямая со стрелкой 14"/>
          <p:cNvCxnSpPr/>
          <p:nvPr/>
        </p:nvCxnSpPr>
        <p:spPr>
          <a:xfrm>
            <a:off x="5768880" y="2691256"/>
            <a:ext cx="111198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7290" y="2378253"/>
            <a:ext cx="10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Far tail</a:t>
            </a:r>
            <a:endParaRPr lang="ru-RU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5298160" y="3796414"/>
            <a:ext cx="1159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Proposal:</a:t>
            </a:r>
            <a:endParaRPr lang="en-US" sz="2000" u="sng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9540" y="3101340"/>
            <a:ext cx="8907780" cy="0"/>
          </a:xfrm>
          <a:prstGeom prst="line">
            <a:avLst/>
          </a:prstGeom>
          <a:effectLst>
            <a:outerShdw sx="1000" sy="1000" rotWithShape="0">
              <a:srgbClr val="000000"/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540" y="3223260"/>
            <a:ext cx="8907780" cy="0"/>
          </a:xfrm>
          <a:prstGeom prst="line">
            <a:avLst/>
          </a:prstGeom>
          <a:effectLst>
            <a:outerShdw sx="1000" sy="1000" rotWithShape="0">
              <a:srgbClr val="000000"/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2124" y="1365318"/>
            <a:ext cx="4624676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One can move the scrapers all over the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7"/>
              <p:cNvSpPr/>
              <p:nvPr/>
            </p:nvSpPr>
            <p:spPr>
              <a:xfrm>
                <a:off x="252124" y="1811334"/>
                <a:ext cx="4624676" cy="368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The profile is Gaussian with error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&lt;1%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4" y="1811334"/>
                <a:ext cx="4624676" cy="368915"/>
              </a:xfrm>
              <a:prstGeom prst="rect">
                <a:avLst/>
              </a:prstGeom>
              <a:blipFill rotWithShape="0">
                <a:blip r:embed="rId8"/>
                <a:stretch>
                  <a:fillRect l="-393" b="-10606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7"/>
          <p:cNvSpPr/>
          <p:nvPr/>
        </p:nvSpPr>
        <p:spPr>
          <a:xfrm>
            <a:off x="252124" y="2255200"/>
            <a:ext cx="4624676" cy="6035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Standard deviation in the far tails (signal noise) is about 0.04 mA</a:t>
            </a:r>
          </a:p>
        </p:txBody>
      </p:sp>
      <p:sp>
        <p:nvSpPr>
          <p:cNvPr id="23" name="Rectangle 7"/>
          <p:cNvSpPr/>
          <p:nvPr/>
        </p:nvSpPr>
        <p:spPr>
          <a:xfrm>
            <a:off x="252124" y="3686276"/>
            <a:ext cx="4624676" cy="6035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The scrapers can intercept only a small fraction (4%) of total beam current, otherwise they </a:t>
            </a:r>
            <a:r>
              <a:rPr lang="en-US" sz="1600" dirty="0" smtClean="0">
                <a:solidFill>
                  <a:srgbClr val="0070C0"/>
                </a:solidFill>
              </a:rPr>
              <a:t>brake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70883" y="4321231"/>
            <a:ext cx="3352137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Make a scraper scan of the far tails</a:t>
            </a:r>
          </a:p>
        </p:txBody>
      </p:sp>
      <p:sp>
        <p:nvSpPr>
          <p:cNvPr id="25" name="Прямоугольник 35"/>
          <p:cNvSpPr/>
          <p:nvPr/>
        </p:nvSpPr>
        <p:spPr>
          <a:xfrm>
            <a:off x="5012359" y="4321231"/>
            <a:ext cx="556591" cy="368915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</a:t>
            </a:r>
            <a:endParaRPr lang="ru-RU" dirty="0"/>
          </a:p>
        </p:txBody>
      </p:sp>
      <p:sp>
        <p:nvSpPr>
          <p:cNvPr id="26" name="Rectangle 7"/>
          <p:cNvSpPr/>
          <p:nvPr/>
        </p:nvSpPr>
        <p:spPr>
          <a:xfrm>
            <a:off x="5570883" y="4767247"/>
            <a:ext cx="3352137" cy="5460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Assume that for long pulses beam profile is still Gaussian</a:t>
            </a:r>
          </a:p>
        </p:txBody>
      </p:sp>
      <p:sp>
        <p:nvSpPr>
          <p:cNvPr id="27" name="Прямоугольник 39"/>
          <p:cNvSpPr/>
          <p:nvPr/>
        </p:nvSpPr>
        <p:spPr>
          <a:xfrm>
            <a:off x="5012359" y="4767247"/>
            <a:ext cx="556591" cy="546024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ru-RU" dirty="0"/>
          </a:p>
        </p:txBody>
      </p:sp>
      <p:sp>
        <p:nvSpPr>
          <p:cNvPr id="28" name="Rectangle 7"/>
          <p:cNvSpPr/>
          <p:nvPr/>
        </p:nvSpPr>
        <p:spPr>
          <a:xfrm>
            <a:off x="5570883" y="5378753"/>
            <a:ext cx="3352137" cy="56484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Fit the far tails with Gaussian curve and obtain RMS beam size</a:t>
            </a:r>
          </a:p>
        </p:txBody>
      </p:sp>
      <p:sp>
        <p:nvSpPr>
          <p:cNvPr id="29" name="Прямоугольник 41"/>
          <p:cNvSpPr/>
          <p:nvPr/>
        </p:nvSpPr>
        <p:spPr>
          <a:xfrm>
            <a:off x="5012359" y="5378752"/>
            <a:ext cx="556591" cy="564848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5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</a:t>
            </a:r>
            <a:r>
              <a:rPr lang="en-US" dirty="0"/>
              <a:t>to measure beam </a:t>
            </a:r>
            <a:r>
              <a:rPr lang="en-US" dirty="0" smtClean="0"/>
              <a:t>size in the MEBT </a:t>
            </a:r>
            <a:r>
              <a:rPr lang="en-US" dirty="0"/>
              <a:t>for long pulses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437" y="822602"/>
            <a:ext cx="447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The method was tested with short pulses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16200000">
                <a:off x="2852138" y="2245847"/>
                <a:ext cx="1128424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Beamdump</m:t>
                      </m:r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Current</m:t>
                      </m:r>
                      <m:r>
                        <a:rPr lang="en-US" sz="11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52138" y="2245847"/>
                <a:ext cx="1128424" cy="169277"/>
              </a:xfrm>
              <a:prstGeom prst="rect">
                <a:avLst/>
              </a:prstGeom>
              <a:blipFill rotWithShape="0">
                <a:blip r:embed="rId2"/>
                <a:stretch>
                  <a:fillRect t="-31892" r="-40741" b="-5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7529" y="1319859"/>
                <a:ext cx="99619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Scraper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Position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529" y="1319859"/>
                <a:ext cx="996197" cy="184666"/>
              </a:xfrm>
              <a:prstGeom prst="rect">
                <a:avLst/>
              </a:prstGeom>
              <a:blipFill rotWithShape="0">
                <a:blip r:embed="rId3"/>
                <a:stretch>
                  <a:fillRect l="-6707" r="-4268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6"/>
          <p:cNvPicPr>
            <a:picLocks noChangeAspect="1"/>
          </p:cNvPicPr>
          <p:nvPr/>
        </p:nvPicPr>
        <p:blipFill rotWithShape="1">
          <a:blip r:embed="rId4"/>
          <a:srcRect l="9055" t="9103" r="19750" b="8289"/>
          <a:stretch/>
        </p:blipFill>
        <p:spPr>
          <a:xfrm>
            <a:off x="3488138" y="1523918"/>
            <a:ext cx="2296633" cy="14982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2842" y="3487817"/>
            <a:ext cx="8498316" cy="30897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Preliminary results of beam size measurement in the MEBT for long pulses (3.5 </a:t>
            </a:r>
            <a:r>
              <a:rPr lang="en-US" sz="1600" dirty="0" err="1" smtClean="0">
                <a:solidFill>
                  <a:schemeClr val="bg1"/>
                </a:solidFill>
              </a:rPr>
              <a:t>ms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6200000">
                <a:off x="186429" y="4854002"/>
                <a:ext cx="102459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beam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86429" y="4854002"/>
                <a:ext cx="1024599" cy="215444"/>
              </a:xfrm>
              <a:prstGeom prst="rect">
                <a:avLst/>
              </a:prstGeom>
              <a:blipFill rotWithShape="0">
                <a:blip r:embed="rId5"/>
                <a:stretch>
                  <a:fillRect t="-50595" r="-5714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5" y="3922681"/>
            <a:ext cx="2929259" cy="2126231"/>
          </a:xfrm>
          <a:prstGeom prst="rect">
            <a:avLst/>
          </a:prstGeom>
        </p:spPr>
      </p:pic>
      <p:graphicFrame>
        <p:nvGraphicFramePr>
          <p:cNvPr id="30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8244"/>
              </p:ext>
            </p:extLst>
          </p:nvPr>
        </p:nvGraphicFramePr>
        <p:xfrm>
          <a:off x="5896644" y="1429720"/>
          <a:ext cx="2945138" cy="1577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932"/>
                <a:gridCol w="878603"/>
                <a:gridCol w="878603"/>
              </a:tblGrid>
              <a:tr h="224498">
                <a:tc rowSpan="2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Sigma</a:t>
                      </a:r>
                      <a:endParaRPr lang="ru-RU" sz="105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4498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horizontal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vertical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244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Full Scraper Scan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2.87 mm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1.83 mm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4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Proposed Method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2.96 mm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1.86 mm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44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Relative error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3.1%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0070C0"/>
                          </a:solidFill>
                        </a:rPr>
                        <a:t>1.3%</a:t>
                      </a:r>
                      <a:endParaRPr lang="ru-RU" sz="105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59685" y="2933483"/>
            <a:ext cx="215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Scraper scan of the far tails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59601" y="5330106"/>
                <a:ext cx="90453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Position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along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pulse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01" y="5330106"/>
                <a:ext cx="904536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757" r="-137838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20811" y="3879713"/>
            <a:ext cx="3542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4C97"/>
                </a:solidFill>
              </a:rPr>
              <a:t>Some difficulties of the method:</a:t>
            </a:r>
            <a:endParaRPr lang="en-US" sz="20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15454" y="4397431"/>
                <a:ext cx="4136184" cy="368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004C97"/>
                    </a:solidFill>
                  </a:rPr>
                  <a:t>Thermal expansion of the scrapers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∼0.15</m:t>
                    </m:r>
                  </m:oMath>
                </a14:m>
                <a:r>
                  <a:rPr lang="en-US" sz="1400" dirty="0">
                    <a:solidFill>
                      <a:srgbClr val="004C97"/>
                    </a:solidFill>
                  </a:rPr>
                  <a:t> mm)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54" y="4397431"/>
                <a:ext cx="4136184" cy="368915"/>
              </a:xfrm>
              <a:prstGeom prst="rect">
                <a:avLst/>
              </a:prstGeom>
              <a:blipFill rotWithShape="0">
                <a:blip r:embed="rId8"/>
                <a:stretch>
                  <a:fillRect l="-146" b="-3030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35"/>
          <p:cNvSpPr/>
          <p:nvPr/>
        </p:nvSpPr>
        <p:spPr>
          <a:xfrm>
            <a:off x="4156930" y="4397431"/>
            <a:ext cx="556591" cy="368915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7"/>
              <p:cNvSpPr/>
              <p:nvPr/>
            </p:nvSpPr>
            <p:spPr>
              <a:xfrm>
                <a:off x="4715454" y="4896787"/>
                <a:ext cx="4136184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rgbClr val="004C97"/>
                    </a:solidFill>
                  </a:rPr>
                  <a:t>Long </a:t>
                </a:r>
                <a:r>
                  <a:rPr lang="en-US" sz="1400" dirty="0" smtClean="0">
                    <a:solidFill>
                      <a:srgbClr val="004C97"/>
                    </a:solidFill>
                  </a:rPr>
                  <a:t>measurements (1 </a:t>
                </a:r>
                <a:r>
                  <a:rPr lang="en-US" sz="1400" dirty="0">
                    <a:solidFill>
                      <a:srgbClr val="004C97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∼30</m:t>
                    </m:r>
                  </m:oMath>
                </a14:m>
                <a:r>
                  <a:rPr lang="en-US" sz="1400" dirty="0">
                    <a:solidFill>
                      <a:srgbClr val="004C97"/>
                    </a:solidFill>
                  </a:rPr>
                  <a:t> min)</a:t>
                </a:r>
              </a:p>
            </p:txBody>
          </p:sp>
        </mc:Choice>
        <mc:Fallback xmlns="">
          <p:sp>
            <p:nvSpPr>
              <p:cNvPr id="2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54" y="4896787"/>
                <a:ext cx="4136184" cy="365760"/>
              </a:xfrm>
              <a:prstGeom prst="rect">
                <a:avLst/>
              </a:prstGeom>
              <a:blipFill rotWithShape="0">
                <a:blip r:embed="rId9"/>
                <a:stretch>
                  <a:fillRect l="-146" b="-4615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39"/>
          <p:cNvSpPr/>
          <p:nvPr/>
        </p:nvSpPr>
        <p:spPr>
          <a:xfrm>
            <a:off x="4156930" y="4896787"/>
            <a:ext cx="556591" cy="36576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ru-RU" dirty="0"/>
          </a:p>
        </p:txBody>
      </p:sp>
      <p:sp>
        <p:nvSpPr>
          <p:cNvPr id="31" name="Rectangle 7"/>
          <p:cNvSpPr/>
          <p:nvPr/>
        </p:nvSpPr>
        <p:spPr>
          <a:xfrm>
            <a:off x="4715454" y="5401613"/>
            <a:ext cx="4136184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4C97"/>
                </a:solidFill>
              </a:rPr>
              <a:t>Noise in the beam dump current reading</a:t>
            </a:r>
          </a:p>
        </p:txBody>
      </p:sp>
      <p:sp>
        <p:nvSpPr>
          <p:cNvPr id="32" name="Прямоугольник 41"/>
          <p:cNvSpPr/>
          <p:nvPr/>
        </p:nvSpPr>
        <p:spPr>
          <a:xfrm>
            <a:off x="4156930" y="5401612"/>
            <a:ext cx="556591" cy="36576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</a:t>
            </a:r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301683" y="1457771"/>
            <a:ext cx="2894131" cy="89846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</a:rPr>
              <a:t>The beam size was measured </a:t>
            </a:r>
            <a:r>
              <a:rPr lang="en-US" sz="1400" dirty="0" smtClean="0">
                <a:solidFill>
                  <a:srgbClr val="0070C0"/>
                </a:solidFill>
              </a:rPr>
              <a:t>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Full </a:t>
            </a:r>
            <a:r>
              <a:rPr lang="en-US" sz="1400" dirty="0">
                <a:solidFill>
                  <a:srgbClr val="0070C0"/>
                </a:solidFill>
              </a:rPr>
              <a:t>scraper </a:t>
            </a:r>
            <a:r>
              <a:rPr lang="en-US" sz="1400" dirty="0" smtClean="0">
                <a:solidFill>
                  <a:srgbClr val="0070C0"/>
                </a:solidFill>
              </a:rPr>
              <a:t>scan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70C0"/>
                </a:solidFill>
              </a:rPr>
              <a:t>Proposed </a:t>
            </a:r>
            <a:r>
              <a:rPr lang="en-US" sz="1400" dirty="0">
                <a:solidFill>
                  <a:srgbClr val="0070C0"/>
                </a:solidFill>
              </a:rPr>
              <a:t>method (far tails)</a:t>
            </a:r>
          </a:p>
        </p:txBody>
      </p:sp>
      <p:sp>
        <p:nvSpPr>
          <p:cNvPr id="34" name="Rectangle 7"/>
          <p:cNvSpPr/>
          <p:nvPr/>
        </p:nvSpPr>
        <p:spPr>
          <a:xfrm>
            <a:off x="301682" y="2504317"/>
            <a:ext cx="2894131" cy="52839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</a:rPr>
              <a:t>Then the results were compared</a:t>
            </a:r>
          </a:p>
        </p:txBody>
      </p:sp>
    </p:spTree>
    <p:extLst>
      <p:ext uri="{BB962C8B-B14F-4D97-AF65-F5344CB8AC3E}">
        <p14:creationId xmlns:p14="http://schemas.microsoft.com/office/powerpoint/2010/main" val="11570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Motion of ions of residual gas is mostly defined by the field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beam (when neutralization is weak)</a:t>
                </a:r>
              </a:p>
              <a:p>
                <a:r>
                  <a:rPr lang="en-US" dirty="0" smtClean="0"/>
                  <a:t>The ions “feel” averaged field of the beam</a:t>
                </a:r>
              </a:p>
              <a:p>
                <a:r>
                  <a:rPr lang="en-US" dirty="0" smtClean="0"/>
                  <a:t>They compensate average current. Space charge is proportional to peak current. </a:t>
                </a:r>
              </a:p>
              <a:p>
                <a:r>
                  <a:rPr lang="en-US" dirty="0" smtClean="0"/>
                  <a:t>The effect of neutralization in the LEBT was observed, the region of constant size along the pulse was found</a:t>
                </a:r>
              </a:p>
              <a:p>
                <a:r>
                  <a:rPr lang="en-US" dirty="0" smtClean="0"/>
                  <a:t>The procedure to measure beam size for long pulses in the MEBT was developed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1711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 (PIP-II)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340" y="952168"/>
            <a:ext cx="3209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Existing accelerator complex:</a:t>
            </a:r>
            <a:endParaRPr lang="en-US" sz="2000" dirty="0"/>
          </a:p>
        </p:txBody>
      </p:sp>
      <p:sp>
        <p:nvSpPr>
          <p:cNvPr id="44" name="Rectangle 43"/>
          <p:cNvSpPr/>
          <p:nvPr/>
        </p:nvSpPr>
        <p:spPr>
          <a:xfrm>
            <a:off x="3767121" y="1026213"/>
            <a:ext cx="1348222" cy="532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Normal Conductive </a:t>
            </a:r>
            <a:r>
              <a:rPr lang="en-US" sz="1100" dirty="0" err="1" smtClean="0"/>
              <a:t>Linac</a:t>
            </a:r>
            <a:endParaRPr lang="en-US" sz="1100" dirty="0"/>
          </a:p>
        </p:txBody>
      </p:sp>
      <p:sp>
        <p:nvSpPr>
          <p:cNvPr id="45" name="Oval 44"/>
          <p:cNvSpPr/>
          <p:nvPr/>
        </p:nvSpPr>
        <p:spPr>
          <a:xfrm>
            <a:off x="6758898" y="942152"/>
            <a:ext cx="1708935" cy="70343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Main Injector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5387579" y="973112"/>
            <a:ext cx="1062267" cy="61640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Booster</a:t>
            </a:r>
            <a:endParaRPr lang="en-US" sz="1200" dirty="0"/>
          </a:p>
        </p:txBody>
      </p:sp>
      <p:pic>
        <p:nvPicPr>
          <p:cNvPr id="1028" name="Picture 4" descr="https://upload.wikimedia.org/wikipedia/commons/3/3f/Fermila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9185"/>
          <a:stretch/>
        </p:blipFill>
        <p:spPr bwMode="auto">
          <a:xfrm>
            <a:off x="185529" y="3918309"/>
            <a:ext cx="3074603" cy="225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zzaron.com/media/fermilab-campu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/>
          <a:stretch/>
        </p:blipFill>
        <p:spPr bwMode="auto">
          <a:xfrm>
            <a:off x="197755" y="1577009"/>
            <a:ext cx="3062378" cy="212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rot="219588">
            <a:off x="683543" y="5002008"/>
            <a:ext cx="2410633" cy="821301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51941" y="4923912"/>
            <a:ext cx="124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 Injector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066858" y="4665796"/>
            <a:ext cx="93565" cy="9132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47321" y="4366565"/>
            <a:ext cx="101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Booster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38118" y="4501444"/>
            <a:ext cx="286917" cy="1956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22649" y="4186621"/>
            <a:ext cx="128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NC </a:t>
            </a:r>
            <a:r>
              <a:rPr lang="en-US" sz="2000" dirty="0" err="1" smtClean="0">
                <a:solidFill>
                  <a:schemeClr val="bg1"/>
                </a:solidFill>
              </a:rPr>
              <a:t>Linac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38118" y="2691605"/>
            <a:ext cx="1978329" cy="564364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076047" y="2630645"/>
            <a:ext cx="115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Booster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35701" y="2220418"/>
            <a:ext cx="277956" cy="47118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8049076">
            <a:off x="349214" y="2229301"/>
            <a:ext cx="10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NC </a:t>
            </a:r>
            <a:r>
              <a:rPr lang="en-US" sz="1800" dirty="0" err="1" smtClean="0">
                <a:solidFill>
                  <a:schemeClr val="bg1"/>
                </a:solidFill>
              </a:rPr>
              <a:t>Linac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5183730" y="1084689"/>
            <a:ext cx="143647" cy="41836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92946" y="1835738"/>
            <a:ext cx="1851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The plan is to</a:t>
            </a:r>
            <a:endParaRPr lang="ru-RU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46708" y="2478243"/>
            <a:ext cx="4772543" cy="8138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Replace NC </a:t>
            </a:r>
            <a:r>
              <a:rPr lang="en-US" dirty="0" err="1" smtClean="0">
                <a:solidFill>
                  <a:schemeClr val="bg1"/>
                </a:solidFill>
              </a:rPr>
              <a:t>Linac</a:t>
            </a:r>
            <a:r>
              <a:rPr lang="en-US" dirty="0" smtClean="0">
                <a:solidFill>
                  <a:schemeClr val="bg1"/>
                </a:solidFill>
              </a:rPr>
              <a:t> with SC </a:t>
            </a:r>
            <a:r>
              <a:rPr lang="en-US" dirty="0" err="1" smtClean="0">
                <a:solidFill>
                  <a:schemeClr val="bg1"/>
                </a:solidFill>
              </a:rPr>
              <a:t>Linac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3647" y="3273975"/>
            <a:ext cx="5585604" cy="545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First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en-US" sz="1200" dirty="0" smtClean="0">
                <a:solidFill>
                  <a:srgbClr val="0070C0"/>
                </a:solidFill>
              </a:rPr>
              <a:t>the Super Conductive </a:t>
            </a:r>
            <a:r>
              <a:rPr lang="en-US" sz="1200" dirty="0" err="1" smtClean="0">
                <a:solidFill>
                  <a:srgbClr val="0070C0"/>
                </a:solidFill>
              </a:rPr>
              <a:t>Linac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will work at low duty factor, but capability to operate in CW mode provides straightforward future upgrade </a:t>
            </a:r>
            <a:r>
              <a:rPr lang="en-US" sz="1200" dirty="0" smtClean="0">
                <a:solidFill>
                  <a:srgbClr val="0070C0"/>
                </a:solidFill>
              </a:rPr>
              <a:t>path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85252" y="4501445"/>
            <a:ext cx="3918447" cy="598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Upgrade Booster, Recycler, Main Injector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94528" y="5095452"/>
            <a:ext cx="4509392" cy="519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To </a:t>
            </a:r>
            <a:r>
              <a:rPr lang="en-US" sz="1200" dirty="0">
                <a:solidFill>
                  <a:srgbClr val="0070C0"/>
                </a:solidFill>
              </a:rPr>
              <a:t>accommodate new parameters of injected beam and provide higher intensity on the exit</a:t>
            </a:r>
          </a:p>
        </p:txBody>
      </p:sp>
      <p:sp>
        <p:nvSpPr>
          <p:cNvPr id="35" name="Right Arrow 54"/>
          <p:cNvSpPr/>
          <p:nvPr/>
        </p:nvSpPr>
        <p:spPr>
          <a:xfrm>
            <a:off x="6546368" y="1097940"/>
            <a:ext cx="143647" cy="41836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54"/>
          <p:cNvSpPr/>
          <p:nvPr/>
        </p:nvSpPr>
        <p:spPr>
          <a:xfrm>
            <a:off x="8534567" y="1088815"/>
            <a:ext cx="143647" cy="41836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33647" y="2481026"/>
            <a:ext cx="813061" cy="7845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#1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94528" y="4501444"/>
            <a:ext cx="590724" cy="594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2947" y="889144"/>
            <a:ext cx="5636102" cy="840578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14217"/>
          <a:stretch/>
        </p:blipFill>
        <p:spPr>
          <a:xfrm>
            <a:off x="3670852" y="4281345"/>
            <a:ext cx="5400920" cy="10105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 (PIP-II)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7189" y="3090391"/>
            <a:ext cx="1211108" cy="4298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LEBT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2538318" y="3085902"/>
            <a:ext cx="1348740" cy="429847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RFQ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4047079" y="3084777"/>
            <a:ext cx="3314681" cy="4298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MEBT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173196" y="3090909"/>
            <a:ext cx="833972" cy="4298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IS</a:t>
            </a:r>
            <a:endParaRPr lang="en-US" sz="1100" dirty="0"/>
          </a:p>
        </p:txBody>
      </p:sp>
      <p:sp>
        <p:nvSpPr>
          <p:cNvPr id="45" name="Rectangle 44"/>
          <p:cNvSpPr/>
          <p:nvPr/>
        </p:nvSpPr>
        <p:spPr>
          <a:xfrm>
            <a:off x="1265080" y="996296"/>
            <a:ext cx="1676906" cy="766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 </a:t>
            </a:r>
            <a:r>
              <a:rPr lang="en-US" sz="1400" dirty="0" err="1" smtClean="0"/>
              <a:t>Linac</a:t>
            </a:r>
            <a:endParaRPr lang="en-US" sz="1400" dirty="0"/>
          </a:p>
        </p:txBody>
      </p:sp>
      <p:sp>
        <p:nvSpPr>
          <p:cNvPr id="46" name="Oval 45"/>
          <p:cNvSpPr/>
          <p:nvPr/>
        </p:nvSpPr>
        <p:spPr>
          <a:xfrm>
            <a:off x="4505061" y="911534"/>
            <a:ext cx="2224414" cy="8841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Main Injector</a:t>
            </a:r>
            <a:endParaRPr lang="en-US" sz="1400" dirty="0"/>
          </a:p>
        </p:txBody>
      </p:sp>
      <p:sp>
        <p:nvSpPr>
          <p:cNvPr id="47" name="Oval 46"/>
          <p:cNvSpPr/>
          <p:nvPr/>
        </p:nvSpPr>
        <p:spPr>
          <a:xfrm>
            <a:off x="3011569" y="961346"/>
            <a:ext cx="1444325" cy="83608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Booster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61348" y="1307344"/>
            <a:ext cx="995348" cy="2037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Front End</a:t>
            </a:r>
            <a:endParaRPr lang="en-US" sz="1800" dirty="0"/>
          </a:p>
        </p:txBody>
      </p:sp>
      <p:sp>
        <p:nvSpPr>
          <p:cNvPr id="60" name="Right Arrow 59"/>
          <p:cNvSpPr/>
          <p:nvPr/>
        </p:nvSpPr>
        <p:spPr>
          <a:xfrm>
            <a:off x="6766613" y="1220854"/>
            <a:ext cx="1156199" cy="297279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91402" y="83202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1.2MW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55343" y="1448787"/>
            <a:ext cx="123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120GeV</a:t>
            </a:r>
            <a:endParaRPr lang="en-US" dirty="0"/>
          </a:p>
        </p:txBody>
      </p:sp>
      <p:sp>
        <p:nvSpPr>
          <p:cNvPr id="72" name="Right Brace 71"/>
          <p:cNvSpPr/>
          <p:nvPr/>
        </p:nvSpPr>
        <p:spPr>
          <a:xfrm rot="16200000">
            <a:off x="3104884" y="-1330800"/>
            <a:ext cx="1295400" cy="7218359"/>
          </a:xfrm>
          <a:prstGeom prst="rightBrace">
            <a:avLst>
              <a:gd name="adj1" fmla="val 18036"/>
              <a:gd name="adj2" fmla="val 7036"/>
            </a:avLst>
          </a:prstGeom>
          <a:ln>
            <a:solidFill>
              <a:srgbClr val="004C9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00693" y="2905468"/>
                <a:ext cx="156747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30 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keV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=0.0080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93" y="2905468"/>
                <a:ext cx="1567475" cy="184666"/>
              </a:xfrm>
              <a:prstGeom prst="rect">
                <a:avLst/>
              </a:prstGeom>
              <a:blipFill rotWithShape="0">
                <a:blip r:embed="rId4"/>
                <a:stretch>
                  <a:fillRect t="-6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983266" y="2878230"/>
                <a:ext cx="3488484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2.1 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=0.067,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beam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size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66" y="2878230"/>
                <a:ext cx="3488484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1396" t="-3333" r="-104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ight Arrow 77"/>
          <p:cNvSpPr/>
          <p:nvPr/>
        </p:nvSpPr>
        <p:spPr>
          <a:xfrm>
            <a:off x="7521781" y="3151060"/>
            <a:ext cx="1156199" cy="297279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665145" y="2947044"/>
                <a:ext cx="869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 smtClean="0"/>
                  <a:t> beam</a:t>
                </a:r>
                <a:endParaRPr lang="en-US" sz="1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145" y="2947044"/>
                <a:ext cx="869469" cy="307777"/>
              </a:xfrm>
              <a:prstGeom prst="rect">
                <a:avLst/>
              </a:prstGeom>
              <a:blipFill rotWithShape="0">
                <a:blip r:embed="rId6"/>
                <a:stretch>
                  <a:fillRect t="-1961" r="-699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ight Brace 80"/>
          <p:cNvSpPr/>
          <p:nvPr/>
        </p:nvSpPr>
        <p:spPr>
          <a:xfrm rot="16200000">
            <a:off x="5844666" y="1299910"/>
            <a:ext cx="838303" cy="5477479"/>
          </a:xfrm>
          <a:prstGeom prst="rightBrace">
            <a:avLst>
              <a:gd name="adj1" fmla="val 18036"/>
              <a:gd name="adj2" fmla="val 40135"/>
            </a:avLst>
          </a:prstGeom>
          <a:ln>
            <a:solidFill>
              <a:srgbClr val="004C97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6385888" y="4724400"/>
            <a:ext cx="510540" cy="1013460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896428" y="5681022"/>
            <a:ext cx="133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Absorber</a:t>
            </a:r>
            <a:endParaRPr lang="en-US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891584" y="4706911"/>
            <a:ext cx="0" cy="855999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327588" y="5493055"/>
            <a:ext cx="105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Kickers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02964" y="6004187"/>
            <a:ext cx="448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The beam entering the MEBT already consists of bunches</a:t>
            </a:r>
            <a:endParaRPr lang="en-US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7657524" y="3366291"/>
            <a:ext cx="98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SC </a:t>
            </a:r>
            <a:r>
              <a:rPr lang="en-US" sz="1400" dirty="0" err="1" smtClean="0"/>
              <a:t>Linac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4810343" y="6018087"/>
            <a:ext cx="3154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** Existing MEBT ends before the kickers</a:t>
            </a:r>
            <a:endParaRPr lang="en-US" sz="1400" dirty="0"/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4947918" y="4752002"/>
            <a:ext cx="523032" cy="803354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048680" y="829355"/>
            <a:ext cx="914400" cy="1156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DUNE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LBNF</a:t>
            </a:r>
          </a:p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Mu2e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g</a:t>
            </a:r>
            <a:r>
              <a:rPr lang="en-US" sz="1800" dirty="0" smtClean="0">
                <a:solidFill>
                  <a:srgbClr val="0070C0"/>
                </a:solidFill>
              </a:rPr>
              <a:t>-2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4" name="Right Arrow 59"/>
          <p:cNvSpPr/>
          <p:nvPr/>
        </p:nvSpPr>
        <p:spPr>
          <a:xfrm rot="1869175">
            <a:off x="2974406" y="1756466"/>
            <a:ext cx="538225" cy="198157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510058" y="1883702"/>
            <a:ext cx="2108864" cy="3111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Other experiments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622" y="4009038"/>
            <a:ext cx="3312459" cy="598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IT = Injector Test is the test of Front End (in CMTF building)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622" y="4598489"/>
            <a:ext cx="3312459" cy="89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The MEBT is longer than 10 m, because it has the chopper, which will produce desired structure of the </a:t>
            </a:r>
            <a:r>
              <a:rPr lang="en-US" sz="1400" dirty="0" smtClean="0">
                <a:solidFill>
                  <a:srgbClr val="0070C0"/>
                </a:solidFill>
              </a:rPr>
              <a:t>beam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Along the Pulse in the MEBT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" y="3175267"/>
            <a:ext cx="542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What physical effects can contribute to it?</a:t>
            </a: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808383" y="3751723"/>
            <a:ext cx="8198456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Beam neutralization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716" y="1057823"/>
            <a:ext cx="1672093" cy="766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Motivation: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81810" y="1055412"/>
            <a:ext cx="7098526" cy="7686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Does short </a:t>
            </a:r>
            <a:r>
              <a:rPr lang="en-US" sz="1800" b="1" smtClean="0"/>
              <a:t>pulse diagnostics </a:t>
            </a:r>
            <a:r>
              <a:rPr lang="en-US" sz="1800" b="1" dirty="0" smtClean="0"/>
              <a:t>describe behavior in CW mode?</a:t>
            </a:r>
            <a:endParaRPr lang="ru-RU" sz="1800" b="1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1643270" y="2393427"/>
            <a:ext cx="1881808" cy="493156"/>
          </a:xfrm>
          <a:prstGeom prst="bentConnector3">
            <a:avLst>
              <a:gd name="adj1" fmla="val 11972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221674" y="2393427"/>
            <a:ext cx="1573999" cy="488317"/>
          </a:xfrm>
          <a:prstGeom prst="bentConnector3">
            <a:avLst>
              <a:gd name="adj1" fmla="val 11271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>
            <a:off x="3924780" y="2327470"/>
            <a:ext cx="872836" cy="6355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>
            <a:off x="6714690" y="2381403"/>
            <a:ext cx="1881808" cy="493156"/>
          </a:xfrm>
          <a:prstGeom prst="bentConnector3">
            <a:avLst>
              <a:gd name="adj1" fmla="val 87804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10800000" flipV="1">
            <a:off x="5160574" y="2381404"/>
            <a:ext cx="1573999" cy="488317"/>
          </a:xfrm>
          <a:prstGeom prst="bentConnector3">
            <a:avLst>
              <a:gd name="adj1" fmla="val 87849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49859" y="3751723"/>
            <a:ext cx="556591" cy="36720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</a:t>
            </a:r>
            <a:endParaRPr lang="ru-RU" dirty="0"/>
          </a:p>
        </p:txBody>
      </p:sp>
      <p:sp>
        <p:nvSpPr>
          <p:cNvPr id="39" name="Rectangle 7"/>
          <p:cNvSpPr/>
          <p:nvPr/>
        </p:nvSpPr>
        <p:spPr>
          <a:xfrm>
            <a:off x="808383" y="4228219"/>
            <a:ext cx="8198456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Beam loading of RF cavities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49859" y="4228219"/>
            <a:ext cx="556591" cy="36720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ru-RU" dirty="0"/>
          </a:p>
        </p:txBody>
      </p:sp>
      <p:sp>
        <p:nvSpPr>
          <p:cNvPr id="41" name="Rectangle 7"/>
          <p:cNvSpPr/>
          <p:nvPr/>
        </p:nvSpPr>
        <p:spPr>
          <a:xfrm>
            <a:off x="808383" y="5479806"/>
            <a:ext cx="8198456" cy="36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Unforeseen effects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9859" y="5479805"/>
            <a:ext cx="556591" cy="36720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#4</a:t>
            </a:r>
            <a:endParaRPr lang="ru-RU" dirty="0"/>
          </a:p>
        </p:txBody>
      </p:sp>
      <p:sp>
        <p:nvSpPr>
          <p:cNvPr id="43" name="Rectangle 7"/>
          <p:cNvSpPr/>
          <p:nvPr/>
        </p:nvSpPr>
        <p:spPr>
          <a:xfrm>
            <a:off x="806450" y="4720445"/>
            <a:ext cx="8198456" cy="63047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beam might enter the MEBT with variable size along </a:t>
            </a:r>
            <a:r>
              <a:rPr lang="en-US" sz="2000" dirty="0" smtClean="0">
                <a:solidFill>
                  <a:srgbClr val="0070C0"/>
                </a:solidFill>
              </a:rPr>
              <a:t>the pulse </a:t>
            </a:r>
            <a:r>
              <a:rPr lang="en-US" sz="2000" dirty="0">
                <a:solidFill>
                  <a:srgbClr val="0070C0"/>
                </a:solidFill>
              </a:rPr>
              <a:t>because of effects in the preceding sections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47926" y="4720445"/>
            <a:ext cx="556591" cy="630474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</a:t>
            </a:r>
            <a:endParaRPr lang="ru-RU" dirty="0"/>
          </a:p>
        </p:txBody>
      </p:sp>
      <p:sp>
        <p:nvSpPr>
          <p:cNvPr id="45" name="5-конечная звезда 44"/>
          <p:cNvSpPr/>
          <p:nvPr/>
        </p:nvSpPr>
        <p:spPr>
          <a:xfrm>
            <a:off x="8695932" y="3805080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8695932" y="4886485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5-конечная звезда 44"/>
          <p:cNvSpPr/>
          <p:nvPr/>
        </p:nvSpPr>
        <p:spPr>
          <a:xfrm>
            <a:off x="8429232" y="3805080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5798820" y="2735580"/>
            <a:ext cx="2202180" cy="3581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Front End. Effects in the preceding sections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Z:\common\Lobach\weeklyReports\July18\SimplifiedInjectorLayou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" y="806518"/>
            <a:ext cx="7805261" cy="1493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5006340" y="2358556"/>
            <a:ext cx="28117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8035" y="2300401"/>
            <a:ext cx="908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MEBT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50620" y="2358556"/>
            <a:ext cx="24676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230" y="2295586"/>
            <a:ext cx="77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LEBT</a:t>
            </a:r>
            <a:endParaRPr lang="en-US" dirty="0"/>
          </a:p>
        </p:txBody>
      </p:sp>
      <p:pic>
        <p:nvPicPr>
          <p:cNvPr id="19" name="image07.png" descr="F:\2016_07_15_PM\07152016_Plot03.png"/>
          <p:cNvPicPr/>
          <p:nvPr/>
        </p:nvPicPr>
        <p:blipFill rotWithShape="1">
          <a:blip r:embed="rId3"/>
          <a:srcRect l="5297" r="5401"/>
          <a:stretch/>
        </p:blipFill>
        <p:spPr>
          <a:xfrm>
            <a:off x="150018" y="3147751"/>
            <a:ext cx="5288281" cy="2875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92580" y="5079761"/>
            <a:ext cx="3596884" cy="602789"/>
          </a:xfrm>
          <a:prstGeom prst="rect">
            <a:avLst/>
          </a:prstGeom>
          <a:noFill/>
          <a:ln w="38100">
            <a:solidFill>
              <a:schemeClr val="tx1">
                <a:lumMod val="40000"/>
                <a:lumOff val="60000"/>
              </a:schemeClr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45790" y="4803496"/>
            <a:ext cx="21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lmost constant beam size</a:t>
            </a:r>
            <a:endParaRPr lang="en-US" sz="1400" dirty="0"/>
          </a:p>
        </p:txBody>
      </p:sp>
      <p:sp>
        <p:nvSpPr>
          <p:cNvPr id="22" name="Down Arrow 21"/>
          <p:cNvSpPr/>
          <p:nvPr/>
        </p:nvSpPr>
        <p:spPr>
          <a:xfrm>
            <a:off x="2769022" y="2449866"/>
            <a:ext cx="1386596" cy="6238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LEBT Scraper can measure beam size</a:t>
            </a:r>
            <a:endParaRPr lang="en-US" sz="700" dirty="0"/>
          </a:p>
        </p:txBody>
      </p:sp>
      <p:sp>
        <p:nvSpPr>
          <p:cNvPr id="23" name="Прямоугольник 8"/>
          <p:cNvSpPr/>
          <p:nvPr/>
        </p:nvSpPr>
        <p:spPr>
          <a:xfrm>
            <a:off x="5958036" y="2968593"/>
            <a:ext cx="2848910" cy="8138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LEBT has its own Chopper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9"/>
          <p:cNvSpPr/>
          <p:nvPr/>
        </p:nvSpPr>
        <p:spPr>
          <a:xfrm>
            <a:off x="5958035" y="3764325"/>
            <a:ext cx="2848911" cy="1148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It is used in PIP-II Injector Test in order to skip the head of the pulse with variable size and send a pulse with virtually constant transverse size in the RFQ</a:t>
            </a:r>
          </a:p>
        </p:txBody>
      </p:sp>
      <p:sp>
        <p:nvSpPr>
          <p:cNvPr id="26" name="5-конечная звезда 44"/>
          <p:cNvSpPr/>
          <p:nvPr/>
        </p:nvSpPr>
        <p:spPr>
          <a:xfrm>
            <a:off x="8627352" y="460020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Соединительная линия уступом 31"/>
          <p:cNvCxnSpPr/>
          <p:nvPr/>
        </p:nvCxnSpPr>
        <p:spPr>
          <a:xfrm>
            <a:off x="8122146" y="5607373"/>
            <a:ext cx="923890" cy="35851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2"/>
          <p:cNvCxnSpPr/>
          <p:nvPr/>
        </p:nvCxnSpPr>
        <p:spPr>
          <a:xfrm rot="10800000" flipV="1">
            <a:off x="6339841" y="5607373"/>
            <a:ext cx="1789925" cy="356076"/>
          </a:xfrm>
          <a:prstGeom prst="bentConnector3">
            <a:avLst>
              <a:gd name="adj1" fmla="val 64900"/>
            </a:avLst>
          </a:prstGeom>
          <a:ln w="38100">
            <a:solidFill>
              <a:schemeClr val="accent6">
                <a:lumMod val="50000"/>
              </a:schemeClr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31"/>
          <p:cNvCxnSpPr/>
          <p:nvPr/>
        </p:nvCxnSpPr>
        <p:spPr>
          <a:xfrm>
            <a:off x="8122146" y="5113905"/>
            <a:ext cx="923890" cy="358511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32"/>
          <p:cNvCxnSpPr/>
          <p:nvPr/>
        </p:nvCxnSpPr>
        <p:spPr>
          <a:xfrm rot="10800000" flipV="1">
            <a:off x="6339841" y="5116340"/>
            <a:ext cx="1789925" cy="356076"/>
          </a:xfrm>
          <a:prstGeom prst="bentConnector3">
            <a:avLst>
              <a:gd name="adj1" fmla="val 77246"/>
            </a:avLst>
          </a:prstGeom>
          <a:ln w="38100">
            <a:solidFill>
              <a:srgbClr val="C00000"/>
            </a:solidFill>
          </a:ln>
          <a:effectLst>
            <a:glow>
              <a:schemeClr val="accent1"/>
            </a:glow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93299" y="5064597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Modulator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Pulse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93299" y="5578804"/>
            <a:ext cx="6751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Chopper</a:t>
            </a:r>
          </a:p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Pulse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741098" y="6080761"/>
            <a:ext cx="250654" cy="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702941" y="6140539"/>
                <a:ext cx="38792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75 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μs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41" y="6140539"/>
                <a:ext cx="387927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11111" r="-1111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6908017" y="5219345"/>
            <a:ext cx="1067605" cy="3581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090868" y="5782399"/>
            <a:ext cx="1067605" cy="3581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ent Arrow 48"/>
          <p:cNvSpPr/>
          <p:nvPr/>
        </p:nvSpPr>
        <p:spPr>
          <a:xfrm rot="5400000">
            <a:off x="5942409" y="4002958"/>
            <a:ext cx="586740" cy="2002536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Neutralization in the MEBT.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Прямоугольник 15"/>
          <p:cNvSpPr/>
          <p:nvPr/>
        </p:nvSpPr>
        <p:spPr>
          <a:xfrm>
            <a:off x="4166834" y="1026274"/>
            <a:ext cx="3484683" cy="1403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16"/>
          <p:cNvSpPr/>
          <p:nvPr/>
        </p:nvSpPr>
        <p:spPr>
          <a:xfrm>
            <a:off x="4173542" y="1503541"/>
            <a:ext cx="3477975" cy="515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7"/>
          <p:cNvSpPr/>
          <p:nvPr/>
        </p:nvSpPr>
        <p:spPr>
          <a:xfrm>
            <a:off x="1480354" y="942021"/>
            <a:ext cx="1623543" cy="162354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8"/>
          <p:cNvSpPr/>
          <p:nvPr/>
        </p:nvSpPr>
        <p:spPr>
          <a:xfrm>
            <a:off x="2029191" y="1529005"/>
            <a:ext cx="504000" cy="50292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07678" y="1553732"/>
                <a:ext cx="478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78" y="1553732"/>
                <a:ext cx="47865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65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7952" y="1580890"/>
                <a:ext cx="478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952" y="1580890"/>
                <a:ext cx="47865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10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6911" y="1807610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11" y="1807610"/>
                <a:ext cx="4231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942" r="-57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93626" y="2037056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6" y="2037056"/>
                <a:ext cx="42312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391" r="-579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0013" y="1119431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13" y="1119431"/>
                <a:ext cx="42312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5942" r="-57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3487" y="1184278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87" y="1184278"/>
                <a:ext cx="42312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391" r="-579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80426" y="1026274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426" y="1026274"/>
                <a:ext cx="42312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5714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09091" y="2060743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91" y="2060743"/>
                <a:ext cx="42312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5714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54732" y="1984977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32" y="1984977"/>
                <a:ext cx="4231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5714" r="-428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109996" y="1249196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rgbClr val="505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solidFill>
                    <a:srgbClr val="50505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996" y="1249196"/>
                <a:ext cx="4231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5714" r="-428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6321" y="2593319"/>
                <a:ext cx="27832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*</a:t>
                </a:r>
                <a:r>
                  <a:rPr lang="en-US" sz="1600" u="sng" dirty="0" smtClean="0"/>
                  <a:t>assume</a:t>
                </a:r>
                <a:r>
                  <a:rPr lang="en-US" sz="1600" dirty="0" smtClean="0"/>
                  <a:t> that residual gas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u="sng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21" y="2593319"/>
                <a:ext cx="2783262" cy="338554"/>
              </a:xfrm>
              <a:prstGeom prst="rect">
                <a:avLst/>
              </a:prstGeom>
              <a:blipFill rotWithShape="0">
                <a:blip r:embed="rId12"/>
                <a:stretch>
                  <a:fillRect l="-109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6795" y="2565485"/>
                <a:ext cx="3586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95" y="2565485"/>
                <a:ext cx="35866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5-конечная звезда 44"/>
          <p:cNvSpPr/>
          <p:nvPr/>
        </p:nvSpPr>
        <p:spPr>
          <a:xfrm>
            <a:off x="8669428" y="475635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44"/>
          <p:cNvSpPr/>
          <p:nvPr/>
        </p:nvSpPr>
        <p:spPr>
          <a:xfrm>
            <a:off x="8402728" y="475635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244" y="3003369"/>
                <a:ext cx="8198456" cy="368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Beam particles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) ionize residual gas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) in the beam line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4" y="3003369"/>
                <a:ext cx="8198456" cy="368915"/>
              </a:xfrm>
              <a:prstGeom prst="rect">
                <a:avLst/>
              </a:prstGeom>
              <a:blipFill rotWithShape="0">
                <a:blip r:embed="rId14"/>
                <a:stretch>
                  <a:fillRect l="-296" b="-10769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7"/>
          <p:cNvSpPr/>
          <p:nvPr/>
        </p:nvSpPr>
        <p:spPr>
          <a:xfrm>
            <a:off x="450244" y="3449385"/>
            <a:ext cx="8198456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Electrons readily escape (repelled)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7"/>
              <p:cNvSpPr/>
              <p:nvPr/>
            </p:nvSpPr>
            <p:spPr>
              <a:xfrm>
                <a:off x="450244" y="3893251"/>
                <a:ext cx="8198456" cy="6035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Produced ions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of thermal energy) may accumulate within the beam area and compensate its charge</a:t>
                </a:r>
              </a:p>
            </p:txBody>
          </p:sp>
        </mc:Choice>
        <mc:Fallback xmlns="">
          <p:sp>
            <p:nvSpPr>
              <p:cNvPr id="2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44" y="3893251"/>
                <a:ext cx="8198456" cy="603547"/>
              </a:xfrm>
              <a:prstGeom prst="rect">
                <a:avLst/>
              </a:prstGeom>
              <a:blipFill rotWithShape="0">
                <a:blip r:embed="rId15"/>
                <a:stretch>
                  <a:fillRect l="-296" b="-7692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34070" r="35358" b="30816"/>
          <a:stretch/>
        </p:blipFill>
        <p:spPr>
          <a:xfrm>
            <a:off x="747954" y="5278406"/>
            <a:ext cx="1802421" cy="9932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5328" r="33325" b="77589"/>
          <a:stretch/>
        </p:blipFill>
        <p:spPr>
          <a:xfrm>
            <a:off x="5891373" y="5598511"/>
            <a:ext cx="2198549" cy="454955"/>
          </a:xfrm>
          <a:prstGeom prst="rect">
            <a:avLst/>
          </a:prstGeom>
        </p:spPr>
      </p:pic>
      <p:cxnSp>
        <p:nvCxnSpPr>
          <p:cNvPr id="13" name="Прямая со стрелкой 21"/>
          <p:cNvCxnSpPr/>
          <p:nvPr/>
        </p:nvCxnSpPr>
        <p:spPr>
          <a:xfrm>
            <a:off x="1259004" y="5818497"/>
            <a:ext cx="116699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21"/>
          <p:cNvCxnSpPr/>
          <p:nvPr/>
        </p:nvCxnSpPr>
        <p:spPr>
          <a:xfrm>
            <a:off x="6370320" y="5826117"/>
            <a:ext cx="158968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21"/>
          <p:cNvCxnSpPr/>
          <p:nvPr/>
        </p:nvCxnSpPr>
        <p:spPr>
          <a:xfrm>
            <a:off x="4677486" y="1750201"/>
            <a:ext cx="287933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0348" y="5626211"/>
                <a:ext cx="478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48" y="5626211"/>
                <a:ext cx="478656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265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00845" y="5641322"/>
                <a:ext cx="478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845" y="5641322"/>
                <a:ext cx="478656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1392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Bent Arrow 49"/>
          <p:cNvSpPr/>
          <p:nvPr/>
        </p:nvSpPr>
        <p:spPr>
          <a:xfrm rot="5400000" flipV="1">
            <a:off x="2102277" y="4003186"/>
            <a:ext cx="586740" cy="2002080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15"/>
          <p:cNvSpPr/>
          <p:nvPr/>
        </p:nvSpPr>
        <p:spPr>
          <a:xfrm>
            <a:off x="3393741" y="4610188"/>
            <a:ext cx="1840770" cy="3322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Space Charge</a:t>
            </a:r>
            <a:endParaRPr lang="ru-RU" sz="1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21545" y="4775700"/>
            <a:ext cx="1630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o compensation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296761" y="4783320"/>
            <a:ext cx="1676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full compensation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98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Beam Neutralization in the MEBT.</a:t>
            </a:r>
            <a:endParaRPr lang="en-US" dirty="0"/>
          </a:p>
        </p:txBody>
      </p:sp>
      <p:sp>
        <p:nvSpPr>
          <p:cNvPr id="16" name="5-конечная звезда 44"/>
          <p:cNvSpPr/>
          <p:nvPr/>
        </p:nvSpPr>
        <p:spPr>
          <a:xfrm>
            <a:off x="8669428" y="475635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44"/>
          <p:cNvSpPr/>
          <p:nvPr/>
        </p:nvSpPr>
        <p:spPr>
          <a:xfrm>
            <a:off x="8402728" y="475635"/>
            <a:ext cx="245972" cy="24538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7"/>
              <p:cNvSpPr/>
              <p:nvPr/>
            </p:nvSpPr>
            <p:spPr>
              <a:xfrm>
                <a:off x="808382" y="5094046"/>
                <a:ext cx="8198456" cy="368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There is no accelerating longitudinal field which would remove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ions </a:t>
                </a:r>
              </a:p>
            </p:txBody>
          </p:sp>
        </mc:Choice>
        <mc:Fallback xmlns="">
          <p:sp>
            <p:nvSpPr>
              <p:cNvPr id="2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82" y="5094046"/>
                <a:ext cx="8198456" cy="368915"/>
              </a:xfrm>
              <a:prstGeom prst="rect">
                <a:avLst/>
              </a:prstGeom>
              <a:blipFill rotWithShape="0">
                <a:blip r:embed="rId2"/>
                <a:stretch>
                  <a:fillRect l="-297" b="-10769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39"/>
          <p:cNvSpPr/>
          <p:nvPr/>
        </p:nvSpPr>
        <p:spPr>
          <a:xfrm>
            <a:off x="249858" y="5094046"/>
            <a:ext cx="556591" cy="367200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ru-RU" dirty="0"/>
          </a:p>
        </p:txBody>
      </p:sp>
      <p:sp>
        <p:nvSpPr>
          <p:cNvPr id="22" name="Rectangle 7"/>
          <p:cNvSpPr/>
          <p:nvPr/>
        </p:nvSpPr>
        <p:spPr>
          <a:xfrm>
            <a:off x="808382" y="5537912"/>
            <a:ext cx="8198456" cy="3689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70C0"/>
                </a:solidFill>
              </a:rPr>
              <a:t>The MEBT is very long (&gt; 10 m) and, consequently, the beam envelopes are sensitive</a:t>
            </a:r>
          </a:p>
        </p:txBody>
      </p:sp>
      <p:sp>
        <p:nvSpPr>
          <p:cNvPr id="23" name="Прямоугольник 41"/>
          <p:cNvSpPr/>
          <p:nvPr/>
        </p:nvSpPr>
        <p:spPr>
          <a:xfrm>
            <a:off x="249858" y="5537911"/>
            <a:ext cx="556591" cy="368915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</a:t>
            </a:r>
            <a:endParaRPr lang="ru-RU" dirty="0"/>
          </a:p>
        </p:txBody>
      </p:sp>
      <p:sp>
        <p:nvSpPr>
          <p:cNvPr id="24" name="Прямоугольник 15"/>
          <p:cNvSpPr/>
          <p:nvPr/>
        </p:nvSpPr>
        <p:spPr>
          <a:xfrm>
            <a:off x="249858" y="1036873"/>
            <a:ext cx="8743341" cy="4102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</a:rPr>
              <a:t>The MEBT might be vulnerable to beam neutralization, because</a:t>
            </a:r>
          </a:p>
        </p:txBody>
      </p:sp>
      <p:sp>
        <p:nvSpPr>
          <p:cNvPr id="26" name="Rectangle 7"/>
          <p:cNvSpPr/>
          <p:nvPr/>
        </p:nvSpPr>
        <p:spPr>
          <a:xfrm>
            <a:off x="1142316" y="1577418"/>
            <a:ext cx="7848966" cy="6041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70C0"/>
                </a:solidFill>
              </a:rPr>
              <a:t>Space charge in the MEBT is considerable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98732" y="3042546"/>
            <a:ext cx="251093" cy="25109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175529" y="3082061"/>
            <a:ext cx="4236720" cy="15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37953" y="2434361"/>
            <a:ext cx="1463040" cy="14630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1989" y="4580634"/>
            <a:ext cx="592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in the PIP-II IT MEBT the bunches are close to spheres, it is not commonplace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261353" y="2823793"/>
            <a:ext cx="213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 m, no external fields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718329" y="3036341"/>
            <a:ext cx="0" cy="256032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1885" y="302192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 mm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081029" y="2441981"/>
            <a:ext cx="0" cy="1463040"/>
          </a:xfrm>
          <a:prstGeom prst="straightConnector1">
            <a:avLst/>
          </a:prstGeom>
          <a:ln w="3175">
            <a:solidFill>
              <a:schemeClr val="tx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61066" y="301537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 cm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584281" y="4082034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 bunch</a:t>
            </a:r>
            <a:endParaRPr lang="en-US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924278" y="3361766"/>
            <a:ext cx="0" cy="764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41"/>
          <p:cNvSpPr/>
          <p:nvPr/>
        </p:nvSpPr>
        <p:spPr>
          <a:xfrm>
            <a:off x="236235" y="1581050"/>
            <a:ext cx="906081" cy="600561"/>
          </a:xfrm>
          <a:prstGeom prst="rect">
            <a:avLst/>
          </a:pr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#1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Estimations. The destiny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ions in the MEBT.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5" b="-2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 descr="C:\Users\ilobach\Pictures\ghehedgh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8"/>
          <a:stretch/>
        </p:blipFill>
        <p:spPr bwMode="auto">
          <a:xfrm>
            <a:off x="248099" y="1714500"/>
            <a:ext cx="5772032" cy="20072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7810" y="1358115"/>
                <a:ext cx="5723282" cy="242526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Simulated 3-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</a:rPr>
                  <a:t> beam envelopes in the existing MEBT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10" y="1358115"/>
                <a:ext cx="5723282" cy="242526"/>
              </a:xfrm>
              <a:prstGeom prst="rect">
                <a:avLst/>
              </a:prstGeom>
              <a:blipFill rotWithShape="0">
                <a:blip r:embed="rId4"/>
                <a:stretch>
                  <a:fillRect t="-11364" b="-2954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3933277" y="2567615"/>
            <a:ext cx="81662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1588" y="2575236"/>
            <a:ext cx="145054" cy="233358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98543" y="2764502"/>
            <a:ext cx="1468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longitudinal oscillations</a:t>
            </a:r>
            <a:endParaRPr lang="en-US" sz="1050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2716" y="2558675"/>
            <a:ext cx="2819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39148" y="2567718"/>
            <a:ext cx="145054" cy="233358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2323" y="2718884"/>
            <a:ext cx="1242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longitudinal escape</a:t>
            </a:r>
            <a:endParaRPr lang="en-US" sz="1050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18"/>
          <p:cNvCxnSpPr/>
          <p:nvPr/>
        </p:nvCxnSpPr>
        <p:spPr>
          <a:xfrm flipV="1">
            <a:off x="2284024" y="2273491"/>
            <a:ext cx="0" cy="5582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2"/>
          <p:cNvCxnSpPr/>
          <p:nvPr/>
        </p:nvCxnSpPr>
        <p:spPr>
          <a:xfrm flipH="1" flipV="1">
            <a:off x="2333897" y="2558675"/>
            <a:ext cx="145054" cy="233358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  <a:reflection endPos="0" dir="5400000" sy="-100000" algn="bl" rotWithShape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61908" y="2734689"/>
            <a:ext cx="1468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C00000"/>
                </a:solidFill>
              </a:rPr>
              <a:t>transverse oscillations</a:t>
            </a:r>
            <a:endParaRPr lang="en-US" sz="105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06141" y="2830100"/>
                <a:ext cx="10388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600" b="0" i="0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μs</m:t>
                      </m:r>
                    </m:oMath>
                  </m:oMathPara>
                </a14:m>
                <a:endParaRPr lang="en-US" sz="1600" dirty="0">
                  <a:solidFill>
                    <a:srgbClr val="004C97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41" y="2830100"/>
                <a:ext cx="1038811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63978" y="2854313"/>
                <a:ext cx="1241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4C97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600" b="0" i="0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4C97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78" y="2854313"/>
                <a:ext cx="124187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25571"/>
              </p:ext>
            </p:extLst>
          </p:nvPr>
        </p:nvGraphicFramePr>
        <p:xfrm>
          <a:off x="6423426" y="1616121"/>
          <a:ext cx="2464904" cy="200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452"/>
                <a:gridCol w="123245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Potential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d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rop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due to field of the beam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Transverse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12 eV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Longitudinal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4.5 eV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Thermal energy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0.025 eV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7139941" y="3813344"/>
            <a:ext cx="1020417" cy="4863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0"/>
              <p:cNvSpPr/>
              <p:nvPr/>
            </p:nvSpPr>
            <p:spPr>
              <a:xfrm>
                <a:off x="6450013" y="4507127"/>
                <a:ext cx="2401760" cy="11067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</a:rPr>
                  <a:t>The motion of ions of residual gas is mainly determined by the field produced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rgbClr val="0070C0"/>
                    </a:solidFill>
                  </a:rPr>
                  <a:t> beam.</a:t>
                </a:r>
              </a:p>
            </p:txBody>
          </p:sp>
        </mc:Choice>
        <mc:Fallback xmlns="">
          <p:sp>
            <p:nvSpPr>
              <p:cNvPr id="35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013" y="4507127"/>
                <a:ext cx="2401760" cy="11067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chemeClr val="tx2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10"/>
              <p:cNvSpPr/>
              <p:nvPr/>
            </p:nvSpPr>
            <p:spPr>
              <a:xfrm>
                <a:off x="464706" y="4081933"/>
                <a:ext cx="5578285" cy="18315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1100" u="sng" dirty="0" smtClean="0">
                    <a:solidFill>
                      <a:srgbClr val="004C97"/>
                    </a:solidFill>
                  </a:rPr>
                  <a:t>Compare characteristic times</a:t>
                </a:r>
                <a:r>
                  <a:rPr lang="en-US" sz="1100" dirty="0" smtClean="0">
                    <a:solidFill>
                      <a:srgbClr val="004C97"/>
                    </a:solidFill>
                  </a:rPr>
                  <a:t>: 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1100" b="1" dirty="0" smtClean="0">
                    <a:solidFill>
                      <a:schemeClr val="tx2"/>
                    </a:solidFill>
                  </a:rPr>
                  <a:t>Time between two bunches = </a:t>
                </a:r>
                <a14:m>
                  <m:oMath xmlns:m="http://schemas.openxmlformats.org/officeDocument/2006/math">
                    <m:r>
                      <a:rPr lang="en-US" sz="11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11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1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11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𝐧𝐬</m:t>
                    </m:r>
                  </m:oMath>
                </a14:m>
                <a:endParaRPr lang="en-US" sz="1100" dirty="0" smtClean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en-US" sz="1100" dirty="0" smtClean="0">
                    <a:solidFill>
                      <a:srgbClr val="0070C0"/>
                    </a:solidFill>
                  </a:rPr>
                  <a:t>Period of transverse oscillations = 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en-US" sz="1100" dirty="0" smtClean="0">
                    <a:solidFill>
                      <a:srgbClr val="004C97"/>
                    </a:solidFill>
                  </a:rPr>
                  <a:t>         </a:t>
                </a:r>
                <a:r>
                  <a:rPr lang="en-US" sz="1100" dirty="0" smtClean="0">
                    <a:solidFill>
                      <a:srgbClr val="0070C0"/>
                    </a:solidFill>
                  </a:rPr>
                  <a:t>Period </a:t>
                </a:r>
                <a:r>
                  <a:rPr lang="en-US" sz="1100" smtClean="0">
                    <a:solidFill>
                      <a:srgbClr val="0070C0"/>
                    </a:solidFill>
                  </a:rPr>
                  <a:t>of </a:t>
                </a:r>
                <a:r>
                  <a:rPr lang="en-US" sz="1100" smtClean="0">
                    <a:solidFill>
                      <a:srgbClr val="0070C0"/>
                    </a:solidFill>
                  </a:rPr>
                  <a:t>longitudinal </a:t>
                </a:r>
                <a:r>
                  <a:rPr lang="en-US" sz="1100" dirty="0" smtClean="0">
                    <a:solidFill>
                      <a:srgbClr val="0070C0"/>
                    </a:solidFill>
                  </a:rPr>
                  <a:t>oscillations =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0.1 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sz="1100" dirty="0" smtClean="0">
                  <a:solidFill>
                    <a:srgbClr val="004C97"/>
                  </a:solidFill>
                </a:endParaRPr>
              </a:p>
              <a:p>
                <a:pPr algn="ctr"/>
                <a:r>
                  <a:rPr lang="en-US" sz="1100" b="1" dirty="0" smtClean="0">
                    <a:solidFill>
                      <a:srgbClr val="004C97"/>
                    </a:solidFill>
                  </a:rPr>
                  <a:t>Time of neutralization = </a:t>
                </a:r>
                <a14:m>
                  <m:oMath xmlns:m="http://schemas.openxmlformats.org/officeDocument/2006/math">
                    <m:r>
                      <a:rPr lang="en-US" sz="1100" b="1" i="0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1100" b="1" i="0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100" b="1" i="0" smtClean="0">
                        <a:solidFill>
                          <a:srgbClr val="004C97"/>
                        </a:solidFill>
                        <a:latin typeface="Cambria Math" panose="02040503050406030204" pitchFamily="18" charset="0"/>
                      </a:rPr>
                      <m:t>𝐦𝐬</m:t>
                    </m:r>
                  </m:oMath>
                </a14:m>
                <a:r>
                  <a:rPr lang="en-US" sz="1100" b="1" dirty="0" smtClean="0">
                    <a:solidFill>
                      <a:srgbClr val="004C97"/>
                    </a:solidFill>
                  </a:rPr>
                  <a:t>                   </a:t>
                </a:r>
              </a:p>
              <a:p>
                <a:pPr algn="ctr"/>
                <a:r>
                  <a:rPr lang="en-US" sz="1100" b="1" dirty="0" smtClean="0">
                    <a:solidFill>
                      <a:srgbClr val="004C97"/>
                    </a:solidFill>
                  </a:rPr>
                  <a:t>     </a:t>
                </a:r>
              </a:p>
              <a:p>
                <a:pPr algn="ctr"/>
                <a:r>
                  <a:rPr lang="en-US" sz="1100" dirty="0" smtClean="0">
                    <a:solidFill>
                      <a:srgbClr val="0070C0"/>
                    </a:solidFill>
                  </a:rPr>
                  <a:t>Transverse thermal escape =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0.02 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sz="1100" dirty="0" smtClean="0">
                    <a:solidFill>
                      <a:srgbClr val="0070C0"/>
                    </a:solidFill>
                  </a:rPr>
                  <a:t>                       Longitudinal thermal escape = </a:t>
                </a:r>
                <a14:m>
                  <m:oMath xmlns:m="http://schemas.openxmlformats.org/officeDocument/2006/math">
                    <m: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1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sz="11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06" y="4081933"/>
                <a:ext cx="5578285" cy="18315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chemeClr val="bg1">
                    <a:lumMod val="75000"/>
                  </a:schemeClr>
                </a:solidFill>
              </a:ln>
              <a:effectLst>
                <a:outerShdw dist="23000"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68854" y="1696312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(c) </a:t>
            </a:r>
            <a:r>
              <a:rPr lang="en-US" sz="1400" dirty="0" err="1" smtClean="0"/>
              <a:t>Arun</a:t>
            </a:r>
            <a:r>
              <a:rPr lang="en-US" sz="1400" dirty="0" smtClean="0"/>
              <a:t> Saini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28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Possible observable effects of neutralization in the </a:t>
            </a:r>
            <a:r>
              <a:rPr lang="en-US" sz="2400" dirty="0" smtClean="0"/>
              <a:t>MEBT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 Lobach, PIP-II Injector Test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23975" y="2057400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3615" y="2057399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3255" y="2057400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2895" y="2057400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0310" y="2585080"/>
            <a:ext cx="3331210" cy="25336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3975" y="2585082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53615" y="2585081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83255" y="2585082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12895" y="2585082"/>
            <a:ext cx="253365" cy="25336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24400" y="2057399"/>
            <a:ext cx="1211580" cy="781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Travel 10 m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99156" y="2002549"/>
            <a:ext cx="978769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Case #1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789113" y="2769867"/>
            <a:ext cx="233997" cy="217173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53872" y="2862664"/>
            <a:ext cx="2893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a</a:t>
            </a:r>
            <a:r>
              <a:rPr lang="en-US" sz="1050" dirty="0" smtClean="0">
                <a:solidFill>
                  <a:srgbClr val="C00000"/>
                </a:solidFill>
              </a:rPr>
              <a:t>ccumulated ions compensating average current</a:t>
            </a:r>
            <a:endParaRPr lang="en-US" sz="105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70831" y="4143628"/>
                <a:ext cx="26750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31" y="4143628"/>
                <a:ext cx="267504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264484" y="4148265"/>
            <a:ext cx="157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Hill’s equation:</a:t>
            </a:r>
            <a:endParaRPr lang="en-US" sz="1800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2222616" y="4691763"/>
            <a:ext cx="303794" cy="5563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29694" y="5273911"/>
                <a:ext cx="32832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800" i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94" y="5273911"/>
                <a:ext cx="3283201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V="1">
            <a:off x="2669027" y="4441347"/>
            <a:ext cx="101096" cy="165521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16481" y="4564113"/>
            <a:ext cx="20116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f</a:t>
            </a:r>
            <a:r>
              <a:rPr lang="en-US" sz="1050" dirty="0" smtClean="0">
                <a:solidFill>
                  <a:srgbClr val="C00000"/>
                </a:solidFill>
              </a:rPr>
              <a:t>ocusing strength &amp; space charge</a:t>
            </a:r>
            <a:endParaRPr lang="en-US" sz="105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15890" y="5337738"/>
                <a:ext cx="2879506" cy="60099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rad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×10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0.13 </m:t>
                      </m:r>
                      <m:r>
                        <a:rPr lang="en-US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90" y="5337738"/>
                <a:ext cx="2879506" cy="600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2893806" y="5727334"/>
                <a:ext cx="1468030" cy="36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0.8 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06" y="5727334"/>
                <a:ext cx="1468030" cy="365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63625" y="5753754"/>
            <a:ext cx="16129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d</a:t>
            </a:r>
            <a:r>
              <a:rPr lang="en-US" sz="1050" dirty="0" smtClean="0">
                <a:solidFill>
                  <a:srgbClr val="C00000"/>
                </a:solidFill>
              </a:rPr>
              <a:t>ue to  accumulated ions</a:t>
            </a:r>
            <a:endParaRPr lang="en-US" sz="1050" dirty="0">
              <a:solidFill>
                <a:srgbClr val="C0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505821" y="5559672"/>
            <a:ext cx="220609" cy="241048"/>
          </a:xfrm>
          <a:prstGeom prst="straightConnector1">
            <a:avLst/>
          </a:prstGeom>
          <a:ln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10"/>
              <p:cNvSpPr/>
              <p:nvPr/>
            </p:nvSpPr>
            <p:spPr>
              <a:xfrm>
                <a:off x="6080196" y="1893203"/>
                <a:ext cx="2866248" cy="11067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Relative difference between final transverse beam sizes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∼3%</m:t>
                    </m:r>
                  </m:oMath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96" y="1893203"/>
                <a:ext cx="2866248" cy="1106762"/>
              </a:xfrm>
              <a:prstGeom prst="rect">
                <a:avLst/>
              </a:prstGeom>
              <a:blipFill rotWithShape="0">
                <a:blip r:embed="rId6"/>
                <a:stretch>
                  <a:fillRect l="-422"/>
                </a:stretch>
              </a:blipFill>
              <a:ln w="19050"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10"/>
              <p:cNvSpPr/>
              <p:nvPr/>
            </p:nvSpPr>
            <p:spPr>
              <a:xfrm>
                <a:off x="316777" y="995068"/>
                <a:ext cx="8495206" cy="586891"/>
              </a:xfrm>
              <a:prstGeom prst="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</a:rPr>
                  <a:t>Space charge is proportional to </a:t>
                </a:r>
                <a:r>
                  <a:rPr lang="en-US" sz="1800" u="sng" dirty="0" smtClean="0">
                    <a:solidFill>
                      <a:schemeClr val="bg1"/>
                    </a:solidFill>
                  </a:rPr>
                  <a:t>peak current (</a:t>
                </a:r>
                <a14:m>
                  <m:oMath xmlns:m="http://schemas.openxmlformats.org/officeDocument/2006/math">
                    <m:r>
                      <a:rPr lang="en-US" sz="1800" b="0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∼61 </m:t>
                    </m:r>
                    <m:r>
                      <a:rPr lang="en-US" sz="1800" b="0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800" u="sng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, whereas neutralization compensates </a:t>
                </a:r>
                <a:r>
                  <a:rPr lang="en-US" sz="1800" u="sng" dirty="0" smtClean="0">
                    <a:solidFill>
                      <a:schemeClr val="bg1"/>
                    </a:solidFill>
                  </a:rPr>
                  <a:t>average current (</a:t>
                </a:r>
                <a14:m>
                  <m:oMath xmlns:m="http://schemas.openxmlformats.org/officeDocument/2006/math">
                    <m:r>
                      <a:rPr lang="en-US" sz="1800" b="0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∼5 </m:t>
                    </m:r>
                    <m:r>
                      <a:rPr lang="en-US" sz="1800" b="0" i="1" u="sng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1800" u="sng" dirty="0" smtClean="0">
                    <a:solidFill>
                      <a:schemeClr val="bg1"/>
                    </a:solidFill>
                  </a:rPr>
                  <a:t>)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7" y="995068"/>
                <a:ext cx="8495206" cy="586891"/>
              </a:xfrm>
              <a:prstGeom prst="rect">
                <a:avLst/>
              </a:prstGeom>
              <a:blipFill rotWithShape="0">
                <a:blip r:embed="rId7"/>
                <a:stretch>
                  <a:fillRect t="-7921" b="-178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9156" y="2533093"/>
            <a:ext cx="978769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Case #2</a:t>
            </a:r>
            <a:endParaRPr lang="en-US" sz="1600" dirty="0"/>
          </a:p>
        </p:txBody>
      </p:sp>
      <p:sp>
        <p:nvSpPr>
          <p:cNvPr id="42" name="Rectangle 10"/>
          <p:cNvSpPr/>
          <p:nvPr/>
        </p:nvSpPr>
        <p:spPr>
          <a:xfrm>
            <a:off x="316777" y="3464050"/>
            <a:ext cx="8495206" cy="41915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Phase shift between the two cases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10100" y="4137846"/>
            <a:ext cx="1797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General solution:</a:t>
            </a:r>
            <a:endParaRPr lang="en-US" sz="1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5890" y="4564113"/>
                <a:ext cx="31608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90" y="4564113"/>
                <a:ext cx="3160865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772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6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16218</TotalTime>
  <Words>1065</Words>
  <Application>Microsoft Office PowerPoint</Application>
  <PresentationFormat>On-screen Show (4:3)</PresentationFormat>
  <Paragraphs>237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Cambria Math</vt:lpstr>
      <vt:lpstr>Helvetica</vt:lpstr>
      <vt:lpstr>Template</vt:lpstr>
      <vt:lpstr>Fermilab: Footer Only</vt:lpstr>
      <vt:lpstr>Beam Size Along the Pulse in PIP-II IT MEBT</vt:lpstr>
      <vt:lpstr>Proton Improvement Plan-II (PIP-II)</vt:lpstr>
      <vt:lpstr>Proton Improvement Plan-II (PIP-II)</vt:lpstr>
      <vt:lpstr>Beam Size Along the Pulse in the MEBT</vt:lpstr>
      <vt:lpstr>Existing Front End. Effects in the preceding sections </vt:lpstr>
      <vt:lpstr>Beam Neutralization in the MEBT.</vt:lpstr>
      <vt:lpstr>Beam Neutralization in the MEBT.</vt:lpstr>
      <vt:lpstr>Estimations. The destiny of H_2^+ ions in the MEBT.</vt:lpstr>
      <vt:lpstr>Possible observable effects of neutralization in the MEBT</vt:lpstr>
      <vt:lpstr>Method to measure beam size in the MEBT for long pulses</vt:lpstr>
      <vt:lpstr>Method to measure beam size in the MEBT for long pulses</vt:lpstr>
      <vt:lpstr>Summary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Ihar Lobach x 32785N</cp:lastModifiedBy>
  <cp:revision>513</cp:revision>
  <cp:lastPrinted>2014-01-20T19:40:21Z</cp:lastPrinted>
  <dcterms:created xsi:type="dcterms:W3CDTF">2015-02-13T18:30:20Z</dcterms:created>
  <dcterms:modified xsi:type="dcterms:W3CDTF">2016-08-10T01:07:46Z</dcterms:modified>
</cp:coreProperties>
</file>