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75" r:id="rId3"/>
    <p:sldId id="284" r:id="rId4"/>
    <p:sldId id="295" r:id="rId5"/>
    <p:sldId id="296" r:id="rId6"/>
    <p:sldId id="298" r:id="rId7"/>
    <p:sldId id="299" r:id="rId8"/>
    <p:sldId id="300" r:id="rId9"/>
    <p:sldId id="27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289CADF-5220-054A-99FE-DD4B70A1D62E}">
          <p14:sldIdLst>
            <p14:sldId id="294"/>
            <p14:sldId id="275"/>
            <p14:sldId id="284"/>
            <p14:sldId id="295"/>
            <p14:sldId id="296"/>
            <p14:sldId id="298"/>
            <p14:sldId id="299"/>
            <p14:sldId id="300"/>
          </p14:sldIdLst>
        </p14:section>
        <p14:section name="Untitled Section" id="{FE616D6A-BC09-9047-99DE-37E3CB608007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>
        <p:scale>
          <a:sx n="103" d="100"/>
          <a:sy n="103" d="100"/>
        </p:scale>
        <p:origin x="-848" y="5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mationdirect.com/resources/microsites/videos/take_aways/VID_L_PC_P3K_005-Programming.pdf" TargetMode="External"/><Relationship Id="rId4" Type="http://schemas.openxmlformats.org/officeDocument/2006/relationships/hyperlink" Target="http://www.ieeecss.org/CSM/library/1993/dec1993/w05-HistoricalPerspectives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asta.fnal.gov/IOTA/IOTA_Parameter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Gerrit Bruhaug</a:t>
            </a:r>
            <a:r>
              <a:rPr lang="en-US" dirty="0"/>
              <a:t>	</a:t>
            </a:r>
          </a:p>
          <a:p>
            <a:r>
              <a:rPr lang="en-US" dirty="0" smtClean="0"/>
              <a:t>Lee </a:t>
            </a:r>
            <a:r>
              <a:rPr lang="en-US" dirty="0" err="1" smtClean="0"/>
              <a:t>Teng</a:t>
            </a:r>
            <a:r>
              <a:rPr lang="en-US" dirty="0" smtClean="0"/>
              <a:t> Internship Presentations</a:t>
            </a:r>
            <a:endParaRPr lang="en-US" dirty="0"/>
          </a:p>
          <a:p>
            <a:r>
              <a:rPr lang="en-US" dirty="0" smtClean="0"/>
              <a:t>10/08/2016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93771"/>
          </a:xfrm>
        </p:spPr>
        <p:txBody>
          <a:bodyPr>
            <a:noAutofit/>
          </a:bodyPr>
          <a:lstStyle/>
          <a:p>
            <a:r>
              <a:rPr lang="en-US" dirty="0"/>
              <a:t>The Design </a:t>
            </a:r>
            <a:r>
              <a:rPr lang="en-US" dirty="0" smtClean="0"/>
              <a:t>of </a:t>
            </a:r>
            <a:r>
              <a:rPr lang="en-US" dirty="0"/>
              <a:t>a Resonance Control System for the IOTA RF Cavity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lnSpc>
                <a:spcPct val="200000"/>
              </a:lnSpc>
            </a:pPr>
            <a:r>
              <a:rPr lang="en-US" sz="2400" dirty="0" smtClean="0"/>
              <a:t>Overview of IOTA</a:t>
            </a:r>
          </a:p>
          <a:p>
            <a:pPr lvl="4">
              <a:lnSpc>
                <a:spcPct val="200000"/>
              </a:lnSpc>
            </a:pPr>
            <a:r>
              <a:rPr lang="en-US" sz="2400" dirty="0" smtClean="0"/>
              <a:t>Specifics of RF Cavity</a:t>
            </a:r>
          </a:p>
          <a:p>
            <a:pPr lvl="4">
              <a:lnSpc>
                <a:spcPct val="200000"/>
              </a:lnSpc>
            </a:pPr>
            <a:r>
              <a:rPr lang="en-US" sz="2400" dirty="0" smtClean="0"/>
              <a:t>Controls System Design and Theory</a:t>
            </a:r>
          </a:p>
          <a:p>
            <a:pPr lvl="4">
              <a:lnSpc>
                <a:spcPct val="200000"/>
              </a:lnSpc>
            </a:pPr>
            <a:r>
              <a:rPr lang="en-US" sz="2400" dirty="0" smtClean="0"/>
              <a:t>System Implementation and Results</a:t>
            </a:r>
          </a:p>
          <a:p>
            <a:pPr lvl="4">
              <a:lnSpc>
                <a:spcPct val="200000"/>
              </a:lnSpc>
            </a:pPr>
            <a:r>
              <a:rPr lang="en-US" sz="2400" dirty="0" smtClean="0"/>
              <a:t>Thanks and References</a:t>
            </a:r>
          </a:p>
          <a:p>
            <a:pPr marL="1828800" lvl="4" indent="0"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Content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 smtClean="0"/>
              <a:t>IOTA RF Cavity Control System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1889" y="203971"/>
            <a:ext cx="8686800" cy="427877"/>
          </a:xfrm>
        </p:spPr>
        <p:txBody>
          <a:bodyPr/>
          <a:lstStyle/>
          <a:p>
            <a:pPr algn="ctr"/>
            <a:r>
              <a:rPr lang="en-US" dirty="0" smtClean="0"/>
              <a:t>Integral Optics Test Accelerator (IOTA)</a:t>
            </a:r>
            <a:endParaRPr lang="en-US" dirty="0"/>
          </a:p>
        </p:txBody>
      </p:sp>
      <p:pic>
        <p:nvPicPr>
          <p:cNvPr id="14" name="Picture 13" descr="Screen Shot 2016-08-02 at 11.21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95" y="3777925"/>
            <a:ext cx="5938283" cy="1531141"/>
          </a:xfrm>
          <a:prstGeom prst="rect">
            <a:avLst/>
          </a:prstGeom>
          <a:ln>
            <a:solidFill>
              <a:srgbClr val="99D6EA"/>
            </a:solidFill>
          </a:ln>
        </p:spPr>
      </p:pic>
      <p:pic>
        <p:nvPicPr>
          <p:cNvPr id="16" name="Picture 15" descr="Screen Shot 2016-08-02 at 11.15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961660"/>
            <a:ext cx="3118922" cy="2417952"/>
          </a:xfrm>
          <a:prstGeom prst="rect">
            <a:avLst/>
          </a:prstGeom>
          <a:ln>
            <a:solidFill>
              <a:srgbClr val="99D6EA"/>
            </a:solidFill>
          </a:ln>
        </p:spPr>
      </p:pic>
      <p:pic>
        <p:nvPicPr>
          <p:cNvPr id="17" name="Picture 16" descr="Screen Shot 2016-08-02 at 11.15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38" y="961661"/>
            <a:ext cx="3218009" cy="2417952"/>
          </a:xfrm>
          <a:prstGeom prst="rect">
            <a:avLst/>
          </a:prstGeom>
          <a:ln>
            <a:solidFill>
              <a:srgbClr val="99D6EA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046727" y="5695994"/>
            <a:ext cx="530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All pictures are provided by NML at </a:t>
            </a:r>
            <a:r>
              <a:rPr lang="en-US" sz="1600" b="1" dirty="0" err="1" smtClean="0">
                <a:latin typeface="Helvetica"/>
                <a:cs typeface="Helvetica"/>
              </a:rPr>
              <a:t>Fermilab</a:t>
            </a:r>
            <a:r>
              <a:rPr lang="en-US" sz="1600" b="1" baseline="30000" dirty="0" smtClean="0">
                <a:latin typeface="Helvetica"/>
                <a:cs typeface="Helvetica"/>
              </a:rPr>
              <a:t>[1]</a:t>
            </a:r>
            <a:endParaRPr lang="en-US" sz="16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IOTA Bunching Cavity</a:t>
            </a:r>
            <a:endParaRPr lang="en-US" dirty="0"/>
          </a:p>
        </p:txBody>
      </p:sp>
      <p:pic>
        <p:nvPicPr>
          <p:cNvPr id="9" name="Picture 8" descr="IOTA_RF_CAV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1047962"/>
            <a:ext cx="3817273" cy="2949711"/>
          </a:xfrm>
          <a:prstGeom prst="rect">
            <a:avLst/>
          </a:prstGeom>
          <a:ln>
            <a:solidFill>
              <a:srgbClr val="99D6EA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36827" y="4066224"/>
            <a:ext cx="2734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Drawing of IOTA Buncher</a:t>
            </a:r>
            <a:r>
              <a:rPr lang="en-US" sz="1600" b="1" baseline="30000" dirty="0" smtClean="0">
                <a:latin typeface="Helvetica"/>
                <a:cs typeface="Helvetica"/>
              </a:rPr>
              <a:t>1</a:t>
            </a:r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4488" y="1104117"/>
            <a:ext cx="3464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Cavity has two sections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 MHz section bunches protons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30 MHz section bunches electrons and modulates protons</a:t>
            </a:r>
            <a:r>
              <a:rPr lang="en-US" baseline="30000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PID Loops and Controls Theory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836" y="1121939"/>
            <a:ext cx="6608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Proportional, Integral, Derivative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Used to prevent oscillations in controls systems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Origin can be traced back to 19</a:t>
            </a:r>
            <a:r>
              <a:rPr lang="en-US" sz="2000" baseline="30000" dirty="0" smtClean="0">
                <a:latin typeface="Helvetica"/>
                <a:cs typeface="Helvetica"/>
              </a:rPr>
              <a:t>th</a:t>
            </a:r>
            <a:r>
              <a:rPr lang="en-US" sz="2000" dirty="0" smtClean="0">
                <a:latin typeface="Helvetica"/>
                <a:cs typeface="Helvetica"/>
              </a:rPr>
              <a:t> Centaury steam ship controls</a:t>
            </a:r>
            <a:r>
              <a:rPr lang="en-US" sz="2000" baseline="30000" dirty="0" smtClean="0">
                <a:latin typeface="Helvetica"/>
                <a:cs typeface="Helvetica"/>
              </a:rPr>
              <a:t>3</a:t>
            </a:r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9" name="Picture 8" descr="Screen Shot 2016-08-02 at 2.3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36" y="3785001"/>
            <a:ext cx="6479875" cy="1701400"/>
          </a:xfrm>
          <a:prstGeom prst="rect">
            <a:avLst/>
          </a:prstGeom>
          <a:ln>
            <a:solidFill>
              <a:srgbClr val="99D6EA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38618" y="5573690"/>
            <a:ext cx="2882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PID Control Loop Equation</a:t>
            </a:r>
            <a:r>
              <a:rPr lang="en-US" sz="1600" b="1" baseline="30000" dirty="0">
                <a:latin typeface="Helvetica"/>
                <a:cs typeface="Helvetica"/>
              </a:rPr>
              <a:t>2</a:t>
            </a:r>
            <a:endParaRPr lang="en-US" sz="16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of PLC based RF Control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Implementation</a:t>
            </a:r>
            <a:endParaRPr lang="en-US" dirty="0"/>
          </a:p>
        </p:txBody>
      </p:sp>
      <p:pic>
        <p:nvPicPr>
          <p:cNvPr id="11" name="Picture 10" descr="IOTA Controls 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32" y="973281"/>
            <a:ext cx="4619315" cy="3969724"/>
          </a:xfrm>
          <a:prstGeom prst="rect">
            <a:avLst/>
          </a:prstGeom>
          <a:ln>
            <a:solidFill>
              <a:srgbClr val="99D6EA"/>
            </a:solidFill>
          </a:ln>
        </p:spPr>
      </p:pic>
    </p:spTree>
    <p:extLst>
      <p:ext uri="{BB962C8B-B14F-4D97-AF65-F5344CB8AC3E}">
        <p14:creationId xmlns:p14="http://schemas.microsoft.com/office/powerpoint/2010/main" val="170406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03219" y="5619325"/>
            <a:ext cx="5458562" cy="276626"/>
          </a:xfrm>
        </p:spPr>
        <p:txBody>
          <a:bodyPr/>
          <a:lstStyle/>
          <a:p>
            <a:r>
              <a:rPr lang="en-US" dirty="0" smtClean="0"/>
              <a:t>Old Single Ceramic Break with One Stepper for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Mounting for Testing</a:t>
            </a:r>
            <a:endParaRPr lang="en-US" dirty="0"/>
          </a:p>
        </p:txBody>
      </p:sp>
      <p:pic>
        <p:nvPicPr>
          <p:cNvPr id="8" name="Picture 7" descr="IMG_04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03" y="863028"/>
            <a:ext cx="6267236" cy="47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2564429"/>
            <a:ext cx="3783073" cy="295895"/>
          </a:xfrm>
        </p:spPr>
        <p:txBody>
          <a:bodyPr/>
          <a:lstStyle/>
          <a:p>
            <a:r>
              <a:rPr lang="en-US" dirty="0" smtClean="0"/>
              <a:t>Phase of RF Cavity with </a:t>
            </a:r>
            <a:r>
              <a:rPr lang="en-US" dirty="0" err="1" smtClean="0"/>
              <a:t>Untuned</a:t>
            </a:r>
            <a:r>
              <a:rPr lang="en-US" dirty="0" smtClean="0"/>
              <a:t> PID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 Test and Results</a:t>
            </a:r>
            <a:endParaRPr lang="en-US" dirty="0"/>
          </a:p>
        </p:txBody>
      </p:sp>
      <p:pic>
        <p:nvPicPr>
          <p:cNvPr id="9" name="Picture 8" descr="Excursion-PR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59" y="3226024"/>
            <a:ext cx="3626713" cy="1422117"/>
          </a:xfrm>
          <a:prstGeom prst="rect">
            <a:avLst/>
          </a:prstGeom>
          <a:ln>
            <a:solidFill>
              <a:srgbClr val="99D6EA"/>
            </a:solidFill>
          </a:ln>
        </p:spPr>
      </p:pic>
      <p:pic>
        <p:nvPicPr>
          <p:cNvPr id="12" name="Picture 11" descr="PID-TUNE-2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" y="971551"/>
            <a:ext cx="3731366" cy="1517182"/>
          </a:xfrm>
          <a:prstGeom prst="rect">
            <a:avLst/>
          </a:prstGeom>
          <a:ln>
            <a:solidFill>
              <a:srgbClr val="99D6EA"/>
            </a:solidFill>
          </a:ln>
        </p:spPr>
      </p:pic>
      <p:pic>
        <p:nvPicPr>
          <p:cNvPr id="13" name="Picture 12" descr="PID-PROC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" y="3226024"/>
            <a:ext cx="3735892" cy="1422117"/>
          </a:xfrm>
          <a:prstGeom prst="rect">
            <a:avLst/>
          </a:prstGeom>
          <a:ln>
            <a:solidFill>
              <a:srgbClr val="99D6EA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4827045" y="2521770"/>
            <a:ext cx="3664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"/>
                <a:cs typeface="Helvetica"/>
              </a:rPr>
              <a:t>Phase of RF Cavity with T</a:t>
            </a:r>
            <a:r>
              <a:rPr lang="en-US" sz="1600" b="1" dirty="0" smtClean="0">
                <a:latin typeface="Helvetica"/>
                <a:cs typeface="Helvetica"/>
              </a:rPr>
              <a:t>uned </a:t>
            </a:r>
            <a:r>
              <a:rPr lang="en-US" sz="1600" b="1" dirty="0">
                <a:latin typeface="Helvetica"/>
                <a:cs typeface="Helvetica"/>
              </a:rPr>
              <a:t>PID </a:t>
            </a:r>
          </a:p>
        </p:txBody>
      </p:sp>
      <p:pic>
        <p:nvPicPr>
          <p:cNvPr id="17" name="Picture 16" descr="Excursion-S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59" y="971552"/>
            <a:ext cx="3626713" cy="1517182"/>
          </a:xfrm>
          <a:prstGeom prst="rect">
            <a:avLst/>
          </a:prstGeom>
          <a:ln>
            <a:solidFill>
              <a:srgbClr val="99D6EA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127010" y="4680802"/>
            <a:ext cx="2695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Helvetica"/>
                <a:cs typeface="Helvetica"/>
              </a:rPr>
              <a:t>Untuned</a:t>
            </a:r>
            <a:r>
              <a:rPr lang="en-US" sz="1600" b="1" dirty="0" smtClean="0">
                <a:latin typeface="Helvetica"/>
                <a:cs typeface="Helvetica"/>
              </a:rPr>
              <a:t> PID Output</a:t>
            </a:r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44252" y="4680802"/>
            <a:ext cx="2147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Tuned PID Output</a:t>
            </a:r>
            <a:endParaRPr lang="en-US" sz="16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9676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EE78-B906-EA4C-8535-5AE4E63B4DB3}" type="datetime1">
              <a:rPr lang="en-US" smtClean="0"/>
              <a:t>8/3/16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Gerrit Bruhaug | </a:t>
            </a:r>
            <a:r>
              <a:rPr lang="en-US" dirty="0"/>
              <a:t>IOTA RF Cavity Control System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 and Acknowledgments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00133" y="1220570"/>
            <a:ext cx="554835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2"/>
              </a:rPr>
              <a:t>http://asta.fnal.gov/IOTA/</a:t>
            </a:r>
            <a:r>
              <a:rPr lang="en-US" sz="2000" dirty="0" smtClean="0">
                <a:hlinkClick r:id="rId2"/>
              </a:rPr>
              <a:t>IOTA_Parameters.pdf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https://www.automationdirect.com/resources/microsites/videos/take_aways/VID_L_PC_P3K_005-</a:t>
            </a:r>
            <a:r>
              <a:rPr lang="en-US" sz="2000" dirty="0" smtClean="0">
                <a:hlinkClick r:id="rId3"/>
              </a:rPr>
              <a:t>Programming.pdf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http://www.ieeecss.org/CSM/library/1993/dec1993/w05-</a:t>
            </a:r>
            <a:r>
              <a:rPr lang="en-US" sz="2000" dirty="0" smtClean="0">
                <a:hlinkClick r:id="rId4"/>
              </a:rPr>
              <a:t>HistoricalPerspectives.pdf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E.~</a:t>
            </a:r>
            <a:r>
              <a:rPr lang="en-US" sz="2000" dirty="0" err="1"/>
              <a:t>Prebys</a:t>
            </a:r>
            <a:r>
              <a:rPr lang="en-US" sz="2000" dirty="0"/>
              <a:t>, "RF Capture of Protons the IOTA Ring at </a:t>
            </a:r>
            <a:r>
              <a:rPr lang="en-US" sz="2000" dirty="0" err="1"/>
              <a:t>Fermilab</a:t>
            </a:r>
            <a:r>
              <a:rPr lang="en-US" sz="2000" dirty="0"/>
              <a:t>", Batavia, Illinois, January </a:t>
            </a:r>
            <a:r>
              <a:rPr lang="en-US" sz="2000" dirty="0" smtClean="0"/>
              <a:t>2015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G.~</a:t>
            </a:r>
            <a:r>
              <a:rPr lang="en-US" sz="2000" dirty="0" err="1"/>
              <a:t>Kazakevich</a:t>
            </a:r>
            <a:r>
              <a:rPr lang="en-US" sz="2000" dirty="0"/>
              <a:t>, </a:t>
            </a:r>
            <a:r>
              <a:rPr lang="en-US" sz="2000" dirty="0" err="1"/>
              <a:t>K.~Carlson</a:t>
            </a:r>
            <a:r>
              <a:rPr lang="en-US" sz="2000" dirty="0"/>
              <a:t>, "IOTA Cavities Engineering", Batavia, Illinois, December 2015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OTA-Cavity-Control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IOTA-Cavity-Control.potx</Template>
  <TotalTime>3663</TotalTime>
  <Words>327</Words>
  <Application>Microsoft Macintosh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IOTA-Cavity-Control</vt:lpstr>
      <vt:lpstr>PowerPoint Presentation</vt:lpstr>
      <vt:lpstr>Presentation Content</vt:lpstr>
      <vt:lpstr>Integral Optics Test Accelerator (IOTA)</vt:lpstr>
      <vt:lpstr>The IOTA Bunching Cavity</vt:lpstr>
      <vt:lpstr>PID Loops and Controls Theory</vt:lpstr>
      <vt:lpstr>System Implementation</vt:lpstr>
      <vt:lpstr> Mounting for Testing</vt:lpstr>
      <vt:lpstr>Live Test and Results</vt:lpstr>
      <vt:lpstr>References and Acknowledgments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Gerrit Bruhaug</cp:lastModifiedBy>
  <cp:revision>274</cp:revision>
  <cp:lastPrinted>2014-01-20T19:40:21Z</cp:lastPrinted>
  <dcterms:created xsi:type="dcterms:W3CDTF">2014-01-03T20:18:13Z</dcterms:created>
  <dcterms:modified xsi:type="dcterms:W3CDTF">2016-08-03T14:50:32Z</dcterms:modified>
</cp:coreProperties>
</file>