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6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8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System Downtime</a:t>
            </a:r>
          </a:p>
          <a:p>
            <a:pPr>
              <a:defRPr sz="1600"/>
            </a:pPr>
            <a:r>
              <a:rPr lang="en-US" sz="1600" dirty="0"/>
              <a:t>7.07% of</a:t>
            </a:r>
            <a:r>
              <a:rPr lang="en-US" sz="1600" baseline="0" dirty="0"/>
              <a:t> 782.14 Operational Hours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Sheet1!$Q$20</c:f>
              <c:strCache>
                <c:ptCount val="1"/>
                <c:pt idx="0">
                  <c:v>Fractional Downtime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1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Sheet1!$P$21:$P$32</c:f>
              <c:strCache>
                <c:ptCount val="12"/>
                <c:pt idx="0">
                  <c:v>Cryo</c:v>
                </c:pt>
                <c:pt idx="2">
                  <c:v>Inst</c:v>
                </c:pt>
                <c:pt idx="7">
                  <c:v>Laser</c:v>
                </c:pt>
                <c:pt idx="8">
                  <c:v>Magnets</c:v>
                </c:pt>
                <c:pt idx="9">
                  <c:v>RF</c:v>
                </c:pt>
                <c:pt idx="11">
                  <c:v>Water</c:v>
                </c:pt>
              </c:strCache>
            </c:strRef>
          </c:cat>
          <c:val>
            <c:numRef>
              <c:f>Sheet1!$Q$21:$Q$32</c:f>
              <c:numCache>
                <c:formatCode>General</c:formatCode>
                <c:ptCount val="12"/>
                <c:pt idx="0" formatCode="0.000%">
                  <c:v>2.8042294218426373E-2</c:v>
                </c:pt>
                <c:pt idx="2" formatCode="0.000%">
                  <c:v>1.3465619965735035E-2</c:v>
                </c:pt>
                <c:pt idx="7" formatCode="0.000%">
                  <c:v>6.8274222006290439E-4</c:v>
                </c:pt>
                <c:pt idx="8" formatCode="0.000%">
                  <c:v>2.1095967473853785E-3</c:v>
                </c:pt>
                <c:pt idx="9" formatCode="0.000%">
                  <c:v>1.91564170097425E-2</c:v>
                </c:pt>
                <c:pt idx="11" formatCode="0.000%">
                  <c:v>7.2876978546040352E-3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1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Instrumentation Downtime by</a:t>
            </a:r>
            <a:r>
              <a:rPr lang="en-US" sz="1600" baseline="0" dirty="0"/>
              <a:t> </a:t>
            </a:r>
            <a:r>
              <a:rPr lang="en-US" sz="1600" baseline="0" dirty="0" smtClean="0"/>
              <a:t>Subsystem</a:t>
            </a:r>
          </a:p>
          <a:p>
            <a:pPr>
              <a:defRPr sz="1600"/>
            </a:pPr>
            <a:r>
              <a:rPr lang="en-US" sz="1600" baseline="0" dirty="0" smtClean="0"/>
              <a:t>Accounting for 1.35% in D18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Sheet1!$R$23:$R$27</c:f>
              <c:strCache>
                <c:ptCount val="5"/>
                <c:pt idx="0">
                  <c:v>BPM</c:v>
                </c:pt>
                <c:pt idx="1">
                  <c:v>Camera</c:v>
                </c:pt>
                <c:pt idx="2">
                  <c:v>Faraday Cup</c:v>
                </c:pt>
                <c:pt idx="3">
                  <c:v>MPS</c:v>
                </c:pt>
                <c:pt idx="4">
                  <c:v>Toroid</c:v>
                </c:pt>
              </c:strCache>
            </c:strRef>
          </c:cat>
          <c:val>
            <c:numRef>
              <c:f>Sheet1!$T$23:$T$27</c:f>
              <c:numCache>
                <c:formatCode>0.000%</c:formatCode>
                <c:ptCount val="5"/>
                <c:pt idx="0">
                  <c:v>1.0228347866110927E-3</c:v>
                </c:pt>
                <c:pt idx="1">
                  <c:v>6.6266908737566167E-3</c:v>
                </c:pt>
                <c:pt idx="2">
                  <c:v>5.2202930421663641E-3</c:v>
                </c:pt>
                <c:pt idx="3">
                  <c:v>1.0611910911090087E-4</c:v>
                </c:pt>
                <c:pt idx="4">
                  <c:v>4.8968215409006066E-4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Percent Up-Time Between</a:t>
            </a:r>
            <a:r>
              <a:rPr lang="en-US" baseline="0"/>
              <a:t> 5/15 &amp; 8/3</a:t>
            </a:r>
            <a:endParaRPr lang="en-US"/>
          </a:p>
          <a:p>
            <a:pPr>
              <a:defRPr/>
            </a:pPr>
            <a:r>
              <a:rPr lang="en-US"/>
              <a:t>(From</a:t>
            </a:r>
            <a:r>
              <a:rPr lang="en-US" baseline="0"/>
              <a:t> Front End Fit Device DCnFXR, n=1-4)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Sheet1!$Q$11</c:f>
              <c:strCache>
                <c:ptCount val="1"/>
                <c:pt idx="0">
                  <c:v>Percent Up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Sheet1!$R$8:$U$8</c:f>
              <c:strCache>
                <c:ptCount val="4"/>
                <c:pt idx="0">
                  <c:v>DC1</c:v>
                </c:pt>
                <c:pt idx="1">
                  <c:v>DC2</c:v>
                </c:pt>
                <c:pt idx="2">
                  <c:v>DC3</c:v>
                </c:pt>
                <c:pt idx="3">
                  <c:v>DC4</c:v>
                </c:pt>
              </c:strCache>
            </c:strRef>
          </c:cat>
          <c:val>
            <c:numRef>
              <c:f>Sheet1!$R$11:$U$11</c:f>
              <c:numCache>
                <c:formatCode>General</c:formatCode>
                <c:ptCount val="4"/>
                <c:pt idx="0">
                  <c:v>0.72030217186024548</c:v>
                </c:pt>
                <c:pt idx="1">
                  <c:v>0.71111111111111114</c:v>
                </c:pt>
                <c:pt idx="2">
                  <c:v>0.71218130311614736</c:v>
                </c:pt>
                <c:pt idx="3">
                  <c:v>0.69562480327352849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6194024"/>
        <c:axId val="336186968"/>
        <c:axId val="0"/>
      </c:bar3DChart>
      <c:catAx>
        <c:axId val="336194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186968"/>
        <c:crosses val="autoZero"/>
        <c:auto val="1"/>
        <c:lblAlgn val="ctr"/>
        <c:lblOffset val="100"/>
        <c:noMultiLvlLbl val="0"/>
      </c:catAx>
      <c:valAx>
        <c:axId val="336186968"/>
        <c:scaling>
          <c:orientation val="minMax"/>
          <c:max val="0.75000000000000011"/>
          <c:min val="0.6500000000000001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194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8/18/2016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Downtime – System Overview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8/18/2016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14192"/>
              </p:ext>
            </p:extLst>
          </p:nvPr>
        </p:nvGraphicFramePr>
        <p:xfrm>
          <a:off x="228600" y="1042988"/>
          <a:ext cx="5758543" cy="498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51054" y="1371600"/>
            <a:ext cx="346434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As Reported in D18 Log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Implemented after Start of Run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Inst Downtime Underreported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Camera Server Issues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Faraday Cup / Collimator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Assuming double?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Brings total to 8.42%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Downtime –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Instrumentation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8/18/2016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272453"/>
              </p:ext>
            </p:extLst>
          </p:nvPr>
        </p:nvGraphicFramePr>
        <p:xfrm>
          <a:off x="228601" y="1042988"/>
          <a:ext cx="5647543" cy="498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47544" y="1042988"/>
            <a:ext cx="3267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Again, Camera Issues were a bigger problem than the downtime log suggests.</a:t>
            </a:r>
          </a:p>
          <a:p>
            <a:endParaRPr lang="en-US" sz="1800" dirty="0"/>
          </a:p>
          <a:p>
            <a:r>
              <a:rPr lang="en-US" sz="1800" dirty="0" smtClean="0"/>
              <a:t>Other notable problems: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 smtClean="0"/>
              <a:t>Toroids</a:t>
            </a:r>
            <a:r>
              <a:rPr lang="en-US" sz="1800" dirty="0" smtClean="0"/>
              <a:t> &amp; BPMs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Not ready at Start of Run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Ongoing work into Run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5981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Downtime – Camera Frontends (NMLDC1-4)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8/18/2016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593432"/>
              </p:ext>
            </p:extLst>
          </p:nvPr>
        </p:nvGraphicFramePr>
        <p:xfrm>
          <a:off x="228601" y="1042988"/>
          <a:ext cx="5951537" cy="498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80138" y="1244977"/>
            <a:ext cx="279807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This includes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Power Cycles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DPM_PEND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Other ACNET issues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dirty="0" smtClean="0"/>
              <a:t>This does NOT Consider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Run Impact (time of day)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Multi-Process Crashes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Image Tool Problems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32291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– Instrumentation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Toroids</a:t>
            </a:r>
            <a:endParaRPr lang="en-US" sz="2000" dirty="0" smtClean="0"/>
          </a:p>
          <a:p>
            <a:pPr lvl="1"/>
            <a:r>
              <a:rPr lang="en-US" sz="2000" dirty="0" smtClean="0"/>
              <a:t>Not working well even with initial 50 MeV Beam</a:t>
            </a:r>
          </a:p>
          <a:p>
            <a:pPr lvl="2"/>
            <a:r>
              <a:rPr lang="en-US" sz="1800" dirty="0" smtClean="0"/>
              <a:t>Power cycle resets baseline subtraction bit</a:t>
            </a:r>
          </a:p>
          <a:p>
            <a:pPr lvl="1"/>
            <a:r>
              <a:rPr lang="en-US" sz="2000" dirty="0" smtClean="0"/>
              <a:t>Window still a little odd</a:t>
            </a:r>
          </a:p>
          <a:p>
            <a:pPr lvl="2"/>
            <a:r>
              <a:rPr lang="en-US" sz="1800" dirty="0" err="1" smtClean="0"/>
              <a:t>Readback</a:t>
            </a:r>
            <a:r>
              <a:rPr lang="en-US" sz="1800" dirty="0" smtClean="0"/>
              <a:t> is more realistic with larger numbers of bunches</a:t>
            </a:r>
          </a:p>
          <a:p>
            <a:pPr lvl="2"/>
            <a:r>
              <a:rPr lang="en-US" sz="1800" dirty="0" smtClean="0"/>
              <a:t>New window is available through MPS- needs to be implemented</a:t>
            </a:r>
          </a:p>
          <a:p>
            <a:pPr lvl="2"/>
            <a:endParaRPr lang="en-US" sz="1800" dirty="0" smtClean="0"/>
          </a:p>
          <a:p>
            <a:r>
              <a:rPr lang="en-US" sz="2000" dirty="0" smtClean="0"/>
              <a:t>BPMs</a:t>
            </a:r>
          </a:p>
          <a:p>
            <a:pPr lvl="1"/>
            <a:r>
              <a:rPr lang="en-US" sz="1800" dirty="0" smtClean="0"/>
              <a:t>Not working with initial 50 MeV Beam attempt</a:t>
            </a:r>
          </a:p>
          <a:p>
            <a:pPr lvl="1"/>
            <a:r>
              <a:rPr lang="en-US" sz="1800" dirty="0" smtClean="0"/>
              <a:t>Noise continued to be an issue (CC transport matrix measurement)</a:t>
            </a:r>
          </a:p>
          <a:p>
            <a:pPr lvl="1"/>
            <a:r>
              <a:rPr lang="en-US" sz="1800" dirty="0" smtClean="0"/>
              <a:t>Ongoing work to reduce noise &amp; improve sensitivity in hardware &amp; software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HOMs</a:t>
            </a:r>
          </a:p>
          <a:p>
            <a:pPr lvl="1"/>
            <a:r>
              <a:rPr lang="en-US" sz="1800" dirty="0" smtClean="0"/>
              <a:t>The 50 MeV run was spent getting these established</a:t>
            </a:r>
          </a:p>
          <a:p>
            <a:pPr lvl="1"/>
            <a:r>
              <a:rPr lang="en-US" sz="1800" dirty="0" smtClean="0"/>
              <a:t>Available for use by the end of the run (CC1 &amp; CC2)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8/18/2016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349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– Progress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Turn-on/off can be done through Sequencer (N43).</a:t>
            </a:r>
          </a:p>
          <a:p>
            <a:pPr lvl="1"/>
            <a:r>
              <a:rPr lang="en-US" dirty="0" smtClean="0"/>
              <a:t>Includes routines to turn on all major elements and walk the operator through standard tune-up.</a:t>
            </a:r>
          </a:p>
          <a:p>
            <a:pPr lvl="1"/>
            <a:r>
              <a:rPr lang="en-US" dirty="0" smtClean="0"/>
              <a:t>Does not yet include a full beamline setup check/restore</a:t>
            </a:r>
          </a:p>
          <a:p>
            <a:pPr lvl="2"/>
            <a:r>
              <a:rPr lang="en-US" dirty="0" smtClean="0"/>
              <a:t>In progress…</a:t>
            </a:r>
          </a:p>
          <a:p>
            <a:pPr lvl="1"/>
            <a:r>
              <a:rPr lang="en-US" dirty="0" smtClean="0"/>
              <a:t>“Turn-key” by means of N:LGXS once beam is established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Routines have been written to assist with collection of pulse-to-pulse information from a number of sources while coordinating complex measurements.</a:t>
            </a:r>
          </a:p>
          <a:p>
            <a:pPr lvl="1"/>
            <a:r>
              <a:rPr lang="en-US" dirty="0" smtClean="0"/>
              <a:t>Data sources include ACNET devices (BPMs, </a:t>
            </a:r>
            <a:r>
              <a:rPr lang="en-US" dirty="0" err="1" smtClean="0"/>
              <a:t>toroids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 and the camera system.</a:t>
            </a:r>
          </a:p>
          <a:p>
            <a:pPr lvl="1"/>
            <a:r>
              <a:rPr lang="en-US" dirty="0" smtClean="0"/>
              <a:t>Test devices include goniometer, iris, </a:t>
            </a:r>
            <a:r>
              <a:rPr lang="en-US" dirty="0" err="1" smtClean="0"/>
              <a:t>waveplate</a:t>
            </a:r>
            <a:r>
              <a:rPr lang="en-US" dirty="0" smtClean="0"/>
              <a:t>, TPMs, &amp; trims.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8/18/2016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743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– 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need…</a:t>
            </a:r>
          </a:p>
          <a:p>
            <a:pPr lvl="1"/>
            <a:r>
              <a:rPr lang="en-US" dirty="0" smtClean="0"/>
              <a:t>Add 300 MeV to the turn-on sequence</a:t>
            </a:r>
          </a:p>
          <a:p>
            <a:pPr lvl="2"/>
            <a:r>
              <a:rPr lang="en-US" dirty="0" smtClean="0"/>
              <a:t>CM should be the most challenging part but there is nothing new</a:t>
            </a:r>
          </a:p>
          <a:p>
            <a:pPr lvl="3"/>
            <a:r>
              <a:rPr lang="en-US" dirty="0" smtClean="0"/>
              <a:t>Klystron turn-on will behave like the Gun (5MW)</a:t>
            </a:r>
          </a:p>
          <a:p>
            <a:pPr lvl="3"/>
            <a:r>
              <a:rPr lang="en-US" dirty="0" smtClean="0"/>
              <a:t>Cavity </a:t>
            </a:r>
            <a:r>
              <a:rPr lang="en-US" dirty="0" err="1" smtClean="0"/>
              <a:t>Autogradient</a:t>
            </a:r>
            <a:r>
              <a:rPr lang="en-US" dirty="0" smtClean="0"/>
              <a:t> will behave like CC1/2</a:t>
            </a:r>
          </a:p>
          <a:p>
            <a:pPr lvl="2"/>
            <a:r>
              <a:rPr lang="en-US" dirty="0" smtClean="0"/>
              <a:t>300 MeV Trims/Quads/Bends may be integrated into existing routines for 50 MeV beamline or replicated.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Get the AD/Operations (MCR) involved more</a:t>
            </a:r>
          </a:p>
          <a:p>
            <a:pPr lvl="2"/>
            <a:r>
              <a:rPr lang="en-US" dirty="0" smtClean="0"/>
              <a:t>Turn-On / Off and basic tuning could be handled easily</a:t>
            </a:r>
          </a:p>
          <a:p>
            <a:pPr lvl="2"/>
            <a:r>
              <a:rPr lang="en-US" dirty="0" smtClean="0"/>
              <a:t>Extra resource for studiers to interface with</a:t>
            </a:r>
          </a:p>
          <a:p>
            <a:pPr lvl="2"/>
            <a:r>
              <a:rPr lang="en-US" dirty="0" smtClean="0"/>
              <a:t>FAST beamline experts freed up for tool development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8/18/2016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810208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2608</TotalTime>
  <Words>462</Words>
  <Application>Microsoft Office PowerPoint</Application>
  <PresentationFormat>On-screen Show (4:3)</PresentationFormat>
  <Paragraphs>89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ＭＳ Ｐゴシック</vt:lpstr>
      <vt:lpstr>ＭＳ Ｐゴシック</vt:lpstr>
      <vt:lpstr>Arial</vt:lpstr>
      <vt:lpstr>Calibri</vt:lpstr>
      <vt:lpstr>Geneva</vt:lpstr>
      <vt:lpstr>Helvetica</vt:lpstr>
      <vt:lpstr>FNAL_TemplateMac_060514</vt:lpstr>
      <vt:lpstr>Fermilab: Footer Only</vt:lpstr>
      <vt:lpstr>Downtime – System Overview</vt:lpstr>
      <vt:lpstr>Downtime – Instrumentation</vt:lpstr>
      <vt:lpstr>Downtime – Camera Frontends (NMLDC1-4)</vt:lpstr>
      <vt:lpstr>Progress – Instrumentation </vt:lpstr>
      <vt:lpstr>Operations – Progress </vt:lpstr>
      <vt:lpstr>Operations – Moving Forward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Chip EdstromJr. x3721,4977 13417N</dc:creator>
  <cp:lastModifiedBy>Daniel R. Broemmelsiek x4124 13208N</cp:lastModifiedBy>
  <cp:revision>17</cp:revision>
  <cp:lastPrinted>2014-01-20T19:40:21Z</cp:lastPrinted>
  <dcterms:created xsi:type="dcterms:W3CDTF">2016-08-15T18:57:48Z</dcterms:created>
  <dcterms:modified xsi:type="dcterms:W3CDTF">2016-08-18T17:00:16Z</dcterms:modified>
</cp:coreProperties>
</file>