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321" r:id="rId3"/>
    <p:sldId id="578" r:id="rId4"/>
    <p:sldId id="566" r:id="rId5"/>
    <p:sldId id="579" r:id="rId6"/>
    <p:sldId id="580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69A1F"/>
    <a:srgbClr val="000000"/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6"/>
    <p:restoredTop sz="95584" autoAdjust="0"/>
  </p:normalViewPr>
  <p:slideViewPr>
    <p:cSldViewPr snapToGrid="0" snapToObjects="1">
      <p:cViewPr>
        <p:scale>
          <a:sx n="100" d="100"/>
          <a:sy n="100" d="100"/>
        </p:scale>
        <p:origin x="1832" y="1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1E6434C9-0E08-42C5-B404-C558E18FB4E2}" type="datetimeFigureOut">
              <a:rPr lang="en-US" altLang="en-US"/>
              <a:pPr/>
              <a:t>8/18/16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DE4E50AE-7BCE-416F-89F1-79D7CF666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541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6CE535BE-76DD-4179-B7AC-2E8603DE13D9}" type="datetimeFigureOut">
              <a:rPr lang="en-US" altLang="en-US"/>
              <a:pPr/>
              <a:t>8/18/16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1B4E76A7-28E5-4F1E-8CA1-DF481970BA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826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75061-90CC-438F-BA63-9F1F6B99D7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17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76A7-28E5-4F1E-8CA1-DF481970BA0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512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76A7-28E5-4F1E-8CA1-DF481970BA0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273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76A7-28E5-4F1E-8CA1-DF481970BA0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02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538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40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8/18/2016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A. Valishev | FAST Retreat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B9D8C-2882-41F9-92E5-94261C5AF9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75042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8/18/2016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Valishev | FAST Retreat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A3A6F847-EEB2-4562-8922-6C1018EC1B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78056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8/18/2016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Valishev | FAST Retreat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8FB5EF2-0A30-481B-A159-BB97A7C290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93298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8/18/2016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Valishev | FAST Retreat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A1D54-386B-438A-B35B-786A972FA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129129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8/18/2016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Valishev | FAST Retreat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8342B-3EEB-4356-B9ED-45883B1E3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423448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8/18/2016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Valishev | FAST Retreat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6BCEC-84A3-42D1-A9FA-9CB73E2BEE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653127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8/18/2016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Valishev | FAST Retreat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71366-A185-42D2-9506-4FA3B8FFBA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60812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8/18/2016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Valishev | FAST Retreat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E120B-615F-461D-8A8C-89AC6BEB8A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91430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8/18/2016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A. Valishev | FAST Retreat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01D06E4C-6333-4DFD-BF5D-A50EA7E5D37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8/18/2016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A. Valishev | FAST Retreat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90515DF6-1CA5-421A-9AE8-13AD4A57D03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06450" y="3036241"/>
            <a:ext cx="7526338" cy="1662313"/>
          </a:xfrm>
        </p:spPr>
        <p:txBody>
          <a:bodyPr/>
          <a:lstStyle/>
          <a:p>
            <a:r>
              <a:rPr lang="en-US" sz="3400" dirty="0" smtClean="0"/>
              <a:t>FAST Run-2016 Operations and R&amp;D Retreat - Introduction</a:t>
            </a: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 smtClean="0">
                <a:latin typeface="Helvetica" pitchFamily="124" charset="0"/>
              </a:rPr>
              <a:t>Alexander Valishev</a:t>
            </a:r>
            <a:endParaRPr lang="en-US" altLang="en-US" dirty="0">
              <a:latin typeface="Helvetica" pitchFamily="124" charset="0"/>
            </a:endParaRPr>
          </a:p>
          <a:p>
            <a:r>
              <a:rPr lang="en-US" altLang="en-US" dirty="0" smtClean="0">
                <a:latin typeface="Helvetica" pitchFamily="124" charset="0"/>
              </a:rPr>
              <a:t>FAST-2016 Retreat</a:t>
            </a:r>
            <a:endParaRPr lang="en-US" altLang="en-US" dirty="0" smtClean="0">
              <a:latin typeface="Helvetica" pitchFamily="124" charset="0"/>
            </a:endParaRPr>
          </a:p>
          <a:p>
            <a:r>
              <a:rPr lang="en-US" altLang="en-US" dirty="0" smtClean="0">
                <a:latin typeface="Helvetica" pitchFamily="124" charset="0"/>
              </a:rPr>
              <a:t>18 August </a:t>
            </a:r>
            <a:r>
              <a:rPr lang="en-US" altLang="en-US" dirty="0" smtClean="0">
                <a:latin typeface="Helvetica" pitchFamily="124" charset="0"/>
              </a:rPr>
              <a:t>2016</a:t>
            </a:r>
            <a:endParaRPr lang="en-US" altLang="en-US" dirty="0">
              <a:latin typeface="Helvetica" pitchFamily="12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925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30285"/>
            <a:ext cx="9144000" cy="641739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51B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IOTA Construction and Research Timeline</a:t>
            </a:r>
            <a:endParaRPr lang="en-US" sz="3600" dirty="0">
              <a:solidFill>
                <a:srgbClr val="051BF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Valishev | FAST Retreat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574E-6E7E-4759-A957-08C6FA492AD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8/18/2016</a:t>
            </a:r>
            <a:endParaRPr lang="en-US" altLang="en-US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0" y="6130173"/>
            <a:ext cx="9144000" cy="6262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contingent 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$$: FY17-20 - under current budget scenario…together with OHEP GARD management we explore options to accelerate start of research by 1 year  (1.48M$ supplemental)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239839"/>
              </p:ext>
            </p:extLst>
          </p:nvPr>
        </p:nvGraphicFramePr>
        <p:xfrm>
          <a:off x="53339" y="807691"/>
          <a:ext cx="9029701" cy="5170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880"/>
                <a:gridCol w="2760848"/>
                <a:gridCol w="2537564"/>
                <a:gridCol w="2868409"/>
              </a:tblGrid>
              <a:tr h="525464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F2D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Electron Injector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Proton Injector</a:t>
                      </a:r>
                      <a:endParaRPr lang="en-US" sz="2400" dirty="0">
                        <a:solidFill>
                          <a:srgbClr val="0F2D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IOTA Ring</a:t>
                      </a:r>
                    </a:p>
                  </a:txBody>
                  <a:tcPr/>
                </a:tc>
              </a:tr>
              <a:tr h="69468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F2D62"/>
                          </a:solidFill>
                        </a:rPr>
                        <a:t>FY15</a:t>
                      </a:r>
                      <a:endParaRPr lang="en-US" sz="1800" dirty="0">
                        <a:solidFill>
                          <a:srgbClr val="0F2D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 MeV </a:t>
                      </a:r>
                      <a:r>
                        <a:rPr lang="en-US" sz="1800" i="1" dirty="0" smtClean="0">
                          <a:solidFill>
                            <a:srgbClr val="051BF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e-</a:t>
                      </a:r>
                      <a:r>
                        <a:rPr lang="en-US" sz="1800" dirty="0" smtClean="0">
                          <a:solidFill>
                            <a:srgbClr val="051BF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51BF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commiss’d</a:t>
                      </a:r>
                      <a:endParaRPr lang="en-US" sz="1800" dirty="0" smtClean="0">
                        <a:solidFill>
                          <a:srgbClr val="051BF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051BF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beam tests</a:t>
                      </a:r>
                      <a:endParaRPr lang="en-US" sz="1800" dirty="0">
                        <a:solidFill>
                          <a:srgbClr val="051BF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Re-assembly</a:t>
                      </a:r>
                      <a:r>
                        <a:rPr lang="en-US" sz="1800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began @MDB</a:t>
                      </a:r>
                      <a:endParaRPr lang="en-US" sz="18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50% IOTA parts ready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9468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F2D62"/>
                          </a:solidFill>
                        </a:rPr>
                        <a:t>FY16</a:t>
                      </a:r>
                      <a:endParaRPr lang="en-US" sz="1800" dirty="0">
                        <a:solidFill>
                          <a:srgbClr val="0F2D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 MeV </a:t>
                      </a:r>
                      <a:r>
                        <a:rPr lang="en-US" sz="1800" i="1" dirty="0" smtClean="0">
                          <a:solidFill>
                            <a:srgbClr val="051BF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e-</a:t>
                      </a:r>
                      <a:r>
                        <a:rPr lang="en-US" sz="1800" dirty="0" smtClean="0">
                          <a:solidFill>
                            <a:srgbClr val="051BF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51BF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commiss’d</a:t>
                      </a:r>
                      <a:endParaRPr lang="en-US" sz="1800" dirty="0" smtClean="0">
                        <a:solidFill>
                          <a:srgbClr val="051BF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051BF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beam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keV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p+ </a:t>
                      </a:r>
                      <a:r>
                        <a:rPr lang="en-US" sz="1800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commiss’d</a:t>
                      </a:r>
                      <a:endParaRPr lang="en-US" sz="18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IOTA parts 80+% ready</a:t>
                      </a:r>
                    </a:p>
                  </a:txBody>
                  <a:tcPr/>
                </a:tc>
              </a:tr>
              <a:tr h="7908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F2D62"/>
                          </a:solidFill>
                        </a:rPr>
                        <a:t>FY17</a:t>
                      </a:r>
                      <a:endParaRPr lang="en-US" sz="1800" dirty="0">
                        <a:solidFill>
                          <a:srgbClr val="0F2D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150-300</a:t>
                      </a:r>
                      <a:r>
                        <a:rPr lang="en-US" sz="1800" dirty="0" smtClean="0">
                          <a:solidFill>
                            <a:srgbClr val="051BF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MeV </a:t>
                      </a:r>
                      <a:r>
                        <a:rPr lang="en-US" sz="1800" i="1" dirty="0" smtClean="0">
                          <a:solidFill>
                            <a:srgbClr val="051BF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e-</a:t>
                      </a:r>
                      <a:r>
                        <a:rPr lang="en-US" sz="1800" dirty="0" smtClean="0">
                          <a:solidFill>
                            <a:srgbClr val="051BF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beam commissioning/tests 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2.5 MeV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p+ </a:t>
                      </a:r>
                      <a:r>
                        <a:rPr lang="en-US" sz="1800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commiss’d</a:t>
                      </a:r>
                      <a:endParaRPr lang="en-US" sz="18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beam tests @ MDB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IOTA fully installed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first beam ? 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</a:p>
                  </a:txBody>
                  <a:tcPr/>
                </a:tc>
              </a:tr>
              <a:tr h="102419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F2D62"/>
                          </a:solidFill>
                        </a:rPr>
                        <a:t>FY18</a:t>
                      </a:r>
                      <a:endParaRPr lang="en-US" sz="1800" dirty="0">
                        <a:solidFill>
                          <a:srgbClr val="0F2D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e-</a:t>
                      </a:r>
                      <a:r>
                        <a:rPr lang="en-US" sz="1800" i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injector for 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IOTA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other research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p+ </a:t>
                      </a:r>
                      <a:r>
                        <a:rPr lang="en-US" sz="18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RFQ moved</a:t>
                      </a:r>
                      <a:r>
                        <a:rPr lang="en-US" sz="1800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from MDB to FAST 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18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IOTA </a:t>
                      </a:r>
                      <a:r>
                        <a:rPr lang="en-US" sz="18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commiss’d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with </a:t>
                      </a:r>
                      <a:r>
                        <a:rPr lang="en-US" sz="180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e-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Research starts (NL IO) </a:t>
                      </a:r>
                      <a:endParaRPr lang="en-US" sz="2000" b="1" dirty="0" smtClean="0">
                        <a:solidFill>
                          <a:srgbClr val="0F2D6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413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F2D62"/>
                          </a:solidFill>
                        </a:rPr>
                        <a:t>FY19</a:t>
                      </a:r>
                      <a:endParaRPr lang="en-US" sz="1800" dirty="0">
                        <a:solidFill>
                          <a:srgbClr val="0F2D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e-</a:t>
                      </a:r>
                      <a:r>
                        <a:rPr lang="en-US" sz="1800" i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injector for 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IOTA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other research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2.5 MeV </a:t>
                      </a:r>
                      <a:r>
                        <a:rPr lang="en-US" sz="1800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p+ </a:t>
                      </a:r>
                      <a:r>
                        <a:rPr lang="en-US" sz="1800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commiss’d</a:t>
                      </a:r>
                      <a:endParaRPr lang="en-US" sz="18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beam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IOTA research with </a:t>
                      </a:r>
                      <a:r>
                        <a:rPr lang="en-US" sz="20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e-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IOTA </a:t>
                      </a:r>
                      <a:r>
                        <a:rPr lang="en-US" sz="18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commiss’d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with </a:t>
                      </a:r>
                      <a:r>
                        <a:rPr lang="en-US" sz="180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p+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800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3614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F2D62"/>
                          </a:solidFill>
                        </a:rPr>
                        <a:t>FY20</a:t>
                      </a:r>
                      <a:endParaRPr lang="en-US" sz="1800" dirty="0">
                        <a:solidFill>
                          <a:srgbClr val="0F2D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e-</a:t>
                      </a:r>
                      <a:r>
                        <a:rPr lang="en-US" sz="1800" i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injector for 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IOTA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other research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p+</a:t>
                      </a:r>
                      <a:r>
                        <a:rPr lang="en-US" sz="1800" i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injector for 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IOTA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IOTA research with </a:t>
                      </a:r>
                      <a:r>
                        <a:rPr lang="en-US" sz="20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p+</a:t>
                      </a:r>
                      <a:r>
                        <a:rPr lang="en-US" sz="1800" b="0" dirty="0" smtClean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892098" y="3548256"/>
            <a:ext cx="0" cy="2429548"/>
          </a:xfrm>
          <a:prstGeom prst="line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46170" y="3548256"/>
            <a:ext cx="0" cy="1640964"/>
          </a:xfrm>
          <a:prstGeom prst="line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80946" y="3548256"/>
            <a:ext cx="2765224" cy="0"/>
          </a:xfrm>
          <a:prstGeom prst="line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46170" y="5189220"/>
            <a:ext cx="2560320" cy="0"/>
          </a:xfrm>
          <a:prstGeom prst="line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92098" y="5977804"/>
            <a:ext cx="8190942" cy="0"/>
          </a:xfrm>
          <a:prstGeom prst="line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06490" y="5542156"/>
            <a:ext cx="2876550" cy="0"/>
          </a:xfrm>
          <a:prstGeom prst="line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06490" y="5189220"/>
            <a:ext cx="0" cy="352936"/>
          </a:xfrm>
          <a:prstGeom prst="line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083040" y="5542156"/>
            <a:ext cx="0" cy="435648"/>
          </a:xfrm>
          <a:prstGeom prst="line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54585" y="5560744"/>
            <a:ext cx="2304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  <a:latin typeface="Bell MT" panose="02020503060305020303" pitchFamily="18" charset="0"/>
              </a:rPr>
              <a:t>beam operations</a:t>
            </a:r>
            <a:endParaRPr lang="en-US" sz="2800" i="1" dirty="0">
              <a:solidFill>
                <a:schemeClr val="accent3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98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003300"/>
            <a:ext cx="8686801" cy="5212644"/>
          </a:xfrm>
        </p:spPr>
        <p:txBody>
          <a:bodyPr/>
          <a:lstStyle/>
          <a:p>
            <a:pPr algn="just"/>
            <a:r>
              <a:rPr lang="en-US" sz="3200" dirty="0"/>
              <a:t>Document the </a:t>
            </a:r>
            <a:r>
              <a:rPr lang="en-US" sz="3200" dirty="0" smtClean="0"/>
              <a:t>performance</a:t>
            </a:r>
          </a:p>
          <a:p>
            <a:pPr algn="just"/>
            <a:r>
              <a:rPr lang="en-US" sz="3200" dirty="0" smtClean="0"/>
              <a:t>Identify problems</a:t>
            </a:r>
          </a:p>
          <a:p>
            <a:pPr algn="just"/>
            <a:r>
              <a:rPr lang="en-US" sz="3200" dirty="0" smtClean="0"/>
              <a:t>Evaluate </a:t>
            </a:r>
            <a:r>
              <a:rPr lang="en-US" sz="3200" dirty="0"/>
              <a:t>the experimental </a:t>
            </a:r>
            <a:r>
              <a:rPr lang="en-US" sz="3200" dirty="0" smtClean="0"/>
              <a:t>program</a:t>
            </a:r>
          </a:p>
          <a:p>
            <a:pPr algn="just"/>
            <a:r>
              <a:rPr lang="en-US" sz="3200" dirty="0" smtClean="0"/>
              <a:t>Learn </a:t>
            </a:r>
            <a:r>
              <a:rPr lang="en-US" sz="3200" dirty="0"/>
              <a:t>from the above and </a:t>
            </a:r>
            <a:r>
              <a:rPr lang="en-US" sz="3200" dirty="0" smtClean="0"/>
              <a:t>work on improvements </a:t>
            </a:r>
            <a:r>
              <a:rPr lang="en-US" sz="3200" dirty="0"/>
              <a:t>for the next </a:t>
            </a:r>
            <a:r>
              <a:rPr lang="en-US" sz="3200" dirty="0" smtClean="0"/>
              <a:t>year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8/18/2016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Valishev | FAST Retreat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D8C-2882-41F9-92E5-94261C5AF93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016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1400"/>
            <a:ext cx="8686800" cy="5174544"/>
          </a:xfrm>
        </p:spPr>
        <p:txBody>
          <a:bodyPr/>
          <a:lstStyle/>
          <a:p>
            <a:pPr algn="just"/>
            <a:r>
              <a:rPr lang="en-US" sz="3200" dirty="0"/>
              <a:t>Overall performance of the machine (operations, reliability/uptime, beam parameters and quality, optics, issues</a:t>
            </a:r>
            <a:r>
              <a:rPr lang="en-US" sz="3200" dirty="0" smtClean="0"/>
              <a:t>).</a:t>
            </a:r>
          </a:p>
          <a:p>
            <a:pPr algn="just"/>
            <a:r>
              <a:rPr lang="en-US" sz="3200" dirty="0" smtClean="0"/>
              <a:t>Systems </a:t>
            </a:r>
            <a:r>
              <a:rPr lang="en-US" sz="3200" dirty="0"/>
              <a:t>performance and issues (</a:t>
            </a:r>
            <a:r>
              <a:rPr lang="en-US" sz="3200" dirty="0" err="1"/>
              <a:t>cryo</a:t>
            </a:r>
            <a:r>
              <a:rPr lang="en-US" sz="3200" dirty="0"/>
              <a:t>, RF, instrumentation, controls, etc</a:t>
            </a:r>
            <a:r>
              <a:rPr lang="en-US" sz="3200" dirty="0" smtClean="0"/>
              <a:t>.).</a:t>
            </a:r>
          </a:p>
          <a:p>
            <a:pPr algn="just"/>
            <a:r>
              <a:rPr lang="en-US" sz="3200" dirty="0" smtClean="0"/>
              <a:t>Experiments.</a:t>
            </a:r>
          </a:p>
          <a:p>
            <a:pPr algn="just"/>
            <a:r>
              <a:rPr lang="en-US" sz="3200" dirty="0" smtClean="0"/>
              <a:t>Planning</a:t>
            </a:r>
            <a:r>
              <a:rPr lang="en-US" sz="3200" dirty="0"/>
              <a:t>, interaction and collaboration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8/18/2016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Valishev | FAST Retreat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D8C-2882-41F9-92E5-94261C5AF93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5015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1400"/>
            <a:ext cx="8686800" cy="5174544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sz="3200" dirty="0"/>
              <a:t>Operational </a:t>
            </a:r>
            <a:r>
              <a:rPr lang="en-US" sz="3200" dirty="0" smtClean="0"/>
              <a:t>Experience – </a:t>
            </a:r>
            <a:r>
              <a:rPr lang="en-US" sz="3200" dirty="0" err="1" smtClean="0"/>
              <a:t>D.Broemmelsiek</a:t>
            </a:r>
            <a:endParaRPr lang="en-US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/>
              <a:t>Cryo</a:t>
            </a:r>
            <a:r>
              <a:rPr lang="en-US" sz="3200" dirty="0" smtClean="0"/>
              <a:t>genics – </a:t>
            </a:r>
            <a:r>
              <a:rPr lang="en-US" sz="3200" dirty="0" err="1" smtClean="0"/>
              <a:t>J.Hurd</a:t>
            </a:r>
            <a:endParaRPr lang="en-US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/>
              <a:t>Beamline Optics – </a:t>
            </a:r>
            <a:r>
              <a:rPr lang="en-US" sz="3200" dirty="0" err="1" smtClean="0"/>
              <a:t>A.Romanov</a:t>
            </a:r>
            <a:endParaRPr lang="en-US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/>
              <a:t>CC Transport Matrix – </a:t>
            </a:r>
            <a:r>
              <a:rPr lang="en-US" sz="3200" dirty="0" err="1" smtClean="0"/>
              <a:t>A.Halavanau</a:t>
            </a:r>
            <a:endParaRPr lang="en-US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err="1" smtClean="0"/>
              <a:t>Wakefields</a:t>
            </a:r>
            <a:r>
              <a:rPr lang="en-US" sz="3200" dirty="0" smtClean="0"/>
              <a:t> and HOM – </a:t>
            </a:r>
            <a:r>
              <a:rPr lang="en-US" sz="3200" dirty="0" err="1" smtClean="0"/>
              <a:t>A.Lumpkin</a:t>
            </a:r>
            <a:endParaRPr lang="en-US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/>
              <a:t>Slit </a:t>
            </a:r>
            <a:r>
              <a:rPr lang="en-US" sz="3200" dirty="0" err="1" smtClean="0"/>
              <a:t>Microbunching</a:t>
            </a:r>
            <a:r>
              <a:rPr lang="en-US" sz="3200" dirty="0" smtClean="0"/>
              <a:t> – Y.-</a:t>
            </a:r>
            <a:r>
              <a:rPr lang="en-US" sz="3200" dirty="0" err="1" smtClean="0"/>
              <a:t>M.Shin</a:t>
            </a:r>
            <a:endParaRPr lang="en-US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/>
              <a:t>THz Radiation – </a:t>
            </a:r>
            <a:r>
              <a:rPr lang="en-US" sz="3200" dirty="0" err="1" smtClean="0"/>
              <a:t>L.Thangaraj</a:t>
            </a:r>
            <a:endParaRPr lang="en-US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/>
              <a:t>Crystal Channeling – </a:t>
            </a:r>
            <a:r>
              <a:rPr lang="en-US" sz="3200" dirty="0" err="1" smtClean="0"/>
              <a:t>P.Piot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8/18/2016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Valishev | FAST Retreat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D8C-2882-41F9-92E5-94261C5AF93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6385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NAL_TemplateP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</Template>
  <TotalTime>22213</TotalTime>
  <Words>319</Words>
  <Application>Microsoft Macintosh PowerPoint</Application>
  <PresentationFormat>On-screen Show (4:3)</PresentationFormat>
  <Paragraphs>78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Bell MT</vt:lpstr>
      <vt:lpstr>Calibri</vt:lpstr>
      <vt:lpstr>Helvetica</vt:lpstr>
      <vt:lpstr>MS PGothic</vt:lpstr>
      <vt:lpstr>ＭＳ Ｐゴシック</vt:lpstr>
      <vt:lpstr>Arial</vt:lpstr>
      <vt:lpstr>FNAL_TemplatePC_060514</vt:lpstr>
      <vt:lpstr>Fermilab: Footer Only</vt:lpstr>
      <vt:lpstr>FAST Run-2016 Operations and R&amp;D Retreat - Introduction </vt:lpstr>
      <vt:lpstr>IOTA Construction and Research Timeline</vt:lpstr>
      <vt:lpstr>Goals</vt:lpstr>
      <vt:lpstr>Subjects</vt:lpstr>
      <vt:lpstr>Schedule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Heads meeting (new PowerPoint template…)</dc:title>
  <dc:creator>nsergei</dc:creator>
  <cp:lastModifiedBy>Alexander A Valishev</cp:lastModifiedBy>
  <cp:revision>821</cp:revision>
  <cp:lastPrinted>2014-08-26T15:42:40Z</cp:lastPrinted>
  <dcterms:created xsi:type="dcterms:W3CDTF">2014-06-19T15:29:50Z</dcterms:created>
  <dcterms:modified xsi:type="dcterms:W3CDTF">2016-08-18T17:07:27Z</dcterms:modified>
</cp:coreProperties>
</file>