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8"/>
  </p:notesMasterIdLst>
  <p:handoutMasterIdLst>
    <p:handoutMasterId r:id="rId9"/>
  </p:handoutMasterIdLst>
  <p:sldIdLst>
    <p:sldId id="265" r:id="rId3"/>
    <p:sldId id="273" r:id="rId4"/>
    <p:sldId id="274" r:id="rId5"/>
    <p:sldId id="275" r:id="rId6"/>
    <p:sldId id="272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156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8/17/2016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8/17/2016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8/17/2016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8/17/2016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8/17/2016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8/17/2016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8/17/2016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8/17/2016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8/17/2016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8/17/2016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8/17/2016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8/17/2016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FAST lattice adjustments summary</a:t>
            </a:r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 smtClean="0">
                <a:latin typeface="Helvetica" panose="020B0604020202020204" pitchFamily="34" charset="0"/>
                <a:ea typeface="Geneva" pitchFamily="121" charset="-128"/>
              </a:rPr>
              <a:t>Aleksandr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 Romanov</a:t>
            </a:r>
          </a:p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FAST 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meeting</a:t>
            </a:r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18 July 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2016</a:t>
            </a:r>
          </a:p>
          <a:p>
            <a:pPr eaLnBrk="1" hangingPunct="1"/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Trajectory steering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787213" cy="498786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Goal is to align beam with magnetic axes of elements for better emittance and minimal movement of trajectory from lattice adjustments</a:t>
            </a:r>
          </a:p>
          <a:p>
            <a:pPr lvl="1"/>
            <a:r>
              <a:rPr lang="en-US" dirty="0" smtClean="0"/>
              <a:t>Results of alignment through CCs are controversial, need to confirm with HOM detectors or bunch-by-bunch movement mitigation.</a:t>
            </a:r>
          </a:p>
          <a:p>
            <a:pPr lvl="1"/>
            <a:r>
              <a:rPr lang="en-US" dirty="0" smtClean="0"/>
              <a:t>Aligning through quads is possible to within +-0.5 mm</a:t>
            </a:r>
          </a:p>
          <a:p>
            <a:r>
              <a:rPr lang="en-US" dirty="0" smtClean="0"/>
              <a:t>If everything ready and smooth it took 20-25 minutes/iteration</a:t>
            </a:r>
          </a:p>
          <a:p>
            <a:pPr lvl="1"/>
            <a:r>
              <a:rPr lang="en-US" dirty="0" smtClean="0"/>
              <a:t>15 minutes measurements for all quads with magnetization and 9+9 measurements</a:t>
            </a:r>
          </a:p>
          <a:p>
            <a:pPr lvl="1"/>
            <a:r>
              <a:rPr lang="en-US" dirty="0" smtClean="0"/>
              <a:t>5-10 minutes for processing (data analysis and file copying)</a:t>
            </a:r>
          </a:p>
          <a:p>
            <a:pPr lvl="1"/>
            <a:r>
              <a:rPr lang="en-US" dirty="0" smtClean="0"/>
              <a:t>3-4 iterations needed, resulting in 2 hours without major time losses.</a:t>
            </a:r>
          </a:p>
          <a:p>
            <a:r>
              <a:rPr lang="en-US" dirty="0" smtClean="0"/>
              <a:t>Can be speed up to 10 minutes/iteration with proper improvements in correction software</a:t>
            </a:r>
          </a:p>
          <a:p>
            <a:pPr lvl="1"/>
            <a:r>
              <a:rPr lang="en-US" dirty="0" smtClean="0"/>
              <a:t>Get rid of external scripts file editing/copying</a:t>
            </a:r>
          </a:p>
          <a:p>
            <a:pPr lvl="1"/>
            <a:r>
              <a:rPr lang="en-US" dirty="0" smtClean="0"/>
              <a:t>Use optimized magnetization management</a:t>
            </a:r>
          </a:p>
          <a:p>
            <a:r>
              <a:rPr lang="en-US" dirty="0" smtClean="0"/>
              <a:t>Due to quads crosstalk, different quad settings, especially with different polarities, may require adjustments of trajectory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9BEA-2B91-403F-ADA4-053DEE04721E}" type="datetime1">
              <a:rPr lang="en-US" altLang="en-US" smtClean="0"/>
              <a:pPr/>
              <a:t>8/17/2016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4882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Lattice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 zero field at cathode</a:t>
            </a:r>
          </a:p>
          <a:p>
            <a:r>
              <a:rPr lang="en-US" dirty="0" smtClean="0"/>
              <a:t>Initial conditions determination: </a:t>
            </a:r>
            <a:r>
              <a:rPr lang="en-US" b="1" dirty="0" smtClean="0"/>
              <a:t>1 hour</a:t>
            </a:r>
          </a:p>
          <a:p>
            <a:pPr lvl="1"/>
            <a:r>
              <a:rPr lang="en-US" dirty="0" smtClean="0"/>
              <a:t>Geometrical method or quad scan</a:t>
            </a:r>
          </a:p>
          <a:p>
            <a:r>
              <a:rPr lang="en-US" dirty="0" smtClean="0"/>
              <a:t>Gradients and other parameters adjustments: </a:t>
            </a:r>
            <a:r>
              <a:rPr lang="en-US" b="1" dirty="0" smtClean="0"/>
              <a:t>3 x 60 minutes</a:t>
            </a:r>
          </a:p>
          <a:p>
            <a:pPr lvl="1"/>
            <a:r>
              <a:rPr lang="en-US" dirty="0" smtClean="0"/>
              <a:t>Can be speed up to 30 minutes with proper software additions, by eliminating external scripts and files copying. </a:t>
            </a:r>
          </a:p>
          <a:p>
            <a:pPr lvl="2"/>
            <a:r>
              <a:rPr lang="en-US" dirty="0" smtClean="0"/>
              <a:t>15 minutes for experimental data measurements</a:t>
            </a:r>
          </a:p>
          <a:p>
            <a:pPr lvl="2"/>
            <a:r>
              <a:rPr lang="en-US" dirty="0" smtClean="0"/>
              <a:t>10 minutes for processing and correction implementation in control room, but some home work must be done</a:t>
            </a:r>
          </a:p>
          <a:p>
            <a:pPr lvl="2"/>
            <a:r>
              <a:rPr lang="en-US" dirty="0" smtClean="0"/>
              <a:t>5 minutes to save all data for possible future analysis 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9BEA-2B91-403F-ADA4-053DEE04721E}" type="datetime1">
              <a:rPr lang="en-US" altLang="en-US" smtClean="0"/>
              <a:pPr/>
              <a:t>8/17/2016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987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97307"/>
            <a:ext cx="8672513" cy="5469309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 smtClean="0"/>
              <a:t>Image acquisition tools are problematic. </a:t>
            </a:r>
          </a:p>
          <a:p>
            <a:pPr lvl="1"/>
            <a:r>
              <a:rPr lang="en-US" sz="1600" dirty="0" smtClean="0"/>
              <a:t>Online processing is erratic and can’t be used.</a:t>
            </a:r>
          </a:p>
          <a:p>
            <a:pPr lvl="1"/>
            <a:r>
              <a:rPr lang="en-US" sz="1600" dirty="0" smtClean="0"/>
              <a:t>Slow and nontrivial operation (impossible to save arbitrary amount of raw frames)</a:t>
            </a:r>
          </a:p>
          <a:p>
            <a:pPr lvl="1"/>
            <a:r>
              <a:rPr lang="en-US" sz="1600" dirty="0" smtClean="0"/>
              <a:t>Crushes quickly if cameras are switched frequently and arbitrarily  </a:t>
            </a:r>
          </a:p>
          <a:p>
            <a:pPr lvl="1"/>
            <a:r>
              <a:rPr lang="en-US" sz="1600" dirty="0" smtClean="0"/>
              <a:t>Even if operated as expected by design, crashes every couple hours of continuous operation in “save frames for offline processing” mode. Memory leak?</a:t>
            </a:r>
          </a:p>
          <a:p>
            <a:r>
              <a:rPr lang="en-US" sz="1800" dirty="0" smtClean="0"/>
              <a:t>Absence of usable high level control software. </a:t>
            </a:r>
          </a:p>
          <a:p>
            <a:pPr lvl="1"/>
            <a:r>
              <a:rPr lang="en-US" sz="1600" dirty="0" smtClean="0"/>
              <a:t>ACNET terminals, probably, may be used for these purposes, but they are overloaded with functional and too many ways to do something wrong.</a:t>
            </a:r>
          </a:p>
          <a:p>
            <a:pPr lvl="1"/>
            <a:r>
              <a:rPr lang="en-US" sz="1600" dirty="0" smtClean="0"/>
              <a:t>Needed simple and clear way to save, restore and compare regimes of operation</a:t>
            </a:r>
          </a:p>
          <a:p>
            <a:pPr lvl="2"/>
            <a:r>
              <a:rPr lang="en-US" sz="1400" dirty="0" smtClean="0"/>
              <a:t>For linear lattice parameters: solenoids, quads, trims, RF </a:t>
            </a:r>
            <a:r>
              <a:rPr lang="en-US" sz="1400" dirty="0" err="1" smtClean="0"/>
              <a:t>gradiends</a:t>
            </a:r>
            <a:r>
              <a:rPr lang="en-US" sz="1400" dirty="0" smtClean="0"/>
              <a:t> and phases, laser spot parameters</a:t>
            </a:r>
          </a:p>
          <a:p>
            <a:pPr lvl="2"/>
            <a:r>
              <a:rPr lang="en-US" sz="1400" dirty="0" smtClean="0"/>
              <a:t>For arbitrary list, but should be only limited amount of lists, to keep it simple.</a:t>
            </a:r>
            <a:endParaRPr lang="en-US" sz="1800" dirty="0" smtClean="0"/>
          </a:p>
          <a:p>
            <a:r>
              <a:rPr lang="en-US" sz="1800" dirty="0" smtClean="0"/>
              <a:t>Looks like gun RF turn-on is too long, because of not perfect parameters of PID algorithm, also model dependent methods may be considered.</a:t>
            </a:r>
          </a:p>
          <a:p>
            <a:pPr lvl="1"/>
            <a:r>
              <a:rPr lang="en-US" sz="1600" dirty="0" smtClean="0"/>
              <a:t>Takes ~30 minutes</a:t>
            </a:r>
          </a:p>
          <a:p>
            <a:r>
              <a:rPr lang="en-US" sz="1800" dirty="0" smtClean="0"/>
              <a:t>Lattice and trajectory correction routines are not fully automated and take at least 2 times more time and require to much “know-how” (same as ACNET terminals for regimes).</a:t>
            </a:r>
          </a:p>
          <a:p>
            <a:pPr lvl="1"/>
            <a:r>
              <a:rPr lang="en-US" sz="1600" dirty="0" smtClean="0"/>
              <a:t>Magnetization is not optimal</a:t>
            </a:r>
          </a:p>
          <a:p>
            <a:pPr lvl="1"/>
            <a:r>
              <a:rPr lang="en-US" sz="1600" dirty="0" smtClean="0"/>
              <a:t>Laser’s shutter is not turned off while magnetizing</a:t>
            </a:r>
          </a:p>
          <a:p>
            <a:pPr lvl="1"/>
            <a:r>
              <a:rPr lang="en-US" sz="1600" dirty="0" smtClean="0"/>
              <a:t>Manual files copying and editing</a:t>
            </a:r>
          </a:p>
          <a:p>
            <a:pPr lvl="1"/>
            <a:r>
              <a:rPr lang="en-US" sz="1600" dirty="0" smtClean="0"/>
              <a:t>Several external scripts are necessary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9BEA-2B91-403F-ADA4-053DEE04721E}" type="datetime1">
              <a:rPr lang="en-US" altLang="en-US" smtClean="0"/>
              <a:pPr/>
              <a:t>8/17/2016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3433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</a:t>
            </a:r>
            <a:r>
              <a:rPr lang="en-US" dirty="0" err="1" smtClean="0"/>
              <a:t>Sixdsimulation</a:t>
            </a:r>
            <a:r>
              <a:rPr lang="en-US" dirty="0" smtClean="0"/>
              <a:t> routine to be able to work with control system with minimal manual operations (also important for IOTA).</a:t>
            </a:r>
          </a:p>
          <a:p>
            <a:r>
              <a:rPr lang="en-US" smtClean="0"/>
              <a:t>Prepare bug list </a:t>
            </a:r>
            <a:r>
              <a:rPr lang="en-US" dirty="0" smtClean="0"/>
              <a:t>and feature request for image tools.</a:t>
            </a:r>
          </a:p>
          <a:p>
            <a:r>
              <a:rPr lang="en-US" dirty="0" smtClean="0"/>
              <a:t>Develop save/restore/compare tool fro linear lattice settings.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9BEA-2B91-403F-ADA4-053DEE04721E}" type="datetime1">
              <a:rPr lang="en-US" altLang="en-US" smtClean="0"/>
              <a:pPr/>
              <a:t>8/17/2016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5018293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1583</TotalTime>
  <Words>533</Words>
  <Application>Microsoft Office PowerPoint</Application>
  <PresentationFormat>On-screen Show (4:3)</PresentationFormat>
  <Paragraphs>59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ＭＳ Ｐゴシック</vt:lpstr>
      <vt:lpstr>ＭＳ Ｐゴシック</vt:lpstr>
      <vt:lpstr>Arial</vt:lpstr>
      <vt:lpstr>Calibri</vt:lpstr>
      <vt:lpstr>Geneva</vt:lpstr>
      <vt:lpstr>Helvetica</vt:lpstr>
      <vt:lpstr>FNAL_TemplateMac_060514</vt:lpstr>
      <vt:lpstr>Fermilab: Footer Only</vt:lpstr>
      <vt:lpstr>FAST lattice adjustments summary</vt:lpstr>
      <vt:lpstr>Trajectory steering</vt:lpstr>
      <vt:lpstr>Lattice correction</vt:lpstr>
      <vt:lpstr>Problems</vt:lpstr>
      <vt:lpstr>Conclusion</vt:lpstr>
    </vt:vector>
  </TitlesOfParts>
  <Company>Sandbox Studio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Trajectory in CC1 and CC2</dc:title>
  <dc:creator>Alexander L. Romanov x 13883N</dc:creator>
  <cp:lastModifiedBy>Alexander L. Romanov x 13883N</cp:lastModifiedBy>
  <cp:revision>20</cp:revision>
  <cp:lastPrinted>2014-01-20T19:40:21Z</cp:lastPrinted>
  <dcterms:created xsi:type="dcterms:W3CDTF">2016-06-10T15:44:10Z</dcterms:created>
  <dcterms:modified xsi:type="dcterms:W3CDTF">2016-08-18T17:03:15Z</dcterms:modified>
</cp:coreProperties>
</file>