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3" r:id="rId1"/>
  </p:sldMasterIdLst>
  <p:notesMasterIdLst>
    <p:notesMasterId r:id="rId22"/>
  </p:notesMasterIdLst>
  <p:sldIdLst>
    <p:sldId id="258" r:id="rId2"/>
    <p:sldId id="259" r:id="rId3"/>
    <p:sldId id="266" r:id="rId4"/>
    <p:sldId id="257" r:id="rId5"/>
    <p:sldId id="261" r:id="rId6"/>
    <p:sldId id="279" r:id="rId7"/>
    <p:sldId id="278" r:id="rId8"/>
    <p:sldId id="273" r:id="rId9"/>
    <p:sldId id="275" r:id="rId10"/>
    <p:sldId id="276" r:id="rId11"/>
    <p:sldId id="262" r:id="rId12"/>
    <p:sldId id="277" r:id="rId13"/>
    <p:sldId id="270" r:id="rId14"/>
    <p:sldId id="271" r:id="rId15"/>
    <p:sldId id="280" r:id="rId16"/>
    <p:sldId id="281" r:id="rId17"/>
    <p:sldId id="282" r:id="rId18"/>
    <p:sldId id="284" r:id="rId19"/>
    <p:sldId id="274" r:id="rId20"/>
    <p:sldId id="28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1">
          <p15:clr>
            <a:srgbClr val="A4A3A4"/>
          </p15:clr>
        </p15:guide>
        <p15:guide id="2" orient="horz" pos="4175">
          <p15:clr>
            <a:srgbClr val="A4A3A4"/>
          </p15:clr>
        </p15:guide>
        <p15:guide id="3" orient="horz" pos="311">
          <p15:clr>
            <a:srgbClr val="A4A3A4"/>
          </p15:clr>
        </p15:guide>
        <p15:guide id="4" pos="5503">
          <p15:clr>
            <a:srgbClr val="A4A3A4"/>
          </p15:clr>
        </p15:guide>
        <p15:guide id="5" pos="317">
          <p15:clr>
            <a:srgbClr val="A4A3A4"/>
          </p15:clr>
        </p15:guide>
        <p15:guide id="6" pos="151">
          <p15:clr>
            <a:srgbClr val="A4A3A4"/>
          </p15:clr>
        </p15:guide>
        <p15:guide id="7" pos="558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J" initials="M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1F8F"/>
    <a:srgbClr val="A12B2F"/>
    <a:srgbClr val="007836"/>
    <a:srgbClr val="ECAA00"/>
    <a:srgbClr val="76777B"/>
    <a:srgbClr val="00609C"/>
    <a:srgbClr val="ECAC00"/>
    <a:srgbClr val="00A19C"/>
    <a:srgbClr val="0082CA"/>
    <a:srgbClr val="4D00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08" autoAdjust="0"/>
    <p:restoredTop sz="83314" autoAdjust="0"/>
  </p:normalViewPr>
  <p:slideViewPr>
    <p:cSldViewPr snapToGrid="0" showGuides="1">
      <p:cViewPr>
        <p:scale>
          <a:sx n="114" d="100"/>
          <a:sy n="114" d="100"/>
        </p:scale>
        <p:origin x="1360" y="368"/>
      </p:cViewPr>
      <p:guideLst>
        <p:guide orient="horz" pos="671"/>
        <p:guide orient="horz" pos="4175"/>
        <p:guide orient="horz" pos="311"/>
        <p:guide pos="5503"/>
        <p:guide pos="317"/>
        <p:guide pos="151"/>
        <p:guide pos="5581"/>
      </p:guideLst>
    </p:cSldViewPr>
  </p:slideViewPr>
  <p:notesTextViewPr>
    <p:cViewPr>
      <p:scale>
        <a:sx n="95" d="100"/>
        <a:sy n="95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commentAuthors" Target="commentAuthors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0A489-9093-C54A-B1C3-374F661A0010}" type="datetimeFigureOut">
              <a:rPr lang="en-US" smtClean="0"/>
              <a:t>8/8/16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A7A1A-8011-3A42-91B8-EE1BD44E4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691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PII superconducting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linac</a:t>
            </a:r>
            <a:r>
              <a:rPr lang="en-US" baseline="0" dirty="0" smtClean="0"/>
              <a:t> – made of many resonators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0223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747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52nA to 5.2uA beams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833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Position and</a:t>
            </a:r>
            <a:r>
              <a:rPr lang="en-US" baseline="0" dirty="0" smtClean="0"/>
              <a:t> angle (delta from holes to screen) gives you transverse emittance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846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83% is standard</a:t>
            </a:r>
            <a:r>
              <a:rPr lang="en-US" baseline="0" dirty="0" smtClean="0"/>
              <a:t> through RFQ in main bunch, the 88.1% through RFQ+PII  is probably from satellite bunches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563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2 Optimized Solutions </a:t>
            </a:r>
          </a:p>
          <a:p>
            <a:r>
              <a:rPr lang="en-US" baseline="0" dirty="0" smtClean="0"/>
              <a:t>Solutions have 100% transmission (what the operators are going on, can’t see emittance)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832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09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76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B’</a:t>
            </a:r>
            <a:r>
              <a:rPr lang="en-US" baseline="0" dirty="0" smtClean="0"/>
              <a:t> field gradient (strength over aperture)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8586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11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79" y="6156882"/>
            <a:ext cx="1546678" cy="55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aerial view of Argonne with APS in front 5730-00068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2" b="7135"/>
          <a:stretch/>
        </p:blipFill>
        <p:spPr>
          <a:xfrm>
            <a:off x="0" y="0"/>
            <a:ext cx="9144000" cy="598491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-14246"/>
            <a:ext cx="9143999" cy="5999163"/>
          </a:xfrm>
          <a:solidFill>
            <a:schemeClr val="accent2">
              <a:alpha val="90000"/>
            </a:schemeClr>
          </a:solidFill>
        </p:spPr>
        <p:txBody>
          <a:bodyPr lIns="457200" tIns="0" bIns="457200" anchor="ctr"/>
          <a:lstStyle>
            <a:lvl1pPr marL="0" indent="0">
              <a:buNone/>
              <a:defRPr sz="2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Type in SECTION BREAK TITLE</a:t>
            </a:r>
          </a:p>
        </p:txBody>
      </p:sp>
    </p:spTree>
    <p:extLst>
      <p:ext uri="{BB962C8B-B14F-4D97-AF65-F5344CB8AC3E}">
        <p14:creationId xmlns:p14="http://schemas.microsoft.com/office/powerpoint/2010/main" val="186181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 -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76630" y="1711594"/>
            <a:ext cx="3790374" cy="374415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76630" y="5497444"/>
            <a:ext cx="3840480" cy="585031"/>
          </a:xfrm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 smtClean="0"/>
              <a:t>Image Caption</a:t>
            </a:r>
          </a:p>
          <a:p>
            <a:r>
              <a:rPr lang="en-US" dirty="0" smtClean="0"/>
              <a:t>Image Caption </a:t>
            </a:r>
          </a:p>
          <a:p>
            <a:r>
              <a:rPr lang="en-US" dirty="0" smtClean="0"/>
              <a:t>Image Caption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TWO IMAGES with captions</a:t>
            </a:r>
            <a:br>
              <a:rPr lang="en-US" dirty="0" smtClean="0"/>
            </a:br>
            <a:r>
              <a:rPr lang="en-US" dirty="0" smtClean="0"/>
              <a:t>Headline in </a:t>
            </a:r>
            <a:r>
              <a:rPr lang="en-US" dirty="0" err="1" smtClean="0"/>
              <a:t>arial</a:t>
            </a:r>
            <a:r>
              <a:rPr lang="en-US" dirty="0" smtClean="0"/>
              <a:t> and all caps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16" name="Picture Placeholder 4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4765130" y="1710816"/>
            <a:ext cx="3790374" cy="374415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765130" y="5496666"/>
            <a:ext cx="3840480" cy="585031"/>
          </a:xfrm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 smtClean="0"/>
              <a:t>Image Caption</a:t>
            </a:r>
          </a:p>
          <a:p>
            <a:r>
              <a:rPr lang="en-US" dirty="0" smtClean="0"/>
              <a:t>Image Caption </a:t>
            </a:r>
          </a:p>
          <a:p>
            <a:r>
              <a:rPr lang="en-US" dirty="0" smtClean="0"/>
              <a:t>Image Caption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</a:rPr>
              <a:t>Select </a:t>
            </a:r>
            <a:r>
              <a:rPr lang="en-US" sz="1400" dirty="0">
                <a:solidFill>
                  <a:schemeClr val="bg1"/>
                </a:solidFill>
              </a:rPr>
              <a:t>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1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85427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95879" y="3616113"/>
            <a:ext cx="2465584" cy="214661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381086" y="3616113"/>
            <a:ext cx="2465584" cy="214661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03079" y="1697093"/>
            <a:ext cx="2361244" cy="182057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2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3388286" y="1697093"/>
            <a:ext cx="2361244" cy="182057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6261696" y="3618612"/>
            <a:ext cx="2465584" cy="214661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6268896" y="1699592"/>
            <a:ext cx="2361244" cy="182057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THREE IMAGES – HORIZONTAL</a:t>
            </a:r>
            <a:br>
              <a:rPr lang="en-US" dirty="0" smtClean="0"/>
            </a:br>
            <a:r>
              <a:rPr lang="en-US" dirty="0" smtClean="0"/>
              <a:t>Headline in </a:t>
            </a:r>
            <a:r>
              <a:rPr lang="en-US" dirty="0" err="1" smtClean="0"/>
              <a:t>arial</a:t>
            </a:r>
            <a:r>
              <a:rPr lang="en-US" dirty="0" smtClean="0"/>
              <a:t> and all caps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</a:rPr>
              <a:t>Select </a:t>
            </a:r>
            <a:r>
              <a:rPr lang="en-US" sz="1400" dirty="0">
                <a:solidFill>
                  <a:schemeClr val="bg1"/>
                </a:solidFill>
              </a:rPr>
              <a:t>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88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s/bullets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1701473"/>
            <a:ext cx="2240280" cy="223828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453235" y="1701473"/>
            <a:ext cx="2240280" cy="223828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688341" y="1701473"/>
            <a:ext cx="2240280" cy="223828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906022" y="1701473"/>
            <a:ext cx="2240280" cy="223828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4706193"/>
            <a:ext cx="8434552" cy="1752260"/>
          </a:xfrm>
          <a:noFill/>
        </p:spPr>
        <p:txBody>
          <a:bodyPr lIns="0" tIns="91440"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2000">
                <a:solidFill>
                  <a:srgbClr val="000000"/>
                </a:solidFill>
              </a:defRPr>
            </a:lvl4pPr>
            <a:lvl5pPr>
              <a:defRPr sz="20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defTabSz="4572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2800" b="1" i="0" kern="1200" cap="all" baseline="0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four images, captions and bullets</a:t>
            </a:r>
            <a:br>
              <a:rPr lang="en-US" dirty="0" smtClean="0"/>
            </a:br>
            <a:r>
              <a:rPr lang="en-US" dirty="0" smtClean="0"/>
              <a:t>Headline is </a:t>
            </a:r>
            <a:r>
              <a:rPr lang="en-US" dirty="0" err="1" smtClean="0"/>
              <a:t>arial</a:t>
            </a:r>
            <a:r>
              <a:rPr lang="en-US" dirty="0" smtClean="0"/>
              <a:t> in all caps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18128" y="3979061"/>
            <a:ext cx="2238469" cy="477837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2442594" y="3979061"/>
            <a:ext cx="2238469" cy="477837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681063" y="3979061"/>
            <a:ext cx="2238469" cy="477837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905531" y="3979061"/>
            <a:ext cx="2238469" cy="477837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</a:rPr>
              <a:t>Select </a:t>
            </a:r>
            <a:r>
              <a:rPr lang="en-US" sz="1400" dirty="0">
                <a:solidFill>
                  <a:schemeClr val="bg1"/>
                </a:solidFill>
              </a:rPr>
              <a:t>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  <a:ln>
            <a:noFill/>
          </a:ln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21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four IMAGES with captions</a:t>
            </a:r>
            <a:br>
              <a:rPr lang="en-US" dirty="0" smtClean="0"/>
            </a:br>
            <a:r>
              <a:rPr lang="en-US" dirty="0" smtClean="0"/>
              <a:t>Headline in </a:t>
            </a:r>
            <a:r>
              <a:rPr lang="en-US" dirty="0" err="1" smtClean="0"/>
              <a:t>arial</a:t>
            </a:r>
            <a:r>
              <a:rPr lang="en-US" dirty="0" smtClean="0"/>
              <a:t> and all caps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276999"/>
          </a:xfrm>
          <a:ln>
            <a:noFill/>
          </a:ln>
        </p:spPr>
        <p:txBody>
          <a:bodyPr bIns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</a:rPr>
              <a:t>Select </a:t>
            </a:r>
            <a:r>
              <a:rPr lang="en-US" sz="1400" dirty="0">
                <a:solidFill>
                  <a:schemeClr val="bg1"/>
                </a:solidFill>
              </a:rPr>
              <a:t>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87437" y="1574666"/>
            <a:ext cx="3790374" cy="184456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87437" y="3443426"/>
            <a:ext cx="3840480" cy="368183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 smtClean="0"/>
              <a:t>Image Caption</a:t>
            </a:r>
          </a:p>
          <a:p>
            <a:r>
              <a:rPr lang="en-US" dirty="0" smtClean="0"/>
              <a:t>Image Caption</a:t>
            </a:r>
          </a:p>
          <a:p>
            <a:endParaRPr lang="en-US" dirty="0"/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4912432" y="1574666"/>
            <a:ext cx="3790374" cy="184456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4912432" y="3443426"/>
            <a:ext cx="3840480" cy="368183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 smtClean="0"/>
              <a:t>Image Caption</a:t>
            </a:r>
          </a:p>
          <a:p>
            <a:r>
              <a:rPr lang="en-US" dirty="0" smtClean="0"/>
              <a:t>Image Caption</a:t>
            </a:r>
          </a:p>
          <a:p>
            <a:endParaRPr lang="en-US" dirty="0"/>
          </a:p>
        </p:txBody>
      </p:sp>
      <p:sp>
        <p:nvSpPr>
          <p:cNvPr id="20" name="Picture Placeholder 4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487437" y="4025151"/>
            <a:ext cx="3790374" cy="184456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487437" y="5898516"/>
            <a:ext cx="3840480" cy="368183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 smtClean="0"/>
              <a:t>Image Caption</a:t>
            </a:r>
          </a:p>
          <a:p>
            <a:r>
              <a:rPr lang="en-US" dirty="0" smtClean="0"/>
              <a:t>Image Caption</a:t>
            </a:r>
          </a:p>
          <a:p>
            <a:endParaRPr lang="en-US" dirty="0"/>
          </a:p>
        </p:txBody>
      </p:sp>
      <p:sp>
        <p:nvSpPr>
          <p:cNvPr id="24" name="Picture Placeholder 4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4912432" y="4025151"/>
            <a:ext cx="3790374" cy="184456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4912432" y="5902307"/>
            <a:ext cx="3840480" cy="368183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 smtClean="0"/>
              <a:t>Image Caption</a:t>
            </a:r>
          </a:p>
          <a:p>
            <a:r>
              <a:rPr lang="en-US" dirty="0" smtClean="0"/>
              <a:t>Image Caption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92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harts, Graphs,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graph, chart or table slide. </a:t>
            </a:r>
            <a:br>
              <a:rPr lang="en-US" dirty="0" smtClean="0"/>
            </a:br>
            <a:r>
              <a:rPr lang="en-US" dirty="0" smtClean="0"/>
              <a:t>Headline in all caps, Arial Font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99606"/>
            <a:ext cx="8372901" cy="402985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an icon below to add a chart, graph, or table.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85775" y="6318955"/>
            <a:ext cx="3711039" cy="539045"/>
          </a:xfrm>
        </p:spPr>
        <p:txBody>
          <a:bodyPr bIns="0" anchor="t" anchorCtr="0"/>
          <a:lstStyle>
            <a:lvl1pPr marL="0" indent="0">
              <a:buNone/>
              <a:defRPr sz="1050" baseline="0"/>
            </a:lvl1pPr>
          </a:lstStyle>
          <a:p>
            <a:pPr lvl="0"/>
            <a:r>
              <a:rPr lang="en-US" dirty="0" smtClean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350041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79" y="6156882"/>
            <a:ext cx="1546678" cy="55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 userDrawn="1"/>
        </p:nvSpPr>
        <p:spPr>
          <a:xfrm>
            <a:off x="469900" y="6247222"/>
            <a:ext cx="1387624" cy="369332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www.anl.gov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8" name="Picture 7" descr="aerial view of Argonne with APS in front 5730-00068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2" b="7135"/>
          <a:stretch/>
        </p:blipFill>
        <p:spPr>
          <a:xfrm>
            <a:off x="0" y="0"/>
            <a:ext cx="9144000" cy="5984917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-14246"/>
            <a:ext cx="9143999" cy="5999163"/>
          </a:xfrm>
          <a:solidFill>
            <a:schemeClr val="accent2">
              <a:alpha val="90000"/>
            </a:schemeClr>
          </a:solidFill>
        </p:spPr>
        <p:txBody>
          <a:bodyPr lIns="457200" tIns="0" bIns="457200" anchor="ctr"/>
          <a:lstStyle>
            <a:lvl1pPr marL="0" indent="0">
              <a:buNone/>
              <a:defRPr sz="2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Type in closing statement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-991004" y="-1815882"/>
            <a:ext cx="3782000" cy="160043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Suggested</a:t>
            </a:r>
            <a:r>
              <a:rPr lang="en-US" sz="1400" b="1" baseline="0" dirty="0" smtClean="0">
                <a:solidFill>
                  <a:schemeClr val="bg1"/>
                </a:solidFill>
              </a:rPr>
              <a:t> closing statement (optional): </a:t>
            </a:r>
          </a:p>
          <a:p>
            <a:endParaRPr lang="en-US" sz="1400" b="1" baseline="0" dirty="0" smtClean="0">
              <a:solidFill>
                <a:schemeClr val="bg1"/>
              </a:solidFill>
            </a:endParaRPr>
          </a:p>
          <a:p>
            <a:pPr lvl="0"/>
            <a:r>
              <a:rPr lang="en-US" sz="1400" b="1" dirty="0" smtClean="0">
                <a:solidFill>
                  <a:schemeClr val="bg1"/>
                </a:solidFill>
              </a:rPr>
              <a:t>WE START WITH YES.</a:t>
            </a:r>
          </a:p>
          <a:p>
            <a:pPr lvl="0">
              <a:spcAft>
                <a:spcPts val="1200"/>
              </a:spcAft>
            </a:pPr>
            <a:r>
              <a:rPr lang="en-US" sz="1400" b="1" dirty="0" smtClean="0">
                <a:solidFill>
                  <a:schemeClr val="bg1"/>
                </a:solidFill>
              </a:rPr>
              <a:t>AND END WITH THANK YOU.</a:t>
            </a:r>
          </a:p>
          <a:p>
            <a:pPr lvl="0"/>
            <a:r>
              <a:rPr lang="en-US" sz="1400" b="1" dirty="0" smtClean="0">
                <a:solidFill>
                  <a:schemeClr val="bg1"/>
                </a:solidFill>
              </a:rPr>
              <a:t>DO YOU HAVE ANY BIG QUESTIONS?</a:t>
            </a:r>
            <a:endParaRPr lang="en-US" sz="14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6724"/>
            <a:ext cx="9144000" cy="6864724"/>
          </a:xfrm>
          <a:prstGeom prst="rect">
            <a:avLst/>
          </a:prstGeom>
          <a:solidFill>
            <a:srgbClr val="1C1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372901" cy="806017"/>
          </a:xfrm>
        </p:spPr>
        <p:txBody>
          <a:bodyPr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AND CONTENT SLIDE. </a:t>
            </a:r>
            <a:br>
              <a:rPr lang="en-US" dirty="0" smtClean="0"/>
            </a:br>
            <a:r>
              <a:rPr lang="en-US" dirty="0" smtClean="0"/>
              <a:t>Headline in all caps, Arial Font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3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*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286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021" y="627296"/>
            <a:ext cx="1859645" cy="66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863725" y="1689100"/>
            <a:ext cx="4280275" cy="2706624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1689100"/>
            <a:ext cx="4863724" cy="2706624"/>
          </a:xfrm>
          <a:solidFill>
            <a:schemeClr val="accent2"/>
          </a:solidFill>
        </p:spPr>
        <p:txBody>
          <a:bodyPr lIns="457200" rIns="91440" anchor="ctr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 -Cover option A</a:t>
            </a:r>
            <a:br>
              <a:rPr lang="en-US" dirty="0" smtClean="0"/>
            </a:br>
            <a:r>
              <a:rPr lang="en-US" dirty="0" smtClean="0"/>
              <a:t>can be up to four </a:t>
            </a:r>
            <a:br>
              <a:rPr lang="en-US" dirty="0" smtClean="0"/>
            </a:br>
            <a:r>
              <a:rPr lang="en-US" dirty="0" smtClean="0"/>
              <a:t>or five lines of text</a:t>
            </a:r>
            <a:endParaRPr lang="en-US" dirty="0"/>
          </a:p>
        </p:txBody>
      </p:sp>
      <p:sp>
        <p:nvSpPr>
          <p:cNvPr id="4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1689100"/>
            <a:ext cx="239714" cy="2706624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48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0" y="4582947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49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0" y="4960384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 smtClean="0"/>
              <a:t>Add Presenter Title</a:t>
            </a:r>
            <a:br>
              <a:rPr lang="en-US" dirty="0" smtClean="0"/>
            </a:br>
            <a:r>
              <a:rPr lang="en-US" dirty="0" smtClean="0"/>
              <a:t>Optional Line 2</a:t>
            </a:r>
            <a:br>
              <a:rPr lang="en-US" dirty="0" smtClean="0"/>
            </a:br>
            <a:r>
              <a:rPr lang="en-US" dirty="0" smtClean="0"/>
              <a:t>Optional Line 3</a:t>
            </a:r>
            <a:endParaRPr lang="en-US" dirty="0"/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1" y="4582947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1" y="4960384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second presenter </a:t>
            </a:r>
            <a:br>
              <a:rPr lang="en-US" dirty="0" smtClean="0"/>
            </a:br>
            <a:r>
              <a:rPr lang="en-US" dirty="0" smtClean="0"/>
              <a:t>info if not needed</a:t>
            </a:r>
            <a:endParaRPr lang="en-US" dirty="0"/>
          </a:p>
        </p:txBody>
      </p:sp>
      <p:sp>
        <p:nvSpPr>
          <p:cNvPr id="54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6360196" y="4582947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55" name="Text Placeholder 45"/>
          <p:cNvSpPr>
            <a:spLocks noGrp="1"/>
          </p:cNvSpPr>
          <p:nvPr>
            <p:ph type="body" sz="quarter" idx="26" hasCustomPrompt="1"/>
          </p:nvPr>
        </p:nvSpPr>
        <p:spPr>
          <a:xfrm>
            <a:off x="6360196" y="4960384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third presenter </a:t>
            </a:r>
            <a:br>
              <a:rPr lang="en-US" dirty="0" smtClean="0"/>
            </a:br>
            <a:r>
              <a:rPr lang="en-US" dirty="0" smtClean="0"/>
              <a:t>info if not needed</a:t>
            </a:r>
            <a:endParaRPr lang="en-US" dirty="0"/>
          </a:p>
        </p:txBody>
      </p:sp>
      <p:sp>
        <p:nvSpPr>
          <p:cNvPr id="47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469900" y="6094281"/>
            <a:ext cx="5894492" cy="515411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Presentation Date</a:t>
            </a:r>
            <a:br>
              <a:rPr lang="en-US" dirty="0" smtClean="0"/>
            </a:br>
            <a:r>
              <a:rPr lang="en-US" dirty="0" smtClean="0"/>
              <a:t>City, State (presentation location)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431799" y="730250"/>
            <a:ext cx="6188075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8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Optional one line subhead, </a:t>
            </a:r>
            <a:r>
              <a:rPr lang="en-US" dirty="0" err="1" smtClean="0"/>
              <a:t>url</a:t>
            </a:r>
            <a:r>
              <a:rPr lang="en-US" dirty="0" smtClean="0"/>
              <a:t> or date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-1066539" y="-1241416"/>
            <a:ext cx="3876414" cy="101566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Suggested</a:t>
            </a:r>
            <a:r>
              <a:rPr lang="en-US" sz="1400" b="1" baseline="0" dirty="0" smtClean="0">
                <a:solidFill>
                  <a:schemeClr val="bg1"/>
                </a:solidFill>
              </a:rPr>
              <a:t> line of text (optional): </a:t>
            </a:r>
          </a:p>
          <a:p>
            <a:endParaRPr lang="en-US" sz="1400" b="1" baseline="0" dirty="0" smtClean="0">
              <a:solidFill>
                <a:schemeClr val="bg1"/>
              </a:solidFill>
            </a:endParaRPr>
          </a:p>
          <a:p>
            <a:r>
              <a:rPr lang="en-US" sz="1400" b="1" baseline="0" dirty="0" smtClean="0">
                <a:solidFill>
                  <a:schemeClr val="bg1"/>
                </a:solidFill>
              </a:rPr>
              <a:t>WE START WITH YES.</a:t>
            </a:r>
            <a:endParaRPr lang="en-US" sz="1400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26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79" y="6156882"/>
            <a:ext cx="1546678" cy="55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2" descr="aerial view of Argonne with APS in front 5730-00068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2" b="7135"/>
          <a:stretch/>
        </p:blipFill>
        <p:spPr>
          <a:xfrm>
            <a:off x="0" y="-27020"/>
            <a:ext cx="9144000" cy="6011938"/>
          </a:xfrm>
          <a:prstGeom prst="rect">
            <a:avLst/>
          </a:prstGeom>
        </p:spPr>
      </p:pic>
      <p:sp>
        <p:nvSpPr>
          <p:cNvPr id="84" name="Text Placeholder 1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-27020"/>
            <a:ext cx="9144000" cy="6011938"/>
          </a:xfrm>
          <a:solidFill>
            <a:schemeClr val="accent2">
              <a:alpha val="85000"/>
            </a:schemeClr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863725" y="1689100"/>
            <a:ext cx="4280275" cy="2706624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1689100"/>
            <a:ext cx="4863724" cy="2706624"/>
          </a:xfrm>
          <a:solidFill>
            <a:schemeClr val="accent2"/>
          </a:solidFill>
        </p:spPr>
        <p:txBody>
          <a:bodyPr lIns="457200" rIns="91440" anchor="ctr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 -Cover option B </a:t>
            </a:r>
            <a:br>
              <a:rPr lang="en-US" dirty="0" smtClean="0"/>
            </a:br>
            <a:r>
              <a:rPr lang="en-US" dirty="0" smtClean="0"/>
              <a:t>can be up to four </a:t>
            </a:r>
            <a:br>
              <a:rPr lang="en-US" dirty="0" smtClean="0"/>
            </a:br>
            <a:r>
              <a:rPr lang="en-US" dirty="0" smtClean="0"/>
              <a:t>or five lines of text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1" y="204952"/>
            <a:ext cx="5851526" cy="1292225"/>
          </a:xfrm>
        </p:spPr>
        <p:txBody>
          <a:bodyPr lIns="457200" rIns="274320" anchor="ctr"/>
          <a:lstStyle>
            <a:lvl1pPr marL="0" indent="0">
              <a:buNone/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presentation date</a:t>
            </a:r>
          </a:p>
        </p:txBody>
      </p:sp>
      <p:sp>
        <p:nvSpPr>
          <p:cNvPr id="85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0" y="4582947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86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0" y="4960384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 smtClean="0"/>
              <a:t>Add Presenter Title</a:t>
            </a:r>
            <a:br>
              <a:rPr lang="en-US" dirty="0" smtClean="0"/>
            </a:br>
            <a:r>
              <a:rPr lang="en-US" dirty="0" smtClean="0"/>
              <a:t>Optional Line 2</a:t>
            </a:r>
            <a:br>
              <a:rPr lang="en-US" dirty="0" smtClean="0"/>
            </a:br>
            <a:r>
              <a:rPr lang="en-US" dirty="0" smtClean="0"/>
              <a:t>Optional Line 3</a:t>
            </a:r>
            <a:endParaRPr lang="en-US" dirty="0"/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1" y="4582947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1" y="4960384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second presenter info </a:t>
            </a:r>
            <a:br>
              <a:rPr lang="en-US" dirty="0" smtClean="0"/>
            </a:br>
            <a:r>
              <a:rPr lang="en-US" dirty="0" smtClean="0"/>
              <a:t>if not needed</a:t>
            </a:r>
          </a:p>
        </p:txBody>
      </p:sp>
      <p:sp>
        <p:nvSpPr>
          <p:cNvPr id="89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6360196" y="4582947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90" name="Text Placeholder 45"/>
          <p:cNvSpPr>
            <a:spLocks noGrp="1"/>
          </p:cNvSpPr>
          <p:nvPr>
            <p:ph type="body" sz="quarter" idx="26" hasCustomPrompt="1"/>
          </p:nvPr>
        </p:nvSpPr>
        <p:spPr>
          <a:xfrm>
            <a:off x="6360196" y="4960384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third presenter info </a:t>
            </a:r>
            <a:br>
              <a:rPr lang="en-US" dirty="0" smtClean="0"/>
            </a:br>
            <a:r>
              <a:rPr lang="en-US" dirty="0" smtClean="0"/>
              <a:t>if not needed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1689100"/>
            <a:ext cx="239714" cy="2706624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155" name="TextBox 154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31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BASIC CONTENT SLIDE</a:t>
            </a:r>
            <a:br>
              <a:rPr lang="en-US" dirty="0" smtClean="0"/>
            </a:br>
            <a:r>
              <a:rPr lang="en-US" dirty="0" smtClean="0"/>
              <a:t>one or two lines for headline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99995"/>
            <a:ext cx="8372901" cy="4422776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to add 1st-level bullet. Click an icon below to add table, graph or other imagery.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54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79" y="167614"/>
            <a:ext cx="1546986" cy="55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469900" y="6094281"/>
            <a:ext cx="5894492" cy="515411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Presentation Date</a:t>
            </a:r>
            <a:br>
              <a:rPr lang="en-US" dirty="0" smtClean="0"/>
            </a:br>
            <a:r>
              <a:rPr lang="en-US" dirty="0" smtClean="0"/>
              <a:t>City, State (presentation location)</a:t>
            </a:r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0" y="4945565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0" y="5323002"/>
            <a:ext cx="2692871" cy="74672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 smtClean="0"/>
              <a:t>Add Presenter Title</a:t>
            </a:r>
            <a:br>
              <a:rPr lang="en-US" dirty="0" smtClean="0"/>
            </a:br>
            <a:r>
              <a:rPr lang="en-US" dirty="0" smtClean="0"/>
              <a:t>Optional Line 2</a:t>
            </a:r>
            <a:br>
              <a:rPr lang="en-US" dirty="0" smtClean="0"/>
            </a:br>
            <a:r>
              <a:rPr lang="en-US" dirty="0" smtClean="0"/>
              <a:t>Optional Line 3</a:t>
            </a:r>
            <a:endParaRPr lang="en-US" dirty="0"/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1" y="4945565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57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1" y="5323002"/>
            <a:ext cx="2692871" cy="74672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second presenter info </a:t>
            </a:r>
            <a:br>
              <a:rPr lang="en-US" dirty="0" smtClean="0"/>
            </a:br>
            <a:r>
              <a:rPr lang="en-US" dirty="0" smtClean="0"/>
              <a:t>if not needed</a:t>
            </a:r>
          </a:p>
        </p:txBody>
      </p:sp>
      <p:sp>
        <p:nvSpPr>
          <p:cNvPr id="45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899574"/>
            <a:ext cx="8925874" cy="2761535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726366"/>
            <a:ext cx="8452904" cy="862880"/>
          </a:xfrm>
        </p:spPr>
        <p:txBody>
          <a:bodyPr lIns="0" rIns="91440" anchor="b">
            <a:normAutofit/>
          </a:bodyPr>
          <a:lstStyle>
            <a:lvl1pPr>
              <a:defRPr sz="280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presentation title – cover option c </a:t>
            </a:r>
            <a:endParaRPr lang="en-US" dirty="0"/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360196" y="4945565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4" hasCustomPrompt="1"/>
          </p:nvPr>
        </p:nvSpPr>
        <p:spPr>
          <a:xfrm>
            <a:off x="6360196" y="5323002"/>
            <a:ext cx="2692871" cy="74672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third presenter info </a:t>
            </a:r>
            <a:br>
              <a:rPr lang="en-US" dirty="0" smtClean="0"/>
            </a:br>
            <a:r>
              <a:rPr lang="en-US" dirty="0" smtClean="0"/>
              <a:t>if not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469900" y="4589246"/>
            <a:ext cx="8484914" cy="331077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Subtitle – delete if not needed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899573"/>
            <a:ext cx="224589" cy="2761488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186" name="TextBox 185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503238" y="366274"/>
            <a:ext cx="8484914" cy="331077"/>
          </a:xfrm>
        </p:spPr>
        <p:txBody>
          <a:bodyPr/>
          <a:lstStyle>
            <a:lvl1pPr marL="0" indent="0">
              <a:buNone/>
              <a:defRPr sz="10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 sz="1000" b="0" cap="all" dirty="0" smtClean="0">
                <a:solidFill>
                  <a:srgbClr val="000000"/>
                </a:solidFill>
              </a:rPr>
              <a:t>Type in name of </a:t>
            </a:r>
            <a:r>
              <a:rPr lang="en-US" sz="1000" b="0" cap="all" dirty="0" err="1" smtClean="0">
                <a:solidFill>
                  <a:srgbClr val="000000"/>
                </a:solidFill>
              </a:rPr>
              <a:t>fACILITY</a:t>
            </a:r>
            <a:r>
              <a:rPr lang="en-US" sz="1000" b="0" cap="all" dirty="0" smtClean="0">
                <a:solidFill>
                  <a:srgbClr val="000000"/>
                </a:solidFill>
              </a:rPr>
              <a:t>, division, group, program or </a:t>
            </a:r>
            <a:r>
              <a:rPr lang="en-US" sz="1000" dirty="0" smtClean="0">
                <a:solidFill>
                  <a:srgbClr val="000000"/>
                </a:solidFill>
              </a:rPr>
              <a:t>www.anl.gov</a:t>
            </a:r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5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79" y="320210"/>
            <a:ext cx="1546986" cy="55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469900" y="6094281"/>
            <a:ext cx="5894492" cy="515411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Presentation Date</a:t>
            </a:r>
            <a:br>
              <a:rPr lang="en-US" dirty="0" smtClean="0"/>
            </a:br>
            <a:r>
              <a:rPr lang="en-US" dirty="0" smtClean="0"/>
              <a:t>City, State (presentation location)</a:t>
            </a:r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0" y="4581631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0" y="4959068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 smtClean="0"/>
              <a:t>Add Presenter Title</a:t>
            </a:r>
            <a:br>
              <a:rPr lang="en-US" dirty="0" smtClean="0"/>
            </a:br>
            <a:r>
              <a:rPr lang="en-US" dirty="0" smtClean="0"/>
              <a:t>Optional Line 2</a:t>
            </a:r>
            <a:br>
              <a:rPr lang="en-US" dirty="0" smtClean="0"/>
            </a:br>
            <a:r>
              <a:rPr lang="en-US" dirty="0" smtClean="0"/>
              <a:t>Optional Line 3</a:t>
            </a:r>
            <a:endParaRPr lang="en-US" dirty="0"/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1" y="4581631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57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1" y="4959068"/>
            <a:ext cx="2692871" cy="74672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second presenter info </a:t>
            </a:r>
            <a:br>
              <a:rPr lang="en-US" dirty="0" smtClean="0"/>
            </a:br>
            <a:r>
              <a:rPr lang="en-US" dirty="0" smtClean="0"/>
              <a:t>if not needed</a:t>
            </a:r>
          </a:p>
        </p:txBody>
      </p:sp>
      <p:sp>
        <p:nvSpPr>
          <p:cNvPr id="45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1681606"/>
            <a:ext cx="8925874" cy="2761535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1" y="116710"/>
            <a:ext cx="6776128" cy="1119234"/>
          </a:xfrm>
        </p:spPr>
        <p:txBody>
          <a:bodyPr lIns="0" rIns="91440" anchor="b">
            <a:normAutofit/>
          </a:bodyPr>
          <a:lstStyle>
            <a:lvl1pPr>
              <a:defRPr sz="280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presentation title –</a:t>
            </a:r>
            <a:br>
              <a:rPr lang="en-US" dirty="0" smtClean="0"/>
            </a:br>
            <a:r>
              <a:rPr lang="en-US" dirty="0" smtClean="0"/>
              <a:t>Cover option D</a:t>
            </a:r>
            <a:endParaRPr lang="en-US" dirty="0"/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360196" y="4581631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4" hasCustomPrompt="1"/>
          </p:nvPr>
        </p:nvSpPr>
        <p:spPr>
          <a:xfrm>
            <a:off x="6360196" y="4959068"/>
            <a:ext cx="2692871" cy="74672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third presenter info </a:t>
            </a:r>
            <a:br>
              <a:rPr lang="en-US" dirty="0" smtClean="0"/>
            </a:br>
            <a:r>
              <a:rPr lang="en-US" dirty="0" smtClean="0"/>
              <a:t>if not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469900" y="1229593"/>
            <a:ext cx="8484914" cy="331077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Subtitle – delete if not needed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681605"/>
            <a:ext cx="224589" cy="2761488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153" name="TextBox 152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70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Full Fra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6" y="0"/>
            <a:ext cx="8925873" cy="6858000"/>
          </a:xfrm>
          <a:solidFill>
            <a:schemeClr val="bg1"/>
          </a:solidFill>
        </p:spPr>
        <p:txBody>
          <a:bodyPr lIns="0" tIns="16459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 then right click image and “SEND IMAGE TO BACK”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4775200"/>
            <a:ext cx="9144000" cy="2082800"/>
          </a:xfrm>
          <a:solidFill>
            <a:schemeClr val="tx2">
              <a:alpha val="91000"/>
            </a:schemeClr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</a:t>
            </a:r>
            <a:r>
              <a:rPr lang="en-US" dirty="0" err="1" smtClean="0"/>
              <a:t>x1</a:t>
            </a:r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1" y="5042974"/>
            <a:ext cx="8321040" cy="1373592"/>
          </a:xfrm>
        </p:spPr>
        <p:txBody>
          <a:bodyPr lIns="0" anchor="t"/>
          <a:lstStyle>
            <a:lvl1pPr>
              <a:defRPr sz="2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Full-frame image layout  – title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28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ON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3656122"/>
            <a:ext cx="9144000" cy="3201878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</a:t>
            </a:r>
            <a:r>
              <a:rPr lang="en-US" dirty="0" err="1" smtClean="0"/>
              <a:t>x1</a:t>
            </a:r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4645418"/>
            <a:ext cx="8434552" cy="1813035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6" y="-1"/>
            <a:ext cx="8925873" cy="3656013"/>
          </a:xfrm>
          <a:solidFill>
            <a:schemeClr val="bg1"/>
          </a:solidFill>
        </p:spPr>
        <p:txBody>
          <a:bodyPr lIns="0"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807284"/>
            <a:ext cx="8674100" cy="787098"/>
          </a:xfrm>
        </p:spPr>
        <p:txBody>
          <a:bodyPr lIns="0"/>
          <a:lstStyle>
            <a:lvl1pPr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Science/R&amp;D hero – one image</a:t>
            </a:r>
            <a:br>
              <a:rPr lang="en-US" dirty="0" smtClean="0"/>
            </a:br>
            <a:r>
              <a:rPr lang="en-US" dirty="0" smtClean="0"/>
              <a:t>Headline is </a:t>
            </a:r>
            <a:r>
              <a:rPr lang="en-US" dirty="0" err="1" smtClean="0"/>
              <a:t>arial</a:t>
            </a:r>
            <a:r>
              <a:rPr lang="en-US" dirty="0" smtClean="0"/>
              <a:t> in all caps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49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TWO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0" y="3656122"/>
            <a:ext cx="9144000" cy="3201878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</a:t>
            </a:r>
            <a:r>
              <a:rPr lang="en-US" dirty="0" err="1" smtClean="0"/>
              <a:t>x1</a:t>
            </a:r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0"/>
            <a:ext cx="4480560" cy="3663950"/>
          </a:xfrm>
          <a:solidFill>
            <a:schemeClr val="bg1">
              <a:lumMod val="75000"/>
            </a:schemeClr>
          </a:solidFill>
        </p:spPr>
        <p:txBody>
          <a:bodyPr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2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682525" y="0"/>
            <a:ext cx="4480560" cy="3663950"/>
          </a:xfrm>
          <a:solidFill>
            <a:schemeClr val="bg1">
              <a:lumMod val="85000"/>
            </a:schemeClr>
          </a:solidFill>
        </p:spPr>
        <p:txBody>
          <a:bodyPr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807284"/>
            <a:ext cx="8674100" cy="787098"/>
          </a:xfrm>
        </p:spPr>
        <p:txBody>
          <a:bodyPr lIns="0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Science/R&amp;D hero – TWO images</a:t>
            </a:r>
            <a:br>
              <a:rPr lang="en-US" dirty="0" smtClean="0"/>
            </a:br>
            <a:r>
              <a:rPr lang="en-US" dirty="0" smtClean="0"/>
              <a:t>Headline is </a:t>
            </a:r>
            <a:r>
              <a:rPr lang="en-US" dirty="0" err="1" smtClean="0"/>
              <a:t>arial</a:t>
            </a:r>
            <a:r>
              <a:rPr lang="en-US" dirty="0" smtClean="0"/>
              <a:t> in all caps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4645418"/>
            <a:ext cx="8434552" cy="1813035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53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THREE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3656122"/>
            <a:ext cx="9144000" cy="3201878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</a:t>
            </a:r>
            <a:r>
              <a:rPr lang="en-US" dirty="0" err="1" smtClean="0"/>
              <a:t>x1</a:t>
            </a:r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0"/>
            <a:ext cx="2990088" cy="367364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3194237" y="0"/>
            <a:ext cx="2990088" cy="367364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186112" y="0"/>
            <a:ext cx="2957888" cy="367364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4645418"/>
            <a:ext cx="8434552" cy="1813035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807284"/>
            <a:ext cx="8674100" cy="787098"/>
          </a:xfrm>
        </p:spPr>
        <p:txBody>
          <a:bodyPr lIns="0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Science/R&amp;D hero – Three images</a:t>
            </a:r>
            <a:br>
              <a:rPr lang="en-US" dirty="0" smtClean="0"/>
            </a:br>
            <a:r>
              <a:rPr lang="en-US" dirty="0" smtClean="0"/>
              <a:t>Headline is </a:t>
            </a:r>
            <a:r>
              <a:rPr lang="en-US" dirty="0" err="1" smtClean="0"/>
              <a:t>arial</a:t>
            </a:r>
            <a:r>
              <a:rPr lang="en-US" dirty="0" smtClean="0"/>
              <a:t> in all caps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97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FOUR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9144000" cy="6858000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</a:t>
            </a:r>
            <a:r>
              <a:rPr lang="en-US" dirty="0" err="1" smtClean="0"/>
              <a:t>x1</a:t>
            </a:r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1654175"/>
            <a:ext cx="2240280" cy="223828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453235" y="1654175"/>
            <a:ext cx="2240280" cy="223828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688341" y="1654175"/>
            <a:ext cx="2240280" cy="223828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906022" y="1654175"/>
            <a:ext cx="2240280" cy="223828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4645418"/>
            <a:ext cx="8434552" cy="1813035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Science/R&amp;D hero – four images</a:t>
            </a:r>
            <a:br>
              <a:rPr lang="en-US" dirty="0" smtClean="0"/>
            </a:br>
            <a:r>
              <a:rPr lang="en-US" dirty="0" smtClean="0"/>
              <a:t>Headline is </a:t>
            </a:r>
            <a:r>
              <a:rPr lang="en-US" dirty="0" err="1" smtClean="0"/>
              <a:t>arial</a:t>
            </a:r>
            <a:r>
              <a:rPr lang="en-US" dirty="0" smtClean="0"/>
              <a:t> in all caps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18128" y="3931763"/>
            <a:ext cx="2238469" cy="477837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2442594" y="3931763"/>
            <a:ext cx="2238469" cy="477837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681063" y="3931763"/>
            <a:ext cx="2238469" cy="477837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905531" y="3931763"/>
            <a:ext cx="2238469" cy="477837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3"/>
          </p:nvPr>
        </p:nvSpPr>
        <p:spPr>
          <a:xfrm>
            <a:off x="0" y="-1"/>
            <a:ext cx="2286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65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TITLE AND CONTENT </a:t>
            </a:r>
            <a:br>
              <a:rPr lang="en-US" dirty="0" smtClean="0"/>
            </a:br>
            <a:r>
              <a:rPr lang="en-US" dirty="0" smtClean="0"/>
              <a:t>Headline in </a:t>
            </a:r>
            <a:r>
              <a:rPr lang="en-US" dirty="0" err="1" smtClean="0"/>
              <a:t>arial</a:t>
            </a:r>
            <a:r>
              <a:rPr lang="en-US" dirty="0" smtClean="0"/>
              <a:t> and all caps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50"/>
            <a:ext cx="8372901" cy="499714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148350" y="14455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46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olumns-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699995"/>
            <a:ext cx="4023360" cy="4422775"/>
          </a:xfrm>
        </p:spPr>
        <p:txBody>
          <a:bodyPr/>
          <a:lstStyle>
            <a:lvl1pPr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defRPr sz="1800"/>
            </a:lvl3pPr>
            <a:lvl4pPr marL="865188" indent="-171450">
              <a:defRPr sz="1400"/>
            </a:lvl4pPr>
            <a:lvl5pPr marL="1084263" indent="-171450"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00588" y="1685707"/>
            <a:ext cx="4023360" cy="4422775"/>
          </a:xfrm>
        </p:spPr>
        <p:txBody>
          <a:bodyPr/>
          <a:lstStyle>
            <a:lvl1pPr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defRPr sz="1800"/>
            </a:lvl3pPr>
            <a:lvl4pPr marL="865188" indent="-171450">
              <a:defRPr sz="1400"/>
            </a:lvl4pPr>
            <a:lvl5pPr marL="1084263" indent="-171450"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Two-column CONTENT slide</a:t>
            </a:r>
            <a:br>
              <a:rPr lang="en-US" dirty="0" smtClean="0"/>
            </a:br>
            <a:r>
              <a:rPr lang="en-US" dirty="0" smtClean="0"/>
              <a:t>one or two lines for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57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olumns-TWO w/boxed 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60895" y="2263770"/>
            <a:ext cx="4114800" cy="3835882"/>
          </a:xfrm>
          <a:ln>
            <a:solidFill>
              <a:schemeClr val="bg1">
                <a:lumMod val="50000"/>
              </a:schemeClr>
            </a:solidFill>
          </a:ln>
        </p:spPr>
        <p:txBody>
          <a:bodyPr lIns="182880" tIns="91440" rIns="91440"/>
          <a:lstStyle>
            <a:lvl1pPr>
              <a:defRPr sz="1800"/>
            </a:lvl1pPr>
            <a:lvl2pPr marL="457200" indent="-173038">
              <a:defRPr sz="1800"/>
            </a:lvl2pPr>
            <a:lvl3pPr marL="627063" indent="-128588">
              <a:defRPr sz="1800"/>
            </a:lvl3pPr>
            <a:lvl4pPr marL="865188" indent="-171450">
              <a:defRPr sz="1400"/>
            </a:lvl4pPr>
            <a:lvl5pPr marL="1084263" indent="-171450"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4875" y="2263770"/>
            <a:ext cx="4114800" cy="3835882"/>
          </a:xfrm>
          <a:ln>
            <a:solidFill>
              <a:schemeClr val="bg1">
                <a:lumMod val="50000"/>
              </a:schemeClr>
            </a:solidFill>
          </a:ln>
        </p:spPr>
        <p:txBody>
          <a:bodyPr lIns="182880" tIns="91440" rIns="91440"/>
          <a:lstStyle>
            <a:lvl1pPr>
              <a:defRPr sz="1800"/>
            </a:lvl1pPr>
            <a:lvl2pPr marL="457200" indent="-173038">
              <a:defRPr sz="1800"/>
            </a:lvl2pPr>
            <a:lvl3pPr marL="627063" indent="-128588">
              <a:defRPr sz="1800"/>
            </a:lvl3pPr>
            <a:lvl4pPr marL="865188" indent="-171450">
              <a:defRPr sz="1400"/>
            </a:lvl4pPr>
            <a:lvl5pPr marL="1084263" indent="-171450"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714875" y="1684229"/>
            <a:ext cx="4114800" cy="62099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</p:spPr>
        <p:txBody>
          <a:bodyPr lIns="182880" bIns="0" anchor="ctr"/>
          <a:lstStyle>
            <a:lvl1pPr marL="0" indent="0" algn="l">
              <a:lnSpc>
                <a:spcPct val="100000"/>
              </a:lnSpc>
              <a:buNone/>
              <a:defRPr sz="1800" b="1" cap="all" baseline="0">
                <a:solidFill>
                  <a:schemeClr val="bg1"/>
                </a:solidFill>
              </a:defRPr>
            </a:lvl1pPr>
            <a:lvl2pPr marL="457200" indent="-173038">
              <a:defRPr sz="1600"/>
            </a:lvl2pPr>
            <a:lvl3pPr marL="627063" indent="-128588">
              <a:defRPr sz="14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dirty="0" smtClean="0"/>
              <a:t>Click to Add Headline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  <a:noFill/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60895" y="1684229"/>
            <a:ext cx="4114800" cy="62099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  <a:effectLst/>
        </p:spPr>
        <p:txBody>
          <a:bodyPr lIns="182880" bIns="0" anchor="ctr"/>
          <a:lstStyle>
            <a:lvl1pPr marL="0" indent="0" algn="l">
              <a:lnSpc>
                <a:spcPct val="100000"/>
              </a:lnSpc>
              <a:buNone/>
              <a:defRPr sz="1800" b="1" cap="all" baseline="0">
                <a:solidFill>
                  <a:schemeClr val="bg1"/>
                </a:solidFill>
              </a:defRPr>
            </a:lvl1pPr>
            <a:lvl2pPr marL="457200" indent="-173038">
              <a:defRPr sz="1600"/>
            </a:lvl2pPr>
            <a:lvl3pPr marL="627063" indent="-128588">
              <a:defRPr sz="14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dirty="0" smtClean="0"/>
              <a:t>Click to Add Headline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Two-column CONTENT slide</a:t>
            </a:r>
            <a:br>
              <a:rPr lang="en-US" dirty="0" smtClean="0"/>
            </a:br>
            <a:r>
              <a:rPr lang="en-US" dirty="0" smtClean="0"/>
              <a:t>with box treatment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40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EC96C-AFD1-4C49-9493-F5643E5E2E8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03575" y="1699995"/>
            <a:ext cx="4319750" cy="2249430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95679" y="1699995"/>
            <a:ext cx="3729481" cy="22860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95679" y="4080588"/>
            <a:ext cx="3729481" cy="22860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TWO IMAGES – VERTICAL</a:t>
            </a:r>
            <a:br>
              <a:rPr lang="en-US" dirty="0" smtClean="0"/>
            </a:br>
            <a:r>
              <a:rPr lang="en-US" dirty="0" smtClean="0"/>
              <a:t>Headline in </a:t>
            </a:r>
            <a:r>
              <a:rPr lang="en-US" dirty="0" err="1" smtClean="0"/>
              <a:t>arial</a:t>
            </a:r>
            <a:r>
              <a:rPr lang="en-US" dirty="0" smtClean="0"/>
              <a:t> and all caps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4503575" y="4066957"/>
            <a:ext cx="4319750" cy="2249430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9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HREE IMAG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EC96C-AFD1-4C49-9493-F5643E5E2E8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045309" y="1731527"/>
            <a:ext cx="5814912" cy="1479362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89394" y="1720414"/>
            <a:ext cx="2023746" cy="1347056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87014" y="3290408"/>
            <a:ext cx="2028507" cy="1347056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THREE IMAGES – VERTICAL</a:t>
            </a:r>
            <a:br>
              <a:rPr lang="en-US" dirty="0" smtClean="0"/>
            </a:br>
            <a:r>
              <a:rPr lang="en-US" dirty="0" smtClean="0"/>
              <a:t>Headline in </a:t>
            </a:r>
            <a:r>
              <a:rPr lang="en-US" dirty="0" err="1" smtClean="0"/>
              <a:t>arial</a:t>
            </a:r>
            <a:r>
              <a:rPr lang="en-US" dirty="0" smtClean="0"/>
              <a:t> and all caps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3045309" y="3304768"/>
            <a:ext cx="5814912" cy="1479362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487013" y="4872981"/>
            <a:ext cx="2028507" cy="1347056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3045309" y="4856121"/>
            <a:ext cx="5814912" cy="1479362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to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88732" y="3998349"/>
            <a:ext cx="4114800" cy="2129163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6215" y="3998349"/>
            <a:ext cx="4097585" cy="2129163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95679" y="1699995"/>
            <a:ext cx="4023360" cy="22860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709050" y="1699995"/>
            <a:ext cx="4023360" cy="22860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TWO IMAGES – top HORIZONTAL</a:t>
            </a:r>
            <a:br>
              <a:rPr lang="en-US" dirty="0" smtClean="0"/>
            </a:br>
            <a:r>
              <a:rPr lang="en-US" dirty="0" smtClean="0"/>
              <a:t>Headline in </a:t>
            </a:r>
            <a:r>
              <a:rPr lang="en-US" dirty="0" err="1" smtClean="0"/>
              <a:t>arial</a:t>
            </a:r>
            <a:r>
              <a:rPr lang="en-US" dirty="0" smtClean="0"/>
              <a:t> and all caps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</a:rPr>
              <a:t>Select </a:t>
            </a:r>
            <a:r>
              <a:rPr lang="en-US" sz="1400" dirty="0">
                <a:solidFill>
                  <a:schemeClr val="bg1"/>
                </a:solidFill>
              </a:rPr>
              <a:t>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35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Bottom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699995"/>
            <a:ext cx="4114800" cy="1717079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6215" y="1699995"/>
            <a:ext cx="4114800" cy="1717079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64146" y="3437315"/>
            <a:ext cx="4023360" cy="2286000"/>
          </a:xfrm>
          <a:solidFill>
            <a:schemeClr val="bg1">
              <a:lumMod val="75000"/>
            </a:schemeClr>
          </a:solidFill>
        </p:spPr>
        <p:txBody>
          <a:bodyPr tIns="27432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730864" y="3437315"/>
            <a:ext cx="4023360" cy="2286000"/>
          </a:xfrm>
          <a:solidFill>
            <a:schemeClr val="bg1">
              <a:lumMod val="75000"/>
            </a:schemeClr>
          </a:solidFill>
        </p:spPr>
        <p:txBody>
          <a:bodyPr tIns="27432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TWO IMAGES – bottom HORIZONTAL</a:t>
            </a:r>
            <a:br>
              <a:rPr lang="en-US" dirty="0" smtClean="0"/>
            </a:br>
            <a:r>
              <a:rPr lang="en-US" dirty="0" smtClean="0"/>
              <a:t>WITH CAPTIONS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</a:rPr>
              <a:t>Select </a:t>
            </a:r>
            <a:r>
              <a:rPr lang="en-US" sz="1400" dirty="0">
                <a:solidFill>
                  <a:schemeClr val="bg1"/>
                </a:solidFill>
              </a:rPr>
              <a:t>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76265" y="5735092"/>
            <a:ext cx="3995723" cy="56843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750289" y="5735092"/>
            <a:ext cx="3995723" cy="56843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457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theme" Target="../theme/theme1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miesen\Desktop\anlrgbpptlogo.pn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160" y="6436886"/>
            <a:ext cx="769422" cy="27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72901" cy="82894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 smtClean="0"/>
              <a:t>Headline in all caps </a:t>
            </a:r>
            <a:r>
              <a:rPr lang="en-US" dirty="0" err="1" smtClean="0"/>
              <a:t>28pt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preferred as one or two lines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9995"/>
            <a:ext cx="8372901" cy="4422775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en-US" dirty="0" smtClean="0"/>
              <a:t>Click to add 1st-level bullet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3400" y="6473709"/>
            <a:ext cx="457200" cy="182880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0" y="-2"/>
            <a:ext cx="228600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sz="1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35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686" r:id="rId2"/>
    <p:sldLayoutId id="2147483687" r:id="rId3"/>
    <p:sldLayoutId id="2147483688" r:id="rId4"/>
    <p:sldLayoutId id="2147483690" r:id="rId5"/>
    <p:sldLayoutId id="2147483774" r:id="rId6"/>
    <p:sldLayoutId id="2147483711" r:id="rId7"/>
    <p:sldLayoutId id="2147483692" r:id="rId8"/>
    <p:sldLayoutId id="2147483693" r:id="rId9"/>
    <p:sldLayoutId id="2147483709" r:id="rId10"/>
    <p:sldLayoutId id="2147483695" r:id="rId11"/>
    <p:sldLayoutId id="2147483739" r:id="rId12"/>
    <p:sldLayoutId id="2147483696" r:id="rId13"/>
    <p:sldLayoutId id="2147483689" r:id="rId14"/>
    <p:sldLayoutId id="2147483710" r:id="rId15"/>
    <p:sldLayoutId id="2147483706" r:id="rId16"/>
    <p:sldLayoutId id="2147483704" r:id="rId17"/>
    <p:sldLayoutId id="2147483769" r:id="rId18"/>
    <p:sldLayoutId id="2147483770" r:id="rId19"/>
    <p:sldLayoutId id="2147483771" r:id="rId20"/>
    <p:sldLayoutId id="2147483772" r:id="rId21"/>
    <p:sldLayoutId id="2147483761" r:id="rId22"/>
    <p:sldLayoutId id="2147483762" r:id="rId23"/>
    <p:sldLayoutId id="2147483763" r:id="rId24"/>
    <p:sldLayoutId id="2147483765" r:id="rId25"/>
    <p:sldLayoutId id="2147483766" r:id="rId26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ct val="95000"/>
        </a:lnSpc>
        <a:spcBef>
          <a:spcPct val="0"/>
        </a:spcBef>
        <a:buNone/>
        <a:defRPr sz="2800" b="1" i="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173038" indent="-173038" algn="l" defTabSz="457200" rtl="0" eaLnBrk="1" latinLnBrk="0" hangingPunct="1">
        <a:spcBef>
          <a:spcPts val="600"/>
        </a:spcBef>
        <a:spcAft>
          <a:spcPts val="0"/>
        </a:spcAft>
        <a:buFont typeface="Wingdings" pitchFamily="2" charset="2"/>
        <a:buChar char="§"/>
        <a:defRPr sz="1800" kern="1200" baseline="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520700" indent="-236538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803275" indent="-187325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087438" indent="-171450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371600" indent="-171450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26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phy.anl.gov/airis/layout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429957" y="1689100"/>
            <a:ext cx="4714043" cy="270662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itle 4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ATLAS Beamline Tuning and characterization</a:t>
            </a:r>
            <a:endParaRPr lang="en-US" dirty="0"/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 smtClean="0"/>
              <a:t>drhgfdjhngngfmhgmghmghjmghfmf</a:t>
            </a:r>
            <a:endParaRPr lang="en-US" dirty="0"/>
          </a:p>
        </p:txBody>
      </p:sp>
      <p:sp>
        <p:nvSpPr>
          <p:cNvPr id="48" name="Text Placeholder 4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RAHEEM BARNETT</a:t>
            </a:r>
            <a:endParaRPr lang="en-US" dirty="0"/>
          </a:p>
        </p:txBody>
      </p:sp>
      <p:sp>
        <p:nvSpPr>
          <p:cNvPr id="50" name="Text Placeholder 49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Aug. 2016</a:t>
            </a:r>
          </a:p>
        </p:txBody>
      </p:sp>
      <p:sp>
        <p:nvSpPr>
          <p:cNvPr id="55" name="Text Placeholder 54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 smtClean="0"/>
              <a:t>Lee </a:t>
            </a:r>
            <a:r>
              <a:rPr lang="en-US" dirty="0" err="1" smtClean="0"/>
              <a:t>Teng</a:t>
            </a:r>
            <a:r>
              <a:rPr lang="en-US" dirty="0" smtClean="0"/>
              <a:t> Fellowship</a:t>
            </a:r>
            <a:endParaRPr lang="en-US" dirty="0"/>
          </a:p>
        </p:txBody>
      </p:sp>
      <p:sp>
        <p:nvSpPr>
          <p:cNvPr id="13" name="Text Placeholder 48"/>
          <p:cNvSpPr>
            <a:spLocks noGrp="1"/>
          </p:cNvSpPr>
          <p:nvPr>
            <p:ph type="body" sz="quarter" idx="18"/>
          </p:nvPr>
        </p:nvSpPr>
        <p:spPr>
          <a:xfrm>
            <a:off x="469900" y="4960384"/>
            <a:ext cx="2692871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Argonne National Laboratory </a:t>
            </a:r>
          </a:p>
          <a:p>
            <a:r>
              <a:rPr lang="en-US" dirty="0" smtClean="0"/>
              <a:t>PHY Division</a:t>
            </a:r>
          </a:p>
          <a:p>
            <a:r>
              <a:rPr lang="en-US" dirty="0" smtClean="0"/>
              <a:t>Princeton University</a:t>
            </a:r>
          </a:p>
          <a:p>
            <a:r>
              <a:rPr lang="en-US" dirty="0" smtClean="0"/>
              <a:t>Physics Department</a:t>
            </a:r>
            <a:endParaRPr lang="en-US" dirty="0"/>
          </a:p>
        </p:txBody>
      </p:sp>
      <p:sp>
        <p:nvSpPr>
          <p:cNvPr id="14" name="Text Placeholder 50"/>
          <p:cNvSpPr>
            <a:spLocks noGrp="1"/>
          </p:cNvSpPr>
          <p:nvPr>
            <p:ph type="body" sz="quarter" idx="21"/>
          </p:nvPr>
        </p:nvSpPr>
        <p:spPr>
          <a:xfrm>
            <a:off x="3417371" y="4582947"/>
            <a:ext cx="5262172" cy="393700"/>
          </a:xfrm>
        </p:spPr>
        <p:txBody>
          <a:bodyPr>
            <a:normAutofit/>
          </a:bodyPr>
          <a:lstStyle/>
          <a:p>
            <a:r>
              <a:rPr lang="en-US" dirty="0" smtClean="0"/>
              <a:t>Mentors: Brahim Mustapha and clay </a:t>
            </a:r>
            <a:r>
              <a:rPr lang="en-US" dirty="0" err="1" smtClean="0"/>
              <a:t>dickerson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045" y="1673790"/>
            <a:ext cx="4557955" cy="272193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81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563" y="2927487"/>
            <a:ext cx="3551965" cy="14955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653297"/>
            <a:ext cx="4967030" cy="11643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85" y="4269802"/>
            <a:ext cx="4962144" cy="11703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ACCELERATOR Beamline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PII to Booster Line (P2B)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7257"/>
            <a:ext cx="8372475" cy="487983"/>
          </a:xfrm>
          <a:ln>
            <a:solidFill>
              <a:schemeClr val="tx1"/>
            </a:solidFill>
          </a:ln>
        </p:spPr>
      </p:pic>
      <p:sp>
        <p:nvSpPr>
          <p:cNvPr id="2" name="Frame 1"/>
          <p:cNvSpPr/>
          <p:nvPr/>
        </p:nvSpPr>
        <p:spPr>
          <a:xfrm>
            <a:off x="6063049" y="1644355"/>
            <a:ext cx="2553729" cy="597310"/>
          </a:xfrm>
          <a:prstGeom prst="frame">
            <a:avLst>
              <a:gd name="adj1" fmla="val 189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199" y="2334673"/>
            <a:ext cx="5134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Simulation with Recorded Quadrupole Strengths 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3955160"/>
            <a:ext cx="4845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Optimized </a:t>
            </a:r>
            <a:r>
              <a:rPr lang="en-US" dirty="0"/>
              <a:t>Quadrupole </a:t>
            </a:r>
            <a:r>
              <a:rPr lang="en-US" dirty="0" smtClean="0"/>
              <a:t>Focusing Strengths 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414500" y="4547294"/>
            <a:ext cx="37295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Beam envelope converges as intended after quad doublet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13.6% avg. diff. from optimized values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18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Quadrupole scan technique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3539" y="2985335"/>
            <a:ext cx="78360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chemeClr val="bg1"/>
                </a:solidFill>
              </a:rPr>
              <a:t>Practical for any location with Sequential Quadrupole(s) and BPM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Used for: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Calculation of beam </a:t>
            </a:r>
            <a:r>
              <a:rPr lang="en-US" dirty="0">
                <a:solidFill>
                  <a:schemeClr val="bg1"/>
                </a:solidFill>
              </a:rPr>
              <a:t>e</a:t>
            </a:r>
            <a:r>
              <a:rPr lang="en-US" dirty="0" smtClean="0">
                <a:solidFill>
                  <a:schemeClr val="bg1"/>
                </a:solidFill>
              </a:rPr>
              <a:t>mittance and Twiss parameters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7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Quadrupole Scan Geometry 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PII to Booster Line (P2B)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7257"/>
            <a:ext cx="8372475" cy="487983"/>
          </a:xfrm>
          <a:ln>
            <a:solidFill>
              <a:schemeClr val="tx1"/>
            </a:solidFill>
          </a:ln>
        </p:spPr>
      </p:pic>
      <p:sp>
        <p:nvSpPr>
          <p:cNvPr id="2" name="Frame 1"/>
          <p:cNvSpPr/>
          <p:nvPr/>
        </p:nvSpPr>
        <p:spPr>
          <a:xfrm>
            <a:off x="8194877" y="1644355"/>
            <a:ext cx="664970" cy="597310"/>
          </a:xfrm>
          <a:prstGeom prst="frame">
            <a:avLst>
              <a:gd name="adj1" fmla="val 189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038263" y="2624289"/>
            <a:ext cx="3489099" cy="1439711"/>
            <a:chOff x="2300068" y="2779061"/>
            <a:chExt cx="1920240" cy="249631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743" t="-1" r="126" b="91"/>
            <a:stretch/>
          </p:blipFill>
          <p:spPr>
            <a:xfrm>
              <a:off x="2300068" y="2779061"/>
              <a:ext cx="1920240" cy="249631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36" r="2650" b="-243"/>
            <a:stretch/>
          </p:blipFill>
          <p:spPr>
            <a:xfrm flipH="1">
              <a:off x="2303096" y="3394075"/>
              <a:ext cx="54864" cy="1856231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9"/>
          <a:stretch/>
        </p:blipFill>
        <p:spPr>
          <a:xfrm>
            <a:off x="334536" y="2657545"/>
            <a:ext cx="4669228" cy="329946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43806" y="2288213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Single-Quad Scan</a:t>
            </a:r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038263" y="2288213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Quad-Doublet Scan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927" y="4118374"/>
            <a:ext cx="3151769" cy="238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57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Quadrupole scan formalism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85447"/>
            <a:ext cx="4303088" cy="2990449"/>
          </a:xfrm>
        </p:spPr>
      </p:pic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Quick overview of the </a:t>
            </a:r>
            <a:r>
              <a:rPr lang="en-US" dirty="0"/>
              <a:t>b</a:t>
            </a:r>
            <a:r>
              <a:rPr lang="en-US" dirty="0" smtClean="0"/>
              <a:t>eam matrix and emittance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4" b="23195"/>
          <a:stretch/>
        </p:blipFill>
        <p:spPr>
          <a:xfrm>
            <a:off x="1581150" y="4475896"/>
            <a:ext cx="5524500" cy="7315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0" y="5291004"/>
            <a:ext cx="3987800" cy="838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0" y="1668463"/>
            <a:ext cx="42825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Statistical distribution of particles in phase space described by an ellipse 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Beam matrix sigma can describe the geometric properties of this ellipse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Emittance = area of the ellipse, found by the square root of the beam matrix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Quadrupole scan formalism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Quick overview of transfer matrices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90" y="1544137"/>
            <a:ext cx="4801388" cy="3275713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88" y="4996869"/>
            <a:ext cx="3998759" cy="6284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39" y="5871344"/>
            <a:ext cx="2612908" cy="34961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902447" y="1902096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(1)</a:t>
            </a:r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89747" y="3065272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902447" y="4177873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(4)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888124" y="5149366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(5)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888124" y="5847043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(6)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540472" y="2064140"/>
            <a:ext cx="334641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(1)&amp;(2) Transfer matrices for focusing and defocusing quadrupole magnets </a:t>
            </a:r>
          </a:p>
          <a:p>
            <a:endParaRPr lang="en-US" dirty="0" smtClean="0"/>
          </a:p>
          <a:p>
            <a:r>
              <a:rPr lang="en-US" dirty="0" smtClean="0"/>
              <a:t>(3) Focusing strength of a quadrupole magnet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(4) Transfer matrix for a drift</a:t>
            </a:r>
          </a:p>
          <a:p>
            <a:endParaRPr lang="en-US" dirty="0"/>
          </a:p>
          <a:p>
            <a:r>
              <a:rPr lang="en-US" dirty="0" smtClean="0"/>
              <a:t>(5) Complete transfer matrix for quadrupole scan geometry</a:t>
            </a:r>
          </a:p>
          <a:p>
            <a:endParaRPr lang="en-US" dirty="0"/>
          </a:p>
          <a:p>
            <a:r>
              <a:rPr lang="en-US" dirty="0" smtClean="0"/>
              <a:t>(6) Beam matrix propagated from point s</a:t>
            </a:r>
            <a:r>
              <a:rPr lang="en-US" baseline="-25000" dirty="0" smtClean="0"/>
              <a:t>0</a:t>
            </a:r>
            <a:r>
              <a:rPr lang="en-US" dirty="0" smtClean="0"/>
              <a:t> to point s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006" y="4049299"/>
            <a:ext cx="911875" cy="62647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024723" y="4177872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(3)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6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Quadrupole scan formalism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Quadrupole Scan Calculation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902447" y="1633382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(1)</a:t>
            </a:r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902447" y="2238266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902447" y="300558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902447" y="4372997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(4)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465847" y="1385152"/>
            <a:ext cx="3476305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Both"/>
            </a:pPr>
            <a:r>
              <a:rPr lang="en-US" dirty="0" smtClean="0"/>
              <a:t>Propagation of beam matrix through quad geometry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  s – BPM location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  s</a:t>
            </a:r>
            <a:r>
              <a:rPr lang="en-US" sz="1600" baseline="-25000" dirty="0" smtClean="0"/>
              <a:t>0</a:t>
            </a:r>
            <a:r>
              <a:rPr lang="en-US" sz="1600" dirty="0" smtClean="0"/>
              <a:t> – Start of first quad</a:t>
            </a:r>
          </a:p>
          <a:p>
            <a:endParaRPr lang="en-US" sz="1000" dirty="0" smtClean="0"/>
          </a:p>
          <a:p>
            <a:r>
              <a:rPr lang="en-US" dirty="0" smtClean="0"/>
              <a:t>(2) First element of resulting beam matrix</a:t>
            </a:r>
            <a:endParaRPr lang="en-US" dirty="0"/>
          </a:p>
          <a:p>
            <a:endParaRPr lang="en-US" sz="1000" dirty="0"/>
          </a:p>
          <a:p>
            <a:r>
              <a:rPr lang="en-US" dirty="0" smtClean="0"/>
              <a:t>(3) When 3 or more measurements are taken this becomes a fully constrained system of equations with three unknowns</a:t>
            </a:r>
          </a:p>
          <a:p>
            <a:endParaRPr lang="en-US" sz="1000" dirty="0"/>
          </a:p>
          <a:p>
            <a:r>
              <a:rPr lang="en-US" dirty="0" smtClean="0"/>
              <a:t>(4) A Moore-Penrose pseudoinverse as a least squares fit can be used to find the matrix elements</a:t>
            </a:r>
          </a:p>
          <a:p>
            <a:endParaRPr lang="en-US" sz="1000" dirty="0"/>
          </a:p>
          <a:p>
            <a:r>
              <a:rPr lang="en-US" dirty="0" smtClean="0"/>
              <a:t>(5) Emittance calculation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544" y="1592759"/>
            <a:ext cx="2342903" cy="5614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55" y="2251111"/>
            <a:ext cx="4561692" cy="3103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76" y="2699209"/>
            <a:ext cx="4117448" cy="9642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246" y="4134351"/>
            <a:ext cx="2904878" cy="101115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7" t="37630" r="83891" b="35240"/>
          <a:stretch/>
        </p:blipFill>
        <p:spPr>
          <a:xfrm>
            <a:off x="2848785" y="3759978"/>
            <a:ext cx="118872" cy="27432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257" y="5243648"/>
            <a:ext cx="2578059" cy="54188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902447" y="5289767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(5)</a:t>
            </a:r>
            <a:endParaRPr lang="en-US" dirty="0"/>
          </a:p>
        </p:txBody>
      </p:sp>
      <p:sp>
        <p:nvSpPr>
          <p:cNvPr id="24" name="Left Bracket 23"/>
          <p:cNvSpPr/>
          <p:nvPr/>
        </p:nvSpPr>
        <p:spPr>
          <a:xfrm rot="16200000">
            <a:off x="2944591" y="2658079"/>
            <a:ext cx="46132" cy="2147982"/>
          </a:xfrm>
          <a:prstGeom prst="leftBracket">
            <a:avLst/>
          </a:prstGeom>
          <a:effectLst>
            <a:outerShdw blurRad="38100" dist="25400" sx="37000" sy="37000" rotWithShape="0">
              <a:srgbClr val="000000">
                <a:alpha val="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856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Quadrupole scan test Simulation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Comparison of symmetric and asymmetric scans about beam waist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668347"/>
            <a:ext cx="3498192" cy="5465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313" y="5668347"/>
            <a:ext cx="3524101" cy="5497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23" y="1546631"/>
            <a:ext cx="3392776" cy="19034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23" y="3448938"/>
            <a:ext cx="3392776" cy="18951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427" y="1592893"/>
            <a:ext cx="3307875" cy="18476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427" y="3496361"/>
            <a:ext cx="3307875" cy="1847679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4448544" y="1546631"/>
            <a:ext cx="0" cy="481723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42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Quadrupole scan data analysis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Analysis of March 10</a:t>
            </a:r>
            <a:r>
              <a:rPr lang="en-US" baseline="30000" dirty="0" smtClean="0"/>
              <a:t>th</a:t>
            </a:r>
            <a:r>
              <a:rPr lang="en-US" dirty="0" smtClean="0"/>
              <a:t> quadrupole scan data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79" y="5360522"/>
            <a:ext cx="5080025" cy="8416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1" y="1513772"/>
            <a:ext cx="2681764" cy="18091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1" y="3355483"/>
            <a:ext cx="2681764" cy="17971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521" y="1513772"/>
            <a:ext cx="2651204" cy="18091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521" y="3357626"/>
            <a:ext cx="2651204" cy="179289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788725" y="2184146"/>
            <a:ext cx="315567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Inconsistency between TRACK and calculated emittance</a:t>
            </a:r>
          </a:p>
          <a:p>
            <a:pPr marL="285750" indent="-285750">
              <a:buFont typeface="Arial" charset="0"/>
              <a:buChar char="•"/>
            </a:pPr>
            <a:endParaRPr lang="en-US" sz="800" dirty="0" smtClean="0"/>
          </a:p>
          <a:p>
            <a:pPr marL="285750" indent="-285750">
              <a:buFont typeface="Arial" charset="0"/>
              <a:buChar char="•"/>
            </a:pPr>
            <a:endParaRPr lang="en-US" sz="8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Calculated emittance is smaller than at Pepper-pot!</a:t>
            </a:r>
            <a:endParaRPr lang="en-US" sz="1600" dirty="0"/>
          </a:p>
          <a:p>
            <a:pPr marL="285750" indent="-285750">
              <a:buFont typeface="Arial" charset="0"/>
              <a:buChar char="•"/>
            </a:pPr>
            <a:endParaRPr lang="en-US" sz="800" dirty="0" smtClean="0"/>
          </a:p>
          <a:p>
            <a:pPr marL="285750" indent="-285750">
              <a:buFont typeface="Arial" charset="0"/>
              <a:buChar char="•"/>
            </a:pPr>
            <a:endParaRPr lang="en-US" sz="800" dirty="0" smtClean="0"/>
          </a:p>
          <a:p>
            <a:r>
              <a:rPr lang="en-US" sz="1600" dirty="0" smtClean="0"/>
              <a:t>Conclusion: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Because three points are not enough to statistically determine a quadratic fit these calculations do not yield accurate results</a:t>
            </a:r>
          </a:p>
          <a:p>
            <a:pPr marL="285750" indent="-285750">
              <a:buFont typeface="Arial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917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Conclusions and future studies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3539" y="2985335"/>
            <a:ext cx="80920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Optimizations: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Run LEBT quadrupoles at lower current to prevent early emittance growth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Quadrupole Scan: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Quad scans should be swept over the beam waist and include as many data points as possible for greatest accuracy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Because scanning over a quad doublet the data from each quad could be combined in x and y to minimize the number of data points needed for each</a:t>
            </a:r>
          </a:p>
          <a:p>
            <a:pPr marL="285750" indent="-285750">
              <a:buFont typeface="Arial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14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40979" y="34368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90512" y="3971985"/>
            <a:ext cx="73057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400" dirty="0" smtClean="0"/>
              <a:t>Rudolph</a:t>
            </a:r>
            <a:r>
              <a:rPr lang="en-US" sz="1400" dirty="0"/>
              <a:t>, J. "Slice Emittance Measurement Techniques." Helmholtz </a:t>
            </a:r>
            <a:r>
              <a:rPr lang="en-US" sz="1400" dirty="0" err="1"/>
              <a:t>Zentrum</a:t>
            </a:r>
            <a:r>
              <a:rPr lang="en-US" sz="1400" dirty="0"/>
              <a:t> Berlin</a:t>
            </a:r>
            <a:r>
              <a:rPr lang="en-US" sz="1400" dirty="0" smtClean="0"/>
              <a:t>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/>
              <a:t>Crandall et al, “TRACE 3-D Documentation” Los Alamos National Laboratory.</a:t>
            </a:r>
          </a:p>
          <a:p>
            <a:pPr marL="285750" indent="-285750">
              <a:buFont typeface="Arial" charset="0"/>
              <a:buChar char="•"/>
            </a:pPr>
            <a:endParaRPr lang="en-US" sz="1400" dirty="0" smtClean="0"/>
          </a:p>
          <a:p>
            <a:r>
              <a:rPr lang="en-US" sz="1400" dirty="0" smtClean="0"/>
              <a:t>Images: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>
                <a:hlinkClick r:id="rId2"/>
              </a:rPr>
              <a:t>https://www.phy.anl.gov/airis/layout.html</a:t>
            </a:r>
            <a:endParaRPr lang="en-US" sz="14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1400" dirty="0" err="1" smtClean="0"/>
              <a:t>Nagatomo</a:t>
            </a:r>
            <a:r>
              <a:rPr lang="en-US" sz="1400" dirty="0" smtClean="0"/>
              <a:t> </a:t>
            </a:r>
            <a:r>
              <a:rPr lang="en-US" sz="1400" dirty="0"/>
              <a:t>et al, "Development of a Pepper-pot Emittance Meter for Diagnostics of Low-energy Multiply Charged Heavy Ion Beams Extracted from an ECR Ion Source." </a:t>
            </a:r>
            <a:r>
              <a:rPr lang="en-US" sz="1400" i="1" dirty="0"/>
              <a:t>Rev. Sci. Inst. </a:t>
            </a:r>
            <a:r>
              <a:rPr lang="en-US" sz="1400" dirty="0"/>
              <a:t>87.2 (2016) </a:t>
            </a:r>
          </a:p>
          <a:p>
            <a:pPr marL="285750" indent="-285750">
              <a:buFont typeface="Arial" charset="0"/>
              <a:buChar char="•"/>
            </a:pPr>
            <a:endParaRPr lang="en-US" sz="1400" dirty="0"/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  <p:sp>
        <p:nvSpPr>
          <p:cNvPr id="12" name="Title 6"/>
          <p:cNvSpPr txBox="1">
            <a:spLocks/>
          </p:cNvSpPr>
          <p:nvPr/>
        </p:nvSpPr>
        <p:spPr>
          <a:xfrm>
            <a:off x="457200" y="3143037"/>
            <a:ext cx="8372901" cy="82894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4572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800" b="1" i="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90512" y="1237423"/>
            <a:ext cx="73057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600" dirty="0"/>
              <a:t>I want to express huge thanks to my advisors Brahim Mustapha and Clayton Dickerson for their guidance throughout this project. </a:t>
            </a:r>
            <a:endParaRPr lang="en-US" sz="16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Special thanks to the Lee </a:t>
            </a:r>
            <a:r>
              <a:rPr lang="en-US" sz="1600" dirty="0" err="1" smtClean="0"/>
              <a:t>Teng</a:t>
            </a:r>
            <a:r>
              <a:rPr lang="en-US" sz="1600" dirty="0" smtClean="0"/>
              <a:t> Fellowship and Argonne National Laboratory.</a:t>
            </a:r>
            <a:endParaRPr lang="en-US" sz="1600" dirty="0"/>
          </a:p>
          <a:p>
            <a:pPr marL="285750" indent="-285750">
              <a:buFont typeface="Arial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9311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Introduction and motivation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34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Thank you for listening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80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6" r="236"/>
          <a:stretch/>
        </p:blipFill>
        <p:spPr>
          <a:xfrm>
            <a:off x="457200" y="3855136"/>
            <a:ext cx="6445719" cy="261857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625" y="274638"/>
            <a:ext cx="5995647" cy="3580498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6" name="Frame 35"/>
          <p:cNvSpPr/>
          <p:nvPr/>
        </p:nvSpPr>
        <p:spPr>
          <a:xfrm>
            <a:off x="3540868" y="2553469"/>
            <a:ext cx="1498059" cy="348870"/>
          </a:xfrm>
          <a:prstGeom prst="frame">
            <a:avLst>
              <a:gd name="adj1" fmla="val 17017"/>
            </a:avLst>
          </a:prstGeom>
          <a:solidFill>
            <a:schemeClr val="accent1">
              <a:alpha val="8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Overview of beamline sections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ATLAS Beamline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4343400" y="175098"/>
            <a:ext cx="1035996" cy="5350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443991" y="1749962"/>
            <a:ext cx="263063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Accelerates ions from H to U</a:t>
            </a:r>
          </a:p>
          <a:p>
            <a:pPr marL="285750" indent="-285750">
              <a:buFont typeface="Arial" charset="0"/>
              <a:buChar char="•"/>
            </a:pPr>
            <a:endParaRPr lang="en-US" sz="800" dirty="0" smtClean="0"/>
          </a:p>
          <a:p>
            <a:pPr marL="285750" indent="-285750">
              <a:buFont typeface="Arial" charset="0"/>
              <a:buChar char="•"/>
            </a:pPr>
            <a:endParaRPr lang="en-US" sz="800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m/q ratio of up to 6</a:t>
            </a:r>
          </a:p>
          <a:p>
            <a:pPr marL="285750" indent="-285750">
              <a:buFont typeface="Arial" charset="0"/>
              <a:buChar char="•"/>
            </a:pPr>
            <a:endParaRPr lang="en-US" sz="800" dirty="0" smtClean="0"/>
          </a:p>
          <a:p>
            <a:pPr marL="285750" indent="-285750">
              <a:buFont typeface="Arial" charset="0"/>
              <a:buChar char="•"/>
            </a:pPr>
            <a:endParaRPr lang="en-US" sz="800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7-17 MeV/u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March 2016 Runs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4123"/>
            <a:ext cx="8372901" cy="442277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Purpose:</a:t>
            </a:r>
          </a:p>
          <a:p>
            <a:r>
              <a:rPr lang="en-US" dirty="0" smtClean="0"/>
              <a:t>Test how accelerator handles high intensity beams</a:t>
            </a:r>
          </a:p>
          <a:p>
            <a:pPr lvl="1"/>
            <a:r>
              <a:rPr lang="en-US" dirty="0" smtClean="0"/>
              <a:t>52nA to 5.2uA beams</a:t>
            </a:r>
          </a:p>
          <a:p>
            <a:endParaRPr lang="en-US" sz="800" dirty="0" smtClean="0"/>
          </a:p>
          <a:p>
            <a:pPr marL="0" indent="0">
              <a:buNone/>
            </a:pPr>
            <a:r>
              <a:rPr lang="en-US" dirty="0" smtClean="0"/>
              <a:t>Results:</a:t>
            </a:r>
            <a:endParaRPr lang="en-US" dirty="0"/>
          </a:p>
          <a:p>
            <a:r>
              <a:rPr lang="en-US" dirty="0" smtClean="0"/>
              <a:t>Found beam transmission was low</a:t>
            </a:r>
          </a:p>
          <a:p>
            <a:pPr lvl="1"/>
            <a:r>
              <a:rPr lang="en-US" dirty="0" smtClean="0"/>
              <a:t>90.3% through P2B when 100% should have been easily achievable</a:t>
            </a:r>
          </a:p>
          <a:p>
            <a:endParaRPr lang="en-US" sz="800" dirty="0" smtClean="0"/>
          </a:p>
          <a:p>
            <a:pPr marL="0" indent="0">
              <a:buNone/>
            </a:pPr>
            <a:r>
              <a:rPr lang="en-US" dirty="0" smtClean="0"/>
              <a:t>Project:</a:t>
            </a:r>
          </a:p>
          <a:p>
            <a:r>
              <a:rPr lang="en-US" dirty="0" smtClean="0"/>
              <a:t>Find where this beam loss and quality degradation are occurring early on to</a:t>
            </a:r>
            <a:endParaRPr lang="en-US" dirty="0"/>
          </a:p>
          <a:p>
            <a:pPr lvl="1"/>
            <a:r>
              <a:rPr lang="en-US" dirty="0"/>
              <a:t>P</a:t>
            </a:r>
            <a:r>
              <a:rPr lang="en-US" dirty="0" smtClean="0"/>
              <a:t>revent quenching of superconducting components</a:t>
            </a:r>
          </a:p>
          <a:p>
            <a:pPr lvl="1"/>
            <a:r>
              <a:rPr lang="en-US" dirty="0" smtClean="0"/>
              <a:t>Prevent vacuum degradation from outgassing</a:t>
            </a:r>
          </a:p>
          <a:p>
            <a:pPr lvl="1"/>
            <a:r>
              <a:rPr lang="en-US" dirty="0" smtClean="0"/>
              <a:t>Prevent damage to parts not designed </a:t>
            </a:r>
            <a:r>
              <a:rPr lang="en-US" dirty="0"/>
              <a:t>to handle </a:t>
            </a:r>
            <a:r>
              <a:rPr lang="en-US" dirty="0" smtClean="0"/>
              <a:t>the energy deposited by lost particles </a:t>
            </a:r>
          </a:p>
          <a:p>
            <a:r>
              <a:rPr lang="en-US" dirty="0" smtClean="0"/>
              <a:t>Calculate emittance at RFQ from quadrupole scan </a:t>
            </a:r>
            <a:r>
              <a:rPr lang="en-US" dirty="0"/>
              <a:t>d</a:t>
            </a:r>
            <a:r>
              <a:rPr lang="en-US" dirty="0" smtClean="0"/>
              <a:t>ata taken on March 10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0480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Track beamline </a:t>
            </a:r>
            <a:r>
              <a:rPr lang="en-US" dirty="0" smtClean="0"/>
              <a:t>simulations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93539" y="2985335"/>
            <a:ext cx="78360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chemeClr val="bg1"/>
                </a:solidFill>
              </a:rPr>
              <a:t>Popular Beam Dynamics Simulation Software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Used for: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Visualization of the beam envelope along the beamline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Verification of experimental results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53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Pepper-pot Detector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Finding Beam Initial Conditions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4" name="Content Placeholder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5" b="-649"/>
          <a:stretch/>
        </p:blipFill>
        <p:spPr>
          <a:xfrm>
            <a:off x="466599" y="2626378"/>
            <a:ext cx="4334001" cy="346024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130" y="2355372"/>
            <a:ext cx="1941815" cy="20298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668" y="4469326"/>
            <a:ext cx="3302154" cy="1848574"/>
          </a:xfrm>
          <a:prstGeom prst="rect">
            <a:avLst/>
          </a:prstGeom>
        </p:spPr>
      </p:pic>
      <p:pic>
        <p:nvPicPr>
          <p:cNvPr id="31" name="Content Placeholder 3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8117"/>
            <a:ext cx="8372475" cy="48798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2" name="Frame 31"/>
          <p:cNvSpPr/>
          <p:nvPr/>
        </p:nvSpPr>
        <p:spPr>
          <a:xfrm>
            <a:off x="344071" y="1646253"/>
            <a:ext cx="316728" cy="597310"/>
          </a:xfrm>
          <a:prstGeom prst="frame">
            <a:avLst>
              <a:gd name="adj1" fmla="val 304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84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53" y="5007582"/>
            <a:ext cx="6075154" cy="1781922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overview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57200" y="1092548"/>
            <a:ext cx="8372901" cy="499715"/>
          </a:xfrm>
        </p:spPr>
        <p:txBody>
          <a:bodyPr/>
          <a:lstStyle/>
          <a:p>
            <a:r>
              <a:rPr lang="en-US" dirty="0" smtClean="0"/>
              <a:t>Comparison between the recorded focusing element strengths and values optimized for </a:t>
            </a:r>
            <a:r>
              <a:rPr lang="en-US" smtClean="0"/>
              <a:t>beam transmission in TRACK</a:t>
            </a:r>
            <a:endParaRPr lang="en-US" dirty="0"/>
          </a:p>
        </p:txBody>
      </p:sp>
      <p:pic>
        <p:nvPicPr>
          <p:cNvPr id="31" name="Content Placeholder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8117"/>
            <a:ext cx="8372475" cy="48798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2" name="Frame 31"/>
          <p:cNvSpPr/>
          <p:nvPr/>
        </p:nvSpPr>
        <p:spPr>
          <a:xfrm>
            <a:off x="344071" y="1646253"/>
            <a:ext cx="8571330" cy="597310"/>
          </a:xfrm>
          <a:prstGeom prst="frame">
            <a:avLst>
              <a:gd name="adj1" fmla="val 177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29" y="3820809"/>
            <a:ext cx="8106572" cy="9744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29" y="2559192"/>
            <a:ext cx="8106572" cy="97386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132478" y="2215142"/>
            <a:ext cx="5068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Simulation with Recorded </a:t>
            </a:r>
            <a:r>
              <a:rPr lang="en-US" dirty="0" smtClean="0"/>
              <a:t>Focusing Strengths 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802621" y="3492266"/>
            <a:ext cx="4557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Optimized Focusing </a:t>
            </a:r>
            <a:r>
              <a:rPr lang="en-US" dirty="0" smtClean="0"/>
              <a:t>Strengths 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802621" y="4770359"/>
            <a:ext cx="23779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TRACK Simulated Results</a:t>
            </a:r>
            <a:endParaRPr lang="en-US" sz="1400" dirty="0">
              <a:solidFill>
                <a:schemeClr val="tx1">
                  <a:lumMod val="50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07433" y="4775213"/>
            <a:ext cx="23779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From Measured Data</a:t>
            </a:r>
            <a:endParaRPr lang="en-US" sz="1400" dirty="0">
              <a:solidFill>
                <a:schemeClr val="tx1">
                  <a:lumMod val="50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575672" y="4851337"/>
            <a:ext cx="0" cy="18928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532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ACCELERATOR Beamline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Low Energy Beam Transport Line (LEBT)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8117"/>
            <a:ext cx="8372475" cy="487983"/>
          </a:xfrm>
          <a:ln>
            <a:solidFill>
              <a:schemeClr val="tx1"/>
            </a:solidFill>
          </a:ln>
        </p:spPr>
      </p:pic>
      <p:sp>
        <p:nvSpPr>
          <p:cNvPr id="10" name="Frame 9"/>
          <p:cNvSpPr/>
          <p:nvPr/>
        </p:nvSpPr>
        <p:spPr>
          <a:xfrm>
            <a:off x="478800" y="1646253"/>
            <a:ext cx="1774800" cy="597310"/>
          </a:xfrm>
          <a:prstGeom prst="frame">
            <a:avLst>
              <a:gd name="adj1" fmla="val 189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7" y="2653752"/>
            <a:ext cx="4264062" cy="10141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0" y="5381196"/>
            <a:ext cx="4267221" cy="10107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41" y="4022767"/>
            <a:ext cx="4249399" cy="10141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457200" y="2336009"/>
            <a:ext cx="5544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Simulation with Recorded </a:t>
            </a:r>
            <a:r>
              <a:rPr lang="en-US" dirty="0" smtClean="0"/>
              <a:t>Focusing Strengths 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3704376"/>
            <a:ext cx="4845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Optimized Low Voltage Focusing Strengths 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57199" y="5053319"/>
            <a:ext cx="4995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Optimized </a:t>
            </a:r>
            <a:r>
              <a:rPr lang="en-US"/>
              <a:t>H</a:t>
            </a:r>
            <a:r>
              <a:rPr lang="en-US" smtClean="0"/>
              <a:t>igh Voltage </a:t>
            </a:r>
            <a:r>
              <a:rPr lang="en-US"/>
              <a:t>Focusing Strengths  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669" y="2655163"/>
            <a:ext cx="2170280" cy="10121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669" y="5381196"/>
            <a:ext cx="2170281" cy="10107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391" y="4018994"/>
            <a:ext cx="2160558" cy="10230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6868283" y="2657280"/>
            <a:ext cx="222050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rgbClr val="47484A"/>
                </a:solidFill>
              </a:rPr>
              <a:t>RFQ Acceptance Matched</a:t>
            </a:r>
          </a:p>
          <a:p>
            <a:pPr marL="285750" indent="-285750">
              <a:buFont typeface="Arial" charset="0"/>
              <a:buChar char="•"/>
            </a:pPr>
            <a:endParaRPr lang="en-US" sz="800" dirty="0">
              <a:solidFill>
                <a:srgbClr val="47484A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err="1" smtClean="0">
                <a:solidFill>
                  <a:srgbClr val="47484A"/>
                </a:solidFill>
              </a:rPr>
              <a:t>Solns</a:t>
            </a:r>
            <a:r>
              <a:rPr lang="en-US" dirty="0" smtClean="0">
                <a:solidFill>
                  <a:srgbClr val="47484A"/>
                </a:solidFill>
              </a:rPr>
              <a:t>. find 100% Transmission</a:t>
            </a:r>
            <a:endParaRPr lang="en-US" dirty="0" smtClean="0"/>
          </a:p>
          <a:p>
            <a:pPr marL="285750" indent="-285750">
              <a:buFont typeface="Arial" charset="0"/>
              <a:buChar char="•"/>
            </a:pPr>
            <a:endParaRPr lang="en-US" sz="800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LV </a:t>
            </a:r>
            <a:r>
              <a:rPr lang="en-US" dirty="0"/>
              <a:t>Quads 42.4% avg. </a:t>
            </a:r>
            <a:r>
              <a:rPr lang="en-US" dirty="0" smtClean="0"/>
              <a:t>diff.</a:t>
            </a:r>
            <a:endParaRPr lang="en-US" dirty="0"/>
          </a:p>
          <a:p>
            <a:pPr marL="285750" indent="-285750">
              <a:buFont typeface="Arial" charset="0"/>
              <a:buChar char="•"/>
            </a:pPr>
            <a:endParaRPr lang="en-US" sz="800" dirty="0"/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HV Quads 17.0% avg. </a:t>
            </a:r>
            <a:r>
              <a:rPr lang="en-US" dirty="0" smtClean="0"/>
              <a:t>diff.</a:t>
            </a:r>
            <a:endParaRPr lang="en-US" dirty="0"/>
          </a:p>
          <a:p>
            <a:pPr marL="285750" indent="-285750">
              <a:buFont typeface="Arial" charset="0"/>
              <a:buChar char="•"/>
            </a:pPr>
            <a:endParaRPr lang="en-US" sz="800" dirty="0"/>
          </a:p>
          <a:p>
            <a:pPr marL="285750" indent="-285750">
              <a:buFont typeface="Arial" charset="0"/>
              <a:buChar char="•"/>
            </a:pPr>
            <a:r>
              <a:rPr lang="en-US" b="1" dirty="0"/>
              <a:t>HV</a:t>
            </a:r>
            <a:r>
              <a:rPr lang="en-US" sz="2400" b="1" dirty="0"/>
              <a:t>𝜺</a:t>
            </a:r>
            <a:r>
              <a:rPr lang="en-US" b="1" dirty="0"/>
              <a:t> 31.8% larger than LV</a:t>
            </a:r>
            <a:r>
              <a:rPr lang="en-US" sz="2400" b="1" dirty="0">
                <a:solidFill>
                  <a:srgbClr val="47484A"/>
                </a:solidFill>
              </a:rPr>
              <a:t>𝜺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24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560" y="2693372"/>
            <a:ext cx="3360926" cy="2131547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ACCELERATOR Beamline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Positive Ion Injector (PII)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7257"/>
            <a:ext cx="8372475" cy="487983"/>
          </a:xfrm>
          <a:ln>
            <a:solidFill>
              <a:schemeClr val="tx1"/>
            </a:solidFill>
          </a:ln>
        </p:spPr>
      </p:pic>
      <p:sp>
        <p:nvSpPr>
          <p:cNvPr id="2" name="Frame 1"/>
          <p:cNvSpPr/>
          <p:nvPr/>
        </p:nvSpPr>
        <p:spPr>
          <a:xfrm>
            <a:off x="3110507" y="1651360"/>
            <a:ext cx="2796023" cy="597310"/>
          </a:xfrm>
          <a:prstGeom prst="frame">
            <a:avLst>
              <a:gd name="adj1" fmla="val 189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93372"/>
            <a:ext cx="5218176" cy="12443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297817"/>
            <a:ext cx="5218176" cy="12287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457199" y="2361409"/>
            <a:ext cx="6079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Simulation with Recorded Solenoid Strengths 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3981896"/>
            <a:ext cx="4845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Optimized Solenoid Strengths 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906530" y="4882807"/>
            <a:ext cx="279297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20.1% </a:t>
            </a:r>
            <a:r>
              <a:rPr lang="en-US" dirty="0"/>
              <a:t>avg. </a:t>
            </a:r>
            <a:r>
              <a:rPr lang="en-US" dirty="0" smtClean="0"/>
              <a:t>difference </a:t>
            </a:r>
            <a:r>
              <a:rPr lang="en-US" dirty="0"/>
              <a:t>between recorded and optimized </a:t>
            </a:r>
            <a:r>
              <a:rPr lang="en-US" dirty="0" smtClean="0"/>
              <a:t>solenoid strengths </a:t>
            </a:r>
          </a:p>
          <a:p>
            <a:pPr marL="285750" indent="-285750">
              <a:buFont typeface="Arial" charset="0"/>
              <a:buChar char="•"/>
            </a:pPr>
            <a:endParaRPr lang="en-US" sz="800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100% Transmission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64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_4x3">
  <a:themeElements>
    <a:clrScheme name="Argonne General Purpose Template">
      <a:dk1>
        <a:srgbClr val="47484A"/>
      </a:dk1>
      <a:lt1>
        <a:srgbClr val="FFFFFF"/>
      </a:lt1>
      <a:dk2>
        <a:srgbClr val="0082CA"/>
      </a:dk2>
      <a:lt2>
        <a:srgbClr val="ECAA00"/>
      </a:lt2>
      <a:accent1>
        <a:srgbClr val="7AB800"/>
      </a:accent1>
      <a:accent2>
        <a:srgbClr val="00609C"/>
      </a:accent2>
      <a:accent3>
        <a:srgbClr val="4D008C"/>
      </a:accent3>
      <a:accent4>
        <a:srgbClr val="FF7900"/>
      </a:accent4>
      <a:accent5>
        <a:srgbClr val="00A19C"/>
      </a:accent5>
      <a:accent6>
        <a:srgbClr val="CD202C"/>
      </a:accent6>
      <a:hlink>
        <a:srgbClr val="000000"/>
      </a:hlink>
      <a:folHlink>
        <a:srgbClr val="7677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_4x3 [Read-Only]" id="{73E4411E-EFE8-49A5-8976-A83632541C60}" vid="{585EA781-FCAA-4E0A-BEF9-6E81CDB38C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Raheem Barnett_Presentation</Template>
  <TotalTime>3133</TotalTime>
  <Words>915</Words>
  <Application>Microsoft Macintosh PowerPoint</Application>
  <PresentationFormat>On-screen Show (4:3)</PresentationFormat>
  <Paragraphs>186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Calibri</vt:lpstr>
      <vt:lpstr>Times New Roman</vt:lpstr>
      <vt:lpstr>Wingdings</vt:lpstr>
      <vt:lpstr>Arial</vt:lpstr>
      <vt:lpstr>presentation_4x3</vt:lpstr>
      <vt:lpstr>ATLAS Beamline Tuning and characterization</vt:lpstr>
      <vt:lpstr>PowerPoint Presentation</vt:lpstr>
      <vt:lpstr>ATLAS Beamline</vt:lpstr>
      <vt:lpstr>Overview</vt:lpstr>
      <vt:lpstr>PowerPoint Presentation</vt:lpstr>
      <vt:lpstr>Pepper-pot Detector</vt:lpstr>
      <vt:lpstr>Optimization overview</vt:lpstr>
      <vt:lpstr>ACCELERATOR Beamline</vt:lpstr>
      <vt:lpstr>ACCELERATOR Beamline</vt:lpstr>
      <vt:lpstr>ACCELERATOR Beamline</vt:lpstr>
      <vt:lpstr>PowerPoint Presentation</vt:lpstr>
      <vt:lpstr>Quadrupole Scan Geometry </vt:lpstr>
      <vt:lpstr>Quadrupole scan formalism</vt:lpstr>
      <vt:lpstr>Quadrupole scan formalism</vt:lpstr>
      <vt:lpstr>Quadrupole scan formalism</vt:lpstr>
      <vt:lpstr>Quadrupole scan test Simulation</vt:lpstr>
      <vt:lpstr>Quadrupole scan data analysis</vt:lpstr>
      <vt:lpstr>PowerPoint Presentation</vt:lpstr>
      <vt:lpstr>acknowledgements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ATLAS Beamline Tuning and characterization</dc:title>
  <dc:creator>Raheem M. Barnett</dc:creator>
  <cp:lastModifiedBy>Raheem M. Barnett</cp:lastModifiedBy>
  <cp:revision>313</cp:revision>
  <cp:lastPrinted>2016-08-10T15:22:51Z</cp:lastPrinted>
  <dcterms:created xsi:type="dcterms:W3CDTF">2016-08-05T21:38:50Z</dcterms:created>
  <dcterms:modified xsi:type="dcterms:W3CDTF">2016-08-10T15:22:58Z</dcterms:modified>
</cp:coreProperties>
</file>