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75" r:id="rId3"/>
    <p:sldId id="284" r:id="rId4"/>
    <p:sldId id="301" r:id="rId5"/>
    <p:sldId id="295" r:id="rId6"/>
    <p:sldId id="296" r:id="rId7"/>
    <p:sldId id="298" r:id="rId8"/>
    <p:sldId id="299" r:id="rId9"/>
    <p:sldId id="300" r:id="rId10"/>
    <p:sldId id="27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289CADF-5220-054A-99FE-DD4B70A1D62E}">
          <p14:sldIdLst>
            <p14:sldId id="294"/>
            <p14:sldId id="275"/>
            <p14:sldId id="284"/>
            <p14:sldId id="301"/>
            <p14:sldId id="295"/>
            <p14:sldId id="296"/>
            <p14:sldId id="298"/>
            <p14:sldId id="299"/>
            <p14:sldId id="300"/>
          </p14:sldIdLst>
        </p14:section>
        <p14:section name="Untitled Section" id="{FE616D6A-BC09-9047-99DE-37E3CB608007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>
        <p:scale>
          <a:sx n="103" d="100"/>
          <a:sy n="103" d="100"/>
        </p:scale>
        <p:origin x="-208" y="-8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mationdirect.com/resources/microsites/videos/take_aways/VID_L_PC_P3K_005-Programming.pdf" TargetMode="External"/><Relationship Id="rId4" Type="http://schemas.openxmlformats.org/officeDocument/2006/relationships/hyperlink" Target="http://www.ieeecss.org/CSM/library/1993/dec1993/w05-HistoricalPerspectives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sta.fnal.gov/IOTA/IOTA_Parameter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Gerrit Bruhaug</a:t>
            </a:r>
            <a:r>
              <a:rPr lang="en-US" dirty="0"/>
              <a:t>	</a:t>
            </a:r>
          </a:p>
          <a:p>
            <a:r>
              <a:rPr lang="en-US" dirty="0" smtClean="0"/>
              <a:t>Lee </a:t>
            </a:r>
            <a:r>
              <a:rPr lang="en-US" dirty="0" err="1" smtClean="0"/>
              <a:t>Teng</a:t>
            </a:r>
            <a:r>
              <a:rPr lang="en-US" dirty="0" smtClean="0"/>
              <a:t> Internship Presentations</a:t>
            </a:r>
            <a:endParaRPr lang="en-US" dirty="0"/>
          </a:p>
          <a:p>
            <a:r>
              <a:rPr lang="en-US" dirty="0" smtClean="0"/>
              <a:t>08/10/2016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93771"/>
          </a:xfrm>
        </p:spPr>
        <p:txBody>
          <a:bodyPr>
            <a:noAutofit/>
          </a:bodyPr>
          <a:lstStyle/>
          <a:p>
            <a:r>
              <a:rPr lang="en-US" dirty="0"/>
              <a:t>The Design </a:t>
            </a:r>
            <a:r>
              <a:rPr lang="en-US" dirty="0" smtClean="0"/>
              <a:t>of </a:t>
            </a:r>
            <a:r>
              <a:rPr lang="en-US" dirty="0"/>
              <a:t>a Resonance Control System for the IOTA RF Cavity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and Acknowledgments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00133" y="813713"/>
            <a:ext cx="55483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</a:t>
            </a:r>
            <a:r>
              <a:rPr lang="en-US" sz="2000" dirty="0" err="1"/>
              <a:t>Muon</a:t>
            </a:r>
            <a:r>
              <a:rPr lang="en-US" sz="2000" dirty="0"/>
              <a:t> Lab, </a:t>
            </a:r>
            <a:r>
              <a:rPr lang="en-US" sz="2000" dirty="0" err="1"/>
              <a:t>Fermilab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://asta.fnal.gov/IOTA/</a:t>
            </a:r>
            <a:r>
              <a:rPr lang="en-US" sz="2000" dirty="0" smtClean="0">
                <a:hlinkClick r:id="rId2"/>
              </a:rPr>
              <a:t>IOTA_Parameters.pdf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Automation Direct, Introduction to PID </a:t>
            </a:r>
            <a:r>
              <a:rPr lang="en-US" sz="2000" dirty="0" err="1" smtClean="0"/>
              <a:t>Loops</a:t>
            </a:r>
            <a:r>
              <a:rPr lang="en-US" sz="2000" dirty="0" err="1"/>
              <a:t>,</a:t>
            </a:r>
            <a:r>
              <a:rPr lang="en-US" sz="2000" dirty="0" err="1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://www.automationdirect.com/resources/microsites/videos/take_aways/VID_L_PC_P3K_005-</a:t>
            </a:r>
            <a:r>
              <a:rPr lang="en-US" sz="2000" dirty="0" smtClean="0">
                <a:hlinkClick r:id="rId3"/>
              </a:rPr>
              <a:t>Programming.pdf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S. </a:t>
            </a:r>
            <a:r>
              <a:rPr lang="en-US" sz="2000" dirty="0" err="1"/>
              <a:t>Bennet</a:t>
            </a:r>
            <a:r>
              <a:rPr lang="en-US" sz="2000" dirty="0"/>
              <a:t>, “Historical Perspective”, 1993</a:t>
            </a:r>
            <a:r>
              <a:rPr lang="en-US" sz="2000" dirty="0" smtClean="0"/>
              <a:t>,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://www.ieeecss.org/CSM/library/1993/dec1993/w05-</a:t>
            </a:r>
            <a:r>
              <a:rPr lang="en-US" sz="2000" dirty="0" smtClean="0">
                <a:hlinkClick r:id="rId4"/>
              </a:rPr>
              <a:t>HistoricalPerspectives.pdf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E.~</a:t>
            </a:r>
            <a:r>
              <a:rPr lang="en-US" sz="2000" dirty="0" err="1"/>
              <a:t>Prebys</a:t>
            </a:r>
            <a:r>
              <a:rPr lang="en-US" sz="2000" dirty="0"/>
              <a:t>, "RF Capture of Protons the IOTA Ring at </a:t>
            </a:r>
            <a:r>
              <a:rPr lang="en-US" sz="2000" dirty="0" err="1"/>
              <a:t>Fermilab</a:t>
            </a:r>
            <a:r>
              <a:rPr lang="en-US" sz="2000" dirty="0"/>
              <a:t>", Batavia, Illinois, January </a:t>
            </a:r>
            <a:r>
              <a:rPr lang="en-US" sz="2000" dirty="0" smtClean="0"/>
              <a:t>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G.~</a:t>
            </a:r>
            <a:r>
              <a:rPr lang="en-US" sz="2000" dirty="0" err="1"/>
              <a:t>Kazakevich</a:t>
            </a:r>
            <a:r>
              <a:rPr lang="en-US" sz="2000" dirty="0"/>
              <a:t>, </a:t>
            </a:r>
            <a:r>
              <a:rPr lang="en-US" sz="2000" dirty="0" err="1"/>
              <a:t>K.~Carlson</a:t>
            </a:r>
            <a:r>
              <a:rPr lang="en-US" sz="2000" dirty="0"/>
              <a:t>, "IOTA Cavities Engineering", Batavia, Illinois, December </a:t>
            </a:r>
            <a:r>
              <a:rPr lang="en-US" sz="2000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lnSpc>
                <a:spcPct val="200000"/>
              </a:lnSpc>
            </a:pPr>
            <a:r>
              <a:rPr lang="en-US" sz="2400" dirty="0" smtClean="0"/>
              <a:t>Overview of IOTA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Specifics of RF Cavity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Controls System Design and Theory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System Implementation and Results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Thanks and References</a:t>
            </a:r>
          </a:p>
          <a:p>
            <a:pPr marL="1828800" lvl="4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IOTA RF Cavity Control System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1889" y="203971"/>
            <a:ext cx="8686800" cy="427877"/>
          </a:xfrm>
        </p:spPr>
        <p:txBody>
          <a:bodyPr/>
          <a:lstStyle/>
          <a:p>
            <a:pPr algn="ctr"/>
            <a:r>
              <a:rPr lang="en-US" dirty="0" smtClean="0"/>
              <a:t>Integral Optics Test Accelerator (IOTA)</a:t>
            </a:r>
            <a:endParaRPr lang="en-US" dirty="0"/>
          </a:p>
        </p:txBody>
      </p:sp>
      <p:pic>
        <p:nvPicPr>
          <p:cNvPr id="17" name="Picture 16" descr="Screen Shot 2016-08-02 at 11.1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11" y="1494005"/>
            <a:ext cx="3596071" cy="2702021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046727" y="5695994"/>
            <a:ext cx="530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All pictures are provided by NML at </a:t>
            </a:r>
            <a:r>
              <a:rPr lang="en-US" sz="1600" b="1" dirty="0" err="1" smtClean="0">
                <a:latin typeface="Helvetica"/>
                <a:cs typeface="Helvetica"/>
              </a:rPr>
              <a:t>Fermilab</a:t>
            </a:r>
            <a:r>
              <a:rPr lang="en-US" sz="1600" b="1" baseline="30000" dirty="0" smtClean="0">
                <a:latin typeface="Helvetica"/>
                <a:cs typeface="Helvetica"/>
              </a:rPr>
              <a:t>[1]</a:t>
            </a:r>
            <a:endParaRPr lang="en-US" sz="16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7" y="1494005"/>
            <a:ext cx="4699012" cy="2702021"/>
          </a:xfrm>
          <a:prstGeom prst="rect">
            <a:avLst/>
          </a:prstGeom>
          <a:ln>
            <a:solidFill>
              <a:srgbClr val="99D6EA"/>
            </a:solidFill>
          </a:ln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IOTA RF Cavity Control System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Bunching and Modulation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2368"/>
              </p:ext>
            </p:extLst>
          </p:nvPr>
        </p:nvGraphicFramePr>
        <p:xfrm>
          <a:off x="317500" y="973990"/>
          <a:ext cx="8509000" cy="504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8509000" imgH="5181600" progId="Word.Document.12">
                  <p:embed/>
                </p:oleObj>
              </mc:Choice>
              <mc:Fallback>
                <p:oleObj name="Document" r:id="rId4" imgW="8509000" imgH="518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00" y="973990"/>
                        <a:ext cx="8509000" cy="504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17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IOTA Bunching Cavity</a:t>
            </a:r>
            <a:endParaRPr lang="en-US" dirty="0"/>
          </a:p>
        </p:txBody>
      </p:sp>
      <p:pic>
        <p:nvPicPr>
          <p:cNvPr id="9" name="Picture 8" descr="IOTA_RF_CAVITY.PDF"/>
          <p:cNvPicPr>
            <a:picLocks noChangeAspect="1"/>
          </p:cNvPicPr>
          <p:nvPr/>
        </p:nvPicPr>
        <p:blipFill>
          <a:blip r:embed="rId2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1047962"/>
            <a:ext cx="3817273" cy="2949711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6827" y="4066224"/>
            <a:ext cx="273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Drawing of IOTA Buncher</a:t>
            </a:r>
            <a:r>
              <a:rPr lang="en-US" sz="1600" b="1" baseline="30000" dirty="0" smtClean="0">
                <a:latin typeface="Helvetica"/>
                <a:cs typeface="Helvetica"/>
              </a:rPr>
              <a:t>1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4488" y="1104117"/>
            <a:ext cx="346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Cavity has two sections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 MHz section bunches protons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30 MHz section bunches electrons and modulates protons</a:t>
            </a:r>
            <a:r>
              <a:rPr lang="en-US" baseline="30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PID Loops and Controls Theory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836" y="1121939"/>
            <a:ext cx="660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Proportional, Integral, Derivative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Used to prevent oscillations in controls systems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Origin can be traced back to 19</a:t>
            </a:r>
            <a:r>
              <a:rPr lang="en-US" sz="2000" baseline="30000" dirty="0" smtClean="0">
                <a:latin typeface="Helvetica"/>
                <a:cs typeface="Helvetica"/>
              </a:rPr>
              <a:t>th</a:t>
            </a:r>
            <a:r>
              <a:rPr lang="en-US" sz="2000" dirty="0" smtClean="0">
                <a:latin typeface="Helvetica"/>
                <a:cs typeface="Helvetica"/>
              </a:rPr>
              <a:t> Centaury steam ship controls</a:t>
            </a:r>
            <a:r>
              <a:rPr lang="en-US" sz="2000" baseline="30000" dirty="0" smtClean="0">
                <a:latin typeface="Helvetica"/>
                <a:cs typeface="Helvetica"/>
              </a:rPr>
              <a:t>3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Screen Shot 2016-08-02 at 2.3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36" y="3785001"/>
            <a:ext cx="6479875" cy="1701400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38618" y="5573690"/>
            <a:ext cx="2882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PID Control Loop Equation</a:t>
            </a:r>
            <a:r>
              <a:rPr lang="en-US" sz="1600" b="1" baseline="30000" dirty="0">
                <a:latin typeface="Helvetica"/>
                <a:cs typeface="Helvetica"/>
              </a:rPr>
              <a:t>2</a:t>
            </a:r>
            <a:endParaRPr lang="en-US" sz="16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PLC based RF Control System</a:t>
            </a:r>
          </a:p>
          <a:p>
            <a:pPr algn="ctr"/>
            <a:r>
              <a:rPr lang="en-US" sz="1000" b="0" dirty="0" smtClean="0"/>
              <a:t>Diagram drawn with </a:t>
            </a:r>
            <a:r>
              <a:rPr lang="en-US" sz="1000" b="0" dirty="0" err="1" smtClean="0"/>
              <a:t>Gliffy</a:t>
            </a:r>
            <a:r>
              <a:rPr lang="en-US" sz="1000" b="0" dirty="0" smtClean="0"/>
              <a:t> </a:t>
            </a:r>
            <a:r>
              <a:rPr lang="en-US" sz="1000" b="0" smtClean="0"/>
              <a:t>graphics website</a:t>
            </a:r>
            <a:endParaRPr lang="en-US" sz="1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Implementation</a:t>
            </a:r>
            <a:endParaRPr lang="en-US" dirty="0"/>
          </a:p>
        </p:txBody>
      </p:sp>
      <p:pic>
        <p:nvPicPr>
          <p:cNvPr id="11" name="Picture 10" descr="IOTA Controls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32" y="973281"/>
            <a:ext cx="4619315" cy="3969724"/>
          </a:xfrm>
          <a:prstGeom prst="rect">
            <a:avLst/>
          </a:prstGeom>
          <a:ln>
            <a:solidFill>
              <a:srgbClr val="99D6EA"/>
            </a:solidFill>
          </a:ln>
        </p:spPr>
      </p:pic>
    </p:spTree>
    <p:extLst>
      <p:ext uri="{BB962C8B-B14F-4D97-AF65-F5344CB8AC3E}">
        <p14:creationId xmlns:p14="http://schemas.microsoft.com/office/powerpoint/2010/main" val="17040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03219" y="5619325"/>
            <a:ext cx="5458562" cy="276626"/>
          </a:xfrm>
        </p:spPr>
        <p:txBody>
          <a:bodyPr/>
          <a:lstStyle/>
          <a:p>
            <a:r>
              <a:rPr lang="en-US" dirty="0" smtClean="0"/>
              <a:t>Old Single Ceramic Break with One Stepper for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Mounting for Testing</a:t>
            </a:r>
            <a:endParaRPr lang="en-US" dirty="0"/>
          </a:p>
        </p:txBody>
      </p:sp>
      <p:pic>
        <p:nvPicPr>
          <p:cNvPr id="8" name="Picture 7" descr="IMG_04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03" y="863028"/>
            <a:ext cx="6267236" cy="47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1997" y="823604"/>
            <a:ext cx="3783073" cy="295895"/>
          </a:xfrm>
        </p:spPr>
        <p:txBody>
          <a:bodyPr/>
          <a:lstStyle/>
          <a:p>
            <a:r>
              <a:rPr lang="en-US" dirty="0" smtClean="0"/>
              <a:t>Phase of RF Cavity with </a:t>
            </a:r>
            <a:r>
              <a:rPr lang="en-US" dirty="0" err="1" smtClean="0"/>
              <a:t>Untuned</a:t>
            </a:r>
            <a:r>
              <a:rPr lang="en-US" dirty="0" smtClean="0"/>
              <a:t> PID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 Test and Results</a:t>
            </a:r>
            <a:endParaRPr lang="en-US" dirty="0"/>
          </a:p>
        </p:txBody>
      </p:sp>
      <p:pic>
        <p:nvPicPr>
          <p:cNvPr id="12" name="Picture 11" descr="PID-TUNE-2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7" y="1119499"/>
            <a:ext cx="3731366" cy="1517182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3" name="Picture 12" descr="PID-PROC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3969743"/>
            <a:ext cx="3735892" cy="1422117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223697" y="771846"/>
            <a:ext cx="366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cs typeface="Helvetica"/>
              </a:rPr>
              <a:t>Phase of RF Cavity with T</a:t>
            </a:r>
            <a:r>
              <a:rPr lang="en-US" sz="1600" b="1" dirty="0" smtClean="0">
                <a:latin typeface="Helvetica"/>
                <a:cs typeface="Helvetica"/>
              </a:rPr>
              <a:t>uned </a:t>
            </a:r>
            <a:r>
              <a:rPr lang="en-US" sz="1600" b="1" dirty="0">
                <a:latin typeface="Helvetica"/>
                <a:cs typeface="Helvetica"/>
              </a:rPr>
              <a:t>PID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8172" y="3574551"/>
            <a:ext cx="2695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Helvetica"/>
                <a:cs typeface="Helvetica"/>
              </a:rPr>
              <a:t>Untuned</a:t>
            </a:r>
            <a:r>
              <a:rPr lang="en-US" sz="1600" b="1" dirty="0" smtClean="0">
                <a:latin typeface="Helvetica"/>
                <a:cs typeface="Helvetica"/>
              </a:rPr>
              <a:t> PID Output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8380" y="3566362"/>
            <a:ext cx="2147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Tuned PID Output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0202" y="1308757"/>
            <a:ext cx="493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Phase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315" y="1308757"/>
            <a:ext cx="493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Phase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790202" y="4101770"/>
            <a:ext cx="467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Steps 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87" y="4101770"/>
            <a:ext cx="467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Steps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0816" y="2652732"/>
            <a:ext cx="749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Clock Time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0816" y="5413888"/>
            <a:ext cx="749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Clock Time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53148" y="2682555"/>
            <a:ext cx="749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Clock Time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53148" y="5413888"/>
            <a:ext cx="749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Clock Time</a:t>
            </a:r>
            <a:endParaRPr lang="en-US" sz="1000" dirty="0"/>
          </a:p>
        </p:txBody>
      </p:sp>
      <p:pic>
        <p:nvPicPr>
          <p:cNvPr id="16" name="Picture 15" descr="New-3-pro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96" y="1119500"/>
            <a:ext cx="3691704" cy="1517182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23" name="Picture 22" descr="New-3-Ste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96" y="3969743"/>
            <a:ext cx="3691704" cy="1422117"/>
          </a:xfrm>
          <a:prstGeom prst="rect">
            <a:avLst/>
          </a:prstGeom>
          <a:ln>
            <a:solidFill>
              <a:srgbClr val="99D6EA"/>
            </a:solidFill>
          </a:ln>
        </p:spPr>
      </p:pic>
    </p:spTree>
    <p:extLst>
      <p:ext uri="{BB962C8B-B14F-4D97-AF65-F5344CB8AC3E}">
        <p14:creationId xmlns:p14="http://schemas.microsoft.com/office/powerpoint/2010/main" val="4196767971"/>
      </p:ext>
    </p:extLst>
  </p:cSld>
  <p:clrMapOvr>
    <a:masterClrMapping/>
  </p:clrMapOvr>
</p:sld>
</file>

<file path=ppt/theme/theme1.xml><?xml version="1.0" encoding="utf-8"?>
<a:theme xmlns:a="http://schemas.openxmlformats.org/drawingml/2006/main" name="IOTA-Cavity-Control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IOTA-Cavity-Control.potx</Template>
  <TotalTime>4024</TotalTime>
  <Words>383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IOTA-Cavity-Control</vt:lpstr>
      <vt:lpstr>Document</vt:lpstr>
      <vt:lpstr>PowerPoint Presentation</vt:lpstr>
      <vt:lpstr>Presentation Content</vt:lpstr>
      <vt:lpstr>Integral Optics Test Accelerator (IOTA)</vt:lpstr>
      <vt:lpstr>Bunching and Modulation</vt:lpstr>
      <vt:lpstr>The IOTA Bunching Cavity</vt:lpstr>
      <vt:lpstr>PID Loops and Controls Theory</vt:lpstr>
      <vt:lpstr>System Implementation</vt:lpstr>
      <vt:lpstr> Mounting for Testing</vt:lpstr>
      <vt:lpstr>Live Test and Results</vt:lpstr>
      <vt:lpstr>References and Acknowledgments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Gerrit Bruhaug</cp:lastModifiedBy>
  <cp:revision>283</cp:revision>
  <cp:lastPrinted>2014-01-20T19:40:21Z</cp:lastPrinted>
  <dcterms:created xsi:type="dcterms:W3CDTF">2014-01-03T20:18:13Z</dcterms:created>
  <dcterms:modified xsi:type="dcterms:W3CDTF">2016-08-10T14:28:57Z</dcterms:modified>
</cp:coreProperties>
</file>