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9" r:id="rId10"/>
    <p:sldId id="270" r:id="rId11"/>
    <p:sldId id="271" r:id="rId12"/>
    <p:sldId id="265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9900"/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00" autoAdjust="0"/>
  </p:normalViewPr>
  <p:slideViewPr>
    <p:cSldViewPr>
      <p:cViewPr varScale="1">
        <p:scale>
          <a:sx n="65" d="100"/>
          <a:sy n="65" d="100"/>
        </p:scale>
        <p:origin x="-12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E9EF8-E139-4712-BB59-3D3BCC9376A5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91190-8331-4730-AC5A-43928F3D7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observed, this would be evidence</a:t>
            </a:r>
            <a:r>
              <a:rPr lang="en-US" baseline="0" dirty="0" smtClean="0"/>
              <a:t> for physics beyond the standard model.  The standard model does permit this decay, albeit at a rate lower than we can measure.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91190-8331-4730-AC5A-43928F3D7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0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2FA410EF-3395-4115-BC96-2ABAF6A509D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3F4144C6-6A59-42CC-BCF2-0315A37F9D4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762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410EF-3395-4115-BC96-2ABAF6A509D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4144C6-6A59-42CC-BCF2-0315A37F9D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239000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7239000" cy="205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4144C6-6A59-42CC-BCF2-0315A37F9D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August 10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Rachel Margraf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arge.stanford.edu/courses/2014/ph241/alaeian2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7800" y="1828800"/>
            <a:ext cx="6629400" cy="1905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Beam Test of Quartz Radiators for Mu2e Precision Timing Profile Monitor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0" y="5105400"/>
            <a:ext cx="72390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Rachel Margraf</a:t>
            </a:r>
          </a:p>
          <a:p>
            <a:r>
              <a:rPr lang="en-US" sz="2400" dirty="0" smtClean="0"/>
              <a:t>Lee </a:t>
            </a:r>
            <a:r>
              <a:rPr lang="en-US" sz="2400" dirty="0" err="1" smtClean="0"/>
              <a:t>Teng</a:t>
            </a:r>
            <a:r>
              <a:rPr lang="en-US" sz="2400" dirty="0" smtClean="0"/>
              <a:t> Undergraduate Internship</a:t>
            </a:r>
          </a:p>
          <a:p>
            <a:r>
              <a:rPr lang="en-US" sz="2400" dirty="0" smtClean="0"/>
              <a:t>Fermi National Laboratory</a:t>
            </a:r>
            <a:endParaRPr lang="en-US" sz="2400" dirty="0"/>
          </a:p>
          <a:p>
            <a:r>
              <a:rPr lang="en-US" sz="2400" dirty="0" smtClean="0"/>
              <a:t>August 10, 2016</a:t>
            </a:r>
            <a:endParaRPr lang="en-US" sz="2400" dirty="0"/>
          </a:p>
        </p:txBody>
      </p:sp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66" b="38942"/>
          <a:stretch/>
        </p:blipFill>
        <p:spPr>
          <a:xfrm rot="16200000">
            <a:off x="5468815" y="3182815"/>
            <a:ext cx="6858000" cy="4923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6793523"/>
            <a:ext cx="865163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-11723"/>
            <a:ext cx="865163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846018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Signal Arrival Time – In Time Signals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3598985"/>
            <a:ext cx="604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0ns is the trigger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Defined “In Time Signals” as between -50ns to 0ns for Quartz 1-3, and -50ns to 10ns for Quartz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Signals occur before 0ns because trigger signal passed through more electronics/wires on route to oscilloscope</a:t>
            </a:r>
          </a:p>
        </p:txBody>
      </p:sp>
      <p:pic>
        <p:nvPicPr>
          <p:cNvPr id="15" name="Picture 3" descr="F:\#Junior at Lehigh\Fermilab!\Real stuff\Nice Figures\scopedaq-1467826512.dat-pag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6" t="32749" r="19511" b="52690"/>
          <a:stretch/>
        </p:blipFill>
        <p:spPr bwMode="auto">
          <a:xfrm>
            <a:off x="6203095" y="1219200"/>
            <a:ext cx="2940905" cy="18158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#Junior at Lehigh\Fermilab!\Real stuff\Nice Figures\scopedaq-1467826512.dat-pag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32749" r="36618" b="52690"/>
          <a:stretch/>
        </p:blipFill>
        <p:spPr bwMode="auto">
          <a:xfrm>
            <a:off x="307975" y="1219200"/>
            <a:ext cx="5937032" cy="183781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#Junior at Lehigh\Fermilab!\Real stuff\Nice Figures\scopedaq-1467826512.dat-pag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06" t="32749" r="2938" b="52690"/>
          <a:stretch/>
        </p:blipFill>
        <p:spPr bwMode="auto">
          <a:xfrm>
            <a:off x="6277091" y="3276600"/>
            <a:ext cx="2866909" cy="18158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846018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Time Resolution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5486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By taking the difference between two channels, smaller time resolution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Difference between channels 1 and 4 had the largest RMS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Time resolution is 1.09ns or better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681" y="1642276"/>
            <a:ext cx="4622719" cy="3386924"/>
            <a:chOff x="612775" y="1618212"/>
            <a:chExt cx="5429025" cy="3384759"/>
          </a:xfrm>
        </p:grpSpPr>
        <p:pic>
          <p:nvPicPr>
            <p:cNvPr id="12" name="Picture 2" descr="F:\#Junior at Lehigh\Fermilab!\Real stuff\Nice Figures\DeltaTimesCrystals-scopedaq-1467826512.dat-page-001 (1)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53" t="18354" r="20354" b="68165"/>
            <a:stretch/>
          </p:blipFill>
          <p:spPr bwMode="auto">
            <a:xfrm>
              <a:off x="612775" y="1618212"/>
              <a:ext cx="5361223" cy="3384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F:\#Junior at Lehigh\Fermilab!\Real stuff\Nice Figures\DeltaTimesCrystals-scopedaq-1467826512.dat-page-00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82" t="18544" r="20104" b="79123"/>
            <a:stretch/>
          </p:blipFill>
          <p:spPr bwMode="auto">
            <a:xfrm>
              <a:off x="4892840" y="1642276"/>
              <a:ext cx="114896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12562" y="1607507"/>
                <a:ext cx="3916907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5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500" i="0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en-US" sz="2500" b="0" i="0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en-US" sz="2500" b="0" i="0" smtClean="0">
                          <a:latin typeface="Cambria Math"/>
                          <a:ea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500" i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</m:sSub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62" y="1607507"/>
                <a:ext cx="3916907" cy="5329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55412" y="2348245"/>
                <a:ext cx="3654191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ea typeface="Cambria Math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5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5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00" i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  <m:sup>
                            <m:r>
                              <a:rPr lang="en-US" sz="2500" i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sSub>
                          <m:sSubPr>
                            <m:ctrlPr>
                              <a:rPr lang="en-US" sz="25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500" i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500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2500" b="0" i="0" smtClean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en-US" sz="2500" i="0" smtClean="0">
                        <a:latin typeface="Cambria Math"/>
                        <a:ea typeface="Cambria Math"/>
                      </a:rPr>
                      <m:t>≈</m:t>
                    </m:r>
                    <m:sSubSup>
                      <m:sSubSupPr>
                        <m:ctrlPr>
                          <a:rPr lang="en-US" sz="25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5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00" i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  <m:sup>
                            <m:r>
                              <a:rPr lang="en-US" sz="2500" i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500" b="0" i="0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5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500" i="0">
                                <a:latin typeface="Cambria Math"/>
                                <a:ea typeface="Cambria Math"/>
                              </a:rPr>
                              <m:t>t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500" i="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</m:sSubSup>
                    <m:r>
                      <a:rPr lang="en-US" sz="2500">
                        <a:latin typeface="Cambria Math"/>
                        <a:ea typeface="Cambria Math"/>
                      </a:rPr>
                      <m:t>≈</m:t>
                    </m:r>
                    <m:sSubSup>
                      <m:sSubSupPr>
                        <m:ctrlPr>
                          <a:rPr lang="en-US" sz="25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5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00">
                                <a:latin typeface="Cambria Math"/>
                                <a:ea typeface="Cambria Math"/>
                              </a:rPr>
                              <m:t>δ</m:t>
                            </m:r>
                          </m:e>
                          <m:sup>
                            <m:r>
                              <a:rPr lang="en-US" sz="250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  <m:sub>
                        <m:r>
                          <a:rPr lang="en-US" sz="250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5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500">
                            <a:latin typeface="Cambria Math"/>
                            <a:ea typeface="Cambria Math"/>
                          </a:rPr>
                          <m:t>)</m:t>
                        </m:r>
                      </m:sub>
                      <m:sup/>
                    </m:sSubSup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412" y="2348245"/>
                <a:ext cx="3654191" cy="532903"/>
              </a:xfrm>
              <a:prstGeom prst="rect">
                <a:avLst/>
              </a:prstGeom>
              <a:blipFill rotWithShape="1">
                <a:blip r:embed="rId5"/>
                <a:stretch>
                  <a:fillRect l="-2667" t="-568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18913" y="3047394"/>
                <a:ext cx="4171289" cy="594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50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sSub>
                            <m:sSubPr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en-US" sz="2500" b="0" i="0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ad>
                            <m:radPr>
                              <m:degHide m:val="on"/>
                              <m:ctrlPr>
                                <a:rPr lang="en-US" sz="250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500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50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500" b="0" i="0" smtClean="0">
                              <a:latin typeface="Cambria Math"/>
                              <a:ea typeface="Cambria Math"/>
                            </a:rPr>
                            <m:t>t</m:t>
                          </m:r>
                          <m:r>
                            <a:rPr lang="en-US" sz="2500" i="0">
                              <a:latin typeface="Cambria Math"/>
                              <a:ea typeface="Cambria Math"/>
                            </a:rPr>
                            <m:t>)</m:t>
                          </m:r>
                        </m:sub>
                        <m:sup/>
                      </m:sSubSup>
                      <m:r>
                        <a:rPr lang="en-US" sz="2500" i="0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500" b="0" i="0" smtClean="0">
                          <a:latin typeface="Cambria Math"/>
                          <a:ea typeface="Cambria Math"/>
                        </a:rPr>
                        <m:t>1.539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ea typeface="Cambria Math"/>
                        </a:rPr>
                        <m:t>ns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913" y="3047394"/>
                <a:ext cx="4171289" cy="5940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37108" y="4201741"/>
                <a:ext cx="2263634" cy="523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5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500" i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d>
                            <m:d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00" i="0">
                                  <a:latin typeface="Cambria Math"/>
                                  <a:ea typeface="Cambria Math"/>
                                </a:rPr>
                                <m:t>t</m:t>
                              </m:r>
                            </m:e>
                          </m:d>
                        </m:sub>
                        <m:sup/>
                      </m:sSubSup>
                      <m:r>
                        <a:rPr lang="en-US" sz="250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500" b="0" i="0" smtClean="0">
                          <a:latin typeface="Cambria Math"/>
                          <a:ea typeface="Cambria Math"/>
                        </a:rPr>
                        <m:t>1.09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  <a:ea typeface="Cambria Math"/>
                        </a:rPr>
                        <m:t>ns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108" y="4201741"/>
                <a:ext cx="2263634" cy="5237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562790" y="3763815"/>
            <a:ext cx="30835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Timing Resolution: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00200"/>
            <a:ext cx="570056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If caused by out of time protons, usually leave track in all four quartz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p</a:t>
            </a:r>
            <a:r>
              <a:rPr lang="en-US" sz="2000" dirty="0" smtClean="0"/>
              <a:t>ulsing occurs randomly, usually just in one channel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If there is time structure in after pulsing, however,  higher possibility of false coincidence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700560" y="160338"/>
            <a:ext cx="169084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Multiple Proton Event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2713" y="180231"/>
            <a:ext cx="1328887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After Pulsing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19" name="Picture 2" descr="F:\#Junior at Lehigh\Fermilab!\Real stuff\Nice Figures\channels-scopedaq-1467829832.dat-page-001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4638" r="44331" b="32149"/>
          <a:stretch/>
        </p:blipFill>
        <p:spPr bwMode="auto">
          <a:xfrm>
            <a:off x="5791200" y="838200"/>
            <a:ext cx="149050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F:\#Junior at Lehigh\Fermilab!\Real stuff\Nice Figures\channels-scopedaq-1467826512.dat-page-001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5" t="4545" r="44331" b="32179"/>
          <a:stretch/>
        </p:blipFill>
        <p:spPr bwMode="auto">
          <a:xfrm>
            <a:off x="7543800" y="838200"/>
            <a:ext cx="148901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7965831" y="1154723"/>
            <a:ext cx="0" cy="381000"/>
          </a:xfrm>
          <a:prstGeom prst="straightConnector1">
            <a:avLst/>
          </a:prstGeom>
          <a:ln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Out of Time Signals</a:t>
            </a:r>
            <a:endParaRPr lang="en-US" sz="40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02050"/>
              </p:ext>
            </p:extLst>
          </p:nvPr>
        </p:nvGraphicFramePr>
        <p:xfrm>
          <a:off x="460375" y="4564380"/>
          <a:ext cx="4797425" cy="176022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368425"/>
                <a:gridCol w="1828800"/>
                <a:gridCol w="160020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26000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of Time Signals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.00342 ± .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.00238 ± .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.00500 ± .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.00115 ± .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Pred. 4-Coinc.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(4.7 ± 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.4)•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60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 4-Coinc.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00088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.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3740765"/>
            <a:ext cx="64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Random arrival times, esp. for quadruple coincidence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May be small amount of after pulsing around ~100ns for Quartz 1 &amp; 3  </a:t>
            </a:r>
          </a:p>
          <a:p>
            <a:pPr marL="742950" lvl="1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900" dirty="0" smtClean="0"/>
              <a:t>To calculate probability of  this producing false quadruple coincidence, </a:t>
            </a:r>
            <a:r>
              <a:rPr lang="en-US" sz="1900" dirty="0" smtClean="0">
                <a:cs typeface="Arial" panose="020B0604020202020204" pitchFamily="34" charset="0"/>
              </a:rPr>
              <a:t>tested </a:t>
            </a:r>
            <a:r>
              <a:rPr lang="en-US" sz="1900" dirty="0">
                <a:cs typeface="Arial" panose="020B0604020202020204" pitchFamily="34" charset="0"/>
              </a:rPr>
              <a:t>how often a record with an out of time signal </a:t>
            </a:r>
            <a:r>
              <a:rPr lang="en-US" sz="1900" dirty="0" smtClean="0">
                <a:cs typeface="Arial" panose="020B0604020202020204" pitchFamily="34" charset="0"/>
              </a:rPr>
              <a:t>had an out </a:t>
            </a:r>
            <a:r>
              <a:rPr lang="en-US" sz="1900" dirty="0">
                <a:cs typeface="Arial" panose="020B0604020202020204" pitchFamily="34" charset="0"/>
              </a:rPr>
              <a:t>of time signal </a:t>
            </a:r>
            <a:r>
              <a:rPr lang="en-US" sz="1900" dirty="0" smtClean="0">
                <a:cs typeface="Arial" panose="020B0604020202020204" pitchFamily="34" charset="0"/>
              </a:rPr>
              <a:t>in previous </a:t>
            </a:r>
            <a:r>
              <a:rPr lang="en-US" sz="1900" dirty="0">
                <a:cs typeface="Arial" panose="020B0604020202020204" pitchFamily="34" charset="0"/>
              </a:rPr>
              <a:t>record </a:t>
            </a:r>
            <a:r>
              <a:rPr lang="en-US" sz="1900" dirty="0" smtClean="0">
                <a:cs typeface="Arial" panose="020B0604020202020204" pitchFamily="34" charset="0"/>
              </a:rPr>
              <a:t>of same channel:</a:t>
            </a:r>
            <a:endParaRPr lang="en-US" sz="19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Signal Arrival Time - Out of Time Signals</a:t>
            </a:r>
            <a:endParaRPr lang="en-US" sz="4000" dirty="0"/>
          </a:p>
        </p:txBody>
      </p:sp>
      <p:pic>
        <p:nvPicPr>
          <p:cNvPr id="15" name="Picture 2" descr="F:\#Junior at Lehigh\Fermilab!\Real stuff\Nice Figures\Multipeaks-scopedaq-1467826512.dat,scopedaq-1467829832.dat-pag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7" t="20035" r="36761" b="64672"/>
          <a:stretch/>
        </p:blipFill>
        <p:spPr bwMode="auto">
          <a:xfrm>
            <a:off x="152400" y="1348086"/>
            <a:ext cx="6008536" cy="20047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:\#Junior at Lehigh\Fermilab!\Real stuff\Nice Figures\Multipeaks-scopedaq-1467826512.dat,scopedaq-1467829832.dat-page-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2" t="20035" r="3292" b="64672"/>
          <a:stretch/>
        </p:blipFill>
        <p:spPr bwMode="auto">
          <a:xfrm>
            <a:off x="6354367" y="2392949"/>
            <a:ext cx="1600200" cy="11039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:\#Junior at Lehigh\Fermilab!\Real stuff\Nice Figures\Multipeaks-scopedaq-1467826512.dat,scopedaq-1467829832.dat-pag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36117" r="53633" b="47712"/>
          <a:stretch/>
        </p:blipFill>
        <p:spPr bwMode="auto">
          <a:xfrm>
            <a:off x="-2" y="4193618"/>
            <a:ext cx="3200401" cy="22863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55575" y="3810000"/>
            <a:ext cx="283926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Quadruple Coincidences</a:t>
            </a:r>
            <a:endParaRPr lang="en-US" sz="2000" b="1" dirty="0">
              <a:cs typeface="Arial" panose="020B0604020202020204" pitchFamily="34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28352"/>
              </p:ext>
            </p:extLst>
          </p:nvPr>
        </p:nvGraphicFramePr>
        <p:xfrm>
          <a:off x="3472732" y="6172200"/>
          <a:ext cx="5366468" cy="50292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112237"/>
                <a:gridCol w="968231"/>
                <a:gridCol w="228600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26000 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Probability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Obs. Self-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</a:t>
                      </a:r>
                      <a:r>
                        <a:rPr lang="en-US" sz="16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•10</a:t>
                      </a:r>
                      <a:r>
                        <a:rPr lang="en-US" sz="1600" u="none" strike="noStrike" baseline="30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4 channels)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751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Picture 2" descr="F:\#Junior at Lehigh\Fermilab!\Real stuff\Nice Figures\Multipeaks-scopedaq-1467826512.dat,scopedaq-1467829832.dat-page-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6" t="20035" r="19857" b="64672"/>
          <a:stretch/>
        </p:blipFill>
        <p:spPr bwMode="auto">
          <a:xfrm>
            <a:off x="6389536" y="1219201"/>
            <a:ext cx="1600200" cy="10989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-2" y="3581400"/>
            <a:ext cx="91440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9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0374" y="1265128"/>
            <a:ext cx="81502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Signal generated by Quartz Radiators is sufficient to detect protons with high efficiency (98.7%)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Signal time resolution is 1.09ns or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After pulsing will at worst produce quadruple coincidences at a rate of 2•10</a:t>
            </a:r>
            <a:r>
              <a:rPr lang="en-US" sz="1900" baseline="30000" dirty="0" smtClean="0"/>
              <a:t>-18</a:t>
            </a:r>
            <a:endParaRPr lang="en-US" sz="19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7630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Summary:</a:t>
            </a:r>
            <a:endParaRPr lang="en-US" sz="4000" dirty="0"/>
          </a:p>
        </p:txBody>
      </p:sp>
      <p:sp>
        <p:nvSpPr>
          <p:cNvPr id="20" name="Title 5"/>
          <p:cNvSpPr txBox="1">
            <a:spLocks/>
          </p:cNvSpPr>
          <p:nvPr/>
        </p:nvSpPr>
        <p:spPr>
          <a:xfrm>
            <a:off x="1676400" y="5943600"/>
            <a:ext cx="4038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1026" name="Picture 2" descr="C:\Users\Rachel\Downloads\IMG_53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t="2886" b="7692"/>
          <a:stretch/>
        </p:blipFill>
        <p:spPr bwMode="auto">
          <a:xfrm rot="5400000">
            <a:off x="5512017" y="3306382"/>
            <a:ext cx="3584338" cy="306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leboindustries.com/jbotte/dreamwidth/ftbf_bui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1" y="3072410"/>
            <a:ext cx="5100139" cy="28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3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866" b="38942"/>
          <a:stretch/>
        </p:blipFill>
        <p:spPr>
          <a:xfrm rot="16200000">
            <a:off x="5468815" y="3182815"/>
            <a:ext cx="6858000" cy="49237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8600" y="1223211"/>
            <a:ext cx="8118230" cy="50783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28600" lvl="0" indent="-228600"/>
            <a:r>
              <a:rPr lang="en-US" dirty="0" smtClean="0">
                <a:cs typeface="Arial" panose="020B0604020202020204" pitchFamily="34" charset="0"/>
              </a:rPr>
              <a:t>[1] C</a:t>
            </a:r>
            <a:r>
              <a:rPr lang="en-US" dirty="0">
                <a:cs typeface="Arial" panose="020B0604020202020204" pitchFamily="34" charset="0"/>
              </a:rPr>
              <a:t>. B. Mott, “Research and Development for the Mu2e Extinction Monitor,” M.S. Thesis, Physics Dept., Northern Illinois Univ., De Kalb, IL, 2016.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pPr marL="228600" lvl="0" indent="-228600"/>
            <a:r>
              <a:rPr lang="en-US" dirty="0" smtClean="0">
                <a:cs typeface="Arial" panose="020B0604020202020204" pitchFamily="34" charset="0"/>
              </a:rPr>
              <a:t>[2] E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err="1">
                <a:cs typeface="Arial" panose="020B0604020202020204" pitchFamily="34" charset="0"/>
              </a:rPr>
              <a:t>Prebys</a:t>
            </a:r>
            <a:r>
              <a:rPr lang="en-US" dirty="0">
                <a:cs typeface="Arial" panose="020B0604020202020204" pitchFamily="34" charset="0"/>
              </a:rPr>
              <a:t>, M. Jamison-Koenig, L. Rudd, “Tests of Quartz Radiators for Beam Precision Timing Monitor.” Beams-doc #5018-v3, 2015.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pPr marL="228600" lvl="0" indent="-228600"/>
            <a:r>
              <a:rPr lang="en-US" dirty="0" smtClean="0">
                <a:cs typeface="Arial" panose="020B0604020202020204" pitchFamily="34" charset="0"/>
              </a:rPr>
              <a:t>[3] L</a:t>
            </a:r>
            <a:r>
              <a:rPr lang="en-US" dirty="0">
                <a:cs typeface="Arial" panose="020B0604020202020204" pitchFamily="34" charset="0"/>
              </a:rPr>
              <a:t>. Rudd, “Characterization of Quartz Radiators for Mu2e Upstream Extinction Monitor,” Beams-doc #5016-v1, 2015.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pPr marL="228600" lvl="0" indent="-228600"/>
            <a:r>
              <a:rPr lang="en-US" dirty="0" smtClean="0">
                <a:cs typeface="Arial" panose="020B0604020202020204" pitchFamily="34" charset="0"/>
              </a:rPr>
              <a:t>[4] S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err="1">
                <a:cs typeface="Arial" panose="020B0604020202020204" pitchFamily="34" charset="0"/>
              </a:rPr>
              <a:t>Werkema</a:t>
            </a:r>
            <a:r>
              <a:rPr lang="en-US" dirty="0">
                <a:cs typeface="Arial" panose="020B0604020202020204" pitchFamily="34" charset="0"/>
              </a:rPr>
              <a:t>, “The </a:t>
            </a:r>
            <a:r>
              <a:rPr lang="en-US" dirty="0" err="1">
                <a:cs typeface="Arial" panose="020B0604020202020204" pitchFamily="34" charset="0"/>
              </a:rPr>
              <a:t>Fermilab</a:t>
            </a:r>
            <a:r>
              <a:rPr lang="en-US" dirty="0">
                <a:cs typeface="Arial" panose="020B0604020202020204" pitchFamily="34" charset="0"/>
              </a:rPr>
              <a:t> Muon Campus – The Experiments, Projects, and Status,” Beams-doc #4716-v1.</a:t>
            </a:r>
          </a:p>
          <a:p>
            <a:pPr marL="228600" indent="-228600"/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pPr marL="228600" lvl="0" indent="-228600"/>
            <a:r>
              <a:rPr lang="en-US" dirty="0" smtClean="0">
                <a:cs typeface="Arial" panose="020B0604020202020204" pitchFamily="34" charset="0"/>
              </a:rPr>
              <a:t>[5] H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err="1">
                <a:cs typeface="Arial" panose="020B0604020202020204" pitchFamily="34" charset="0"/>
              </a:rPr>
              <a:t>Alaeian</a:t>
            </a:r>
            <a:r>
              <a:rPr lang="en-US" dirty="0">
                <a:cs typeface="Arial" panose="020B0604020202020204" pitchFamily="34" charset="0"/>
              </a:rPr>
              <a:t>, “An Introduction to Cherenkov Radiation,” (15 March 2014), [Online], Available: </a:t>
            </a:r>
            <a:r>
              <a:rPr lang="en-US" u="sng" dirty="0">
                <a:solidFill>
                  <a:srgbClr val="002060"/>
                </a:solidFill>
                <a:cs typeface="Arial" panose="020B0604020202020204" pitchFamily="34" charset="0"/>
                <a:hlinkClick r:id="rId4"/>
              </a:rPr>
              <a:t>http://large.stanford.edu/courses/2014/ph241/alaeian2/</a:t>
            </a:r>
            <a:r>
              <a:rPr lang="en-US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228600" lvl="0" indent="-228600"/>
            <a:endParaRPr lang="en-US" dirty="0">
              <a:cs typeface="Arial" panose="020B0604020202020204" pitchFamily="34" charset="0"/>
            </a:endParaRPr>
          </a:p>
          <a:p>
            <a:pPr marL="228600" indent="-228600"/>
            <a:r>
              <a:rPr lang="en-US" dirty="0" smtClean="0">
                <a:cs typeface="Arial" panose="020B0604020202020204" pitchFamily="34" charset="0"/>
              </a:rPr>
              <a:t>[6] </a:t>
            </a:r>
            <a:r>
              <a:rPr lang="en-US" dirty="0">
                <a:cs typeface="Arial" panose="020B0604020202020204" pitchFamily="34" charset="0"/>
              </a:rPr>
              <a:t>D. Hedin, E. </a:t>
            </a:r>
            <a:r>
              <a:rPr lang="en-US" dirty="0" err="1">
                <a:cs typeface="Arial" panose="020B0604020202020204" pitchFamily="34" charset="0"/>
              </a:rPr>
              <a:t>Prebys</a:t>
            </a:r>
            <a:r>
              <a:rPr lang="en-US" dirty="0">
                <a:cs typeface="Arial" panose="020B0604020202020204" pitchFamily="34" charset="0"/>
              </a:rPr>
              <a:t>, “Technical Scope of Work for the 2016 Fermilab Test Beam Facility Program,” Beams-doc #5203-v1.</a:t>
            </a:r>
          </a:p>
          <a:p>
            <a:pPr marL="228600" lvl="0" indent="-228600"/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Radiative Pion Capture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7407210" y="1611806"/>
            <a:ext cx="270718" cy="291783"/>
          </a:xfrm>
          <a:prstGeom prst="rect">
            <a:avLst/>
          </a:prstGeom>
          <a:effectLst/>
        </p:spPr>
      </p:pic>
      <p:grpSp>
        <p:nvGrpSpPr>
          <p:cNvPr id="4" name="Group 3"/>
          <p:cNvGrpSpPr/>
          <p:nvPr/>
        </p:nvGrpSpPr>
        <p:grpSpPr>
          <a:xfrm>
            <a:off x="2379007" y="1547185"/>
            <a:ext cx="2067554" cy="1202623"/>
            <a:chOff x="5557110" y="2153414"/>
            <a:chExt cx="2286000" cy="1331972"/>
          </a:xfrm>
        </p:grpSpPr>
        <p:pic>
          <p:nvPicPr>
            <p:cNvPr id="5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514" y="2153414"/>
              <a:ext cx="1331972" cy="133197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 flipV="1">
              <a:off x="5557110" y="2438400"/>
              <a:ext cx="2286000" cy="762000"/>
              <a:chOff x="5562600" y="2438400"/>
              <a:chExt cx="2286000" cy="762000"/>
            </a:xfrm>
          </p:grpSpPr>
          <p:sp>
            <p:nvSpPr>
              <p:cNvPr id="9" name="Arc 8"/>
              <p:cNvSpPr/>
              <p:nvPr/>
            </p:nvSpPr>
            <p:spPr>
              <a:xfrm>
                <a:off x="5638800" y="2438400"/>
                <a:ext cx="2209800" cy="762000"/>
              </a:xfrm>
              <a:prstGeom prst="arc">
                <a:avLst>
                  <a:gd name="adj1" fmla="val 14641536"/>
                  <a:gd name="adj2" fmla="val 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Arc 9"/>
              <p:cNvSpPr/>
              <p:nvPr/>
            </p:nvSpPr>
            <p:spPr>
              <a:xfrm flipH="1">
                <a:off x="5562600" y="2438400"/>
                <a:ext cx="2209800" cy="762000"/>
              </a:xfrm>
              <a:prstGeom prst="arc">
                <a:avLst>
                  <a:gd name="adj1" fmla="val 16761934"/>
                  <a:gd name="adj2" fmla="val 11376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Arc 6"/>
            <p:cNvSpPr/>
            <p:nvPr/>
          </p:nvSpPr>
          <p:spPr>
            <a:xfrm>
              <a:off x="5633310" y="2438400"/>
              <a:ext cx="2209800" cy="762000"/>
            </a:xfrm>
            <a:prstGeom prst="arc">
              <a:avLst>
                <a:gd name="adj1" fmla="val 19023763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flipH="1">
              <a:off x="5557110" y="2438400"/>
              <a:ext cx="2209800" cy="762000"/>
            </a:xfrm>
            <a:prstGeom prst="arc">
              <a:avLst>
                <a:gd name="adj1" fmla="val 19431644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4080796" y="2235370"/>
            <a:ext cx="270718" cy="291783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4114513" y="2178668"/>
            <a:ext cx="311713" cy="3334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4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/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042911" y="1571022"/>
            <a:ext cx="2067554" cy="1202623"/>
            <a:chOff x="5557110" y="2153414"/>
            <a:chExt cx="2286000" cy="1331972"/>
          </a:xfrm>
        </p:grpSpPr>
        <p:pic>
          <p:nvPicPr>
            <p:cNvPr id="14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514" y="2153414"/>
              <a:ext cx="1331972" cy="133197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 flipV="1">
              <a:off x="5557110" y="2438400"/>
              <a:ext cx="2286000" cy="762000"/>
              <a:chOff x="5562600" y="2438400"/>
              <a:chExt cx="2286000" cy="762000"/>
            </a:xfrm>
          </p:grpSpPr>
          <p:sp>
            <p:nvSpPr>
              <p:cNvPr id="18" name="Arc 17"/>
              <p:cNvSpPr/>
              <p:nvPr/>
            </p:nvSpPr>
            <p:spPr>
              <a:xfrm>
                <a:off x="5638800" y="2438400"/>
                <a:ext cx="2209800" cy="762000"/>
              </a:xfrm>
              <a:prstGeom prst="arc">
                <a:avLst>
                  <a:gd name="adj1" fmla="val 14641536"/>
                  <a:gd name="adj2" fmla="val 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 flipH="1">
                <a:off x="5562600" y="2438400"/>
                <a:ext cx="2209800" cy="762000"/>
              </a:xfrm>
              <a:prstGeom prst="arc">
                <a:avLst>
                  <a:gd name="adj1" fmla="val 16761934"/>
                  <a:gd name="adj2" fmla="val 11376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Arc 15"/>
            <p:cNvSpPr/>
            <p:nvPr/>
          </p:nvSpPr>
          <p:spPr>
            <a:xfrm>
              <a:off x="5633310" y="2438400"/>
              <a:ext cx="2209800" cy="762000"/>
            </a:xfrm>
            <a:prstGeom prst="arc">
              <a:avLst>
                <a:gd name="adj1" fmla="val 19023763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flipH="1">
              <a:off x="5557110" y="2438400"/>
              <a:ext cx="2209800" cy="762000"/>
            </a:xfrm>
            <a:prstGeom prst="arc">
              <a:avLst>
                <a:gd name="adj1" fmla="val 19431644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6703752" y="2278041"/>
            <a:ext cx="230519" cy="26161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34271" y="1859737"/>
            <a:ext cx="524516" cy="515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0736" y="2102756"/>
            <a:ext cx="391523" cy="4910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</a:t>
            </a:r>
            <a:r>
              <a:rPr lang="en-US" sz="1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400" i="1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48610" y="1453983"/>
            <a:ext cx="315614" cy="4910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</a:t>
            </a:r>
            <a:r>
              <a:rPr lang="en-US" sz="24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61070" y="2057401"/>
            <a:ext cx="549330" cy="28646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l-GR" sz="1400" dirty="0" smtClean="0"/>
              <a:t>γ</a:t>
            </a:r>
            <a:r>
              <a:rPr lang="en-US" sz="1400" dirty="0" smtClean="0"/>
              <a:t> or ? </a:t>
            </a:r>
          </a:p>
        </p:txBody>
      </p:sp>
      <p:sp>
        <p:nvSpPr>
          <p:cNvPr id="25" name="TextBox 24"/>
          <p:cNvSpPr txBox="1"/>
          <p:nvPr/>
        </p:nvSpPr>
        <p:spPr>
          <a:xfrm rot="18873207">
            <a:off x="6797041" y="1355420"/>
            <a:ext cx="1123708" cy="383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105 MeV</a:t>
            </a:r>
            <a:endParaRPr lang="en-US" sz="1400" dirty="0"/>
          </a:p>
        </p:txBody>
      </p:sp>
      <p:cxnSp>
        <p:nvCxnSpPr>
          <p:cNvPr id="26" name="Straight Connector 25"/>
          <p:cNvCxnSpPr>
            <a:stCxn id="20" idx="2"/>
          </p:cNvCxnSpPr>
          <p:nvPr/>
        </p:nvCxnSpPr>
        <p:spPr>
          <a:xfrm flipH="1" flipV="1">
            <a:off x="6244933" y="2235370"/>
            <a:ext cx="458819" cy="17347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357536" y="3440309"/>
            <a:ext cx="2067554" cy="1202623"/>
            <a:chOff x="5557110" y="2153414"/>
            <a:chExt cx="2286000" cy="1331972"/>
          </a:xfrm>
        </p:grpSpPr>
        <p:pic>
          <p:nvPicPr>
            <p:cNvPr id="28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514" y="2153414"/>
              <a:ext cx="1331972" cy="1331972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 flipV="1">
              <a:off x="5557110" y="2438400"/>
              <a:ext cx="2286000" cy="762000"/>
              <a:chOff x="5562600" y="2438400"/>
              <a:chExt cx="2286000" cy="762000"/>
            </a:xfrm>
          </p:grpSpPr>
          <p:sp>
            <p:nvSpPr>
              <p:cNvPr id="32" name="Arc 31"/>
              <p:cNvSpPr/>
              <p:nvPr/>
            </p:nvSpPr>
            <p:spPr>
              <a:xfrm>
                <a:off x="5638800" y="2438400"/>
                <a:ext cx="2209800" cy="762000"/>
              </a:xfrm>
              <a:prstGeom prst="arc">
                <a:avLst>
                  <a:gd name="adj1" fmla="val 14641536"/>
                  <a:gd name="adj2" fmla="val 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 flipH="1">
                <a:off x="5562600" y="2438400"/>
                <a:ext cx="2209800" cy="762000"/>
              </a:xfrm>
              <a:prstGeom prst="arc">
                <a:avLst>
                  <a:gd name="adj1" fmla="val 16761934"/>
                  <a:gd name="adj2" fmla="val 11376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Arc 29"/>
            <p:cNvSpPr/>
            <p:nvPr/>
          </p:nvSpPr>
          <p:spPr>
            <a:xfrm>
              <a:off x="5633310" y="2438400"/>
              <a:ext cx="2209800" cy="762000"/>
            </a:xfrm>
            <a:prstGeom prst="arc">
              <a:avLst>
                <a:gd name="adj1" fmla="val 19023763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flipH="1">
              <a:off x="5557110" y="2438400"/>
              <a:ext cx="2209800" cy="762000"/>
            </a:xfrm>
            <a:prstGeom prst="arc">
              <a:avLst>
                <a:gd name="adj1" fmla="val 19431644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4080887" y="4098329"/>
            <a:ext cx="270718" cy="291783"/>
          </a:xfrm>
          <a:prstGeom prst="rect">
            <a:avLst/>
          </a:prstGeom>
          <a:effectLst/>
        </p:spPr>
      </p:pic>
      <p:sp>
        <p:nvSpPr>
          <p:cNvPr id="35" name="TextBox 34"/>
          <p:cNvSpPr txBox="1"/>
          <p:nvPr/>
        </p:nvSpPr>
        <p:spPr>
          <a:xfrm>
            <a:off x="4096415" y="3968201"/>
            <a:ext cx="375542" cy="4910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l-GR" sz="2400" dirty="0" smtClean="0"/>
              <a:t>π</a:t>
            </a:r>
            <a:r>
              <a:rPr lang="en-US" sz="2400" baseline="30000" dirty="0"/>
              <a:t>-</a:t>
            </a:r>
            <a:r>
              <a:rPr lang="en-US" sz="2400" dirty="0" smtClean="0"/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057396" y="3440307"/>
            <a:ext cx="2067554" cy="1202623"/>
            <a:chOff x="5557110" y="2153414"/>
            <a:chExt cx="2286000" cy="1331972"/>
          </a:xfrm>
        </p:grpSpPr>
        <p:pic>
          <p:nvPicPr>
            <p:cNvPr id="37" name="Content Placeholder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514" y="2153414"/>
              <a:ext cx="1331972" cy="1331972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 flipV="1">
              <a:off x="5557110" y="2438400"/>
              <a:ext cx="2286000" cy="762000"/>
              <a:chOff x="5562600" y="2438400"/>
              <a:chExt cx="2286000" cy="762000"/>
            </a:xfrm>
          </p:grpSpPr>
          <p:sp>
            <p:nvSpPr>
              <p:cNvPr id="41" name="Arc 40"/>
              <p:cNvSpPr/>
              <p:nvPr/>
            </p:nvSpPr>
            <p:spPr>
              <a:xfrm>
                <a:off x="5638800" y="2438400"/>
                <a:ext cx="2209800" cy="762000"/>
              </a:xfrm>
              <a:prstGeom prst="arc">
                <a:avLst>
                  <a:gd name="adj1" fmla="val 14641536"/>
                  <a:gd name="adj2" fmla="val 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/>
              <p:cNvSpPr/>
              <p:nvPr/>
            </p:nvSpPr>
            <p:spPr>
              <a:xfrm flipH="1">
                <a:off x="5562600" y="2438400"/>
                <a:ext cx="2209800" cy="762000"/>
              </a:xfrm>
              <a:prstGeom prst="arc">
                <a:avLst>
                  <a:gd name="adj1" fmla="val 16761934"/>
                  <a:gd name="adj2" fmla="val 11376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Arc 38"/>
            <p:cNvSpPr/>
            <p:nvPr/>
          </p:nvSpPr>
          <p:spPr>
            <a:xfrm>
              <a:off x="5633310" y="2438400"/>
              <a:ext cx="2209800" cy="762000"/>
            </a:xfrm>
            <a:prstGeom prst="arc">
              <a:avLst>
                <a:gd name="adj1" fmla="val 19023763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5557110" y="2438400"/>
              <a:ext cx="2209800" cy="762000"/>
            </a:xfrm>
            <a:prstGeom prst="arc">
              <a:avLst>
                <a:gd name="adj1" fmla="val 19431644"/>
                <a:gd name="adj2" fmla="val 0"/>
              </a:avLst>
            </a:prstGeom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Freeform 42"/>
          <p:cNvSpPr/>
          <p:nvPr/>
        </p:nvSpPr>
        <p:spPr>
          <a:xfrm rot="19617869">
            <a:off x="6173348" y="3983896"/>
            <a:ext cx="385072" cy="389555"/>
          </a:xfrm>
          <a:custGeom>
            <a:avLst/>
            <a:gdLst>
              <a:gd name="connsiteX0" fmla="*/ 0 w 859195"/>
              <a:gd name="connsiteY0" fmla="*/ 116055 h 708031"/>
              <a:gd name="connsiteX1" fmla="*/ 190500 w 859195"/>
              <a:gd name="connsiteY1" fmla="*/ 11280 h 708031"/>
              <a:gd name="connsiteX2" fmla="*/ 66675 w 859195"/>
              <a:gd name="connsiteY2" fmla="*/ 354180 h 708031"/>
              <a:gd name="connsiteX3" fmla="*/ 347663 w 859195"/>
              <a:gd name="connsiteY3" fmla="*/ 106530 h 708031"/>
              <a:gd name="connsiteX4" fmla="*/ 228600 w 859195"/>
              <a:gd name="connsiteY4" fmla="*/ 454192 h 708031"/>
              <a:gd name="connsiteX5" fmla="*/ 495300 w 859195"/>
              <a:gd name="connsiteY5" fmla="*/ 230355 h 708031"/>
              <a:gd name="connsiteX6" fmla="*/ 400050 w 859195"/>
              <a:gd name="connsiteY6" fmla="*/ 587542 h 708031"/>
              <a:gd name="connsiteX7" fmla="*/ 666750 w 859195"/>
              <a:gd name="connsiteY7" fmla="*/ 368467 h 708031"/>
              <a:gd name="connsiteX8" fmla="*/ 557213 w 859195"/>
              <a:gd name="connsiteY8" fmla="*/ 706605 h 708031"/>
              <a:gd name="connsiteX9" fmla="*/ 838200 w 859195"/>
              <a:gd name="connsiteY9" fmla="*/ 497055 h 708031"/>
              <a:gd name="connsiteX10" fmla="*/ 833438 w 859195"/>
              <a:gd name="connsiteY10" fmla="*/ 682792 h 70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195" h="708031">
                <a:moveTo>
                  <a:pt x="0" y="116055"/>
                </a:moveTo>
                <a:cubicBezTo>
                  <a:pt x="89694" y="43823"/>
                  <a:pt x="179388" y="-28408"/>
                  <a:pt x="190500" y="11280"/>
                </a:cubicBezTo>
                <a:cubicBezTo>
                  <a:pt x="201613" y="50967"/>
                  <a:pt x="40481" y="338305"/>
                  <a:pt x="66675" y="354180"/>
                </a:cubicBezTo>
                <a:cubicBezTo>
                  <a:pt x="92869" y="370055"/>
                  <a:pt x="320676" y="89861"/>
                  <a:pt x="347663" y="106530"/>
                </a:cubicBezTo>
                <a:cubicBezTo>
                  <a:pt x="374650" y="123199"/>
                  <a:pt x="203994" y="433555"/>
                  <a:pt x="228600" y="454192"/>
                </a:cubicBezTo>
                <a:cubicBezTo>
                  <a:pt x="253206" y="474829"/>
                  <a:pt x="466725" y="208130"/>
                  <a:pt x="495300" y="230355"/>
                </a:cubicBezTo>
                <a:cubicBezTo>
                  <a:pt x="523875" y="252580"/>
                  <a:pt x="371475" y="564523"/>
                  <a:pt x="400050" y="587542"/>
                </a:cubicBezTo>
                <a:cubicBezTo>
                  <a:pt x="428625" y="610561"/>
                  <a:pt x="640556" y="348623"/>
                  <a:pt x="666750" y="368467"/>
                </a:cubicBezTo>
                <a:cubicBezTo>
                  <a:pt x="692944" y="388311"/>
                  <a:pt x="528638" y="685174"/>
                  <a:pt x="557213" y="706605"/>
                </a:cubicBezTo>
                <a:cubicBezTo>
                  <a:pt x="585788" y="728036"/>
                  <a:pt x="792163" y="501024"/>
                  <a:pt x="838200" y="497055"/>
                </a:cubicBezTo>
                <a:cubicBezTo>
                  <a:pt x="884238" y="493086"/>
                  <a:pt x="841376" y="645486"/>
                  <a:pt x="833438" y="68279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7822921" y="3421153"/>
            <a:ext cx="270718" cy="291783"/>
          </a:xfrm>
          <a:prstGeom prst="rect">
            <a:avLst/>
          </a:prstGeom>
          <a:effectLst/>
        </p:spPr>
      </p:pic>
      <p:cxnSp>
        <p:nvCxnSpPr>
          <p:cNvPr id="47" name="Straight Arrow Connector 46"/>
          <p:cNvCxnSpPr>
            <a:stCxn id="126" idx="0"/>
          </p:cNvCxnSpPr>
          <p:nvPr/>
        </p:nvCxnSpPr>
        <p:spPr>
          <a:xfrm flipV="1">
            <a:off x="7085191" y="3671103"/>
            <a:ext cx="783772" cy="59722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864320" y="3263331"/>
            <a:ext cx="315614" cy="4910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</a:t>
            </a:r>
            <a:r>
              <a:rPr lang="en-US" sz="24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/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 rot="18873207">
            <a:off x="6995287" y="3119717"/>
            <a:ext cx="1627756" cy="383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Similar energy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6709912" y="3904531"/>
            <a:ext cx="99878" cy="28646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l-GR" sz="1400" dirty="0" smtClean="0"/>
              <a:t>γ</a:t>
            </a:r>
            <a:endParaRPr lang="en-US" sz="1400" dirty="0" smtClean="0"/>
          </a:p>
        </p:txBody>
      </p:sp>
      <p:cxnSp>
        <p:nvCxnSpPr>
          <p:cNvPr id="51" name="Straight Arrow Connector 50"/>
          <p:cNvCxnSpPr>
            <a:stCxn id="126" idx="0"/>
          </p:cNvCxnSpPr>
          <p:nvPr/>
        </p:nvCxnSpPr>
        <p:spPr>
          <a:xfrm>
            <a:off x="7085191" y="4268332"/>
            <a:ext cx="875184" cy="19857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8" t="27759" r="25179" b="16234"/>
          <a:stretch/>
        </p:blipFill>
        <p:spPr>
          <a:xfrm>
            <a:off x="7948985" y="4309664"/>
            <a:ext cx="270718" cy="291783"/>
          </a:xfrm>
          <a:prstGeom prst="rect">
            <a:avLst/>
          </a:prstGeom>
          <a:effectLst/>
        </p:spPr>
      </p:pic>
      <p:sp>
        <p:nvSpPr>
          <p:cNvPr id="53" name="TextBox 52"/>
          <p:cNvSpPr txBox="1"/>
          <p:nvPr/>
        </p:nvSpPr>
        <p:spPr>
          <a:xfrm>
            <a:off x="7990385" y="4151841"/>
            <a:ext cx="343581" cy="4910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e</a:t>
            </a:r>
            <a:r>
              <a:rPr lang="en-US" sz="2000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+</a:t>
            </a:r>
            <a:r>
              <a:rPr lang="en-US" sz="2400" dirty="0" smtClean="0"/>
              <a:t> 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4648200" y="1997328"/>
            <a:ext cx="228600" cy="24000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648200" y="3950993"/>
            <a:ext cx="228600" cy="240007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1967" y="1524000"/>
            <a:ext cx="1897833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Muon to Electron Conversion (Signal)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3310" y="3508875"/>
            <a:ext cx="234461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Radiative Pion Capture (Background)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32" y="4958565"/>
            <a:ext cx="3684666" cy="1678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0" y="4820476"/>
            <a:ext cx="5259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Pions</a:t>
            </a:r>
            <a:r>
              <a:rPr lang="en-US" sz="2000" dirty="0" smtClean="0"/>
              <a:t> can also be captured by Al nuclei and produce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around the signal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 search window to after </a:t>
            </a:r>
            <a:r>
              <a:rPr lang="en-US" sz="2000" dirty="0" err="1" smtClean="0"/>
              <a:t>pions</a:t>
            </a:r>
            <a:r>
              <a:rPr lang="en-US" sz="2000" dirty="0" smtClean="0"/>
              <a:t> have decayed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Cannot exclude out of time </a:t>
            </a:r>
            <a:r>
              <a:rPr lang="en-US" sz="2000" dirty="0" err="1" smtClean="0"/>
              <a:t>pions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-&gt; precision timing of beam required!</a:t>
            </a:r>
            <a:endParaRPr lang="en-US" sz="2000" dirty="0"/>
          </a:p>
        </p:txBody>
      </p:sp>
      <p:pic>
        <p:nvPicPr>
          <p:cNvPr id="119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19329" r="64157" b="58304"/>
          <a:stretch/>
        </p:blipFill>
        <p:spPr>
          <a:xfrm>
            <a:off x="5486400" y="3934644"/>
            <a:ext cx="348385" cy="302066"/>
          </a:xfrm>
          <a:prstGeom prst="ellipse">
            <a:avLst/>
          </a:prstGeom>
        </p:spPr>
      </p:pic>
      <p:sp>
        <p:nvSpPr>
          <p:cNvPr id="121" name="Arc 120"/>
          <p:cNvSpPr/>
          <p:nvPr/>
        </p:nvSpPr>
        <p:spPr>
          <a:xfrm rot="11158202">
            <a:off x="5335939" y="3688209"/>
            <a:ext cx="1677042" cy="636744"/>
          </a:xfrm>
          <a:prstGeom prst="arc">
            <a:avLst>
              <a:gd name="adj1" fmla="val 20666266"/>
              <a:gd name="adj2" fmla="val 894194"/>
            </a:avLst>
          </a:prstGeom>
          <a:ln w="25400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05385" y="3922576"/>
            <a:ext cx="230519" cy="261612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26444" y="3771161"/>
            <a:ext cx="383533" cy="49108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π</a:t>
            </a:r>
            <a:r>
              <a:rPr lang="en-US" sz="12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en-US" sz="2400" i="1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6" name="Freeform 125"/>
          <p:cNvSpPr/>
          <p:nvPr/>
        </p:nvSpPr>
        <p:spPr>
          <a:xfrm rot="8719075">
            <a:off x="6659829" y="4075450"/>
            <a:ext cx="385072" cy="389555"/>
          </a:xfrm>
          <a:custGeom>
            <a:avLst/>
            <a:gdLst>
              <a:gd name="connsiteX0" fmla="*/ 0 w 859195"/>
              <a:gd name="connsiteY0" fmla="*/ 116055 h 708031"/>
              <a:gd name="connsiteX1" fmla="*/ 190500 w 859195"/>
              <a:gd name="connsiteY1" fmla="*/ 11280 h 708031"/>
              <a:gd name="connsiteX2" fmla="*/ 66675 w 859195"/>
              <a:gd name="connsiteY2" fmla="*/ 354180 h 708031"/>
              <a:gd name="connsiteX3" fmla="*/ 347663 w 859195"/>
              <a:gd name="connsiteY3" fmla="*/ 106530 h 708031"/>
              <a:gd name="connsiteX4" fmla="*/ 228600 w 859195"/>
              <a:gd name="connsiteY4" fmla="*/ 454192 h 708031"/>
              <a:gd name="connsiteX5" fmla="*/ 495300 w 859195"/>
              <a:gd name="connsiteY5" fmla="*/ 230355 h 708031"/>
              <a:gd name="connsiteX6" fmla="*/ 400050 w 859195"/>
              <a:gd name="connsiteY6" fmla="*/ 587542 h 708031"/>
              <a:gd name="connsiteX7" fmla="*/ 666750 w 859195"/>
              <a:gd name="connsiteY7" fmla="*/ 368467 h 708031"/>
              <a:gd name="connsiteX8" fmla="*/ 557213 w 859195"/>
              <a:gd name="connsiteY8" fmla="*/ 706605 h 708031"/>
              <a:gd name="connsiteX9" fmla="*/ 838200 w 859195"/>
              <a:gd name="connsiteY9" fmla="*/ 497055 h 708031"/>
              <a:gd name="connsiteX10" fmla="*/ 833438 w 859195"/>
              <a:gd name="connsiteY10" fmla="*/ 682792 h 70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195" h="708031">
                <a:moveTo>
                  <a:pt x="0" y="116055"/>
                </a:moveTo>
                <a:cubicBezTo>
                  <a:pt x="89694" y="43823"/>
                  <a:pt x="179388" y="-28408"/>
                  <a:pt x="190500" y="11280"/>
                </a:cubicBezTo>
                <a:cubicBezTo>
                  <a:pt x="201613" y="50967"/>
                  <a:pt x="40481" y="338305"/>
                  <a:pt x="66675" y="354180"/>
                </a:cubicBezTo>
                <a:cubicBezTo>
                  <a:pt x="92869" y="370055"/>
                  <a:pt x="320676" y="89861"/>
                  <a:pt x="347663" y="106530"/>
                </a:cubicBezTo>
                <a:cubicBezTo>
                  <a:pt x="374650" y="123199"/>
                  <a:pt x="203994" y="433555"/>
                  <a:pt x="228600" y="454192"/>
                </a:cubicBezTo>
                <a:cubicBezTo>
                  <a:pt x="253206" y="474829"/>
                  <a:pt x="466725" y="208130"/>
                  <a:pt x="495300" y="230355"/>
                </a:cubicBezTo>
                <a:cubicBezTo>
                  <a:pt x="523875" y="252580"/>
                  <a:pt x="371475" y="564523"/>
                  <a:pt x="400050" y="587542"/>
                </a:cubicBezTo>
                <a:cubicBezTo>
                  <a:pt x="428625" y="610561"/>
                  <a:pt x="640556" y="348623"/>
                  <a:pt x="666750" y="368467"/>
                </a:cubicBezTo>
                <a:cubicBezTo>
                  <a:pt x="692944" y="388311"/>
                  <a:pt x="528638" y="685174"/>
                  <a:pt x="557213" y="706605"/>
                </a:cubicBezTo>
                <a:cubicBezTo>
                  <a:pt x="585788" y="728036"/>
                  <a:pt x="792163" y="501024"/>
                  <a:pt x="838200" y="497055"/>
                </a:cubicBezTo>
                <a:cubicBezTo>
                  <a:pt x="884238" y="493086"/>
                  <a:pt x="841376" y="645486"/>
                  <a:pt x="833438" y="68279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 rot="8736758">
            <a:off x="5715160" y="3957011"/>
            <a:ext cx="385072" cy="389555"/>
          </a:xfrm>
          <a:custGeom>
            <a:avLst/>
            <a:gdLst>
              <a:gd name="connsiteX0" fmla="*/ 0 w 859195"/>
              <a:gd name="connsiteY0" fmla="*/ 116055 h 708031"/>
              <a:gd name="connsiteX1" fmla="*/ 190500 w 859195"/>
              <a:gd name="connsiteY1" fmla="*/ 11280 h 708031"/>
              <a:gd name="connsiteX2" fmla="*/ 66675 w 859195"/>
              <a:gd name="connsiteY2" fmla="*/ 354180 h 708031"/>
              <a:gd name="connsiteX3" fmla="*/ 347663 w 859195"/>
              <a:gd name="connsiteY3" fmla="*/ 106530 h 708031"/>
              <a:gd name="connsiteX4" fmla="*/ 228600 w 859195"/>
              <a:gd name="connsiteY4" fmla="*/ 454192 h 708031"/>
              <a:gd name="connsiteX5" fmla="*/ 495300 w 859195"/>
              <a:gd name="connsiteY5" fmla="*/ 230355 h 708031"/>
              <a:gd name="connsiteX6" fmla="*/ 400050 w 859195"/>
              <a:gd name="connsiteY6" fmla="*/ 587542 h 708031"/>
              <a:gd name="connsiteX7" fmla="*/ 666750 w 859195"/>
              <a:gd name="connsiteY7" fmla="*/ 368467 h 708031"/>
              <a:gd name="connsiteX8" fmla="*/ 557213 w 859195"/>
              <a:gd name="connsiteY8" fmla="*/ 706605 h 708031"/>
              <a:gd name="connsiteX9" fmla="*/ 838200 w 859195"/>
              <a:gd name="connsiteY9" fmla="*/ 497055 h 708031"/>
              <a:gd name="connsiteX10" fmla="*/ 833438 w 859195"/>
              <a:gd name="connsiteY10" fmla="*/ 682792 h 70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9195" h="708031">
                <a:moveTo>
                  <a:pt x="0" y="116055"/>
                </a:moveTo>
                <a:cubicBezTo>
                  <a:pt x="89694" y="43823"/>
                  <a:pt x="179388" y="-28408"/>
                  <a:pt x="190500" y="11280"/>
                </a:cubicBezTo>
                <a:cubicBezTo>
                  <a:pt x="201613" y="50967"/>
                  <a:pt x="40481" y="338305"/>
                  <a:pt x="66675" y="354180"/>
                </a:cubicBezTo>
                <a:cubicBezTo>
                  <a:pt x="92869" y="370055"/>
                  <a:pt x="320676" y="89861"/>
                  <a:pt x="347663" y="106530"/>
                </a:cubicBezTo>
                <a:cubicBezTo>
                  <a:pt x="374650" y="123199"/>
                  <a:pt x="203994" y="433555"/>
                  <a:pt x="228600" y="454192"/>
                </a:cubicBezTo>
                <a:cubicBezTo>
                  <a:pt x="253206" y="474829"/>
                  <a:pt x="466725" y="208130"/>
                  <a:pt x="495300" y="230355"/>
                </a:cubicBezTo>
                <a:cubicBezTo>
                  <a:pt x="523875" y="252580"/>
                  <a:pt x="371475" y="564523"/>
                  <a:pt x="400050" y="587542"/>
                </a:cubicBezTo>
                <a:cubicBezTo>
                  <a:pt x="428625" y="610561"/>
                  <a:pt x="640556" y="348623"/>
                  <a:pt x="666750" y="368467"/>
                </a:cubicBezTo>
                <a:cubicBezTo>
                  <a:pt x="692944" y="388311"/>
                  <a:pt x="528638" y="685174"/>
                  <a:pt x="557213" y="706605"/>
                </a:cubicBezTo>
                <a:cubicBezTo>
                  <a:pt x="585788" y="728036"/>
                  <a:pt x="792163" y="501024"/>
                  <a:pt x="838200" y="497055"/>
                </a:cubicBezTo>
                <a:cubicBezTo>
                  <a:pt x="884238" y="493086"/>
                  <a:pt x="841376" y="645486"/>
                  <a:pt x="833438" y="682792"/>
                </a:cubicBezTo>
              </a:path>
            </a:pathLst>
          </a:cu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615"/>
            <a:ext cx="3027966" cy="106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3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Mu2e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784" y="4231719"/>
            <a:ext cx="53926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Search for Charged Lepton Flavor Violation (CLFV) in the form of neutrino-less muon to electron conversion (μ → e + γ).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Neutrinos mix, quarks interconvert, why not leptons? 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4" y="1238048"/>
            <a:ext cx="4227021" cy="2007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8029" y="3266914"/>
            <a:ext cx="3275961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Weak Force Decay (common)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662" y="3276600"/>
            <a:ext cx="28993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cs typeface="Arial" panose="020B0604020202020204" pitchFamily="34" charset="0"/>
              </a:rPr>
              <a:t>Direct Conversion (signal)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943600" y="3962400"/>
            <a:ext cx="2925643" cy="2716554"/>
            <a:chOff x="5309082" y="1247774"/>
            <a:chExt cx="3806343" cy="3552826"/>
          </a:xfrm>
        </p:grpSpPr>
        <p:pic>
          <p:nvPicPr>
            <p:cNvPr id="15" name="Content Placeholder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39" b="4079"/>
            <a:stretch/>
          </p:blipFill>
          <p:spPr>
            <a:xfrm>
              <a:off x="5309082" y="1247774"/>
              <a:ext cx="3806343" cy="3552826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5791200" y="1447800"/>
              <a:ext cx="2362200" cy="281940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21879" y="2089627"/>
              <a:ext cx="381000" cy="381000"/>
              <a:chOff x="6477000" y="2066925"/>
              <a:chExt cx="381000" cy="381000"/>
            </a:xfrm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6477000" y="2066925"/>
                <a:ext cx="381000" cy="3810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>
                <a:off x="6477000" y="2066925"/>
                <a:ext cx="381000" cy="3810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/>
            <p:cNvCxnSpPr/>
            <p:nvPr/>
          </p:nvCxnSpPr>
          <p:spPr>
            <a:xfrm>
              <a:off x="6400800" y="2089627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010400" y="2089627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7140361" y="2089627"/>
              <a:ext cx="381000" cy="381000"/>
              <a:chOff x="6477000" y="2066925"/>
              <a:chExt cx="381000" cy="3810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6477000" y="2066925"/>
                <a:ext cx="381000" cy="3810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6477000" y="2066925"/>
                <a:ext cx="381000" cy="381000"/>
              </a:xfrm>
              <a:prstGeom prst="straightConnector1">
                <a:avLst/>
              </a:prstGeom>
              <a:ln w="25400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Arrow Connector 24"/>
            <p:cNvCxnSpPr/>
            <p:nvPr/>
          </p:nvCxnSpPr>
          <p:spPr>
            <a:xfrm>
              <a:off x="7620000" y="2089627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453541" y="3294158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043352" y="3294158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562748" y="3294158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6712379" y="3009900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7330861" y="2999298"/>
              <a:ext cx="0" cy="38100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521879" y="3048000"/>
              <a:ext cx="999482" cy="0"/>
            </a:xfrm>
            <a:prstGeom prst="straightConnector1">
              <a:avLst/>
            </a:prstGeom>
            <a:ln w="25400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s://gm1.ggpht.com/7ehXN_nNq0I0DzlAey5xIdHoQl51xzjri6FDhjklGMru38J7jQzzr_TgmXwtImITTmtFotXVCvMKaZ4-U3bxPWxeOxJ43vhjJqmmvNch7-D-ixE9erHvTAbpbVc2_a9PyPksunUzTaQZRHscJNW7_i2PH4YpKEx9TFP-r7BDXqkzskjHv5U97GNQvShuzJOHAbUcVc7qIFJrhw9OqmoHUad74rNYjRFxjqTgtg16u8vyEj49aTSBZKOL8PoZxoT6iyYk4r8e1d2VajsTNyW1xa7iNJ8OfmX_M1IAABsvkYc7b2hB679wknnJi6zpy2cda9PB2ACBUrC6nTktjOUXby6pNdpQLKKsuOYHUR573hZLyJXTcYNGLY0jrJmOc4Op4a7em8gw6uJNSZ1PZTSwADzAXReTNWdVj5r2wLX5Qczx62qwYtoXd2ut9aFO89n4yvzKlAgTjNhM4H4yuVVKrrQ16agHCJH6cDeJHg_ZL1VDC116bLMRRQzEZyLBo4SwlH5ig8CLte-0xGFDzaVx2M38w9rdoa0cFeI2PN4flMhsyqcw-3XIjmC20mTIWO4a-z2B0nIuVGqpfoQE2ayZFVMwaE_ILj0RXPHLQ6TIpkT0jjAhndfIlDMeOpjfhey9KxTTibJnsiNyVeAivy5Su0En3azOAR4AcZFg6Cmz1y8Yb9KP-fC8Jiqcc2rRVw=w812-h628-l75-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678355" cy="20714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Mu2e</a:t>
            </a:r>
            <a:endParaRPr lang="en-US" sz="400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408356" y="1143000"/>
            <a:ext cx="8278444" cy="2626581"/>
            <a:chOff x="408356" y="1488219"/>
            <a:chExt cx="8278444" cy="2626581"/>
          </a:xfrm>
        </p:grpSpPr>
        <p:grpSp>
          <p:nvGrpSpPr>
            <p:cNvPr id="4" name="Group 3"/>
            <p:cNvGrpSpPr/>
            <p:nvPr/>
          </p:nvGrpSpPr>
          <p:grpSpPr>
            <a:xfrm>
              <a:off x="408356" y="1542058"/>
              <a:ext cx="8278444" cy="2572742"/>
              <a:chOff x="1087733" y="24671865"/>
              <a:chExt cx="11406019" cy="378883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87733" y="25144919"/>
                <a:ext cx="11406019" cy="3315776"/>
                <a:chOff x="1889140" y="29969756"/>
                <a:chExt cx="8811517" cy="1948164"/>
              </a:xfrm>
            </p:grpSpPr>
            <p:pic>
              <p:nvPicPr>
                <p:cNvPr id="23" name="Picture 22" descr="mu2edisk.pdf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27" t="37332" r="8605" b="49337"/>
                <a:stretch/>
              </p:blipFill>
              <p:spPr>
                <a:xfrm>
                  <a:off x="1964409" y="30018736"/>
                  <a:ext cx="8736248" cy="1899184"/>
                </a:xfrm>
                <a:prstGeom prst="rect">
                  <a:avLst/>
                </a:prstGeom>
                <a:ln>
                  <a:noFill/>
                </a:ln>
              </p:spPr>
            </p:pic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3893137" y="29969756"/>
                  <a:ext cx="1250756" cy="478446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24"/>
                <p:cNvGrpSpPr>
                  <a:grpSpLocks noChangeAspect="1"/>
                </p:cNvGrpSpPr>
                <p:nvPr/>
              </p:nvGrpSpPr>
              <p:grpSpPr>
                <a:xfrm>
                  <a:off x="1889140" y="30626533"/>
                  <a:ext cx="1389821" cy="729044"/>
                  <a:chOff x="2282825" y="3660775"/>
                  <a:chExt cx="1616075" cy="847724"/>
                </a:xfrm>
              </p:grpSpPr>
              <p:cxnSp>
                <p:nvCxnSpPr>
                  <p:cNvPr id="97" name="Straight Connector 96"/>
                  <p:cNvCxnSpPr/>
                  <p:nvPr/>
                </p:nvCxnSpPr>
                <p:spPr>
                  <a:xfrm rot="10800000" flipV="1">
                    <a:off x="2406650" y="3898899"/>
                    <a:ext cx="1022350" cy="409575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0800000" flipV="1">
                    <a:off x="2406650" y="3887786"/>
                    <a:ext cx="1022351" cy="35718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10800000" flipV="1">
                    <a:off x="2406652" y="3898899"/>
                    <a:ext cx="1022349" cy="48895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10800000" flipV="1">
                    <a:off x="2282825" y="3908422"/>
                    <a:ext cx="1146176" cy="40005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10800000" flipV="1">
                    <a:off x="2657475" y="3908424"/>
                    <a:ext cx="771526" cy="457200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 flipV="1">
                    <a:off x="3429001" y="3743325"/>
                    <a:ext cx="346075" cy="15557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10800000" flipV="1">
                    <a:off x="2505075" y="3887786"/>
                    <a:ext cx="923927" cy="47626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0800000" flipV="1">
                    <a:off x="2406650" y="3908423"/>
                    <a:ext cx="1022351" cy="142875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10800000" flipV="1">
                    <a:off x="3429000" y="3908422"/>
                    <a:ext cx="469900" cy="2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0800000" flipV="1">
                    <a:off x="2406649" y="3887786"/>
                    <a:ext cx="1004891" cy="265113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 flipV="1">
                    <a:off x="2738438" y="3908425"/>
                    <a:ext cx="690565" cy="60007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10800000" flipV="1">
                    <a:off x="2657476" y="3898899"/>
                    <a:ext cx="754065" cy="609599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0800000" flipV="1">
                    <a:off x="2545555" y="3887785"/>
                    <a:ext cx="883448" cy="500063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0800000" flipV="1">
                    <a:off x="2846389" y="3887785"/>
                    <a:ext cx="582614" cy="565152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>
                    <a:off x="3121820" y="3990177"/>
                    <a:ext cx="398461" cy="215905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rot="5400000">
                    <a:off x="3229773" y="4098129"/>
                    <a:ext cx="398461" cy="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5400000">
                    <a:off x="3130551" y="4035420"/>
                    <a:ext cx="425449" cy="171458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16200000" flipH="1">
                    <a:off x="3224211" y="3694109"/>
                    <a:ext cx="238124" cy="171455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25"/>
                <p:cNvGrpSpPr/>
                <p:nvPr/>
              </p:nvGrpSpPr>
              <p:grpSpPr>
                <a:xfrm>
                  <a:off x="2916138" y="30572651"/>
                  <a:ext cx="2168447" cy="336892"/>
                  <a:chOff x="1180250" y="4598754"/>
                  <a:chExt cx="2168447" cy="336892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 rot="1108014">
                    <a:off x="1180250" y="4701835"/>
                    <a:ext cx="255522" cy="233811"/>
                    <a:chOff x="965372" y="3866032"/>
                    <a:chExt cx="255522" cy="233811"/>
                  </a:xfrm>
                </p:grpSpPr>
                <p:sp>
                  <p:nvSpPr>
                    <p:cNvPr id="91" name="Arc 90"/>
                    <p:cNvSpPr/>
                    <p:nvPr/>
                  </p:nvSpPr>
                  <p:spPr>
                    <a:xfrm rot="9954521">
                      <a:off x="1031837" y="3938014"/>
                      <a:ext cx="45719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Arc 91"/>
                    <p:cNvSpPr/>
                    <p:nvPr/>
                  </p:nvSpPr>
                  <p:spPr>
                    <a:xfrm rot="20042317">
                      <a:off x="1033665" y="3948226"/>
                      <a:ext cx="119881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3" name="Arc 92"/>
                    <p:cNvSpPr/>
                    <p:nvPr/>
                  </p:nvSpPr>
                  <p:spPr>
                    <a:xfrm rot="20042317">
                      <a:off x="965372" y="3973662"/>
                      <a:ext cx="119881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Arc 93"/>
                    <p:cNvSpPr/>
                    <p:nvPr/>
                  </p:nvSpPr>
                  <p:spPr>
                    <a:xfrm rot="9954521">
                      <a:off x="1101474" y="3912798"/>
                      <a:ext cx="45719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Arc 94"/>
                    <p:cNvSpPr/>
                    <p:nvPr/>
                  </p:nvSpPr>
                  <p:spPr>
                    <a:xfrm rot="20042317">
                      <a:off x="1101013" y="3903119"/>
                      <a:ext cx="119881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Arc 95"/>
                    <p:cNvSpPr/>
                    <p:nvPr/>
                  </p:nvSpPr>
                  <p:spPr>
                    <a:xfrm rot="9954521">
                      <a:off x="1166532" y="3866032"/>
                      <a:ext cx="45719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/>
                  <p:cNvGrpSpPr/>
                  <p:nvPr/>
                </p:nvGrpSpPr>
                <p:grpSpPr>
                  <a:xfrm rot="1108014">
                    <a:off x="1407219" y="4666497"/>
                    <a:ext cx="255522" cy="233811"/>
                    <a:chOff x="965372" y="3866032"/>
                    <a:chExt cx="255522" cy="233811"/>
                  </a:xfrm>
                </p:grpSpPr>
                <p:sp>
                  <p:nvSpPr>
                    <p:cNvPr id="85" name="Arc 84"/>
                    <p:cNvSpPr/>
                    <p:nvPr/>
                  </p:nvSpPr>
                  <p:spPr>
                    <a:xfrm rot="9954521">
                      <a:off x="1031837" y="3938014"/>
                      <a:ext cx="45719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Arc 85"/>
                    <p:cNvSpPr/>
                    <p:nvPr/>
                  </p:nvSpPr>
                  <p:spPr>
                    <a:xfrm rot="20042317">
                      <a:off x="1033665" y="3948226"/>
                      <a:ext cx="119881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Arc 86"/>
                    <p:cNvSpPr/>
                    <p:nvPr/>
                  </p:nvSpPr>
                  <p:spPr>
                    <a:xfrm rot="20042317">
                      <a:off x="965372" y="3973662"/>
                      <a:ext cx="119881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Arc 87"/>
                    <p:cNvSpPr/>
                    <p:nvPr/>
                  </p:nvSpPr>
                  <p:spPr>
                    <a:xfrm rot="9954521">
                      <a:off x="1101474" y="3912798"/>
                      <a:ext cx="45719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" name="Arc 88"/>
                    <p:cNvSpPr/>
                    <p:nvPr/>
                  </p:nvSpPr>
                  <p:spPr>
                    <a:xfrm rot="20042317">
                      <a:off x="1101013" y="3903119"/>
                      <a:ext cx="119881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Arc 89"/>
                    <p:cNvSpPr/>
                    <p:nvPr/>
                  </p:nvSpPr>
                  <p:spPr>
                    <a:xfrm rot="9954521">
                      <a:off x="1166532" y="3866032"/>
                      <a:ext cx="45719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1" name="Arc 60"/>
                  <p:cNvSpPr/>
                  <p:nvPr/>
                </p:nvSpPr>
                <p:spPr>
                  <a:xfrm rot="11062535">
                    <a:off x="1691325" y="4689763"/>
                    <a:ext cx="45719" cy="137485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rot="21150331">
                    <a:off x="1689705" y="4712065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Arc 62"/>
                  <p:cNvSpPr/>
                  <p:nvPr/>
                </p:nvSpPr>
                <p:spPr>
                  <a:xfrm rot="21150331">
                    <a:off x="1616872" y="4714559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Arc 63"/>
                  <p:cNvSpPr/>
                  <p:nvPr/>
                </p:nvSpPr>
                <p:spPr>
                  <a:xfrm rot="11062535">
                    <a:off x="1765364" y="4687904"/>
                    <a:ext cx="45719" cy="137485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Arc 64"/>
                  <p:cNvSpPr/>
                  <p:nvPr/>
                </p:nvSpPr>
                <p:spPr>
                  <a:xfrm rot="21150331">
                    <a:off x="1767873" y="4690614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Arc 65"/>
                  <p:cNvSpPr/>
                  <p:nvPr/>
                </p:nvSpPr>
                <p:spPr>
                  <a:xfrm rot="21150331">
                    <a:off x="1925963" y="4679699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Arc 66"/>
                  <p:cNvSpPr/>
                  <p:nvPr/>
                </p:nvSpPr>
                <p:spPr>
                  <a:xfrm rot="21150331">
                    <a:off x="1853130" y="4682193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rot="21150331">
                    <a:off x="2004131" y="4658248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Arc 68"/>
                  <p:cNvSpPr/>
                  <p:nvPr/>
                </p:nvSpPr>
                <p:spPr>
                  <a:xfrm rot="21150331">
                    <a:off x="2371171" y="4604330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Arc 69"/>
                  <p:cNvSpPr/>
                  <p:nvPr/>
                </p:nvSpPr>
                <p:spPr>
                  <a:xfrm rot="21150331">
                    <a:off x="2298338" y="4606824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Arc 70"/>
                  <p:cNvSpPr/>
                  <p:nvPr/>
                </p:nvSpPr>
                <p:spPr>
                  <a:xfrm>
                    <a:off x="2449339" y="4598754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Arc 71"/>
                  <p:cNvSpPr/>
                  <p:nvPr/>
                </p:nvSpPr>
                <p:spPr>
                  <a:xfrm rot="21150331">
                    <a:off x="2145493" y="4638419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Arc 72"/>
                  <p:cNvSpPr/>
                  <p:nvPr/>
                </p:nvSpPr>
                <p:spPr>
                  <a:xfrm rot="21150331">
                    <a:off x="2072660" y="4640913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Arc 73"/>
                  <p:cNvSpPr/>
                  <p:nvPr/>
                </p:nvSpPr>
                <p:spPr>
                  <a:xfrm rot="21150331">
                    <a:off x="2223661" y="4616968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Arc 74"/>
                  <p:cNvSpPr/>
                  <p:nvPr/>
                </p:nvSpPr>
                <p:spPr>
                  <a:xfrm>
                    <a:off x="2528329" y="4599544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Arc 75"/>
                  <p:cNvSpPr/>
                  <p:nvPr/>
                </p:nvSpPr>
                <p:spPr>
                  <a:xfrm>
                    <a:off x="2680729" y="4611822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Arc 76"/>
                  <p:cNvSpPr/>
                  <p:nvPr/>
                </p:nvSpPr>
                <p:spPr>
                  <a:xfrm>
                    <a:off x="2609851" y="4606513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Arc 77"/>
                  <p:cNvSpPr/>
                  <p:nvPr/>
                </p:nvSpPr>
                <p:spPr>
                  <a:xfrm rot="496777">
                    <a:off x="2764728" y="4624716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Arc 78"/>
                  <p:cNvSpPr/>
                  <p:nvPr/>
                </p:nvSpPr>
                <p:spPr>
                  <a:xfrm rot="496777">
                    <a:off x="2848726" y="4643777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Arc 79"/>
                  <p:cNvSpPr/>
                  <p:nvPr/>
                </p:nvSpPr>
                <p:spPr>
                  <a:xfrm rot="951812">
                    <a:off x="2932723" y="4654046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Arc 80"/>
                  <p:cNvSpPr/>
                  <p:nvPr/>
                </p:nvSpPr>
                <p:spPr>
                  <a:xfrm rot="951812">
                    <a:off x="3010219" y="4686198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Arc 81"/>
                  <p:cNvSpPr/>
                  <p:nvPr/>
                </p:nvSpPr>
                <p:spPr>
                  <a:xfrm rot="951812">
                    <a:off x="3087714" y="4711906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Arc 82"/>
                  <p:cNvSpPr/>
                  <p:nvPr/>
                </p:nvSpPr>
                <p:spPr>
                  <a:xfrm rot="1667382">
                    <a:off x="3158860" y="4743865"/>
                    <a:ext cx="119881" cy="126181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Arc 83"/>
                  <p:cNvSpPr/>
                  <p:nvPr/>
                </p:nvSpPr>
                <p:spPr>
                  <a:xfrm rot="1667382">
                    <a:off x="3228816" y="4782435"/>
                    <a:ext cx="119881" cy="126181"/>
                  </a:xfrm>
                  <a:prstGeom prst="arc">
                    <a:avLst>
                      <a:gd name="adj1" fmla="val 11005528"/>
                      <a:gd name="adj2" fmla="val 19241856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5288001" y="31050969"/>
                  <a:ext cx="2199196" cy="307891"/>
                  <a:chOff x="3571610" y="5065471"/>
                  <a:chExt cx="2199196" cy="307891"/>
                </a:xfrm>
              </p:grpSpPr>
              <p:sp>
                <p:nvSpPr>
                  <p:cNvPr id="37" name="Arc 36"/>
                  <p:cNvSpPr/>
                  <p:nvPr/>
                </p:nvSpPr>
                <p:spPr>
                  <a:xfrm rot="1667382">
                    <a:off x="3571610" y="5065471"/>
                    <a:ext cx="119881" cy="126181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Arc 37"/>
                  <p:cNvSpPr/>
                  <p:nvPr/>
                </p:nvSpPr>
                <p:spPr>
                  <a:xfrm rot="855325">
                    <a:off x="3638392" y="5115060"/>
                    <a:ext cx="119881" cy="126181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Arc 38"/>
                  <p:cNvSpPr/>
                  <p:nvPr/>
                </p:nvSpPr>
                <p:spPr>
                  <a:xfrm rot="434165">
                    <a:off x="3717160" y="5142881"/>
                    <a:ext cx="119881" cy="126181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Arc 39"/>
                  <p:cNvSpPr/>
                  <p:nvPr/>
                </p:nvSpPr>
                <p:spPr>
                  <a:xfrm rot="434165">
                    <a:off x="3784570" y="5172804"/>
                    <a:ext cx="119881" cy="126181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Arc 40"/>
                  <p:cNvSpPr/>
                  <p:nvPr/>
                </p:nvSpPr>
                <p:spPr>
                  <a:xfrm>
                    <a:off x="3869560" y="5197175"/>
                    <a:ext cx="119881" cy="126181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Arc 41"/>
                  <p:cNvSpPr/>
                  <p:nvPr/>
                </p:nvSpPr>
                <p:spPr>
                  <a:xfrm>
                    <a:off x="3939794" y="5213019"/>
                    <a:ext cx="155956" cy="126181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Arc 42"/>
                  <p:cNvSpPr/>
                  <p:nvPr/>
                </p:nvSpPr>
                <p:spPr>
                  <a:xfrm>
                    <a:off x="4053620" y="5250445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Arc 43"/>
                  <p:cNvSpPr/>
                  <p:nvPr/>
                </p:nvSpPr>
                <p:spPr>
                  <a:xfrm rot="21368266">
                    <a:off x="4161570" y="5262919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Arc 44"/>
                  <p:cNvSpPr/>
                  <p:nvPr/>
                </p:nvSpPr>
                <p:spPr>
                  <a:xfrm rot="20968505">
                    <a:off x="4275870" y="5281258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Arc 45"/>
                  <p:cNvSpPr/>
                  <p:nvPr/>
                </p:nvSpPr>
                <p:spPr>
                  <a:xfrm rot="20968505">
                    <a:off x="4396520" y="5277305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Arc 46"/>
                  <p:cNvSpPr/>
                  <p:nvPr/>
                </p:nvSpPr>
                <p:spPr>
                  <a:xfrm rot="20519236">
                    <a:off x="4510819" y="5281258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Arc 47"/>
                  <p:cNvSpPr/>
                  <p:nvPr/>
                </p:nvSpPr>
                <p:spPr>
                  <a:xfrm rot="20519236">
                    <a:off x="4631469" y="5274129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Arc 48"/>
                  <p:cNvSpPr/>
                  <p:nvPr/>
                </p:nvSpPr>
                <p:spPr>
                  <a:xfrm rot="20519236">
                    <a:off x="4752119" y="5258901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rot="20519236">
                    <a:off x="4875945" y="5234876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Arc 50"/>
                  <p:cNvSpPr/>
                  <p:nvPr/>
                </p:nvSpPr>
                <p:spPr>
                  <a:xfrm rot="20519236">
                    <a:off x="4987070" y="5217785"/>
                    <a:ext cx="155956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rot="20519236">
                    <a:off x="5087463" y="5213350"/>
                    <a:ext cx="205172" cy="92104"/>
                  </a:xfrm>
                  <a:prstGeom prst="arc">
                    <a:avLst>
                      <a:gd name="adj1" fmla="val 11005528"/>
                      <a:gd name="adj2" fmla="val 1407024"/>
                    </a:avLst>
                  </a:prstGeom>
                  <a:ln w="12700">
                    <a:solidFill>
                      <a:srgbClr val="FF0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215556" y="5094873"/>
                    <a:ext cx="555250" cy="202111"/>
                    <a:chOff x="4628181" y="4252431"/>
                    <a:chExt cx="555250" cy="202111"/>
                  </a:xfrm>
                </p:grpSpPr>
                <p:sp>
                  <p:nvSpPr>
                    <p:cNvPr id="54" name="Arc 53"/>
                    <p:cNvSpPr/>
                    <p:nvPr/>
                  </p:nvSpPr>
                  <p:spPr>
                    <a:xfrm rot="20466250">
                      <a:off x="4628181" y="4328361"/>
                      <a:ext cx="250613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" name="Arc 54"/>
                    <p:cNvSpPr/>
                    <p:nvPr/>
                  </p:nvSpPr>
                  <p:spPr>
                    <a:xfrm rot="20466250">
                      <a:off x="4779630" y="4280041"/>
                      <a:ext cx="250613" cy="126181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Arc 55"/>
                    <p:cNvSpPr/>
                    <p:nvPr/>
                  </p:nvSpPr>
                  <p:spPr>
                    <a:xfrm rot="9159468">
                      <a:off x="4931299" y="4252602"/>
                      <a:ext cx="95577" cy="13748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Arc 56"/>
                    <p:cNvSpPr/>
                    <p:nvPr/>
                  </p:nvSpPr>
                  <p:spPr>
                    <a:xfrm rot="10110389">
                      <a:off x="4778601" y="4284618"/>
                      <a:ext cx="93209" cy="142325"/>
                    </a:xfrm>
                    <a:prstGeom prst="arc">
                      <a:avLst>
                        <a:gd name="adj1" fmla="val 11005528"/>
                        <a:gd name="adj2" fmla="val 0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Arc 57"/>
                    <p:cNvSpPr/>
                    <p:nvPr/>
                  </p:nvSpPr>
                  <p:spPr>
                    <a:xfrm rot="21116563">
                      <a:off x="4932818" y="4252431"/>
                      <a:ext cx="250613" cy="126181"/>
                    </a:xfrm>
                    <a:prstGeom prst="arc">
                      <a:avLst>
                        <a:gd name="adj1" fmla="val 10433135"/>
                        <a:gd name="adj2" fmla="val 20813527"/>
                      </a:avLst>
                    </a:prstGeom>
                    <a:ln w="12700">
                      <a:solidFill>
                        <a:srgbClr val="FF0000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7485396" y="30685432"/>
                  <a:ext cx="827341" cy="660237"/>
                  <a:chOff x="5755599" y="4714541"/>
                  <a:chExt cx="827341" cy="660237"/>
                </a:xfrm>
              </p:grpSpPr>
              <p:sp>
                <p:nvSpPr>
                  <p:cNvPr id="32" name="Arc 31"/>
                  <p:cNvSpPr/>
                  <p:nvPr/>
                </p:nvSpPr>
                <p:spPr>
                  <a:xfrm rot="20856685">
                    <a:off x="6126459" y="4714541"/>
                    <a:ext cx="456481" cy="660237"/>
                  </a:xfrm>
                  <a:prstGeom prst="arc">
                    <a:avLst>
                      <a:gd name="adj1" fmla="val 11005528"/>
                      <a:gd name="adj2" fmla="val 21548159"/>
                    </a:avLst>
                  </a:pr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Arc 32"/>
                  <p:cNvSpPr/>
                  <p:nvPr/>
                </p:nvSpPr>
                <p:spPr>
                  <a:xfrm rot="9941458">
                    <a:off x="5846039" y="4937479"/>
                    <a:ext cx="85803" cy="221103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Arc 33"/>
                  <p:cNvSpPr/>
                  <p:nvPr/>
                </p:nvSpPr>
                <p:spPr>
                  <a:xfrm rot="20673755">
                    <a:off x="5755599" y="4923696"/>
                    <a:ext cx="179793" cy="306499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Arc 34"/>
                  <p:cNvSpPr/>
                  <p:nvPr/>
                </p:nvSpPr>
                <p:spPr>
                  <a:xfrm rot="20921661">
                    <a:off x="5864793" y="4836519"/>
                    <a:ext cx="342642" cy="494407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Arc 35"/>
                  <p:cNvSpPr/>
                  <p:nvPr/>
                </p:nvSpPr>
                <p:spPr>
                  <a:xfrm rot="9941458">
                    <a:off x="6117520" y="4928721"/>
                    <a:ext cx="85803" cy="221103"/>
                  </a:xfrm>
                  <a:prstGeom prst="arc">
                    <a:avLst>
                      <a:gd name="adj1" fmla="val 11005528"/>
                      <a:gd name="adj2" fmla="val 0"/>
                    </a:avLst>
                  </a:pr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9313830" y="30486573"/>
                  <a:ext cx="403225" cy="261290"/>
                  <a:chOff x="7575435" y="4285085"/>
                  <a:chExt cx="403225" cy="261290"/>
                </a:xfrm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7575435" y="4532735"/>
                    <a:ext cx="133350" cy="13640"/>
                  </a:xfrm>
                  <a:custGeom>
                    <a:avLst/>
                    <a:gdLst>
                      <a:gd name="connsiteX0" fmla="*/ 0 w 133350"/>
                      <a:gd name="connsiteY0" fmla="*/ 0 h 13640"/>
                      <a:gd name="connsiteX1" fmla="*/ 88900 w 133350"/>
                      <a:gd name="connsiteY1" fmla="*/ 12700 h 13640"/>
                      <a:gd name="connsiteX2" fmla="*/ 133350 w 133350"/>
                      <a:gd name="connsiteY2" fmla="*/ 12700 h 13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3350" h="13640">
                        <a:moveTo>
                          <a:pt x="0" y="0"/>
                        </a:moveTo>
                        <a:cubicBezTo>
                          <a:pt x="33337" y="5291"/>
                          <a:pt x="66675" y="10583"/>
                          <a:pt x="88900" y="12700"/>
                        </a:cubicBezTo>
                        <a:cubicBezTo>
                          <a:pt x="111125" y="14817"/>
                          <a:pt x="133350" y="12700"/>
                          <a:pt x="133350" y="1270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7816735" y="4285085"/>
                    <a:ext cx="161925" cy="261289"/>
                  </a:xfrm>
                  <a:custGeom>
                    <a:avLst/>
                    <a:gdLst>
                      <a:gd name="connsiteX0" fmla="*/ 0 w 174625"/>
                      <a:gd name="connsiteY0" fmla="*/ 234950 h 234950"/>
                      <a:gd name="connsiteX1" fmla="*/ 53975 w 174625"/>
                      <a:gd name="connsiteY1" fmla="*/ 212725 h 234950"/>
                      <a:gd name="connsiteX2" fmla="*/ 104775 w 174625"/>
                      <a:gd name="connsiteY2" fmla="*/ 180975 h 234950"/>
                      <a:gd name="connsiteX3" fmla="*/ 142875 w 174625"/>
                      <a:gd name="connsiteY3" fmla="*/ 123825 h 234950"/>
                      <a:gd name="connsiteX4" fmla="*/ 165100 w 174625"/>
                      <a:gd name="connsiteY4" fmla="*/ 60325 h 234950"/>
                      <a:gd name="connsiteX5" fmla="*/ 174625 w 174625"/>
                      <a:gd name="connsiteY5" fmla="*/ 0 h 23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4625" h="234950">
                        <a:moveTo>
                          <a:pt x="0" y="234950"/>
                        </a:moveTo>
                        <a:cubicBezTo>
                          <a:pt x="18256" y="228335"/>
                          <a:pt x="36513" y="221721"/>
                          <a:pt x="53975" y="212725"/>
                        </a:cubicBezTo>
                        <a:cubicBezTo>
                          <a:pt x="71438" y="203729"/>
                          <a:pt x="89958" y="195792"/>
                          <a:pt x="104775" y="180975"/>
                        </a:cubicBezTo>
                        <a:cubicBezTo>
                          <a:pt x="119592" y="166158"/>
                          <a:pt x="132821" y="143933"/>
                          <a:pt x="142875" y="123825"/>
                        </a:cubicBezTo>
                        <a:cubicBezTo>
                          <a:pt x="152929" y="103717"/>
                          <a:pt x="159808" y="80962"/>
                          <a:pt x="165100" y="60325"/>
                        </a:cubicBezTo>
                        <a:cubicBezTo>
                          <a:pt x="170392" y="39688"/>
                          <a:pt x="174625" y="0"/>
                          <a:pt x="174625" y="0"/>
                        </a:cubicBezTo>
                      </a:path>
                    </a:pathLst>
                  </a:custGeom>
                  <a:ln>
                    <a:solidFill>
                      <a:srgbClr val="00009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6" name="TextBox 15"/>
              <p:cNvSpPr txBox="1"/>
              <p:nvPr/>
            </p:nvSpPr>
            <p:spPr>
              <a:xfrm rot="20006272">
                <a:off x="3872382" y="24671865"/>
                <a:ext cx="2109667" cy="543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Proton Beam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87733" y="27660829"/>
                <a:ext cx="2740095" cy="543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Production Target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42636" y="27660829"/>
                <a:ext cx="2475060" cy="543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Stopping Target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05502" y="25440107"/>
                <a:ext cx="687321" cy="86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π</a:t>
                </a:r>
                <a:endParaRPr lang="en-US" sz="32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Curved Connector 19"/>
              <p:cNvCxnSpPr/>
              <p:nvPr/>
            </p:nvCxnSpPr>
            <p:spPr>
              <a:xfrm>
                <a:off x="4930269" y="26036781"/>
                <a:ext cx="1569664" cy="998654"/>
              </a:xfrm>
              <a:prstGeom prst="curvedConnector3">
                <a:avLst/>
              </a:prstGeom>
              <a:ln w="76200">
                <a:solidFill>
                  <a:srgbClr val="7030A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225868" y="26218761"/>
                <a:ext cx="601185" cy="86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32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μ</a:t>
                </a:r>
                <a:endParaRPr lang="en-US" sz="32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239119" y="25242922"/>
                <a:ext cx="568055" cy="86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308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endParaRPr lang="en-US" sz="3200" b="1" dirty="0">
                  <a:solidFill>
                    <a:srgbClr val="00308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89201" y="1488219"/>
              <a:ext cx="1659170" cy="904453"/>
              <a:chOff x="5557110" y="2153414"/>
              <a:chExt cx="2286000" cy="1331972"/>
            </a:xfrm>
          </p:grpSpPr>
          <p:pic>
            <p:nvPicPr>
              <p:cNvPr id="9" name="Content Placeholder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01514" y="2153414"/>
                <a:ext cx="1331972" cy="1331972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 flipV="1">
                <a:off x="5557110" y="2438400"/>
                <a:ext cx="2286000" cy="762000"/>
                <a:chOff x="5562600" y="2438400"/>
                <a:chExt cx="2286000" cy="762000"/>
              </a:xfrm>
            </p:grpSpPr>
            <p:sp>
              <p:nvSpPr>
                <p:cNvPr id="13" name="Arc 12"/>
                <p:cNvSpPr/>
                <p:nvPr/>
              </p:nvSpPr>
              <p:spPr>
                <a:xfrm>
                  <a:off x="5638800" y="2438400"/>
                  <a:ext cx="2209800" cy="762000"/>
                </a:xfrm>
                <a:prstGeom prst="arc">
                  <a:avLst>
                    <a:gd name="adj1" fmla="val 14641536"/>
                    <a:gd name="adj2" fmla="val 0"/>
                  </a:avLst>
                </a:prstGeom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Arc 13"/>
                <p:cNvSpPr/>
                <p:nvPr/>
              </p:nvSpPr>
              <p:spPr>
                <a:xfrm flipH="1">
                  <a:off x="5562600" y="2438400"/>
                  <a:ext cx="2209800" cy="762000"/>
                </a:xfrm>
                <a:prstGeom prst="arc">
                  <a:avLst>
                    <a:gd name="adj1" fmla="val 16761934"/>
                    <a:gd name="adj2" fmla="val 113760"/>
                  </a:avLst>
                </a:prstGeom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Arc 10"/>
              <p:cNvSpPr/>
              <p:nvPr/>
            </p:nvSpPr>
            <p:spPr>
              <a:xfrm>
                <a:off x="5633310" y="2438400"/>
                <a:ext cx="2209800" cy="762000"/>
              </a:xfrm>
              <a:prstGeom prst="arc">
                <a:avLst>
                  <a:gd name="adj1" fmla="val 19023763"/>
                  <a:gd name="adj2" fmla="val 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 flipH="1">
                <a:off x="5557110" y="2438400"/>
                <a:ext cx="2209800" cy="762000"/>
              </a:xfrm>
              <a:prstGeom prst="arc">
                <a:avLst>
                  <a:gd name="adj1" fmla="val 19431644"/>
                  <a:gd name="adj2" fmla="val 0"/>
                </a:avLst>
              </a:prstGeom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8" t="27759" r="25179" b="16234"/>
            <a:stretch/>
          </p:blipFill>
          <p:spPr>
            <a:xfrm>
              <a:off x="4633808" y="1995890"/>
              <a:ext cx="217246" cy="219440"/>
            </a:xfrm>
            <a:prstGeom prst="rect">
              <a:avLst/>
            </a:prstGeom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4643374" y="1937237"/>
              <a:ext cx="250143" cy="250789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en-US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</a:t>
              </a:r>
              <a:r>
                <a:rPr lang="en-US" sz="12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/>
                </a:rPr>
                <a:t> </a:t>
              </a:r>
              <a:r>
                <a:rPr lang="en-US" sz="2400" i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  <a:r>
                <a:rPr lang="en-US" sz="2400" dirty="0" smtClean="0"/>
                <a:t>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331192" y="2416225"/>
              <a:ext cx="223457" cy="60923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Rectangle 116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315949" y="3697443"/>
            <a:ext cx="86571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Collide protons into production target, produce </a:t>
            </a:r>
            <a:r>
              <a:rPr lang="en-US" sz="2000" dirty="0" err="1" smtClean="0"/>
              <a:t>pions</a:t>
            </a:r>
            <a:r>
              <a:rPr lang="en-US" sz="2000" dirty="0" smtClean="0"/>
              <a:t> that decay into muons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Capture muons around aluminum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a muon converts to an electron </a:t>
            </a:r>
            <a:r>
              <a:rPr lang="en-US" sz="2000" dirty="0" smtClean="0"/>
              <a:t>by exchanging a photon (or other particle) with the nucleus, the </a:t>
            </a:r>
            <a:r>
              <a:rPr lang="en-US" sz="2000" dirty="0" smtClean="0"/>
              <a:t>electron will be given off at </a:t>
            </a:r>
            <a:r>
              <a:rPr lang="en-US" sz="2000" dirty="0" smtClean="0"/>
              <a:t>105MeV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 rot="20704571">
            <a:off x="6635283" y="1461767"/>
            <a:ext cx="180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Energy =105MeV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2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87" y="5079498"/>
            <a:ext cx="3684666" cy="1678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314816" y="5150584"/>
            <a:ext cx="50763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Limit search to after background products have decayed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 of time particles may still appear in this window -&gt; Precision Timing required!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34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Precision Beam Timing Monitor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437" y="1727537"/>
            <a:ext cx="5858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Ratio of out of time protons to in time protons  (“extinction”) must be 10</a:t>
            </a:r>
            <a:r>
              <a:rPr lang="en-US" sz="2000" baseline="30000" dirty="0" smtClean="0"/>
              <a:t>-5 </a:t>
            </a:r>
            <a:r>
              <a:rPr lang="en-US" sz="2000" dirty="0" smtClean="0"/>
              <a:t>in the </a:t>
            </a:r>
            <a:r>
              <a:rPr lang="en-US" sz="2000" dirty="0" smtClean="0"/>
              <a:t>recycler and delivery ring, </a:t>
            </a:r>
            <a:r>
              <a:rPr lang="en-US" sz="2000" dirty="0" smtClean="0"/>
              <a:t>and 10</a:t>
            </a:r>
            <a:r>
              <a:rPr lang="en-US" sz="2000" baseline="30000" dirty="0" smtClean="0"/>
              <a:t>-10</a:t>
            </a:r>
            <a:r>
              <a:rPr lang="en-US" sz="2000" dirty="0" smtClean="0"/>
              <a:t> at production </a:t>
            </a:r>
            <a:r>
              <a:rPr lang="en-US" sz="2000" dirty="0" smtClean="0"/>
              <a:t>target</a:t>
            </a: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"/>
          <a:stretch/>
        </p:blipFill>
        <p:spPr bwMode="auto">
          <a:xfrm>
            <a:off x="167298" y="3301053"/>
            <a:ext cx="4645025" cy="33722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9" y="1125415"/>
            <a:ext cx="2765958" cy="311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4877" y="4273767"/>
            <a:ext cx="42054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Upstream monitor (left)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4 arms with 4 Quartz Cherenkov Radiators 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Detect protons scattered off a thin foil in the beam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Build statistical profile of out of time protons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864877" y="3657600"/>
            <a:ext cx="2907523" cy="580757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Quartz Cherenkov Radiators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2008525"/>
            <a:ext cx="50292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Cherenkov light produced when </a:t>
            </a:r>
            <a:r>
              <a:rPr lang="en-US" sz="2000" dirty="0" smtClean="0"/>
              <a:t>a charged </a:t>
            </a:r>
            <a:r>
              <a:rPr lang="en-US" sz="2000" dirty="0" smtClean="0"/>
              <a:t>particle travels faster than light can travel in a medium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Advantages over Scintillators: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Insensitive to low energy backgrounds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Low afterglow after large signals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r>
              <a:rPr lang="en-US" sz="2000" dirty="0" smtClean="0"/>
              <a:t>Disadvantage: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Smaller signal</a:t>
            </a:r>
          </a:p>
          <a:p>
            <a:pPr lvl="1"/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6424" y="1829378"/>
            <a:ext cx="4031444" cy="4136370"/>
            <a:chOff x="13739469" y="6400800"/>
            <a:chExt cx="5771361" cy="5795090"/>
          </a:xfrm>
          <a:effectLst/>
        </p:grpSpPr>
        <p:sp>
          <p:nvSpPr>
            <p:cNvPr id="15" name="Rectangle 14"/>
            <p:cNvSpPr/>
            <p:nvPr/>
          </p:nvSpPr>
          <p:spPr>
            <a:xfrm>
              <a:off x="13739469" y="6400800"/>
              <a:ext cx="5584371" cy="3733800"/>
            </a:xfrm>
            <a:prstGeom prst="rect">
              <a:avLst/>
            </a:prstGeom>
            <a:pattFill prst="smCheck">
              <a:fgClr>
                <a:schemeClr val="tx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1" descr="http://large.stanford.edu/courses/2014/ph241/alaeian2/images/f2bi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3965" y="6594637"/>
              <a:ext cx="5325650" cy="3209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8167277" y="6416273"/>
              <a:ext cx="1255735" cy="51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Quartz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602200" y="8626073"/>
              <a:ext cx="1908630" cy="905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Relativistic Proton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22390" y="9602113"/>
              <a:ext cx="3663888" cy="51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Light “shockwave”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739469" y="10134600"/>
              <a:ext cx="5584371" cy="1498600"/>
            </a:xfrm>
            <a:prstGeom prst="rect">
              <a:avLst/>
            </a:prstGeom>
            <a:solidFill>
              <a:srgbClr val="FFFF9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66581" y="10193502"/>
              <a:ext cx="2357258" cy="905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PMT</a:t>
              </a:r>
            </a:p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(Amplification)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7033697" y="9840640"/>
              <a:ext cx="568503" cy="5733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5011401" y="10414000"/>
              <a:ext cx="2174696" cy="4414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223972" y="11055275"/>
              <a:ext cx="1660317" cy="7557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6870715" y="11678453"/>
              <a:ext cx="1806496" cy="51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Signal Out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3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Beam Test Setup: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609600" y="1295400"/>
            <a:ext cx="7761902" cy="5186117"/>
            <a:chOff x="13403208" y="13378952"/>
            <a:chExt cx="11564722" cy="7726973"/>
          </a:xfrm>
          <a:effectLst/>
        </p:grpSpPr>
        <p:grpSp>
          <p:nvGrpSpPr>
            <p:cNvPr id="27" name="Group 26"/>
            <p:cNvGrpSpPr/>
            <p:nvPr/>
          </p:nvGrpSpPr>
          <p:grpSpPr>
            <a:xfrm>
              <a:off x="13403208" y="13378952"/>
              <a:ext cx="11564722" cy="7726973"/>
              <a:chOff x="13505078" y="13568809"/>
              <a:chExt cx="11564722" cy="7726973"/>
            </a:xfrm>
          </p:grpSpPr>
          <p:pic>
            <p:nvPicPr>
              <p:cNvPr id="33" name="Picture 2" descr="F:\#Junior at Lehigh\Fermilab!\Real stuff\Apparatus t1073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12" b="4944"/>
              <a:stretch/>
            </p:blipFill>
            <p:spPr bwMode="auto">
              <a:xfrm>
                <a:off x="13525499" y="13568809"/>
                <a:ext cx="11544301" cy="77269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13525498" y="13568809"/>
                <a:ext cx="11544301" cy="2585590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3525499" y="18635045"/>
                <a:ext cx="11544301" cy="2660737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3977903" y="13995935"/>
                <a:ext cx="9405375" cy="1982191"/>
              </a:xfrm>
              <a:prstGeom prst="rect">
                <a:avLst/>
              </a:prstGeom>
            </p:spPr>
            <p:txBody>
              <a:bodyPr vert="horz" lIns="470258" tIns="235129" rIns="470258" bIns="235129" rtlCol="0">
                <a:noAutofit/>
              </a:bodyPr>
              <a:lstStyle>
                <a:lvl1pPr marL="0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65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51288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4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4702576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2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053864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0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405153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0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756441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0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107729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0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459017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0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810305" indent="0" algn="ctr" defTabSz="2351288" rtl="0" eaLnBrk="1" latinLnBrk="0" hangingPunct="1">
                  <a:spcBef>
                    <a:spcPct val="20000"/>
                  </a:spcBef>
                  <a:buFont typeface="Arial"/>
                  <a:buNone/>
                  <a:defRPr sz="103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algn="l"/>
                <a:r>
                  <a:rPr lang="en-US" sz="1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Quartz radiators 1”x1”x1” attached to photomultiplier tubes (PMTs) mounted to remotely controlled table</a:t>
                </a:r>
                <a:endPara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13505078" y="19660007"/>
                <a:ext cx="4457237" cy="4913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Scintillator Triggers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22676510" y="16713620"/>
                <a:ext cx="2057400" cy="0"/>
              </a:xfrm>
              <a:prstGeom prst="straightConnector1">
                <a:avLst/>
              </a:prstGeom>
              <a:ln w="38100">
                <a:solidFill>
                  <a:srgbClr val="9751CB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23039196" y="15710321"/>
                <a:ext cx="1548740" cy="6870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sz="16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</a:t>
                </a:r>
                <a:endParaRPr lang="en-U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8712455" y="15335136"/>
                <a:ext cx="2" cy="375185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20768969" y="20483152"/>
                <a:ext cx="4300830" cy="7072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indent="0">
                  <a:buFont typeface="Arial" pitchFamily="34" charset="0"/>
                  <a:buNone/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Removable Lead Brick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V="1">
                <a:off x="22439906" y="18635049"/>
                <a:ext cx="0" cy="183670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V="1">
                <a:off x="13898881" y="18635047"/>
                <a:ext cx="1" cy="1024964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16670102" y="15558497"/>
                <a:ext cx="5097698" cy="632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4         3          2             1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4718672" y="18635045"/>
                <a:ext cx="1" cy="1024964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23222340" y="13553013"/>
              <a:ext cx="914400" cy="1371600"/>
              <a:chOff x="24990552" y="13706473"/>
              <a:chExt cx="1101699" cy="1448691"/>
            </a:xfrm>
          </p:grpSpPr>
          <p:pic>
            <p:nvPicPr>
              <p:cNvPr id="31" name="Picture 2" descr="Device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597" t="33953" b="33780"/>
              <a:stretch/>
            </p:blipFill>
            <p:spPr bwMode="auto">
              <a:xfrm rot="10800000">
                <a:off x="24990552" y="13706473"/>
                <a:ext cx="1101699" cy="14486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25012669" y="13706474"/>
                <a:ext cx="427900" cy="857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Minus 28"/>
            <p:cNvSpPr/>
            <p:nvPr/>
          </p:nvSpPr>
          <p:spPr>
            <a:xfrm>
              <a:off x="19117081" y="18445192"/>
              <a:ext cx="2257019" cy="280897"/>
            </a:xfrm>
            <a:prstGeom prst="mathMinus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19648885" y="18573658"/>
              <a:ext cx="1193409" cy="491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Font typeface="Arial" pitchFamily="34" charset="0"/>
                <a:buNone/>
              </a:pP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 cm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61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F:\#Junior at Lehigh\Fermilab!\Real stuff\Nice Figures\channels-scopedaq-1467826512.dat-page-001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7" t="4545" r="30519" b="32179"/>
          <a:stretch/>
        </p:blipFill>
        <p:spPr bwMode="auto">
          <a:xfrm>
            <a:off x="6572286" y="850811"/>
            <a:ext cx="1562076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#Junior at Lehigh\Fermilab!\Real stuff\Nice Figures\channels-scopedaq-1467826512.dat-page-001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7" t="4545" r="30519" b="80934"/>
          <a:stretch/>
        </p:blipFill>
        <p:spPr bwMode="auto">
          <a:xfrm>
            <a:off x="1143000" y="2797111"/>
            <a:ext cx="4267200" cy="37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164726" y="1183480"/>
            <a:ext cx="1407560" cy="1864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Signals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75" y="1183480"/>
            <a:ext cx="48567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Interested in: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Amplitude of Signal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Arrival Time of Signal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Out of Time Signals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82154" y="142925"/>
            <a:ext cx="141323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anose="020B0604020202020204" pitchFamily="34" charset="0"/>
              </a:rPr>
              <a:t>One Proton Event </a:t>
            </a:r>
            <a:endParaRPr lang="en-US" sz="2000" b="1" dirty="0"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164726" y="2133601"/>
            <a:ext cx="1540874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Amplitude of Signals </a:t>
            </a:r>
            <a:r>
              <a:rPr lang="en-US" sz="2000" dirty="0" smtClean="0">
                <a:solidFill>
                  <a:schemeClr val="tx1"/>
                </a:solidFill>
              </a:rPr>
              <a:t>(maximum in-time peak)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7086600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08493" y="1542425"/>
            <a:ext cx="8102107" cy="5075252"/>
            <a:chOff x="13441307" y="25333840"/>
            <a:chExt cx="8569024" cy="5608146"/>
          </a:xfrm>
          <a:effectLst/>
        </p:grpSpPr>
        <p:pic>
          <p:nvPicPr>
            <p:cNvPr id="16" name="Picture 3" descr="F:\#Junior at Lehigh\Fermilab!\Real stuff\Nice Figures\scopedaq-1467826512.dat-page-00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03" t="47387" r="2452" b="38129"/>
            <a:stretch/>
          </p:blipFill>
          <p:spPr bwMode="auto">
            <a:xfrm>
              <a:off x="13460670" y="28153034"/>
              <a:ext cx="8531984" cy="2642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F:\#Junior at Lehigh\Fermilab!\Real stuff\Nice Figures\scopedaq-1467826512.dat-page-00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22" t="47387" r="36065" b="38129"/>
            <a:stretch/>
          </p:blipFill>
          <p:spPr bwMode="auto">
            <a:xfrm>
              <a:off x="13441307" y="25333840"/>
              <a:ext cx="8569024" cy="2609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15354300" y="27660600"/>
              <a:ext cx="0" cy="17001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14823721" y="27769925"/>
              <a:ext cx="13129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-0.2825V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0768208" y="27609318"/>
              <a:ext cx="0" cy="17001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20237629" y="27737693"/>
              <a:ext cx="13129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-0.1075V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5655332" y="30519366"/>
              <a:ext cx="0" cy="17001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5124753" y="30593731"/>
              <a:ext cx="13129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-0.2325V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20642291" y="30494107"/>
              <a:ext cx="0" cy="170017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0111712" y="30603432"/>
              <a:ext cx="131299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0.1225V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219" y="457200"/>
            <a:ext cx="7697541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Resultant Efficiency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117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utoShape 2" descr="Displaying diagra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4" descr="Displaying diagram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6" descr="Displaying diagram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6793523"/>
            <a:ext cx="9144000" cy="76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0375" y="3505200"/>
                <a:ext cx="8239563" cy="69737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Efficiency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Quartz</m:t>
                          </m:r>
                          <m:r>
                            <a:rPr lang="en-US" sz="1900" i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9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900" i="0">
                                  <a:latin typeface="Cambria Math"/>
                                </a:rPr>
                                <m:t>#</m:t>
                              </m:r>
                            </m:e>
                          </m:d>
                        </m:sub>
                      </m:sSub>
                      <m:r>
                        <a:rPr lang="en-US" sz="19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Number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Quadruple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Coincidences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Number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Triple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Coincidences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in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other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Three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Channels</m:t>
                          </m:r>
                        </m:den>
                      </m:f>
                    </m:oMath>
                  </m:oMathPara>
                </a14:m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3505200"/>
                <a:ext cx="8239563" cy="6973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64168" y="4648200"/>
                <a:ext cx="9220200" cy="40652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900" b="0" i="0" smtClean="0">
                          <a:latin typeface="Cambria Math"/>
                          <a:cs typeface="Arial" panose="020B0604020202020204" pitchFamily="34" charset="0"/>
                        </a:rPr>
                        <m:t>FourFold</m:t>
                      </m:r>
                      <m:r>
                        <a:rPr lang="en-US" sz="1900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900" b="0" i="0" smtClean="0">
                          <a:latin typeface="Cambria Math"/>
                          <a:cs typeface="Arial" panose="020B0604020202020204" pitchFamily="34" charset="0"/>
                        </a:rPr>
                        <m:t>Efficiency</m:t>
                      </m:r>
                      <m:r>
                        <a:rPr lang="en-US" sz="1900" b="0" i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Efficiency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Q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900" b="0" i="1" smtClean="0">
                          <a:latin typeface="Cambria Math"/>
                        </a:rPr>
                        <m:t>•</m:t>
                      </m:r>
                      <m:sSub>
                        <m:sSubPr>
                          <m:ctrlPr>
                            <a:rPr lang="en-US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Efficiency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/>
                            </a:rPr>
                            <m:t>Q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9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•</m:t>
                          </m:r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Efficiency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Q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9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900" i="1">
                              <a:latin typeface="Cambria Math"/>
                            </a:rPr>
                            <m:t>•</m:t>
                          </m:r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Efficiency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900" i="0">
                              <a:latin typeface="Cambria Math"/>
                            </a:rPr>
                            <m:t>Q</m:t>
                          </m:r>
                          <m:r>
                            <a:rPr lang="en-US" sz="1900" b="0" i="0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168" y="4648200"/>
                <a:ext cx="9220200" cy="406522"/>
              </a:xfrm>
              <a:prstGeom prst="rect">
                <a:avLst/>
              </a:prstGeom>
              <a:blipFill rotWithShape="1">
                <a:blip r:embed="rId3"/>
                <a:stretch>
                  <a:fillRect b="-757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8967"/>
              </p:ext>
            </p:extLst>
          </p:nvPr>
        </p:nvGraphicFramePr>
        <p:xfrm>
          <a:off x="307975" y="1447800"/>
          <a:ext cx="8683627" cy="150876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401697"/>
                <a:gridCol w="1964437"/>
                <a:gridCol w="1626484"/>
                <a:gridCol w="269100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15000 events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Quadruple </a:t>
                      </a:r>
                      <a:r>
                        <a:rPr lang="en-US" sz="16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Coinc</a:t>
                      </a:r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Triple </a:t>
                      </a:r>
                      <a:r>
                        <a:rPr lang="en-US" sz="1600" b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Coinc</a:t>
                      </a:r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(99.97 ± .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02)%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(99.78 ± .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02)%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(99.86 ± .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02)%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Quartz 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(99.05 ± .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02)%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Four-Fold </a:t>
                      </a:r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Efficiency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 </a:t>
                      </a:r>
                      <a:r>
                        <a:rPr lang="en-US" sz="16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6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.05)%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53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1089</TotalTime>
  <Words>979</Words>
  <Application>Microsoft Office PowerPoint</Application>
  <PresentationFormat>On-screen Show (4:3)</PresentationFormat>
  <Paragraphs>178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Composite</vt:lpstr>
      <vt:lpstr>Beam Test of Quartz Radiators for Mu2e Precision Timing Profile Monitor</vt:lpstr>
      <vt:lpstr>Mu2e</vt:lpstr>
      <vt:lpstr>Mu2e</vt:lpstr>
      <vt:lpstr>Precision Beam Timing Monitor</vt:lpstr>
      <vt:lpstr>Quartz Cherenkov Radiators</vt:lpstr>
      <vt:lpstr>Beam Test Setup:</vt:lpstr>
      <vt:lpstr>Signals</vt:lpstr>
      <vt:lpstr>Amplitude of Signals (maximum in-time peak)</vt:lpstr>
      <vt:lpstr>Resultant Efficiency</vt:lpstr>
      <vt:lpstr>Signal Arrival Time – In Time Signals</vt:lpstr>
      <vt:lpstr>Time Resolution</vt:lpstr>
      <vt:lpstr>Out of Time Signals</vt:lpstr>
      <vt:lpstr>Signal Arrival Time - Out of Time Signals</vt:lpstr>
      <vt:lpstr>Summary:</vt:lpstr>
      <vt:lpstr>References:</vt:lpstr>
      <vt:lpstr>Radiative Pion Capture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Margraf</dc:creator>
  <cp:lastModifiedBy>Rachel Margraf</cp:lastModifiedBy>
  <cp:revision>86</cp:revision>
  <dcterms:created xsi:type="dcterms:W3CDTF">2016-07-29T18:52:51Z</dcterms:created>
  <dcterms:modified xsi:type="dcterms:W3CDTF">2016-08-09T20:56:11Z</dcterms:modified>
</cp:coreProperties>
</file>