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27"/>
  </p:notesMasterIdLst>
  <p:sldIdLst>
    <p:sldId id="258" r:id="rId2"/>
    <p:sldId id="272" r:id="rId3"/>
    <p:sldId id="257" r:id="rId4"/>
    <p:sldId id="270" r:id="rId5"/>
    <p:sldId id="265" r:id="rId6"/>
    <p:sldId id="259" r:id="rId7"/>
    <p:sldId id="273" r:id="rId8"/>
    <p:sldId id="289" r:id="rId9"/>
    <p:sldId id="274" r:id="rId10"/>
    <p:sldId id="266" r:id="rId11"/>
    <p:sldId id="276" r:id="rId12"/>
    <p:sldId id="277" r:id="rId13"/>
    <p:sldId id="275" r:id="rId14"/>
    <p:sldId id="267" r:id="rId15"/>
    <p:sldId id="285" r:id="rId16"/>
    <p:sldId id="287" r:id="rId17"/>
    <p:sldId id="288" r:id="rId18"/>
    <p:sldId id="283" r:id="rId19"/>
    <p:sldId id="281" r:id="rId20"/>
    <p:sldId id="282" r:id="rId21"/>
    <p:sldId id="291" r:id="rId22"/>
    <p:sldId id="292" r:id="rId23"/>
    <p:sldId id="293" r:id="rId24"/>
    <p:sldId id="260" r:id="rId25"/>
    <p:sldId id="26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1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311">
          <p15:clr>
            <a:srgbClr val="A4A3A4"/>
          </p15:clr>
        </p15:guide>
        <p15:guide id="4" pos="5503">
          <p15:clr>
            <a:srgbClr val="A4A3A4"/>
          </p15:clr>
        </p15:guide>
        <p15:guide id="5" pos="317">
          <p15:clr>
            <a:srgbClr val="A4A3A4"/>
          </p15:clr>
        </p15:guide>
        <p15:guide id="6" pos="151">
          <p15:clr>
            <a:srgbClr val="A4A3A4"/>
          </p15:clr>
        </p15:guide>
        <p15:guide id="7" pos="55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8F"/>
    <a:srgbClr val="FF8200"/>
    <a:srgbClr val="ECAC00"/>
    <a:srgbClr val="ECAA00"/>
    <a:srgbClr val="A12B2F"/>
    <a:srgbClr val="007836"/>
    <a:srgbClr val="76777B"/>
    <a:srgbClr val="00609C"/>
    <a:srgbClr val="00A19C"/>
    <a:srgbClr val="008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7" autoAdjust="0"/>
    <p:restoredTop sz="93511" autoAdjust="0"/>
  </p:normalViewPr>
  <p:slideViewPr>
    <p:cSldViewPr snapToGrid="0" showGuides="1">
      <p:cViewPr>
        <p:scale>
          <a:sx n="120" d="100"/>
          <a:sy n="120" d="100"/>
        </p:scale>
        <p:origin x="1216" y="-704"/>
      </p:cViewPr>
      <p:guideLst>
        <p:guide orient="horz" pos="671"/>
        <p:guide orient="horz" pos="4175"/>
        <p:guide orient="horz" pos="311"/>
        <p:guide pos="5503"/>
        <p:guide pos="317"/>
        <p:guide pos="151"/>
        <p:guide pos="55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Tim/Downloads/B%20Crotch%20SynRad%20Loads%202016%2008%20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80602546117"/>
          <c:y val="0.132226153324249"/>
          <c:w val="0.832847374803002"/>
          <c:h val="0.752441998102877"/>
        </c:manualLayout>
      </c:layout>
      <c:scatterChart>
        <c:scatterStyle val="lineMarker"/>
        <c:varyColors val="0"/>
        <c:ser>
          <c:idx val="1"/>
          <c:order val="0"/>
          <c:tx>
            <c:v>Ideal Beam</c:v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Sheet1!$K$3:$K$158</c:f>
              <c:numCache>
                <c:formatCode>General</c:formatCode>
                <c:ptCount val="156"/>
                <c:pt idx="0">
                  <c:v>76.81799999999996</c:v>
                </c:pt>
                <c:pt idx="1">
                  <c:v>76.32300000000001</c:v>
                </c:pt>
                <c:pt idx="2">
                  <c:v>75.82700000000003</c:v>
                </c:pt>
                <c:pt idx="3">
                  <c:v>75.3309999999999</c:v>
                </c:pt>
                <c:pt idx="4">
                  <c:v>74.83599999999995</c:v>
                </c:pt>
                <c:pt idx="5">
                  <c:v>74.33999999999997</c:v>
                </c:pt>
                <c:pt idx="6">
                  <c:v>73.84500000000003</c:v>
                </c:pt>
                <c:pt idx="7">
                  <c:v>73.3489999999999</c:v>
                </c:pt>
                <c:pt idx="8">
                  <c:v>72.85299999999991</c:v>
                </c:pt>
                <c:pt idx="9">
                  <c:v>72.35799999999997</c:v>
                </c:pt>
                <c:pt idx="10">
                  <c:v>71.862</c:v>
                </c:pt>
                <c:pt idx="11">
                  <c:v>71.3669999999999</c:v>
                </c:pt>
                <c:pt idx="12">
                  <c:v>70.87099999999991</c:v>
                </c:pt>
                <c:pt idx="13">
                  <c:v>70.37499999999994</c:v>
                </c:pt>
                <c:pt idx="14">
                  <c:v>69.88</c:v>
                </c:pt>
                <c:pt idx="15">
                  <c:v>69.38400000000001</c:v>
                </c:pt>
                <c:pt idx="16">
                  <c:v>68.88899999999991</c:v>
                </c:pt>
                <c:pt idx="17">
                  <c:v>68.39299999999994</c:v>
                </c:pt>
                <c:pt idx="18">
                  <c:v>67.89699999999996</c:v>
                </c:pt>
                <c:pt idx="19">
                  <c:v>67.40200000000001</c:v>
                </c:pt>
                <c:pt idx="20">
                  <c:v>66.9059999999999</c:v>
                </c:pt>
                <c:pt idx="21">
                  <c:v>66.41099999999998</c:v>
                </c:pt>
                <c:pt idx="22">
                  <c:v>65.915</c:v>
                </c:pt>
                <c:pt idx="23">
                  <c:v>65.419</c:v>
                </c:pt>
                <c:pt idx="24">
                  <c:v>64.9239999999999</c:v>
                </c:pt>
                <c:pt idx="25">
                  <c:v>64.4279999999999</c:v>
                </c:pt>
                <c:pt idx="26">
                  <c:v>63.93299999999996</c:v>
                </c:pt>
                <c:pt idx="27">
                  <c:v>63.43699999999998</c:v>
                </c:pt>
                <c:pt idx="28">
                  <c:v>62.941</c:v>
                </c:pt>
                <c:pt idx="29">
                  <c:v>62.44599999999991</c:v>
                </c:pt>
                <c:pt idx="30">
                  <c:v>61.94999999999993</c:v>
                </c:pt>
                <c:pt idx="31">
                  <c:v>61.45499999999998</c:v>
                </c:pt>
                <c:pt idx="32">
                  <c:v>60.959</c:v>
                </c:pt>
                <c:pt idx="33">
                  <c:v>60.46300000000002</c:v>
                </c:pt>
                <c:pt idx="34">
                  <c:v>59.96799999999993</c:v>
                </c:pt>
                <c:pt idx="35">
                  <c:v>59.47199999999995</c:v>
                </c:pt>
                <c:pt idx="36">
                  <c:v>58.977</c:v>
                </c:pt>
                <c:pt idx="37">
                  <c:v>58.48100000000002</c:v>
                </c:pt>
                <c:pt idx="38">
                  <c:v>57.9849999999999</c:v>
                </c:pt>
                <c:pt idx="39">
                  <c:v>57.48999999999995</c:v>
                </c:pt>
                <c:pt idx="40">
                  <c:v>56.99399999999997</c:v>
                </c:pt>
                <c:pt idx="41">
                  <c:v>56.49900000000002</c:v>
                </c:pt>
                <c:pt idx="42">
                  <c:v>56.0029999999999</c:v>
                </c:pt>
                <c:pt idx="43">
                  <c:v>55.50699999999992</c:v>
                </c:pt>
                <c:pt idx="44">
                  <c:v>55.01199999999997</c:v>
                </c:pt>
                <c:pt idx="45">
                  <c:v>54.516</c:v>
                </c:pt>
                <c:pt idx="46">
                  <c:v>54.02000000000001</c:v>
                </c:pt>
                <c:pt idx="47">
                  <c:v>53.52499999999992</c:v>
                </c:pt>
                <c:pt idx="48">
                  <c:v>53.02899999999993</c:v>
                </c:pt>
                <c:pt idx="49">
                  <c:v>52.534</c:v>
                </c:pt>
                <c:pt idx="50">
                  <c:v>52.03800000000001</c:v>
                </c:pt>
                <c:pt idx="51">
                  <c:v>51.5419999999999</c:v>
                </c:pt>
                <c:pt idx="52">
                  <c:v>51.04699999999994</c:v>
                </c:pt>
                <c:pt idx="53">
                  <c:v>50.55099999999996</c:v>
                </c:pt>
                <c:pt idx="54">
                  <c:v>50.056</c:v>
                </c:pt>
                <c:pt idx="55">
                  <c:v>49.5599999999999</c:v>
                </c:pt>
                <c:pt idx="56">
                  <c:v>49.0639999999999</c:v>
                </c:pt>
                <c:pt idx="57">
                  <c:v>48.56899999999995</c:v>
                </c:pt>
                <c:pt idx="58">
                  <c:v>48.07299999999997</c:v>
                </c:pt>
                <c:pt idx="59">
                  <c:v>47.5779999999999</c:v>
                </c:pt>
                <c:pt idx="60">
                  <c:v>47.08199999999991</c:v>
                </c:pt>
                <c:pt idx="61">
                  <c:v>46.58599999999992</c:v>
                </c:pt>
                <c:pt idx="62">
                  <c:v>46.09099999999997</c:v>
                </c:pt>
                <c:pt idx="63">
                  <c:v>45.595</c:v>
                </c:pt>
                <c:pt idx="64">
                  <c:v>45.0999999999999</c:v>
                </c:pt>
                <c:pt idx="65">
                  <c:v>44.60399999999992</c:v>
                </c:pt>
                <c:pt idx="66">
                  <c:v>44.10799999999994</c:v>
                </c:pt>
                <c:pt idx="67">
                  <c:v>43.613</c:v>
                </c:pt>
                <c:pt idx="68">
                  <c:v>43.11700000000002</c:v>
                </c:pt>
                <c:pt idx="69">
                  <c:v>42.62199999999992</c:v>
                </c:pt>
                <c:pt idx="70">
                  <c:v>42.12599999999996</c:v>
                </c:pt>
                <c:pt idx="71">
                  <c:v>41.62999999999996</c:v>
                </c:pt>
                <c:pt idx="72">
                  <c:v>41.13500000000002</c:v>
                </c:pt>
                <c:pt idx="73">
                  <c:v>40.6389999999999</c:v>
                </c:pt>
                <c:pt idx="74">
                  <c:v>40.14399999999994</c:v>
                </c:pt>
                <c:pt idx="75">
                  <c:v>39.64799999999997</c:v>
                </c:pt>
                <c:pt idx="76">
                  <c:v>39.152</c:v>
                </c:pt>
                <c:pt idx="77">
                  <c:v>38.6569999999999</c:v>
                </c:pt>
                <c:pt idx="78">
                  <c:v>38.16099999999991</c:v>
                </c:pt>
                <c:pt idx="79">
                  <c:v>37.66599999999996</c:v>
                </c:pt>
                <c:pt idx="80">
                  <c:v>37.16999999999998</c:v>
                </c:pt>
                <c:pt idx="81">
                  <c:v>36.67400000000001</c:v>
                </c:pt>
                <c:pt idx="82">
                  <c:v>36.17899999999991</c:v>
                </c:pt>
                <c:pt idx="83">
                  <c:v>35.68299999999993</c:v>
                </c:pt>
                <c:pt idx="84">
                  <c:v>35.188</c:v>
                </c:pt>
                <c:pt idx="85">
                  <c:v>34.692</c:v>
                </c:pt>
                <c:pt idx="86">
                  <c:v>34.19600000000002</c:v>
                </c:pt>
                <c:pt idx="87">
                  <c:v>33.70099999999993</c:v>
                </c:pt>
                <c:pt idx="88">
                  <c:v>33.20499999999995</c:v>
                </c:pt>
                <c:pt idx="89">
                  <c:v>32.70899999999998</c:v>
                </c:pt>
                <c:pt idx="90">
                  <c:v>32.21400000000003</c:v>
                </c:pt>
                <c:pt idx="91">
                  <c:v>31.7179999999999</c:v>
                </c:pt>
                <c:pt idx="92">
                  <c:v>31.22299999999996</c:v>
                </c:pt>
                <c:pt idx="93">
                  <c:v>30.72699999999998</c:v>
                </c:pt>
                <c:pt idx="94">
                  <c:v>30.23099999999999</c:v>
                </c:pt>
                <c:pt idx="95">
                  <c:v>29.7359999999999</c:v>
                </c:pt>
                <c:pt idx="96">
                  <c:v>29.23999999999992</c:v>
                </c:pt>
                <c:pt idx="97">
                  <c:v>28.74499999999998</c:v>
                </c:pt>
                <c:pt idx="98">
                  <c:v>28.249</c:v>
                </c:pt>
                <c:pt idx="99">
                  <c:v>27.75300000000001</c:v>
                </c:pt>
                <c:pt idx="100">
                  <c:v>27.25799999999992</c:v>
                </c:pt>
                <c:pt idx="101">
                  <c:v>26.76199999999994</c:v>
                </c:pt>
                <c:pt idx="102">
                  <c:v>26.267</c:v>
                </c:pt>
                <c:pt idx="103">
                  <c:v>25.77100000000001</c:v>
                </c:pt>
                <c:pt idx="104">
                  <c:v>25.27499999999989</c:v>
                </c:pt>
                <c:pt idx="105">
                  <c:v>24.77999999999994</c:v>
                </c:pt>
                <c:pt idx="106">
                  <c:v>24.28399999999996</c:v>
                </c:pt>
                <c:pt idx="107">
                  <c:v>23.78900000000002</c:v>
                </c:pt>
                <c:pt idx="108">
                  <c:v>23.29299999999989</c:v>
                </c:pt>
                <c:pt idx="109">
                  <c:v>22.79699999999991</c:v>
                </c:pt>
                <c:pt idx="110">
                  <c:v>22.30199999999996</c:v>
                </c:pt>
                <c:pt idx="111">
                  <c:v>21.80599999999998</c:v>
                </c:pt>
                <c:pt idx="112">
                  <c:v>21.31099999999989</c:v>
                </c:pt>
                <c:pt idx="113">
                  <c:v>20.81499999999991</c:v>
                </c:pt>
                <c:pt idx="114">
                  <c:v>20.31899999999993</c:v>
                </c:pt>
                <c:pt idx="115">
                  <c:v>19.82399999999998</c:v>
                </c:pt>
                <c:pt idx="116">
                  <c:v>19.328</c:v>
                </c:pt>
                <c:pt idx="117">
                  <c:v>18.83299999999991</c:v>
                </c:pt>
                <c:pt idx="118">
                  <c:v>18.33699999999993</c:v>
                </c:pt>
                <c:pt idx="119">
                  <c:v>17.84099999999995</c:v>
                </c:pt>
                <c:pt idx="120">
                  <c:v>17.346</c:v>
                </c:pt>
                <c:pt idx="121">
                  <c:v>16.85000000000002</c:v>
                </c:pt>
                <c:pt idx="122">
                  <c:v>16.35499999999993</c:v>
                </c:pt>
                <c:pt idx="123">
                  <c:v>15.85899999999995</c:v>
                </c:pt>
                <c:pt idx="124">
                  <c:v>15.36299999999997</c:v>
                </c:pt>
                <c:pt idx="125">
                  <c:v>14.86800000000002</c:v>
                </c:pt>
                <c:pt idx="126">
                  <c:v>14.3719999999999</c:v>
                </c:pt>
                <c:pt idx="127">
                  <c:v>13.87699999999995</c:v>
                </c:pt>
                <c:pt idx="128">
                  <c:v>13.38099999999997</c:v>
                </c:pt>
                <c:pt idx="129">
                  <c:v>12.885</c:v>
                </c:pt>
                <c:pt idx="130">
                  <c:v>12.3899999999999</c:v>
                </c:pt>
                <c:pt idx="131">
                  <c:v>11.89399999999992</c:v>
                </c:pt>
                <c:pt idx="132">
                  <c:v>11.39899999999997</c:v>
                </c:pt>
                <c:pt idx="133">
                  <c:v>10.903</c:v>
                </c:pt>
                <c:pt idx="134">
                  <c:v>10.40700000000001</c:v>
                </c:pt>
                <c:pt idx="135">
                  <c:v>9.91199999999992</c:v>
                </c:pt>
                <c:pt idx="136">
                  <c:v>9.41599999999994</c:v>
                </c:pt>
                <c:pt idx="137">
                  <c:v>8.91999999999996</c:v>
                </c:pt>
                <c:pt idx="138">
                  <c:v>8.42500000000001</c:v>
                </c:pt>
                <c:pt idx="139">
                  <c:v>7.928999999999888</c:v>
                </c:pt>
                <c:pt idx="140">
                  <c:v>7.43399999999994</c:v>
                </c:pt>
                <c:pt idx="141">
                  <c:v>6.93799999999996</c:v>
                </c:pt>
                <c:pt idx="142">
                  <c:v>6.441999999999978</c:v>
                </c:pt>
                <c:pt idx="143">
                  <c:v>5.94699999999989</c:v>
                </c:pt>
                <c:pt idx="144">
                  <c:v>5.450999999999908</c:v>
                </c:pt>
                <c:pt idx="145">
                  <c:v>4.95599999999996</c:v>
                </c:pt>
                <c:pt idx="146">
                  <c:v>4.45999999999998</c:v>
                </c:pt>
                <c:pt idx="147">
                  <c:v>3.964</c:v>
                </c:pt>
                <c:pt idx="148">
                  <c:v>3.468999999999909</c:v>
                </c:pt>
                <c:pt idx="149">
                  <c:v>2.972999999999927</c:v>
                </c:pt>
                <c:pt idx="150">
                  <c:v>2.47799999999998</c:v>
                </c:pt>
                <c:pt idx="151">
                  <c:v>1.981999999999999</c:v>
                </c:pt>
                <c:pt idx="152">
                  <c:v>1.486000000000018</c:v>
                </c:pt>
                <c:pt idx="153">
                  <c:v>0.990999999999929</c:v>
                </c:pt>
                <c:pt idx="154">
                  <c:v>0.494999999999948</c:v>
                </c:pt>
                <c:pt idx="155">
                  <c:v>0.0</c:v>
                </c:pt>
              </c:numCache>
            </c:numRef>
          </c:xVal>
          <c:yVal>
            <c:numRef>
              <c:f>Sheet1!$I$3:$I$158</c:f>
              <c:numCache>
                <c:formatCode>General</c:formatCode>
                <c:ptCount val="156"/>
                <c:pt idx="0">
                  <c:v>206.471</c:v>
                </c:pt>
                <c:pt idx="1">
                  <c:v>197.063</c:v>
                </c:pt>
                <c:pt idx="2">
                  <c:v>189.485</c:v>
                </c:pt>
                <c:pt idx="3">
                  <c:v>182.414</c:v>
                </c:pt>
                <c:pt idx="4">
                  <c:v>174.963</c:v>
                </c:pt>
                <c:pt idx="5">
                  <c:v>169.438</c:v>
                </c:pt>
                <c:pt idx="6">
                  <c:v>163.173</c:v>
                </c:pt>
                <c:pt idx="7">
                  <c:v>157.785</c:v>
                </c:pt>
                <c:pt idx="8">
                  <c:v>152.501</c:v>
                </c:pt>
                <c:pt idx="9">
                  <c:v>147.948</c:v>
                </c:pt>
                <c:pt idx="10">
                  <c:v>143.296</c:v>
                </c:pt>
                <c:pt idx="11">
                  <c:v>139.198</c:v>
                </c:pt>
                <c:pt idx="12">
                  <c:v>162.851</c:v>
                </c:pt>
                <c:pt idx="13">
                  <c:v>159.67</c:v>
                </c:pt>
                <c:pt idx="14">
                  <c:v>156.266</c:v>
                </c:pt>
                <c:pt idx="15">
                  <c:v>151.53</c:v>
                </c:pt>
                <c:pt idx="16">
                  <c:v>147.944</c:v>
                </c:pt>
                <c:pt idx="17">
                  <c:v>145.332</c:v>
                </c:pt>
                <c:pt idx="18">
                  <c:v>143.019</c:v>
                </c:pt>
                <c:pt idx="19">
                  <c:v>139.241</c:v>
                </c:pt>
                <c:pt idx="20">
                  <c:v>136.941</c:v>
                </c:pt>
                <c:pt idx="21">
                  <c:v>134.161</c:v>
                </c:pt>
                <c:pt idx="22">
                  <c:v>131.048</c:v>
                </c:pt>
                <c:pt idx="23">
                  <c:v>129.258</c:v>
                </c:pt>
                <c:pt idx="24">
                  <c:v>126.399</c:v>
                </c:pt>
                <c:pt idx="25">
                  <c:v>125.233</c:v>
                </c:pt>
                <c:pt idx="26">
                  <c:v>121.85</c:v>
                </c:pt>
                <c:pt idx="27">
                  <c:v>120.778</c:v>
                </c:pt>
                <c:pt idx="28">
                  <c:v>118.423</c:v>
                </c:pt>
                <c:pt idx="29">
                  <c:v>116.098</c:v>
                </c:pt>
                <c:pt idx="30">
                  <c:v>114.242</c:v>
                </c:pt>
                <c:pt idx="31">
                  <c:v>111.596</c:v>
                </c:pt>
                <c:pt idx="32">
                  <c:v>110.015</c:v>
                </c:pt>
                <c:pt idx="33">
                  <c:v>108.753</c:v>
                </c:pt>
                <c:pt idx="34">
                  <c:v>106.878</c:v>
                </c:pt>
                <c:pt idx="35">
                  <c:v>105.606</c:v>
                </c:pt>
                <c:pt idx="36">
                  <c:v>102.841</c:v>
                </c:pt>
                <c:pt idx="37">
                  <c:v>101.953</c:v>
                </c:pt>
                <c:pt idx="38">
                  <c:v>100.49</c:v>
                </c:pt>
                <c:pt idx="39">
                  <c:v>99.2697</c:v>
                </c:pt>
                <c:pt idx="40">
                  <c:v>97.9613</c:v>
                </c:pt>
                <c:pt idx="41">
                  <c:v>96.14870000000001</c:v>
                </c:pt>
                <c:pt idx="42">
                  <c:v>87.9587</c:v>
                </c:pt>
                <c:pt idx="43">
                  <c:v>91.5511</c:v>
                </c:pt>
                <c:pt idx="44">
                  <c:v>91.8206</c:v>
                </c:pt>
                <c:pt idx="45">
                  <c:v>91.593</c:v>
                </c:pt>
                <c:pt idx="46">
                  <c:v>90.2639</c:v>
                </c:pt>
                <c:pt idx="47">
                  <c:v>91.0362</c:v>
                </c:pt>
                <c:pt idx="48">
                  <c:v>89.9436</c:v>
                </c:pt>
                <c:pt idx="49">
                  <c:v>90.0693</c:v>
                </c:pt>
                <c:pt idx="50">
                  <c:v>89.2072</c:v>
                </c:pt>
                <c:pt idx="51">
                  <c:v>88.9348</c:v>
                </c:pt>
                <c:pt idx="52">
                  <c:v>88.0397</c:v>
                </c:pt>
                <c:pt idx="53">
                  <c:v>87.6925</c:v>
                </c:pt>
                <c:pt idx="54">
                  <c:v>88.19840000000001</c:v>
                </c:pt>
                <c:pt idx="55">
                  <c:v>86.7345</c:v>
                </c:pt>
                <c:pt idx="56">
                  <c:v>86.977</c:v>
                </c:pt>
                <c:pt idx="57">
                  <c:v>86.7585</c:v>
                </c:pt>
                <c:pt idx="58">
                  <c:v>85.9802</c:v>
                </c:pt>
                <c:pt idx="59">
                  <c:v>85.8634</c:v>
                </c:pt>
                <c:pt idx="60">
                  <c:v>84.6091</c:v>
                </c:pt>
                <c:pt idx="61">
                  <c:v>85.615</c:v>
                </c:pt>
                <c:pt idx="62">
                  <c:v>84.8905</c:v>
                </c:pt>
                <c:pt idx="63">
                  <c:v>83.57040000000001</c:v>
                </c:pt>
                <c:pt idx="64">
                  <c:v>83.4177</c:v>
                </c:pt>
                <c:pt idx="65">
                  <c:v>83.3968</c:v>
                </c:pt>
                <c:pt idx="66">
                  <c:v>83.57340000000001</c:v>
                </c:pt>
                <c:pt idx="67">
                  <c:v>82.1185</c:v>
                </c:pt>
                <c:pt idx="68">
                  <c:v>82.9178</c:v>
                </c:pt>
                <c:pt idx="69">
                  <c:v>82.4508</c:v>
                </c:pt>
                <c:pt idx="70">
                  <c:v>80.8612</c:v>
                </c:pt>
                <c:pt idx="71">
                  <c:v>81.57669999999998</c:v>
                </c:pt>
                <c:pt idx="72">
                  <c:v>81.1516</c:v>
                </c:pt>
                <c:pt idx="73">
                  <c:v>81.3402</c:v>
                </c:pt>
                <c:pt idx="74">
                  <c:v>80.2715</c:v>
                </c:pt>
                <c:pt idx="75">
                  <c:v>80.9421</c:v>
                </c:pt>
                <c:pt idx="76">
                  <c:v>80.2955</c:v>
                </c:pt>
                <c:pt idx="77">
                  <c:v>80.1129</c:v>
                </c:pt>
                <c:pt idx="78">
                  <c:v>78.8646</c:v>
                </c:pt>
                <c:pt idx="79">
                  <c:v>79.574</c:v>
                </c:pt>
                <c:pt idx="80">
                  <c:v>79.2358</c:v>
                </c:pt>
                <c:pt idx="81">
                  <c:v>78.5113</c:v>
                </c:pt>
                <c:pt idx="82">
                  <c:v>77.8647</c:v>
                </c:pt>
                <c:pt idx="83">
                  <c:v>77.4396</c:v>
                </c:pt>
                <c:pt idx="84">
                  <c:v>77.6133</c:v>
                </c:pt>
                <c:pt idx="85">
                  <c:v>78.00239999999998</c:v>
                </c:pt>
                <c:pt idx="86">
                  <c:v>77.4336</c:v>
                </c:pt>
                <c:pt idx="87">
                  <c:v>76.35</c:v>
                </c:pt>
                <c:pt idx="88">
                  <c:v>75.68239999999996</c:v>
                </c:pt>
                <c:pt idx="89">
                  <c:v>76.02370000000001</c:v>
                </c:pt>
                <c:pt idx="90">
                  <c:v>75.9189</c:v>
                </c:pt>
                <c:pt idx="91">
                  <c:v>76.5925</c:v>
                </c:pt>
                <c:pt idx="92">
                  <c:v>75.52679999999998</c:v>
                </c:pt>
                <c:pt idx="93">
                  <c:v>75.4789</c:v>
                </c:pt>
                <c:pt idx="94">
                  <c:v>74.5988</c:v>
                </c:pt>
                <c:pt idx="95">
                  <c:v>75.2274</c:v>
                </c:pt>
                <c:pt idx="96">
                  <c:v>73.9851</c:v>
                </c:pt>
                <c:pt idx="97">
                  <c:v>73.6319</c:v>
                </c:pt>
                <c:pt idx="98">
                  <c:v>73.85639999999998</c:v>
                </c:pt>
                <c:pt idx="99">
                  <c:v>73.2577</c:v>
                </c:pt>
                <c:pt idx="100">
                  <c:v>73.5061</c:v>
                </c:pt>
                <c:pt idx="101">
                  <c:v>72.7518</c:v>
                </c:pt>
                <c:pt idx="102">
                  <c:v>73.084</c:v>
                </c:pt>
                <c:pt idx="103">
                  <c:v>72.4285</c:v>
                </c:pt>
                <c:pt idx="104">
                  <c:v>72.15900000000001</c:v>
                </c:pt>
                <c:pt idx="105">
                  <c:v>71.6921</c:v>
                </c:pt>
                <c:pt idx="106">
                  <c:v>72.0004</c:v>
                </c:pt>
                <c:pt idx="107">
                  <c:v>71.2161</c:v>
                </c:pt>
                <c:pt idx="108">
                  <c:v>70.4797</c:v>
                </c:pt>
                <c:pt idx="109">
                  <c:v>70.7551</c:v>
                </c:pt>
                <c:pt idx="110">
                  <c:v>70.7641</c:v>
                </c:pt>
                <c:pt idx="111">
                  <c:v>70.4258</c:v>
                </c:pt>
                <c:pt idx="112">
                  <c:v>70.3569</c:v>
                </c:pt>
                <c:pt idx="113">
                  <c:v>70.1444</c:v>
                </c:pt>
                <c:pt idx="114">
                  <c:v>69.7313</c:v>
                </c:pt>
                <c:pt idx="115">
                  <c:v>69.1356</c:v>
                </c:pt>
                <c:pt idx="116">
                  <c:v>69.22239999999998</c:v>
                </c:pt>
                <c:pt idx="117">
                  <c:v>68.2944</c:v>
                </c:pt>
                <c:pt idx="118">
                  <c:v>69.402</c:v>
                </c:pt>
                <c:pt idx="119">
                  <c:v>68.12079999999996</c:v>
                </c:pt>
                <c:pt idx="120">
                  <c:v>67.8843</c:v>
                </c:pt>
                <c:pt idx="121">
                  <c:v>67.8154</c:v>
                </c:pt>
                <c:pt idx="122">
                  <c:v>67.3514</c:v>
                </c:pt>
                <c:pt idx="123">
                  <c:v>67.9442</c:v>
                </c:pt>
                <c:pt idx="124">
                  <c:v>67.4023</c:v>
                </c:pt>
                <c:pt idx="125">
                  <c:v>66.9653</c:v>
                </c:pt>
                <c:pt idx="126">
                  <c:v>66.60599999999998</c:v>
                </c:pt>
                <c:pt idx="127">
                  <c:v>67.2556</c:v>
                </c:pt>
                <c:pt idx="128">
                  <c:v>67.6149</c:v>
                </c:pt>
                <c:pt idx="129">
                  <c:v>65.9654</c:v>
                </c:pt>
                <c:pt idx="130">
                  <c:v>66.2019</c:v>
                </c:pt>
                <c:pt idx="131">
                  <c:v>66.7946</c:v>
                </c:pt>
                <c:pt idx="132">
                  <c:v>65.3907</c:v>
                </c:pt>
                <c:pt idx="133">
                  <c:v>64.2681</c:v>
                </c:pt>
                <c:pt idx="134">
                  <c:v>65.4326</c:v>
                </c:pt>
                <c:pt idx="135">
                  <c:v>65.5074</c:v>
                </c:pt>
                <c:pt idx="136">
                  <c:v>66.0852</c:v>
                </c:pt>
                <c:pt idx="137">
                  <c:v>64.0885</c:v>
                </c:pt>
                <c:pt idx="138">
                  <c:v>64.295</c:v>
                </c:pt>
                <c:pt idx="139">
                  <c:v>65.1392</c:v>
                </c:pt>
                <c:pt idx="140">
                  <c:v>63.5826</c:v>
                </c:pt>
                <c:pt idx="141">
                  <c:v>63.397</c:v>
                </c:pt>
                <c:pt idx="142">
                  <c:v>63.6993</c:v>
                </c:pt>
                <c:pt idx="143">
                  <c:v>63.7981</c:v>
                </c:pt>
                <c:pt idx="144">
                  <c:v>63.6874</c:v>
                </c:pt>
                <c:pt idx="145">
                  <c:v>63.0946</c:v>
                </c:pt>
                <c:pt idx="146">
                  <c:v>63.1575</c:v>
                </c:pt>
                <c:pt idx="147">
                  <c:v>62.6516</c:v>
                </c:pt>
                <c:pt idx="148">
                  <c:v>62.457</c:v>
                </c:pt>
                <c:pt idx="149">
                  <c:v>62.7444</c:v>
                </c:pt>
                <c:pt idx="150">
                  <c:v>61.4542</c:v>
                </c:pt>
                <c:pt idx="151">
                  <c:v>62.5378</c:v>
                </c:pt>
                <c:pt idx="152">
                  <c:v>62.8671</c:v>
                </c:pt>
                <c:pt idx="153">
                  <c:v>61.3494</c:v>
                </c:pt>
                <c:pt idx="154">
                  <c:v>61.993</c:v>
                </c:pt>
                <c:pt idx="155">
                  <c:v>60.8854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A8B-483A-B658-8EF259F0A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4973392"/>
        <c:axId val="-2135433648"/>
      </c:scatterChart>
      <c:valAx>
        <c:axId val="-2134973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5433648"/>
        <c:crosses val="autoZero"/>
        <c:crossBetween val="midCat"/>
      </c:valAx>
      <c:valAx>
        <c:axId val="-2135433648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973392"/>
        <c:crossesAt val="-88.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15808-E6BE-4F6E-B324-C1A7D35C7D8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582061-476A-414F-AD55-403D86FD7EF8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>
                  <a:lumMod val="50000"/>
                </a:schemeClr>
              </a:solidFill>
            </a:rPr>
            <a:t>Lattice files from Elegant</a:t>
          </a:r>
          <a:endParaRPr lang="en-US" b="1" dirty="0">
            <a:solidFill>
              <a:schemeClr val="tx1">
                <a:lumMod val="50000"/>
              </a:schemeClr>
            </a:solidFill>
          </a:endParaRPr>
        </a:p>
      </dgm:t>
    </dgm:pt>
    <dgm:pt modelId="{86F2AE76-A9B5-409B-9717-2A633C7DD24A}" type="parTrans" cxnId="{B6B96180-E869-44BF-B7D2-1141A22247B1}">
      <dgm:prSet/>
      <dgm:spPr/>
      <dgm:t>
        <a:bodyPr/>
        <a:lstStyle/>
        <a:p>
          <a:endParaRPr lang="en-US"/>
        </a:p>
      </dgm:t>
    </dgm:pt>
    <dgm:pt modelId="{5AA91AF8-5CD1-4EC1-A6B8-F47E41C4DEA9}" type="sibTrans" cxnId="{B6B96180-E869-44BF-B7D2-1141A22247B1}">
      <dgm:prSet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C4A084BA-AD87-4C20-84D5-8213F89E7592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>
                  <a:lumMod val="50000"/>
                </a:schemeClr>
              </a:solidFill>
            </a:rPr>
            <a:t>Ideal Particle Trajectory</a:t>
          </a:r>
          <a:endParaRPr lang="en-US" b="1" dirty="0">
            <a:solidFill>
              <a:schemeClr val="tx1">
                <a:lumMod val="50000"/>
              </a:schemeClr>
            </a:solidFill>
          </a:endParaRPr>
        </a:p>
      </dgm:t>
    </dgm:pt>
    <dgm:pt modelId="{35518488-E3B5-4275-97B0-7D5A6FA15749}" type="parTrans" cxnId="{4EDC82AB-2286-4CD9-B1DA-DDFAD54AA4CC}">
      <dgm:prSet/>
      <dgm:spPr/>
      <dgm:t>
        <a:bodyPr/>
        <a:lstStyle/>
        <a:p>
          <a:endParaRPr lang="en-US"/>
        </a:p>
      </dgm:t>
    </dgm:pt>
    <dgm:pt modelId="{A47B63B6-6FF1-441C-8433-FFB08D41A283}" type="sibTrans" cxnId="{4EDC82AB-2286-4CD9-B1DA-DDFAD54AA4CC}">
      <dgm:prSet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1E784EC-5682-9D47-AA10-D1B199125AB0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>
                  <a:lumMod val="50000"/>
                </a:schemeClr>
              </a:solidFill>
            </a:rPr>
            <a:t>Ray Tracing</a:t>
          </a:r>
          <a:endParaRPr lang="en-US" b="1" dirty="0">
            <a:solidFill>
              <a:schemeClr val="tx1">
                <a:lumMod val="50000"/>
              </a:schemeClr>
            </a:solidFill>
          </a:endParaRPr>
        </a:p>
      </dgm:t>
    </dgm:pt>
    <dgm:pt modelId="{A00866D2-1168-144B-8D3B-1DBAE9DA3D22}" type="parTrans" cxnId="{300B4B8B-DD3A-8F44-A75C-6C9D905C5F4B}">
      <dgm:prSet/>
      <dgm:spPr/>
      <dgm:t>
        <a:bodyPr/>
        <a:lstStyle/>
        <a:p>
          <a:endParaRPr lang="en-US"/>
        </a:p>
      </dgm:t>
    </dgm:pt>
    <dgm:pt modelId="{053935B1-C4DD-5547-8137-A65FA0E4D16E}" type="sibTrans" cxnId="{300B4B8B-DD3A-8F44-A75C-6C9D905C5F4B}">
      <dgm:prSet/>
      <dgm:spPr>
        <a:solidFill>
          <a:srgbClr val="002060"/>
        </a:solidFill>
      </dgm:spPr>
      <dgm:t>
        <a:bodyPr/>
        <a:lstStyle/>
        <a:p>
          <a:endParaRPr lang="en-US" dirty="0"/>
        </a:p>
      </dgm:t>
    </dgm:pt>
    <dgm:pt modelId="{6B029655-D80E-B242-BB29-53DA2C714DAE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>
                  <a:lumMod val="50000"/>
                </a:schemeClr>
              </a:solidFill>
            </a:rPr>
            <a:t>Power Distributions</a:t>
          </a:r>
          <a:endParaRPr lang="en-US" b="1" dirty="0">
            <a:solidFill>
              <a:schemeClr val="tx1">
                <a:lumMod val="50000"/>
              </a:schemeClr>
            </a:solidFill>
          </a:endParaRPr>
        </a:p>
      </dgm:t>
    </dgm:pt>
    <dgm:pt modelId="{4F4819EC-E450-3845-95C0-FFA8D5105CFE}" type="parTrans" cxnId="{57EE7CDB-3845-4748-B8B5-B8F8C979E313}">
      <dgm:prSet/>
      <dgm:spPr/>
      <dgm:t>
        <a:bodyPr/>
        <a:lstStyle/>
        <a:p>
          <a:endParaRPr lang="en-US"/>
        </a:p>
      </dgm:t>
    </dgm:pt>
    <dgm:pt modelId="{CFA773F0-1C5B-734D-9F6D-C9D9741ABA6B}" type="sibTrans" cxnId="{57EE7CDB-3845-4748-B8B5-B8F8C979E313}">
      <dgm:prSet/>
      <dgm:spPr>
        <a:solidFill>
          <a:srgbClr val="002060"/>
        </a:solidFill>
      </dgm:spPr>
      <dgm:t>
        <a:bodyPr/>
        <a:lstStyle/>
        <a:p>
          <a:endParaRPr lang="en-US" dirty="0"/>
        </a:p>
      </dgm:t>
    </dgm:pt>
    <dgm:pt modelId="{A93B6D9F-9295-754F-B814-D10B75EDFF9E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>
                  <a:lumMod val="50000"/>
                </a:schemeClr>
              </a:solidFill>
            </a:rPr>
            <a:t>Optimization</a:t>
          </a:r>
          <a:endParaRPr lang="en-US" b="1" dirty="0">
            <a:solidFill>
              <a:schemeClr val="tx1">
                <a:lumMod val="50000"/>
              </a:schemeClr>
            </a:solidFill>
          </a:endParaRPr>
        </a:p>
      </dgm:t>
    </dgm:pt>
    <dgm:pt modelId="{B289CE70-CD52-FB4D-850E-14A1FC99DA0F}" type="parTrans" cxnId="{F79D2D33-FEF6-0B46-B53C-AEE116078D33}">
      <dgm:prSet/>
      <dgm:spPr/>
      <dgm:t>
        <a:bodyPr/>
        <a:lstStyle/>
        <a:p>
          <a:endParaRPr lang="en-US"/>
        </a:p>
      </dgm:t>
    </dgm:pt>
    <dgm:pt modelId="{C47D7350-01E0-6645-A14A-3C2B8E7FDC0D}" type="sibTrans" cxnId="{F79D2D33-FEF6-0B46-B53C-AEE116078D33}">
      <dgm:prSet/>
      <dgm:spPr/>
      <dgm:t>
        <a:bodyPr/>
        <a:lstStyle/>
        <a:p>
          <a:endParaRPr lang="en-US"/>
        </a:p>
      </dgm:t>
    </dgm:pt>
    <dgm:pt modelId="{A2360E83-4771-894C-9B0A-3639A90E315C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>
                  <a:lumMod val="50000"/>
                </a:schemeClr>
              </a:solidFill>
            </a:rPr>
            <a:t>Missteering (Orbital Errors)</a:t>
          </a:r>
          <a:endParaRPr lang="en-US" b="1" dirty="0">
            <a:solidFill>
              <a:schemeClr val="tx1">
                <a:lumMod val="50000"/>
              </a:schemeClr>
            </a:solidFill>
          </a:endParaRPr>
        </a:p>
      </dgm:t>
    </dgm:pt>
    <dgm:pt modelId="{6F644A3A-8C58-9F4A-8418-60F918EA3108}" type="parTrans" cxnId="{58ABE725-DEA8-384D-9A08-ACDB327DF9FA}">
      <dgm:prSet/>
      <dgm:spPr/>
      <dgm:t>
        <a:bodyPr/>
        <a:lstStyle/>
        <a:p>
          <a:endParaRPr lang="en-US"/>
        </a:p>
      </dgm:t>
    </dgm:pt>
    <dgm:pt modelId="{86B2F75C-A797-9C43-B4E9-D1F0CB4EFA16}" type="sibTrans" cxnId="{58ABE725-DEA8-384D-9A08-ACDB327DF9FA}">
      <dgm:prSet/>
      <dgm:spPr>
        <a:solidFill>
          <a:srgbClr val="002060"/>
        </a:solidFill>
      </dgm:spPr>
      <dgm:t>
        <a:bodyPr/>
        <a:lstStyle/>
        <a:p>
          <a:endParaRPr lang="en-US" dirty="0"/>
        </a:p>
      </dgm:t>
    </dgm:pt>
    <dgm:pt modelId="{435D91D5-34F0-4521-9732-57E03EDA03D5}" type="pres">
      <dgm:prSet presAssocID="{AAA15808-E6BE-4F6E-B324-C1A7D35C7D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9E256F-EB70-4FBF-8F89-7F74F3405913}" type="pres">
      <dgm:prSet presAssocID="{6E582061-476A-414F-AD55-403D86FD7EF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704A3-BFBC-42D9-AEF5-CB3B36BC9B5E}" type="pres">
      <dgm:prSet presAssocID="{5AA91AF8-5CD1-4EC1-A6B8-F47E41C4DEA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DD20126-8463-467B-93D4-7AB19393DD3C}" type="pres">
      <dgm:prSet presAssocID="{5AA91AF8-5CD1-4EC1-A6B8-F47E41C4DEA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F28C426-F55F-4C15-9329-9A8348D4212B}" type="pres">
      <dgm:prSet presAssocID="{C4A084BA-AD87-4C20-84D5-8213F89E759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E8B77-F793-4F35-98B5-C1FE57D03459}" type="pres">
      <dgm:prSet presAssocID="{A47B63B6-6FF1-441C-8433-FFB08D41A28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1139BE6-08FF-43D8-AC85-FD3B1F7078BD}" type="pres">
      <dgm:prSet presAssocID="{A47B63B6-6FF1-441C-8433-FFB08D41A28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A472AD6-12F0-5144-9BA0-BFDE119E7108}" type="pres">
      <dgm:prSet presAssocID="{A2360E83-4771-894C-9B0A-3639A90E315C}" presName="node" presStyleLbl="node1" presStyleIdx="2" presStyleCnt="6" custLinFactNeighborY="1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9C158-9A6E-6F42-9105-728ACE82FFE8}" type="pres">
      <dgm:prSet presAssocID="{86B2F75C-A797-9C43-B4E9-D1F0CB4EFA1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9CC7418-BA90-614F-86E4-3EE6C5DCC5D4}" type="pres">
      <dgm:prSet presAssocID="{86B2F75C-A797-9C43-B4E9-D1F0CB4EFA1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CB9A2F4-A07E-D446-9061-BC76F08A498C}" type="pres">
      <dgm:prSet presAssocID="{81E784EC-5682-9D47-AA10-D1B199125AB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96588-3E86-484A-97E1-F629A71E5714}" type="pres">
      <dgm:prSet presAssocID="{053935B1-C4DD-5547-8137-A65FA0E4D16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5B544D5-C2E6-D247-82EF-73EEFD00AB72}" type="pres">
      <dgm:prSet presAssocID="{053935B1-C4DD-5547-8137-A65FA0E4D16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D305CCE-1483-4B49-9D13-A1749BD891BD}" type="pres">
      <dgm:prSet presAssocID="{6B029655-D80E-B242-BB29-53DA2C714DAE}" presName="node" presStyleLbl="node1" presStyleIdx="4" presStyleCnt="6" custLinFactNeighborY="1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03199-CD67-394B-B76E-ADF669C9E7C2}" type="pres">
      <dgm:prSet presAssocID="{CFA773F0-1C5B-734D-9F6D-C9D9741ABA6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9FF7E10-BA5B-304D-94FF-B40733B456D9}" type="pres">
      <dgm:prSet presAssocID="{CFA773F0-1C5B-734D-9F6D-C9D9741ABA6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A2F7EFE-AE25-A64D-930B-07FE14E2BBF6}" type="pres">
      <dgm:prSet presAssocID="{A93B6D9F-9295-754F-B814-D10B75EDFF9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92329-9A39-BE49-9A12-15FC194EE098}" type="presOf" srcId="{C4A084BA-AD87-4C20-84D5-8213F89E7592}" destId="{EF28C426-F55F-4C15-9329-9A8348D4212B}" srcOrd="0" destOrd="0" presId="urn:microsoft.com/office/officeart/2005/8/layout/process5"/>
    <dgm:cxn modelId="{D8DF6FD0-784B-814F-82A7-07DB0744569B}" type="presOf" srcId="{5AA91AF8-5CD1-4EC1-A6B8-F47E41C4DEA9}" destId="{ED8704A3-BFBC-42D9-AEF5-CB3B36BC9B5E}" srcOrd="0" destOrd="0" presId="urn:microsoft.com/office/officeart/2005/8/layout/process5"/>
    <dgm:cxn modelId="{B6B96180-E869-44BF-B7D2-1141A22247B1}" srcId="{AAA15808-E6BE-4F6E-B324-C1A7D35C7D86}" destId="{6E582061-476A-414F-AD55-403D86FD7EF8}" srcOrd="0" destOrd="0" parTransId="{86F2AE76-A9B5-409B-9717-2A633C7DD24A}" sibTransId="{5AA91AF8-5CD1-4EC1-A6B8-F47E41C4DEA9}"/>
    <dgm:cxn modelId="{300B4B8B-DD3A-8F44-A75C-6C9D905C5F4B}" srcId="{AAA15808-E6BE-4F6E-B324-C1A7D35C7D86}" destId="{81E784EC-5682-9D47-AA10-D1B199125AB0}" srcOrd="3" destOrd="0" parTransId="{A00866D2-1168-144B-8D3B-1DBAE9DA3D22}" sibTransId="{053935B1-C4DD-5547-8137-A65FA0E4D16E}"/>
    <dgm:cxn modelId="{B14D2CB7-7F1D-A14D-8765-7C586D15AFCE}" type="presOf" srcId="{053935B1-C4DD-5547-8137-A65FA0E4D16E}" destId="{25B544D5-C2E6-D247-82EF-73EEFD00AB72}" srcOrd="1" destOrd="0" presId="urn:microsoft.com/office/officeart/2005/8/layout/process5"/>
    <dgm:cxn modelId="{5972FF9C-2E94-4543-945B-058409B9259D}" type="presOf" srcId="{AAA15808-E6BE-4F6E-B324-C1A7D35C7D86}" destId="{435D91D5-34F0-4521-9732-57E03EDA03D5}" srcOrd="0" destOrd="0" presId="urn:microsoft.com/office/officeart/2005/8/layout/process5"/>
    <dgm:cxn modelId="{4EDC82AB-2286-4CD9-B1DA-DDFAD54AA4CC}" srcId="{AAA15808-E6BE-4F6E-B324-C1A7D35C7D86}" destId="{C4A084BA-AD87-4C20-84D5-8213F89E7592}" srcOrd="1" destOrd="0" parTransId="{35518488-E3B5-4275-97B0-7D5A6FA15749}" sibTransId="{A47B63B6-6FF1-441C-8433-FFB08D41A283}"/>
    <dgm:cxn modelId="{64C23482-72E8-CF4A-B360-4AD17CC5A4AE}" type="presOf" srcId="{CFA773F0-1C5B-734D-9F6D-C9D9741ABA6B}" destId="{C9FF7E10-BA5B-304D-94FF-B40733B456D9}" srcOrd="1" destOrd="0" presId="urn:microsoft.com/office/officeart/2005/8/layout/process5"/>
    <dgm:cxn modelId="{DFB2AD83-79C8-6042-B5DB-8CCEC0830655}" type="presOf" srcId="{86B2F75C-A797-9C43-B4E9-D1F0CB4EFA16}" destId="{79CC7418-BA90-614F-86E4-3EE6C5DCC5D4}" srcOrd="1" destOrd="0" presId="urn:microsoft.com/office/officeart/2005/8/layout/process5"/>
    <dgm:cxn modelId="{57EE7CDB-3845-4748-B8B5-B8F8C979E313}" srcId="{AAA15808-E6BE-4F6E-B324-C1A7D35C7D86}" destId="{6B029655-D80E-B242-BB29-53DA2C714DAE}" srcOrd="4" destOrd="0" parTransId="{4F4819EC-E450-3845-95C0-FFA8D5105CFE}" sibTransId="{CFA773F0-1C5B-734D-9F6D-C9D9741ABA6B}"/>
    <dgm:cxn modelId="{10151BD7-5C76-6A46-8085-92E907215F5B}" type="presOf" srcId="{A47B63B6-6FF1-441C-8433-FFB08D41A283}" destId="{9E0E8B77-F793-4F35-98B5-C1FE57D03459}" srcOrd="0" destOrd="0" presId="urn:microsoft.com/office/officeart/2005/8/layout/process5"/>
    <dgm:cxn modelId="{F79D2D33-FEF6-0B46-B53C-AEE116078D33}" srcId="{AAA15808-E6BE-4F6E-B324-C1A7D35C7D86}" destId="{A93B6D9F-9295-754F-B814-D10B75EDFF9E}" srcOrd="5" destOrd="0" parTransId="{B289CE70-CD52-FB4D-850E-14A1FC99DA0F}" sibTransId="{C47D7350-01E0-6645-A14A-3C2B8E7FDC0D}"/>
    <dgm:cxn modelId="{C42958EE-2577-C14C-9F45-5B45B9BB32DD}" type="presOf" srcId="{81E784EC-5682-9D47-AA10-D1B199125AB0}" destId="{2CB9A2F4-A07E-D446-9061-BC76F08A498C}" srcOrd="0" destOrd="0" presId="urn:microsoft.com/office/officeart/2005/8/layout/process5"/>
    <dgm:cxn modelId="{58ABE725-DEA8-384D-9A08-ACDB327DF9FA}" srcId="{AAA15808-E6BE-4F6E-B324-C1A7D35C7D86}" destId="{A2360E83-4771-894C-9B0A-3639A90E315C}" srcOrd="2" destOrd="0" parTransId="{6F644A3A-8C58-9F4A-8418-60F918EA3108}" sibTransId="{86B2F75C-A797-9C43-B4E9-D1F0CB4EFA16}"/>
    <dgm:cxn modelId="{9A50BE15-DA38-9F46-9625-5BE49DC6AE41}" type="presOf" srcId="{6E582061-476A-414F-AD55-403D86FD7EF8}" destId="{F79E256F-EB70-4FBF-8F89-7F74F3405913}" srcOrd="0" destOrd="0" presId="urn:microsoft.com/office/officeart/2005/8/layout/process5"/>
    <dgm:cxn modelId="{5924ADB7-9E87-D44A-905A-0F797696B452}" type="presOf" srcId="{053935B1-C4DD-5547-8137-A65FA0E4D16E}" destId="{7E596588-3E86-484A-97E1-F629A71E5714}" srcOrd="0" destOrd="0" presId="urn:microsoft.com/office/officeart/2005/8/layout/process5"/>
    <dgm:cxn modelId="{F30F9482-44C0-0440-89D3-9E5BC48F84BB}" type="presOf" srcId="{A47B63B6-6FF1-441C-8433-FFB08D41A283}" destId="{01139BE6-08FF-43D8-AC85-FD3B1F7078BD}" srcOrd="1" destOrd="0" presId="urn:microsoft.com/office/officeart/2005/8/layout/process5"/>
    <dgm:cxn modelId="{219624FC-8CAA-0E47-8599-0CD6134D21D9}" type="presOf" srcId="{A93B6D9F-9295-754F-B814-D10B75EDFF9E}" destId="{1A2F7EFE-AE25-A64D-930B-07FE14E2BBF6}" srcOrd="0" destOrd="0" presId="urn:microsoft.com/office/officeart/2005/8/layout/process5"/>
    <dgm:cxn modelId="{AD9EDFFF-1A9B-9942-B1D0-22E5D5B22D63}" type="presOf" srcId="{A2360E83-4771-894C-9B0A-3639A90E315C}" destId="{BA472AD6-12F0-5144-9BA0-BFDE119E7108}" srcOrd="0" destOrd="0" presId="urn:microsoft.com/office/officeart/2005/8/layout/process5"/>
    <dgm:cxn modelId="{17629F67-0655-8E4B-9FFB-ECE264C6474E}" type="presOf" srcId="{6B029655-D80E-B242-BB29-53DA2C714DAE}" destId="{DD305CCE-1483-4B49-9D13-A1749BD891BD}" srcOrd="0" destOrd="0" presId="urn:microsoft.com/office/officeart/2005/8/layout/process5"/>
    <dgm:cxn modelId="{7F482025-94FF-AF47-957F-D25EB0154FFE}" type="presOf" srcId="{CFA773F0-1C5B-734D-9F6D-C9D9741ABA6B}" destId="{6DF03199-CD67-394B-B76E-ADF669C9E7C2}" srcOrd="0" destOrd="0" presId="urn:microsoft.com/office/officeart/2005/8/layout/process5"/>
    <dgm:cxn modelId="{7358FBDC-54E5-1441-A799-9AE34D51B445}" type="presOf" srcId="{86B2F75C-A797-9C43-B4E9-D1F0CB4EFA16}" destId="{9BC9C158-9A6E-6F42-9105-728ACE82FFE8}" srcOrd="0" destOrd="0" presId="urn:microsoft.com/office/officeart/2005/8/layout/process5"/>
    <dgm:cxn modelId="{F2BB1031-9CBB-BB43-B640-D74AD0B14EB5}" type="presOf" srcId="{5AA91AF8-5CD1-4EC1-A6B8-F47E41C4DEA9}" destId="{3DD20126-8463-467B-93D4-7AB19393DD3C}" srcOrd="1" destOrd="0" presId="urn:microsoft.com/office/officeart/2005/8/layout/process5"/>
    <dgm:cxn modelId="{8F755B8B-F32B-154D-BB25-0D9CE14D7AF7}" type="presParOf" srcId="{435D91D5-34F0-4521-9732-57E03EDA03D5}" destId="{F79E256F-EB70-4FBF-8F89-7F74F3405913}" srcOrd="0" destOrd="0" presId="urn:microsoft.com/office/officeart/2005/8/layout/process5"/>
    <dgm:cxn modelId="{E76944CE-D16F-B94B-9FEC-F6EE296AEBD2}" type="presParOf" srcId="{435D91D5-34F0-4521-9732-57E03EDA03D5}" destId="{ED8704A3-BFBC-42D9-AEF5-CB3B36BC9B5E}" srcOrd="1" destOrd="0" presId="urn:microsoft.com/office/officeart/2005/8/layout/process5"/>
    <dgm:cxn modelId="{A5A718AB-19C6-2149-9AE3-8C8E53985105}" type="presParOf" srcId="{ED8704A3-BFBC-42D9-AEF5-CB3B36BC9B5E}" destId="{3DD20126-8463-467B-93D4-7AB19393DD3C}" srcOrd="0" destOrd="0" presId="urn:microsoft.com/office/officeart/2005/8/layout/process5"/>
    <dgm:cxn modelId="{6A3D25B4-9551-B04E-8902-BF11322FC162}" type="presParOf" srcId="{435D91D5-34F0-4521-9732-57E03EDA03D5}" destId="{EF28C426-F55F-4C15-9329-9A8348D4212B}" srcOrd="2" destOrd="0" presId="urn:microsoft.com/office/officeart/2005/8/layout/process5"/>
    <dgm:cxn modelId="{C850248D-BAFC-6745-967D-F4B5E88B007E}" type="presParOf" srcId="{435D91D5-34F0-4521-9732-57E03EDA03D5}" destId="{9E0E8B77-F793-4F35-98B5-C1FE57D03459}" srcOrd="3" destOrd="0" presId="urn:microsoft.com/office/officeart/2005/8/layout/process5"/>
    <dgm:cxn modelId="{CC454015-065B-F047-B60C-94744A1E2E37}" type="presParOf" srcId="{9E0E8B77-F793-4F35-98B5-C1FE57D03459}" destId="{01139BE6-08FF-43D8-AC85-FD3B1F7078BD}" srcOrd="0" destOrd="0" presId="urn:microsoft.com/office/officeart/2005/8/layout/process5"/>
    <dgm:cxn modelId="{F3D0744D-815C-4543-8902-52F72AD487A9}" type="presParOf" srcId="{435D91D5-34F0-4521-9732-57E03EDA03D5}" destId="{BA472AD6-12F0-5144-9BA0-BFDE119E7108}" srcOrd="4" destOrd="0" presId="urn:microsoft.com/office/officeart/2005/8/layout/process5"/>
    <dgm:cxn modelId="{2D0D4C24-0309-B940-9E18-65E3FE1E6DFB}" type="presParOf" srcId="{435D91D5-34F0-4521-9732-57E03EDA03D5}" destId="{9BC9C158-9A6E-6F42-9105-728ACE82FFE8}" srcOrd="5" destOrd="0" presId="urn:microsoft.com/office/officeart/2005/8/layout/process5"/>
    <dgm:cxn modelId="{3702DD76-E194-4E45-A6A8-D662A69344ED}" type="presParOf" srcId="{9BC9C158-9A6E-6F42-9105-728ACE82FFE8}" destId="{79CC7418-BA90-614F-86E4-3EE6C5DCC5D4}" srcOrd="0" destOrd="0" presId="urn:microsoft.com/office/officeart/2005/8/layout/process5"/>
    <dgm:cxn modelId="{9B998A6F-C745-6E46-A348-E7032C1A2CDD}" type="presParOf" srcId="{435D91D5-34F0-4521-9732-57E03EDA03D5}" destId="{2CB9A2F4-A07E-D446-9061-BC76F08A498C}" srcOrd="6" destOrd="0" presId="urn:microsoft.com/office/officeart/2005/8/layout/process5"/>
    <dgm:cxn modelId="{31FBA9DE-06E2-434A-989D-6CE62F17EB55}" type="presParOf" srcId="{435D91D5-34F0-4521-9732-57E03EDA03D5}" destId="{7E596588-3E86-484A-97E1-F629A71E5714}" srcOrd="7" destOrd="0" presId="urn:microsoft.com/office/officeart/2005/8/layout/process5"/>
    <dgm:cxn modelId="{21721BE1-98C2-8A4A-A8FE-0BC4005C871F}" type="presParOf" srcId="{7E596588-3E86-484A-97E1-F629A71E5714}" destId="{25B544D5-C2E6-D247-82EF-73EEFD00AB72}" srcOrd="0" destOrd="0" presId="urn:microsoft.com/office/officeart/2005/8/layout/process5"/>
    <dgm:cxn modelId="{7F6D4928-8206-2348-8C14-ABEAB2269937}" type="presParOf" srcId="{435D91D5-34F0-4521-9732-57E03EDA03D5}" destId="{DD305CCE-1483-4B49-9D13-A1749BD891BD}" srcOrd="8" destOrd="0" presId="urn:microsoft.com/office/officeart/2005/8/layout/process5"/>
    <dgm:cxn modelId="{8457839E-1755-3045-8523-3A5F0050C497}" type="presParOf" srcId="{435D91D5-34F0-4521-9732-57E03EDA03D5}" destId="{6DF03199-CD67-394B-B76E-ADF669C9E7C2}" srcOrd="9" destOrd="0" presId="urn:microsoft.com/office/officeart/2005/8/layout/process5"/>
    <dgm:cxn modelId="{89FF7737-F9C1-7344-9CAC-D67CC6B24A27}" type="presParOf" srcId="{6DF03199-CD67-394B-B76E-ADF669C9E7C2}" destId="{C9FF7E10-BA5B-304D-94FF-B40733B456D9}" srcOrd="0" destOrd="0" presId="urn:microsoft.com/office/officeart/2005/8/layout/process5"/>
    <dgm:cxn modelId="{CAF77260-9811-304D-A1DF-ED04BC891C71}" type="presParOf" srcId="{435D91D5-34F0-4521-9732-57E03EDA03D5}" destId="{1A2F7EFE-AE25-A64D-930B-07FE14E2BBF6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E256F-EB70-4FBF-8F89-7F74F3405913}">
      <dsp:nvSpPr>
        <dsp:cNvPr id="0" name=""/>
        <dsp:cNvSpPr/>
      </dsp:nvSpPr>
      <dsp:spPr>
        <a:xfrm>
          <a:off x="326544" y="2548"/>
          <a:ext cx="1953526" cy="11721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>
                  <a:lumMod val="50000"/>
                </a:schemeClr>
              </a:solidFill>
            </a:rPr>
            <a:t>Lattice files from Elegant</a:t>
          </a:r>
          <a:endParaRPr lang="en-US" sz="21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60874" y="36878"/>
        <a:ext cx="1884866" cy="1103455"/>
      </dsp:txXfrm>
    </dsp:sp>
    <dsp:sp modelId="{ED8704A3-BFBC-42D9-AEF5-CB3B36BC9B5E}">
      <dsp:nvSpPr>
        <dsp:cNvPr id="0" name=""/>
        <dsp:cNvSpPr/>
      </dsp:nvSpPr>
      <dsp:spPr>
        <a:xfrm>
          <a:off x="2451980" y="346369"/>
          <a:ext cx="414147" cy="48447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451980" y="443264"/>
        <a:ext cx="289903" cy="290684"/>
      </dsp:txXfrm>
    </dsp:sp>
    <dsp:sp modelId="{EF28C426-F55F-4C15-9329-9A8348D4212B}">
      <dsp:nvSpPr>
        <dsp:cNvPr id="0" name=""/>
        <dsp:cNvSpPr/>
      </dsp:nvSpPr>
      <dsp:spPr>
        <a:xfrm>
          <a:off x="3061480" y="2548"/>
          <a:ext cx="1953526" cy="11721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>
                  <a:lumMod val="50000"/>
                </a:schemeClr>
              </a:solidFill>
            </a:rPr>
            <a:t>Ideal Particle Trajectory</a:t>
          </a:r>
          <a:endParaRPr lang="en-US" sz="21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095810" y="36878"/>
        <a:ext cx="1884866" cy="1103455"/>
      </dsp:txXfrm>
    </dsp:sp>
    <dsp:sp modelId="{9E0E8B77-F793-4F35-98B5-C1FE57D03459}">
      <dsp:nvSpPr>
        <dsp:cNvPr id="0" name=""/>
        <dsp:cNvSpPr/>
      </dsp:nvSpPr>
      <dsp:spPr>
        <a:xfrm rot="5400000">
          <a:off x="3825535" y="1321723"/>
          <a:ext cx="425416" cy="48447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-5400000">
        <a:off x="3892901" y="1351253"/>
        <a:ext cx="290684" cy="297791"/>
      </dsp:txXfrm>
    </dsp:sp>
    <dsp:sp modelId="{BA472AD6-12F0-5144-9BA0-BFDE119E7108}">
      <dsp:nvSpPr>
        <dsp:cNvPr id="0" name=""/>
        <dsp:cNvSpPr/>
      </dsp:nvSpPr>
      <dsp:spPr>
        <a:xfrm>
          <a:off x="3061480" y="1977336"/>
          <a:ext cx="1953526" cy="11721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>
                  <a:lumMod val="50000"/>
                </a:schemeClr>
              </a:solidFill>
            </a:rPr>
            <a:t>Missteering (Orbital Errors)</a:t>
          </a:r>
          <a:endParaRPr lang="en-US" sz="21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095810" y="2011666"/>
        <a:ext cx="1884866" cy="1103455"/>
      </dsp:txXfrm>
    </dsp:sp>
    <dsp:sp modelId="{9BC9C158-9A6E-6F42-9105-728ACE82FFE8}">
      <dsp:nvSpPr>
        <dsp:cNvPr id="0" name=""/>
        <dsp:cNvSpPr/>
      </dsp:nvSpPr>
      <dsp:spPr>
        <a:xfrm rot="10826725">
          <a:off x="2475416" y="2310617"/>
          <a:ext cx="414160" cy="48447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10800000">
        <a:off x="2599662" y="2407995"/>
        <a:ext cx="289912" cy="290684"/>
      </dsp:txXfrm>
    </dsp:sp>
    <dsp:sp modelId="{2CB9A2F4-A07E-D446-9061-BC76F08A498C}">
      <dsp:nvSpPr>
        <dsp:cNvPr id="0" name=""/>
        <dsp:cNvSpPr/>
      </dsp:nvSpPr>
      <dsp:spPr>
        <a:xfrm>
          <a:off x="326544" y="1956074"/>
          <a:ext cx="1953526" cy="11721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>
                  <a:lumMod val="50000"/>
                </a:schemeClr>
              </a:solidFill>
            </a:rPr>
            <a:t>Ray Tracing</a:t>
          </a:r>
          <a:endParaRPr lang="en-US" sz="21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60874" y="1990404"/>
        <a:ext cx="1884866" cy="1103455"/>
      </dsp:txXfrm>
    </dsp:sp>
    <dsp:sp modelId="{7E596588-3E86-484A-97E1-F629A71E5714}">
      <dsp:nvSpPr>
        <dsp:cNvPr id="0" name=""/>
        <dsp:cNvSpPr/>
      </dsp:nvSpPr>
      <dsp:spPr>
        <a:xfrm rot="5400000">
          <a:off x="1095558" y="3266173"/>
          <a:ext cx="415498" cy="48447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-5400000">
        <a:off x="1157965" y="3300662"/>
        <a:ext cx="290684" cy="290849"/>
      </dsp:txXfrm>
    </dsp:sp>
    <dsp:sp modelId="{DD305CCE-1483-4B49-9D13-A1749BD891BD}">
      <dsp:nvSpPr>
        <dsp:cNvPr id="0" name=""/>
        <dsp:cNvSpPr/>
      </dsp:nvSpPr>
      <dsp:spPr>
        <a:xfrm>
          <a:off x="326544" y="3912149"/>
          <a:ext cx="1953526" cy="11721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>
                  <a:lumMod val="50000"/>
                </a:schemeClr>
              </a:solidFill>
            </a:rPr>
            <a:t>Power Distributions</a:t>
          </a:r>
          <a:endParaRPr lang="en-US" sz="21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60874" y="3946479"/>
        <a:ext cx="1884866" cy="1103455"/>
      </dsp:txXfrm>
    </dsp:sp>
    <dsp:sp modelId="{6DF03199-CD67-394B-B76E-ADF669C9E7C2}">
      <dsp:nvSpPr>
        <dsp:cNvPr id="0" name=""/>
        <dsp:cNvSpPr/>
      </dsp:nvSpPr>
      <dsp:spPr>
        <a:xfrm rot="21596797">
          <a:off x="2451980" y="4254706"/>
          <a:ext cx="414147" cy="48447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451980" y="4351659"/>
        <a:ext cx="289903" cy="290684"/>
      </dsp:txXfrm>
    </dsp:sp>
    <dsp:sp modelId="{1A2F7EFE-AE25-A64D-930B-07FE14E2BBF6}">
      <dsp:nvSpPr>
        <dsp:cNvPr id="0" name=""/>
        <dsp:cNvSpPr/>
      </dsp:nvSpPr>
      <dsp:spPr>
        <a:xfrm>
          <a:off x="3061480" y="3909600"/>
          <a:ext cx="1953526" cy="11721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>
                  <a:lumMod val="50000"/>
                </a:schemeClr>
              </a:solidFill>
            </a:rPr>
            <a:t>Optimization</a:t>
          </a:r>
          <a:endParaRPr lang="en-US" sz="21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095810" y="3943930"/>
        <a:ext cx="1884866" cy="1103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8/3/16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5497444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5496666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IMAGES –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four images, captions and bullets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four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graph, chart or table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below to add a chart, graph, or table.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6318955"/>
            <a:ext cx="3711039" cy="539045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469900" y="6247222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www.anl.gov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closing statement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AND CONTENT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1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Optional one line subhead, </a:t>
            </a:r>
            <a:r>
              <a:rPr lang="en-US" dirty="0" err="1" smtClean="0"/>
              <a:t>url</a:t>
            </a:r>
            <a:r>
              <a:rPr lang="en-US" dirty="0" smtClean="0"/>
              <a:t> or date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066539" y="-1241416"/>
            <a:ext cx="3876414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r>
              <a:rPr lang="en-US" sz="1400" b="1" baseline="0" dirty="0" smtClean="0">
                <a:solidFill>
                  <a:schemeClr val="bg1"/>
                </a:solidFill>
              </a:rPr>
              <a:t>WE START WITH YES.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7020"/>
            <a:ext cx="9144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9144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B 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BASIC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1st-level bullet. Click an icon below to add table, graph or other imagery.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9" y="167614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 cover option c 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 smtClean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 smtClean="0">
                <a:solidFill>
                  <a:srgbClr val="000000"/>
                </a:solidFill>
              </a:rPr>
              <a:t>fACILITY</a:t>
            </a:r>
            <a:r>
              <a:rPr lang="en-US" sz="1000" b="0" cap="all" dirty="0" smtClean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 smtClean="0">
                <a:solidFill>
                  <a:srgbClr val="000000"/>
                </a:solidFill>
              </a:rPr>
              <a:t>www.anl.gov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320210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59068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116710"/>
            <a:ext cx="6776128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</a:t>
            </a:r>
            <a:br>
              <a:rPr lang="en-US" dirty="0" smtClean="0"/>
            </a:br>
            <a:r>
              <a:rPr lang="en-US" dirty="0" smtClean="0"/>
              <a:t>Cover option D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 then right click image and “SEND IMAGE TO BACK”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Full-frame image layout  –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one image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TWO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Three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four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 AND CONTENT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with box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top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bottom HORIZONTAL</a:t>
            </a:r>
            <a:br>
              <a:rPr lang="en-US" dirty="0" smtClean="0"/>
            </a:br>
            <a:r>
              <a:rPr lang="en-US" dirty="0" smtClean="0"/>
              <a:t>WITH CAPTIONS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Headline in all caps </a:t>
            </a:r>
            <a:r>
              <a:rPr lang="en-US" dirty="0" err="1" smtClean="0"/>
              <a:t>28pt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preferred as 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9995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09" r:id="rId10"/>
    <p:sldLayoutId id="2147483695" r:id="rId11"/>
    <p:sldLayoutId id="2147483739" r:id="rId12"/>
    <p:sldLayoutId id="2147483696" r:id="rId13"/>
    <p:sldLayoutId id="2147483689" r:id="rId14"/>
    <p:sldLayoutId id="2147483710" r:id="rId15"/>
    <p:sldLayoutId id="2147483706" r:id="rId16"/>
    <p:sldLayoutId id="2147483704" r:id="rId17"/>
    <p:sldLayoutId id="2147483769" r:id="rId18"/>
    <p:sldLayoutId id="2147483770" r:id="rId19"/>
    <p:sldLayoutId id="2147483771" r:id="rId20"/>
    <p:sldLayoutId id="2147483772" r:id="rId21"/>
    <p:sldLayoutId id="2147483761" r:id="rId22"/>
    <p:sldLayoutId id="2147483762" r:id="rId23"/>
    <p:sldLayoutId id="2147483763" r:id="rId24"/>
    <p:sldLayoutId id="2147483765" r:id="rId25"/>
    <p:sldLayoutId id="2147483766" r:id="rId2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Relationship Id="rId3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Relationship Id="rId3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35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/>
              </a:rPr>
              <a:t>Bend magnet heat loads &amp; Out of orbit scenarios</a:t>
            </a:r>
            <a:r>
              <a:rPr lang="en-US" dirty="0">
                <a:cs typeface="Arial"/>
              </a:rPr>
              <a:t/>
            </a:r>
            <a:br>
              <a:rPr lang="en-US" dirty="0">
                <a:cs typeface="Arial"/>
              </a:rPr>
            </a:b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drhgfdjhngngfmhgmghmghjmghfmf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Tim Valicenti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Lee Teng Intern</a:t>
            </a: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Wednesday, August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Lemont, Illinois</a:t>
            </a:r>
            <a:endParaRPr lang="en-US" dirty="0"/>
          </a:p>
        </p:txBody>
      </p:sp>
      <p:pic>
        <p:nvPicPr>
          <p:cNvPr id="9" name="Picture Placeholder 1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" t="1625" r="379" b="1625"/>
          <a:stretch/>
        </p:blipFill>
        <p:spPr>
          <a:xfrm>
            <a:off x="4863727" y="1689101"/>
            <a:ext cx="4280273" cy="2706623"/>
          </a:xfrm>
        </p:spPr>
      </p:pic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local coordinates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dirty="0" smtClean="0"/>
              <a:t>The global and local y-coordinates are equal while the x-coordinates differ. x’ is equivalent to dx/ds while y’ is the vertical analog: dy/ds.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793627"/>
            <a:ext cx="8067488" cy="2235136"/>
            <a:chOff x="464188" y="2737992"/>
            <a:chExt cx="8067488" cy="2235136"/>
          </a:xfrm>
        </p:grpSpPr>
        <p:grpSp>
          <p:nvGrpSpPr>
            <p:cNvPr id="49" name="Group 48"/>
            <p:cNvGrpSpPr/>
            <p:nvPr/>
          </p:nvGrpSpPr>
          <p:grpSpPr>
            <a:xfrm>
              <a:off x="464188" y="2737992"/>
              <a:ext cx="8067488" cy="2235136"/>
              <a:chOff x="940957" y="2971193"/>
              <a:chExt cx="6134414" cy="1699569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940957" y="2971193"/>
                <a:ext cx="6134414" cy="1699569"/>
                <a:chOff x="16917129" y="24882285"/>
                <a:chExt cx="13641735" cy="4141302"/>
              </a:xfrm>
            </p:grpSpPr>
            <p:sp>
              <p:nvSpPr>
                <p:cNvPr id="36" name="Parallelogram 35"/>
                <p:cNvSpPr/>
                <p:nvPr/>
              </p:nvSpPr>
              <p:spPr>
                <a:xfrm flipV="1">
                  <a:off x="16917129" y="24882285"/>
                  <a:ext cx="10652306" cy="3299198"/>
                </a:xfrm>
                <a:prstGeom prst="parallelogram">
                  <a:avLst>
                    <a:gd name="adj" fmla="val 75691"/>
                  </a:avLst>
                </a:prstGeom>
                <a:solidFill>
                  <a:srgbClr val="00B0F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28595005" y="27621718"/>
                  <a:ext cx="1506654" cy="914400"/>
                  <a:chOff x="27960438" y="29704296"/>
                  <a:chExt cx="1506654" cy="914400"/>
                </a:xfrm>
              </p:grpSpPr>
              <p:cxnSp>
                <p:nvCxnSpPr>
                  <p:cNvPr id="41" name="Straight Arrow Connector 40"/>
                  <p:cNvCxnSpPr/>
                  <p:nvPr/>
                </p:nvCxnSpPr>
                <p:spPr>
                  <a:xfrm flipV="1">
                    <a:off x="28526594" y="29704296"/>
                    <a:ext cx="0" cy="9144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/>
                  <p:cNvCxnSpPr/>
                  <p:nvPr/>
                </p:nvCxnSpPr>
                <p:spPr>
                  <a:xfrm>
                    <a:off x="28552691" y="30618696"/>
                    <a:ext cx="914401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/>
                  <p:cNvCxnSpPr/>
                  <p:nvPr/>
                </p:nvCxnSpPr>
                <p:spPr>
                  <a:xfrm flipH="1" flipV="1">
                    <a:off x="27960438" y="29770018"/>
                    <a:ext cx="562700" cy="83144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29074848" y="27065093"/>
                  <a:ext cx="457201" cy="974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Y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8094646" y="27206544"/>
                  <a:ext cx="457201" cy="9749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X</a:t>
                  </a:r>
                  <a:endParaRPr lang="en-US" sz="2000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30101663" y="28048648"/>
                  <a:ext cx="457201" cy="974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Z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349221" y="3369885"/>
                <a:ext cx="4392851" cy="708365"/>
                <a:chOff x="17867916" y="25835121"/>
                <a:chExt cx="9768840" cy="1726057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17867916" y="25835121"/>
                  <a:ext cx="9768840" cy="1726057"/>
                </a:xfrm>
                <a:custGeom>
                  <a:avLst/>
                  <a:gdLst>
                    <a:gd name="connsiteX0" fmla="*/ 0 w 9768840"/>
                    <a:gd name="connsiteY0" fmla="*/ 826897 h 1726057"/>
                    <a:gd name="connsiteX1" fmla="*/ 2331720 w 9768840"/>
                    <a:gd name="connsiteY1" fmla="*/ 3937 h 1726057"/>
                    <a:gd name="connsiteX2" fmla="*/ 7482840 w 9768840"/>
                    <a:gd name="connsiteY2" fmla="*/ 567817 h 1726057"/>
                    <a:gd name="connsiteX3" fmla="*/ 9768840 w 9768840"/>
                    <a:gd name="connsiteY3" fmla="*/ 1726057 h 1726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8840" h="1726057">
                      <a:moveTo>
                        <a:pt x="0" y="826897"/>
                      </a:moveTo>
                      <a:cubicBezTo>
                        <a:pt x="542290" y="437007"/>
                        <a:pt x="1084580" y="47117"/>
                        <a:pt x="2331720" y="3937"/>
                      </a:cubicBezTo>
                      <a:cubicBezTo>
                        <a:pt x="3578860" y="-39243"/>
                        <a:pt x="6243320" y="280797"/>
                        <a:pt x="7482840" y="567817"/>
                      </a:cubicBezTo>
                      <a:cubicBezTo>
                        <a:pt x="8722360" y="854837"/>
                        <a:pt x="9768840" y="1726057"/>
                        <a:pt x="9768840" y="172605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25148215" y="26210564"/>
                  <a:ext cx="465643" cy="465643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44" name="Straight Arrow Connector 43"/>
              <p:cNvCxnSpPr>
                <a:stCxn id="29" idx="6"/>
              </p:cNvCxnSpPr>
              <p:nvPr/>
            </p:nvCxnSpPr>
            <p:spPr>
              <a:xfrm flipV="1">
                <a:off x="4832415" y="3133848"/>
                <a:ext cx="311661" cy="4856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29" idx="6"/>
                <a:endCxn id="52" idx="1"/>
              </p:cNvCxnSpPr>
              <p:nvPr/>
            </p:nvCxnSpPr>
            <p:spPr>
              <a:xfrm>
                <a:off x="4832415" y="3619514"/>
                <a:ext cx="697916" cy="1843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4845469" y="3041468"/>
                <a:ext cx="0" cy="5910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5996870" y="2772086"/>
              <a:ext cx="2703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x</a:t>
              </a:r>
              <a:endParaRPr lang="en-US" sz="2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97091" y="2757833"/>
              <a:ext cx="2703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y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12464" y="3607653"/>
              <a:ext cx="2703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94116" y="4071086"/>
            <a:ext cx="2888562" cy="2146834"/>
          </a:xfrm>
          <a:prstGeom prst="rect">
            <a:avLst/>
          </a:prstGeom>
          <a:solidFill>
            <a:srgbClr val="00B0F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893694" y="4061785"/>
            <a:ext cx="2888562" cy="2146834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>
            <a:endCxn id="2" idx="2"/>
          </p:cNvCxnSpPr>
          <p:nvPr/>
        </p:nvCxnSpPr>
        <p:spPr>
          <a:xfrm>
            <a:off x="994116" y="6217920"/>
            <a:ext cx="1444281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" idx="1"/>
          </p:cNvCxnSpPr>
          <p:nvPr/>
        </p:nvCxnSpPr>
        <p:spPr>
          <a:xfrm flipV="1">
            <a:off x="994116" y="5144503"/>
            <a:ext cx="0" cy="107341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flipH="1">
            <a:off x="2438397" y="6165039"/>
            <a:ext cx="323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657216" y="4823931"/>
            <a:ext cx="323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" name="Freeform 13"/>
          <p:cNvSpPr/>
          <p:nvPr/>
        </p:nvSpPr>
        <p:spPr>
          <a:xfrm>
            <a:off x="1042988" y="4654560"/>
            <a:ext cx="2857500" cy="588953"/>
          </a:xfrm>
          <a:custGeom>
            <a:avLst/>
            <a:gdLst>
              <a:gd name="connsiteX0" fmla="*/ 0 w 2857500"/>
              <a:gd name="connsiteY0" fmla="*/ 117465 h 588953"/>
              <a:gd name="connsiteX1" fmla="*/ 1714500 w 2857500"/>
              <a:gd name="connsiteY1" fmla="*/ 31740 h 588953"/>
              <a:gd name="connsiteX2" fmla="*/ 2857500 w 2857500"/>
              <a:gd name="connsiteY2" fmla="*/ 588953 h 58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0" h="588953">
                <a:moveTo>
                  <a:pt x="0" y="117465"/>
                </a:moveTo>
                <a:cubicBezTo>
                  <a:pt x="619125" y="35312"/>
                  <a:pt x="1238250" y="-46841"/>
                  <a:pt x="1714500" y="31740"/>
                </a:cubicBezTo>
                <a:cubicBezTo>
                  <a:pt x="2190750" y="110321"/>
                  <a:pt x="2857500" y="588953"/>
                  <a:pt x="2857500" y="588953"/>
                </a:cubicBezTo>
              </a:path>
            </a:pathLst>
          </a:custGeom>
          <a:noFill/>
          <a:ln w="22225">
            <a:solidFill>
              <a:srgbClr val="7030A0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624458" y="4572615"/>
            <a:ext cx="275373" cy="2513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042988" y="4793451"/>
            <a:ext cx="885825" cy="0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916906" y="4645431"/>
            <a:ext cx="0" cy="137160"/>
          </a:xfrm>
          <a:prstGeom prst="straightConnector1">
            <a:avLst/>
          </a:prstGeom>
          <a:ln w="15875">
            <a:solidFill>
              <a:schemeClr val="tx1">
                <a:lumMod val="50000"/>
              </a:schemeClr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flipH="1">
            <a:off x="1349435" y="4372289"/>
            <a:ext cx="528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  <a:r>
              <a:rPr lang="en-US" sz="2000" dirty="0" smtClean="0"/>
              <a:t>’</a:t>
            </a:r>
            <a:endParaRPr lang="en-US" sz="2000" dirty="0"/>
          </a:p>
        </p:txBody>
      </p:sp>
      <p:cxnSp>
        <p:nvCxnSpPr>
          <p:cNvPr id="57" name="Straight Arrow Connector 56"/>
          <p:cNvCxnSpPr>
            <a:endCxn id="57" idx="2"/>
          </p:cNvCxnSpPr>
          <p:nvPr/>
        </p:nvCxnSpPr>
        <p:spPr>
          <a:xfrm>
            <a:off x="4893694" y="6217920"/>
            <a:ext cx="1444281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flipH="1">
            <a:off x="6219981" y="6165039"/>
            <a:ext cx="323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</a:p>
        </p:txBody>
      </p:sp>
      <p:cxnSp>
        <p:nvCxnSpPr>
          <p:cNvPr id="59" name="Straight Arrow Connector 58"/>
          <p:cNvCxnSpPr>
            <a:endCxn id="59" idx="1"/>
          </p:cNvCxnSpPr>
          <p:nvPr/>
        </p:nvCxnSpPr>
        <p:spPr>
          <a:xfrm flipV="1">
            <a:off x="4893694" y="5144503"/>
            <a:ext cx="0" cy="107341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flipH="1">
            <a:off x="4552136" y="4867994"/>
            <a:ext cx="323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</a:t>
            </a:r>
          </a:p>
        </p:txBody>
      </p:sp>
      <p:sp>
        <p:nvSpPr>
          <p:cNvPr id="22" name="Freeform 21"/>
          <p:cNvSpPr/>
          <p:nvPr/>
        </p:nvSpPr>
        <p:spPr>
          <a:xfrm>
            <a:off x="4929188" y="4529138"/>
            <a:ext cx="2870878" cy="1671637"/>
          </a:xfrm>
          <a:custGeom>
            <a:avLst/>
            <a:gdLst>
              <a:gd name="connsiteX0" fmla="*/ 0 w 2900362"/>
              <a:gd name="connsiteY0" fmla="*/ 1671637 h 1671637"/>
              <a:gd name="connsiteX1" fmla="*/ 2900362 w 2900362"/>
              <a:gd name="connsiteY1" fmla="*/ 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00362" h="1671637">
                <a:moveTo>
                  <a:pt x="0" y="1671637"/>
                </a:moveTo>
                <a:lnTo>
                  <a:pt x="2900362" y="0"/>
                </a:lnTo>
              </a:path>
            </a:pathLst>
          </a:custGeom>
          <a:noFill/>
          <a:ln w="22225">
            <a:solidFill>
              <a:srgbClr val="7030A0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6926677" y="4849663"/>
            <a:ext cx="275373" cy="2513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5478802" y="5886450"/>
            <a:ext cx="646270" cy="2376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6096446" y="5552350"/>
            <a:ext cx="2382" cy="337371"/>
          </a:xfrm>
          <a:prstGeom prst="straightConnector1">
            <a:avLst/>
          </a:prstGeom>
          <a:ln w="15875">
            <a:solidFill>
              <a:schemeClr val="tx1">
                <a:lumMod val="50000"/>
              </a:schemeClr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flipH="1">
            <a:off x="5574933" y="5364956"/>
            <a:ext cx="528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y’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459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One can use their knowledge of the absorbing plane as well as the location of the electron bunch to accurately calculate rays.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1676022"/>
                <a:ext cx="8372901" cy="2634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Consider the velocity vector at time step: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t</m:t>
                    </m:r>
                    <m:r>
                      <a:rPr lang="en-US" b="0" i="0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b="0" dirty="0" smtClean="0"/>
                  <a:t>The equation for the ray leaving that point is: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d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b="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is-I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The equation for the plane is: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•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Substitute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𝑍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and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 smtClean="0"/>
                  <a:t> to find the point on the plane where the ray lands.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76022"/>
                <a:ext cx="8372901" cy="2634696"/>
              </a:xfrm>
              <a:prstGeom prst="rect">
                <a:avLst/>
              </a:prstGeom>
              <a:blipFill rotWithShape="0">
                <a:blip r:embed="rId2"/>
                <a:stretch>
                  <a:fillRect l="-437" t="-1389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arallelogram 3"/>
          <p:cNvSpPr/>
          <p:nvPr/>
        </p:nvSpPr>
        <p:spPr>
          <a:xfrm rot="16200000">
            <a:off x="6844543" y="4988988"/>
            <a:ext cx="2310475" cy="722245"/>
          </a:xfrm>
          <a:prstGeom prst="parallelogram">
            <a:avLst>
              <a:gd name="adj" fmla="val 117946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6314880" y="5353423"/>
            <a:ext cx="1714742" cy="48501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69155" y="4268850"/>
            <a:ext cx="6299591" cy="1929144"/>
            <a:chOff x="269155" y="2851830"/>
            <a:chExt cx="6299591" cy="1929144"/>
          </a:xfrm>
        </p:grpSpPr>
        <p:grpSp>
          <p:nvGrpSpPr>
            <p:cNvPr id="56" name="Group 55"/>
            <p:cNvGrpSpPr/>
            <p:nvPr/>
          </p:nvGrpSpPr>
          <p:grpSpPr>
            <a:xfrm>
              <a:off x="269155" y="2851830"/>
              <a:ext cx="6299591" cy="1929144"/>
              <a:chOff x="311405" y="2823928"/>
              <a:chExt cx="6299591" cy="1929144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311405" y="2823928"/>
                <a:ext cx="6299591" cy="1929144"/>
                <a:chOff x="311405" y="2811341"/>
                <a:chExt cx="6299591" cy="1929144"/>
              </a:xfrm>
            </p:grpSpPr>
            <p:sp>
              <p:nvSpPr>
                <p:cNvPr id="36" name="Parallelogram 35"/>
                <p:cNvSpPr/>
                <p:nvPr/>
              </p:nvSpPr>
              <p:spPr>
                <a:xfrm flipV="1">
                  <a:off x="311405" y="2877735"/>
                  <a:ext cx="6299591" cy="1780637"/>
                </a:xfrm>
                <a:prstGeom prst="parallelogram">
                  <a:avLst>
                    <a:gd name="adj" fmla="val 75691"/>
                  </a:avLst>
                </a:prstGeom>
                <a:solidFill>
                  <a:srgbClr val="00B0F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" name="Group 2"/>
                <p:cNvGrpSpPr/>
                <p:nvPr/>
              </p:nvGrpSpPr>
              <p:grpSpPr>
                <a:xfrm>
                  <a:off x="1124447" y="3683450"/>
                  <a:ext cx="1457296" cy="1057035"/>
                  <a:chOff x="6919848" y="3950187"/>
                  <a:chExt cx="1457296" cy="1057035"/>
                </a:xfrm>
              </p:grpSpPr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7215751" y="4250608"/>
                    <a:ext cx="891009" cy="493518"/>
                    <a:chOff x="27960438" y="29704296"/>
                    <a:chExt cx="1506654" cy="914400"/>
                  </a:xfrm>
                </p:grpSpPr>
                <p:cxnSp>
                  <p:nvCxnSpPr>
                    <p:cNvPr id="41" name="Straight Arrow Connector 40"/>
                    <p:cNvCxnSpPr/>
                    <p:nvPr/>
                  </p:nvCxnSpPr>
                  <p:spPr>
                    <a:xfrm flipV="1">
                      <a:off x="28526594" y="29704296"/>
                      <a:ext cx="0" cy="91440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Arrow Connector 41"/>
                    <p:cNvCxnSpPr/>
                    <p:nvPr/>
                  </p:nvCxnSpPr>
                  <p:spPr>
                    <a:xfrm>
                      <a:off x="28552691" y="30618696"/>
                      <a:ext cx="914401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Arrow Connector 42"/>
                    <p:cNvCxnSpPr/>
                    <p:nvPr/>
                  </p:nvCxnSpPr>
                  <p:spPr>
                    <a:xfrm flipH="1" flipV="1">
                      <a:off x="27960438" y="29770018"/>
                      <a:ext cx="562700" cy="831446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7499522" y="3950187"/>
                    <a:ext cx="270381" cy="5261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Y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919848" y="4026531"/>
                    <a:ext cx="270381" cy="5261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/>
                      <a:t>X</a:t>
                    </a:r>
                    <a:endParaRPr lang="en-US" sz="2000" dirty="0"/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8106763" y="4481030"/>
                    <a:ext cx="270381" cy="5261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Z</a:t>
                    </a:r>
                  </a:p>
                </p:txBody>
              </p:sp>
            </p:grpSp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5414689" y="3011397"/>
                  <a:ext cx="409871" cy="63870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5414689" y="3650105"/>
                  <a:ext cx="917843" cy="24249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5834797" y="2811341"/>
                  <a:ext cx="2703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x</a:t>
                  </a:r>
                  <a:endParaRPr lang="en-US" sz="20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167977" y="2820388"/>
                  <a:ext cx="2703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y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011243" y="3399782"/>
                  <a:ext cx="2703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s</a:t>
                  </a:r>
                </a:p>
              </p:txBody>
            </p:sp>
            <p:cxnSp>
              <p:nvCxnSpPr>
                <p:cNvPr id="44" name="Straight Arrow Connector 43"/>
                <p:cNvCxnSpPr/>
                <p:nvPr/>
              </p:nvCxnSpPr>
              <p:spPr>
                <a:xfrm flipH="1" flipV="1">
                  <a:off x="5431856" y="2889906"/>
                  <a:ext cx="0" cy="77723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Freeform 53"/>
              <p:cNvSpPr/>
              <p:nvPr/>
            </p:nvSpPr>
            <p:spPr>
              <a:xfrm>
                <a:off x="833872" y="3314463"/>
                <a:ext cx="5777124" cy="931584"/>
              </a:xfrm>
              <a:custGeom>
                <a:avLst/>
                <a:gdLst>
                  <a:gd name="connsiteX0" fmla="*/ 0 w 9768840"/>
                  <a:gd name="connsiteY0" fmla="*/ 826897 h 1726057"/>
                  <a:gd name="connsiteX1" fmla="*/ 2331720 w 9768840"/>
                  <a:gd name="connsiteY1" fmla="*/ 3937 h 1726057"/>
                  <a:gd name="connsiteX2" fmla="*/ 7482840 w 9768840"/>
                  <a:gd name="connsiteY2" fmla="*/ 567817 h 1726057"/>
                  <a:gd name="connsiteX3" fmla="*/ 9768840 w 9768840"/>
                  <a:gd name="connsiteY3" fmla="*/ 1726057 h 1726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8840" h="1726057">
                    <a:moveTo>
                      <a:pt x="0" y="826897"/>
                    </a:moveTo>
                    <a:cubicBezTo>
                      <a:pt x="542290" y="437007"/>
                      <a:pt x="1084580" y="47117"/>
                      <a:pt x="2331720" y="3937"/>
                    </a:cubicBezTo>
                    <a:cubicBezTo>
                      <a:pt x="3578860" y="-39243"/>
                      <a:pt x="6243320" y="280797"/>
                      <a:pt x="7482840" y="567817"/>
                    </a:cubicBezTo>
                    <a:cubicBezTo>
                      <a:pt x="8722360" y="854837"/>
                      <a:pt x="9768840" y="1726057"/>
                      <a:pt x="9768840" y="172605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5" name="Oval 54"/>
            <p:cNvSpPr/>
            <p:nvPr/>
          </p:nvSpPr>
          <p:spPr>
            <a:xfrm>
              <a:off x="5246124" y="3537184"/>
              <a:ext cx="275373" cy="2513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 flipH="1" flipV="1">
            <a:off x="7031417" y="5057346"/>
            <a:ext cx="968364" cy="12412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929466" y="4658981"/>
                <a:ext cx="2703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466" y="4658981"/>
                <a:ext cx="270381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3030" r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4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Distribution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One must consider both the horizontal and vertical spread of power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1578205"/>
                <a:ext cx="8372901" cy="2472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Finding vertical spread on the absorber may be difficult but once done one can find the angles each vertical ray makes with the zero-angle ray.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Use: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𝜕𝜃𝜕𝜓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16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5/2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6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f>
                          <m:fPr>
                            <m:ctrlPr>
                              <a:rPr lang="en-US" sz="1600" i="1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𝛾𝜃</m:t>
                    </m:r>
                  </m:oMath>
                </a14:m>
                <a:endParaRPr lang="en-US" sz="1600" dirty="0"/>
              </a:p>
              <a:p>
                <a:pPr marL="742950" lvl="1" indent="-285750">
                  <a:buFont typeface="Courier New" charset="0"/>
                  <a:buChar char="o"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1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𝑚𝑟𝑎</m:t>
                            </m:r>
                            <m:sSup>
                              <m:sSupPr>
                                <m:ctrlPr>
                                  <a:rPr lang="en-US" sz="14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=5.421∗</m:t>
                    </m:r>
                    <m:sSup>
                      <m:sSupPr>
                        <m:ctrlPr>
                          <a:rPr lang="en-US" sz="1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sz="1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If the vertical rays are known, their distances, D, can be calculated and the intensity at each point on the plane can be converted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1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sz="1400" b="0" i="0" smtClean="0">
                        <a:latin typeface="Cambria Math" charset="0"/>
                      </a:rPr>
                      <m:t>P</m:t>
                    </m:r>
                    <m:d>
                      <m:dPr>
                        <m:ctrlPr>
                          <a:rPr lang="en-US" sz="1400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1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𝑚𝑟𝑎</m:t>
                            </m:r>
                            <m:sSup>
                              <m:sSupPr>
                                <m:ctrlPr>
                                  <a:rPr lang="en-US" sz="14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400" b="0" i="1" smtClean="0">
                        <a:latin typeface="Cambria Math" charset="0"/>
                      </a:rPr>
                      <m:t>→</m:t>
                    </m:r>
                    <m:r>
                      <a:rPr lang="en-US" sz="14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is-IS" sz="1400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is-IS" sz="1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charset="0"/>
                              </a:rPr>
                              <m:t>𝑊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78205"/>
                <a:ext cx="8372901" cy="2472408"/>
              </a:xfrm>
              <a:prstGeom prst="rect">
                <a:avLst/>
              </a:prstGeom>
              <a:blipFill rotWithShape="0">
                <a:blip r:embed="rId2"/>
                <a:stretch>
                  <a:fillRect l="-437" t="-1481" r="-146" b="-18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69155" y="4544565"/>
            <a:ext cx="4747345" cy="1929144"/>
            <a:chOff x="269155" y="2851830"/>
            <a:chExt cx="6299591" cy="1929144"/>
          </a:xfrm>
        </p:grpSpPr>
        <p:grpSp>
          <p:nvGrpSpPr>
            <p:cNvPr id="10" name="Group 9"/>
            <p:cNvGrpSpPr/>
            <p:nvPr/>
          </p:nvGrpSpPr>
          <p:grpSpPr>
            <a:xfrm>
              <a:off x="269155" y="2851830"/>
              <a:ext cx="6299591" cy="1929144"/>
              <a:chOff x="311405" y="2823928"/>
              <a:chExt cx="6299591" cy="192914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11405" y="2823928"/>
                <a:ext cx="6299591" cy="1929144"/>
                <a:chOff x="311405" y="2811341"/>
                <a:chExt cx="6299591" cy="1929144"/>
              </a:xfrm>
            </p:grpSpPr>
            <p:sp>
              <p:nvSpPr>
                <p:cNvPr id="14" name="Parallelogram 13"/>
                <p:cNvSpPr/>
                <p:nvPr/>
              </p:nvSpPr>
              <p:spPr>
                <a:xfrm flipV="1">
                  <a:off x="311405" y="2877735"/>
                  <a:ext cx="6299591" cy="1780637"/>
                </a:xfrm>
                <a:prstGeom prst="parallelogram">
                  <a:avLst>
                    <a:gd name="adj" fmla="val 75691"/>
                  </a:avLst>
                </a:prstGeom>
                <a:solidFill>
                  <a:srgbClr val="00B0F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979494" y="3683450"/>
                  <a:ext cx="1602249" cy="1057035"/>
                  <a:chOff x="6774895" y="3950187"/>
                  <a:chExt cx="1602249" cy="1057035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7213706" y="4250608"/>
                    <a:ext cx="893054" cy="493518"/>
                    <a:chOff x="27956980" y="29704296"/>
                    <a:chExt cx="1510112" cy="914400"/>
                  </a:xfrm>
                </p:grpSpPr>
                <p:cxnSp>
                  <p:nvCxnSpPr>
                    <p:cNvPr id="26" name="Straight Arrow Connector 25"/>
                    <p:cNvCxnSpPr/>
                    <p:nvPr/>
                  </p:nvCxnSpPr>
                  <p:spPr>
                    <a:xfrm flipV="1">
                      <a:off x="28526594" y="29704296"/>
                      <a:ext cx="0" cy="91440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Arrow Connector 26"/>
                    <p:cNvCxnSpPr/>
                    <p:nvPr/>
                  </p:nvCxnSpPr>
                  <p:spPr>
                    <a:xfrm>
                      <a:off x="28552691" y="30618696"/>
                      <a:ext cx="914401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Arrow Connector 27"/>
                    <p:cNvCxnSpPr/>
                    <p:nvPr/>
                  </p:nvCxnSpPr>
                  <p:spPr>
                    <a:xfrm flipH="1" flipV="1">
                      <a:off x="27956980" y="30122609"/>
                      <a:ext cx="566160" cy="47885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7499522" y="3950187"/>
                    <a:ext cx="270381" cy="5261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774895" y="4294448"/>
                    <a:ext cx="270381" cy="5261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/>
                      <a:t>X</a:t>
                    </a:r>
                    <a:endParaRPr lang="en-US" sz="2000" dirty="0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8106763" y="4481030"/>
                    <a:ext cx="270381" cy="5261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Z</a:t>
                    </a:r>
                  </a:p>
                </p:txBody>
              </p:sp>
            </p:grpSp>
            <p:cxnSp>
              <p:nvCxnSpPr>
                <p:cNvPr id="16" name="Straight Arrow Connector 15"/>
                <p:cNvCxnSpPr/>
                <p:nvPr/>
              </p:nvCxnSpPr>
              <p:spPr>
                <a:xfrm flipV="1">
                  <a:off x="5414689" y="3011397"/>
                  <a:ext cx="409871" cy="63870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>
                  <a:endCxn id="20" idx="2"/>
                </p:cNvCxnSpPr>
                <p:nvPr/>
              </p:nvCxnSpPr>
              <p:spPr>
                <a:xfrm>
                  <a:off x="5414689" y="3650105"/>
                  <a:ext cx="731745" cy="14978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5834797" y="2811341"/>
                  <a:ext cx="2703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x</a:t>
                  </a:r>
                  <a:endParaRPr lang="en-US" sz="20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069912" y="2867193"/>
                  <a:ext cx="2703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y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011243" y="3399782"/>
                  <a:ext cx="2703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s</a:t>
                  </a: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flipH="1" flipV="1">
                  <a:off x="5431856" y="2889906"/>
                  <a:ext cx="0" cy="77723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Freeform 12"/>
              <p:cNvSpPr/>
              <p:nvPr/>
            </p:nvSpPr>
            <p:spPr>
              <a:xfrm>
                <a:off x="833872" y="3314463"/>
                <a:ext cx="5777124" cy="931584"/>
              </a:xfrm>
              <a:custGeom>
                <a:avLst/>
                <a:gdLst>
                  <a:gd name="connsiteX0" fmla="*/ 0 w 9768840"/>
                  <a:gd name="connsiteY0" fmla="*/ 826897 h 1726057"/>
                  <a:gd name="connsiteX1" fmla="*/ 2331720 w 9768840"/>
                  <a:gd name="connsiteY1" fmla="*/ 3937 h 1726057"/>
                  <a:gd name="connsiteX2" fmla="*/ 7482840 w 9768840"/>
                  <a:gd name="connsiteY2" fmla="*/ 567817 h 1726057"/>
                  <a:gd name="connsiteX3" fmla="*/ 9768840 w 9768840"/>
                  <a:gd name="connsiteY3" fmla="*/ 1726057 h 1726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8840" h="1726057">
                    <a:moveTo>
                      <a:pt x="0" y="826897"/>
                    </a:moveTo>
                    <a:cubicBezTo>
                      <a:pt x="542290" y="437007"/>
                      <a:pt x="1084580" y="47117"/>
                      <a:pt x="2331720" y="3937"/>
                    </a:cubicBezTo>
                    <a:cubicBezTo>
                      <a:pt x="3578860" y="-39243"/>
                      <a:pt x="6243320" y="280797"/>
                      <a:pt x="7482840" y="567817"/>
                    </a:cubicBezTo>
                    <a:cubicBezTo>
                      <a:pt x="8722360" y="854837"/>
                      <a:pt x="9768840" y="1726057"/>
                      <a:pt x="9768840" y="172605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5246124" y="3537184"/>
              <a:ext cx="275373" cy="2513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Parallelogram 28"/>
          <p:cNvSpPr/>
          <p:nvPr/>
        </p:nvSpPr>
        <p:spPr>
          <a:xfrm rot="5400000">
            <a:off x="5568917" y="4937249"/>
            <a:ext cx="2311400" cy="1485041"/>
          </a:xfrm>
          <a:prstGeom prst="parallelogram">
            <a:avLst>
              <a:gd name="adj" fmla="val 36387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/>
          <p:cNvCxnSpPr>
            <a:stCxn id="11" idx="5"/>
          </p:cNvCxnSpPr>
          <p:nvPr/>
        </p:nvCxnSpPr>
        <p:spPr>
          <a:xfrm>
            <a:off x="4196907" y="5444431"/>
            <a:ext cx="2309669" cy="71707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5"/>
          </p:cNvCxnSpPr>
          <p:nvPr/>
        </p:nvCxnSpPr>
        <p:spPr>
          <a:xfrm>
            <a:off x="4196907" y="5444431"/>
            <a:ext cx="2309669" cy="10135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5"/>
          </p:cNvCxnSpPr>
          <p:nvPr/>
        </p:nvCxnSpPr>
        <p:spPr>
          <a:xfrm>
            <a:off x="4196907" y="5444431"/>
            <a:ext cx="2309668" cy="1834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5"/>
          </p:cNvCxnSpPr>
          <p:nvPr/>
        </p:nvCxnSpPr>
        <p:spPr>
          <a:xfrm flipV="1">
            <a:off x="4196907" y="5139400"/>
            <a:ext cx="2309668" cy="30503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9" idx="4"/>
          </p:cNvCxnSpPr>
          <p:nvPr/>
        </p:nvCxnSpPr>
        <p:spPr>
          <a:xfrm>
            <a:off x="5982097" y="5679770"/>
            <a:ext cx="1485041" cy="527922"/>
          </a:xfrm>
          <a:prstGeom prst="straightConnector1">
            <a:avLst/>
          </a:prstGeom>
          <a:ln w="28575">
            <a:gradFill>
              <a:gsLst>
                <a:gs pos="30000">
                  <a:srgbClr val="FFC000"/>
                </a:gs>
                <a:gs pos="100000">
                  <a:srgbClr val="FF0000"/>
                </a:gs>
                <a:gs pos="19000">
                  <a:schemeClr val="accent1">
                    <a:lumMod val="45000"/>
                    <a:lumOff val="55000"/>
                  </a:schemeClr>
                </a:gs>
                <a:gs pos="8000">
                  <a:srgbClr val="00B0F0"/>
                </a:gs>
              </a:gsLst>
              <a:lin ang="5400000" scaled="1"/>
            </a:gra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666408" y="5533116"/>
            <a:ext cx="1840168" cy="34822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6506576" y="4744620"/>
            <a:ext cx="16652" cy="1749333"/>
          </a:xfrm>
          <a:prstGeom prst="straightConnector1">
            <a:avLst/>
          </a:prstGeom>
          <a:ln w="28575">
            <a:gradFill>
              <a:gsLst>
                <a:gs pos="67000">
                  <a:srgbClr val="00B0F0"/>
                </a:gs>
                <a:gs pos="34000">
                  <a:srgbClr val="FFC000"/>
                </a:gs>
                <a:gs pos="24000">
                  <a:schemeClr val="accent1">
                    <a:lumMod val="45000"/>
                    <a:lumOff val="55000"/>
                  </a:schemeClr>
                </a:gs>
                <a:gs pos="57000">
                  <a:schemeClr val="accent1">
                    <a:lumMod val="45000"/>
                    <a:lumOff val="55000"/>
                  </a:schemeClr>
                </a:gs>
                <a:gs pos="10000">
                  <a:srgbClr val="00B0F0"/>
                </a:gs>
              </a:gsLst>
              <a:lin ang="5400000" scaled="1"/>
            </a:gra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4768874" y="5043691"/>
            <a:ext cx="1229641" cy="914400"/>
            <a:chOff x="4768874" y="5043691"/>
            <a:chExt cx="1229641" cy="914400"/>
          </a:xfrm>
        </p:grpSpPr>
        <p:sp>
          <p:nvSpPr>
            <p:cNvPr id="57" name="Arc 56"/>
            <p:cNvSpPr/>
            <p:nvPr/>
          </p:nvSpPr>
          <p:spPr>
            <a:xfrm rot="2081797">
              <a:off x="4768874" y="5043691"/>
              <a:ext cx="914400" cy="914400"/>
            </a:xfrm>
            <a:prstGeom prst="arc">
              <a:avLst>
                <a:gd name="adj1" fmla="val 17535977"/>
                <a:gd name="adj2" fmla="val 21313359"/>
              </a:avLst>
            </a:prstGeom>
            <a:ln w="1587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613153" y="5229214"/>
                  <a:ext cx="385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3153" y="5229214"/>
                  <a:ext cx="385362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Freeform 29"/>
          <p:cNvSpPr/>
          <p:nvPr/>
        </p:nvSpPr>
        <p:spPr>
          <a:xfrm>
            <a:off x="6042997" y="4705895"/>
            <a:ext cx="467485" cy="1793700"/>
          </a:xfrm>
          <a:custGeom>
            <a:avLst/>
            <a:gdLst>
              <a:gd name="connsiteX0" fmla="*/ 443528 w 467485"/>
              <a:gd name="connsiteY0" fmla="*/ 37555 h 1793700"/>
              <a:gd name="connsiteX1" fmla="*/ 386378 w 467485"/>
              <a:gd name="connsiteY1" fmla="*/ 594768 h 1793700"/>
              <a:gd name="connsiteX2" fmla="*/ 616 w 467485"/>
              <a:gd name="connsiteY2" fmla="*/ 994818 h 1793700"/>
              <a:gd name="connsiteX3" fmla="*/ 300653 w 467485"/>
              <a:gd name="connsiteY3" fmla="*/ 1366293 h 1793700"/>
              <a:gd name="connsiteX4" fmla="*/ 457816 w 467485"/>
              <a:gd name="connsiteY4" fmla="*/ 1737768 h 1793700"/>
              <a:gd name="connsiteX5" fmla="*/ 443528 w 467485"/>
              <a:gd name="connsiteY5" fmla="*/ 37555 h 17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485" h="1793700">
                <a:moveTo>
                  <a:pt x="443528" y="37555"/>
                </a:moveTo>
                <a:cubicBezTo>
                  <a:pt x="431622" y="-152945"/>
                  <a:pt x="460197" y="435224"/>
                  <a:pt x="386378" y="594768"/>
                </a:cubicBezTo>
                <a:cubicBezTo>
                  <a:pt x="312559" y="754312"/>
                  <a:pt x="14903" y="866231"/>
                  <a:pt x="616" y="994818"/>
                </a:cubicBezTo>
                <a:cubicBezTo>
                  <a:pt x="-13672" y="1123406"/>
                  <a:pt x="224453" y="1242468"/>
                  <a:pt x="300653" y="1366293"/>
                </a:cubicBezTo>
                <a:cubicBezTo>
                  <a:pt x="376853" y="1490118"/>
                  <a:pt x="434003" y="1952081"/>
                  <a:pt x="457816" y="1737768"/>
                </a:cubicBezTo>
                <a:cubicBezTo>
                  <a:pt x="481629" y="1523455"/>
                  <a:pt x="455434" y="228055"/>
                  <a:pt x="443528" y="37555"/>
                </a:cubicBezTo>
                <a:close/>
              </a:path>
            </a:pathLst>
          </a:custGeom>
          <a:gradFill flip="none" rotWithShape="1">
            <a:gsLst>
              <a:gs pos="65000">
                <a:srgbClr val="80D828"/>
              </a:gs>
              <a:gs pos="52000">
                <a:srgbClr val="FFFF00"/>
              </a:gs>
              <a:gs pos="36000">
                <a:srgbClr val="FF8200"/>
              </a:gs>
              <a:gs pos="23000">
                <a:srgbClr val="FFFF00"/>
              </a:gs>
              <a:gs pos="5000">
                <a:srgbClr val="00B0F0"/>
              </a:gs>
              <a:gs pos="78000">
                <a:srgbClr val="00B0F0"/>
              </a:gs>
              <a:gs pos="100000">
                <a:srgbClr val="002060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Missteering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dirty="0" smtClean="0"/>
              <a:t>User can enter which missteered paths they want to consider (alternatively the code has a default set of missteered paths). Note the y-axis scale.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5" y="1668463"/>
            <a:ext cx="8040980" cy="47405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051564" y="3276600"/>
            <a:ext cx="5225536" cy="10922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392326" y="2200940"/>
            <a:ext cx="4795284" cy="776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082800" y="4368800"/>
            <a:ext cx="5213350" cy="12709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260600" y="2105148"/>
            <a:ext cx="5035550" cy="8254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7187610" y="2690037"/>
            <a:ext cx="648585" cy="28708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78725" y="5952746"/>
            <a:ext cx="30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39163" y="2406510"/>
            <a:ext cx="30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7187610" y="2372840"/>
            <a:ext cx="0" cy="604277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94884" y="2176502"/>
            <a:ext cx="30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0438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1168748"/>
            <a:ext cx="8372901" cy="813227"/>
          </a:xfrm>
        </p:spPr>
        <p:txBody>
          <a:bodyPr/>
          <a:lstStyle/>
          <a:p>
            <a:r>
              <a:rPr lang="en-US" sz="1800" dirty="0" smtClean="0"/>
              <a:t>Shows the rays from 4 consecutive bend magnets – M3.1, M3.2, M2.5, M2.4 – hitting the B-crotch absorber.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7" y="1692938"/>
            <a:ext cx="7962997" cy="4619394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258098" y="1851948"/>
            <a:ext cx="956930" cy="401889"/>
            <a:chOff x="2258098" y="1851948"/>
            <a:chExt cx="956930" cy="401889"/>
          </a:xfrm>
        </p:grpSpPr>
        <p:sp>
          <p:nvSpPr>
            <p:cNvPr id="25" name="TextBox 24"/>
            <p:cNvSpPr txBox="1"/>
            <p:nvPr/>
          </p:nvSpPr>
          <p:spPr>
            <a:xfrm>
              <a:off x="2470749" y="1851948"/>
              <a:ext cx="744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M3.1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2258098" y="2044510"/>
              <a:ext cx="229921" cy="209327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258098" y="2833063"/>
            <a:ext cx="744279" cy="546101"/>
            <a:chOff x="2672768" y="2699182"/>
            <a:chExt cx="744279" cy="546101"/>
          </a:xfrm>
        </p:grpSpPr>
        <p:sp>
          <p:nvSpPr>
            <p:cNvPr id="28" name="TextBox 27"/>
            <p:cNvSpPr txBox="1"/>
            <p:nvPr/>
          </p:nvSpPr>
          <p:spPr>
            <a:xfrm>
              <a:off x="2672768" y="2875951"/>
              <a:ext cx="744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M3.2</a:t>
              </a: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2917316" y="2699182"/>
              <a:ext cx="255182" cy="241884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592484" y="3754706"/>
            <a:ext cx="744279" cy="612609"/>
            <a:chOff x="3599121" y="3763925"/>
            <a:chExt cx="744279" cy="612609"/>
          </a:xfrm>
        </p:grpSpPr>
        <p:sp>
          <p:nvSpPr>
            <p:cNvPr id="31" name="TextBox 30"/>
            <p:cNvSpPr txBox="1"/>
            <p:nvPr/>
          </p:nvSpPr>
          <p:spPr>
            <a:xfrm>
              <a:off x="3599121" y="4007202"/>
              <a:ext cx="744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M2.5</a:t>
              </a:r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3971260" y="3763925"/>
              <a:ext cx="372140" cy="273019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639397" y="4230252"/>
            <a:ext cx="744279" cy="763230"/>
            <a:chOff x="4501115" y="4217969"/>
            <a:chExt cx="744279" cy="763230"/>
          </a:xfrm>
        </p:grpSpPr>
        <p:sp>
          <p:nvSpPr>
            <p:cNvPr id="34" name="TextBox 33"/>
            <p:cNvSpPr txBox="1"/>
            <p:nvPr/>
          </p:nvSpPr>
          <p:spPr>
            <a:xfrm>
              <a:off x="4501115" y="4611867"/>
              <a:ext cx="744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M2.4</a:t>
              </a:r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4745663" y="4217969"/>
              <a:ext cx="209109" cy="436334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954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1168748"/>
            <a:ext cx="8372901" cy="813227"/>
          </a:xfrm>
        </p:spPr>
        <p:txBody>
          <a:bodyPr/>
          <a:lstStyle/>
          <a:p>
            <a:r>
              <a:rPr lang="en-US" sz="1800" dirty="0"/>
              <a:t>Shows the rays from 4 consecutive bend magnets – M3.1, M3.2, M2.5, M2.4 – hitting the B-crotch absorber.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37950" y="1683549"/>
            <a:ext cx="8113356" cy="4706618"/>
            <a:chOff x="637950" y="1683549"/>
            <a:chExt cx="8113356" cy="47066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950" y="1683549"/>
              <a:ext cx="8113356" cy="4706618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2063504" y="3182676"/>
              <a:ext cx="956930" cy="401889"/>
              <a:chOff x="2258098" y="1851948"/>
              <a:chExt cx="956930" cy="40188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470749" y="1851948"/>
                <a:ext cx="744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M3.1</a:t>
                </a:r>
                <a:endParaRPr lang="en-US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2258098" y="2044510"/>
                <a:ext cx="229921" cy="209327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2276155" y="3810067"/>
              <a:ext cx="744279" cy="546101"/>
              <a:chOff x="2672768" y="2699182"/>
              <a:chExt cx="744279" cy="54610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672768" y="2875951"/>
                <a:ext cx="744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M3.2</a:t>
                </a:r>
                <a:endParaRPr lang="en-US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2917316" y="2699182"/>
                <a:ext cx="255182" cy="241884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765699" y="3973715"/>
              <a:ext cx="744279" cy="612609"/>
              <a:chOff x="3599121" y="3763925"/>
              <a:chExt cx="744279" cy="61260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599121" y="4007202"/>
                <a:ext cx="744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M2.5</a:t>
                </a:r>
                <a:endParaRPr lang="en-US" dirty="0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V="1">
                <a:off x="3971260" y="3763925"/>
                <a:ext cx="372140" cy="273019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4800600" y="4061853"/>
              <a:ext cx="744279" cy="763230"/>
              <a:chOff x="4501115" y="4217969"/>
              <a:chExt cx="744279" cy="76323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501115" y="4611867"/>
                <a:ext cx="744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M2.4</a:t>
                </a:r>
                <a:endParaRPr lang="en-US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V="1">
                <a:off x="4745663" y="4217969"/>
                <a:ext cx="209109" cy="436334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007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1168748"/>
            <a:ext cx="8372901" cy="813227"/>
          </a:xfrm>
        </p:spPr>
        <p:txBody>
          <a:bodyPr/>
          <a:lstStyle/>
          <a:p>
            <a:r>
              <a:rPr lang="en-US" sz="1800" dirty="0" smtClean="0"/>
              <a:t>Shows the intensity from 4 consecutive bend </a:t>
            </a:r>
            <a:r>
              <a:rPr lang="en-US" sz="1800" dirty="0"/>
              <a:t>magnets – M3.1, M3.2, M2.5, M2.4 – hitting the B-crotch absorber.</a:t>
            </a:r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95" y="1671034"/>
            <a:ext cx="6730409" cy="48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4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with synrad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457200" y="1168748"/>
            <a:ext cx="8372901" cy="813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The data matches very well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99" y="1683106"/>
            <a:ext cx="6728391" cy="480123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974526" y="1353599"/>
            <a:ext cx="5338247" cy="5205778"/>
            <a:chOff x="1974526" y="1353599"/>
            <a:chExt cx="5338247" cy="5205778"/>
          </a:xfrm>
        </p:grpSpPr>
        <p:graphicFrame>
          <p:nvGraphicFramePr>
            <p:cNvPr id="17" name="Char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04395636"/>
                </p:ext>
              </p:extLst>
            </p:nvPr>
          </p:nvGraphicFramePr>
          <p:xfrm>
            <a:off x="1974526" y="1353599"/>
            <a:ext cx="5338247" cy="52057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9" name="Group 18"/>
            <p:cNvGrpSpPr/>
            <p:nvPr/>
          </p:nvGrpSpPr>
          <p:grpSpPr>
            <a:xfrm>
              <a:off x="2723113" y="2481178"/>
              <a:ext cx="2509284" cy="668658"/>
              <a:chOff x="-1297690" y="2304953"/>
              <a:chExt cx="2509284" cy="668658"/>
            </a:xfrm>
            <a:solidFill>
              <a:schemeClr val="bg1"/>
            </a:solidFill>
          </p:grpSpPr>
          <p:sp>
            <p:nvSpPr>
              <p:cNvPr id="20" name="TextBox 19"/>
              <p:cNvSpPr txBox="1"/>
              <p:nvPr/>
            </p:nvSpPr>
            <p:spPr>
              <a:xfrm>
                <a:off x="-1264136" y="2304953"/>
                <a:ext cx="2078536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SynRad: 2.84 kW 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-1297690" y="2604279"/>
                <a:ext cx="2509284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This software: 2.84 kW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792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Advantages and Applications</a:t>
            </a:r>
          </a:p>
          <a:p>
            <a:endParaRPr lang="en-US" sz="1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Analytical functions allow easy integration with other programs such as comsol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/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Starting with the lattice files one gains full bunch trajectories both ideal and with error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/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Can use any of these trajectories to determine the power distribution.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/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Can easily optimize by changing position and normal vector of the absorbing plane.</a:t>
            </a:r>
          </a:p>
        </p:txBody>
      </p:sp>
    </p:spTree>
    <p:extLst>
      <p:ext uri="{BB962C8B-B14F-4D97-AF65-F5344CB8AC3E}">
        <p14:creationId xmlns:p14="http://schemas.microsoft.com/office/powerpoint/2010/main" val="8488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Achievements / Future work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61324" y="3760434"/>
            <a:ext cx="822134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more friendly UI (perhaps a GUI)</a:t>
            </a:r>
            <a:endParaRPr lang="en-US" sz="2400" dirty="0">
              <a:solidFill>
                <a:schemeClr val="bg1"/>
              </a:solidFill>
            </a:endParaRPr>
          </a:p>
          <a:p>
            <a:pPr marL="685800" indent="-6858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COMSOL Integration</a:t>
            </a:r>
          </a:p>
          <a:p>
            <a:pPr marL="685800" indent="-6858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More geometries of absorbers</a:t>
            </a:r>
          </a:p>
          <a:p>
            <a:pPr marL="685800" indent="-6858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Insertion device analogs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324" y="1407341"/>
            <a:ext cx="8221349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Calculated ideal paths via lattice files</a:t>
            </a:r>
            <a:endParaRPr lang="en-US" sz="2400" dirty="0">
              <a:solidFill>
                <a:schemeClr val="bg1"/>
              </a:solidFill>
            </a:endParaRPr>
          </a:p>
          <a:p>
            <a:pPr marL="685800" indent="-6858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Found missteered paths in 3 dimensions</a:t>
            </a:r>
          </a:p>
          <a:p>
            <a:pPr marL="685800" indent="-6858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Accurately ray traced arbitrary trajectories</a:t>
            </a:r>
          </a:p>
          <a:p>
            <a:pPr marL="685800" indent="-6858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Solved for the heat map on any given planar surface</a:t>
            </a:r>
          </a:p>
          <a:p>
            <a:pPr marL="685800" indent="-6858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Verified results with SynRad</a:t>
            </a:r>
          </a:p>
        </p:txBody>
      </p:sp>
    </p:spTree>
    <p:extLst>
      <p:ext uri="{BB962C8B-B14F-4D97-AF65-F5344CB8AC3E}">
        <p14:creationId xmlns:p14="http://schemas.microsoft.com/office/powerpoint/2010/main" val="186675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Summer Experience</a:t>
            </a:r>
            <a:endParaRPr lang="en-US" sz="1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Attended USPAS to take a full course on accelerator physics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/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Learned more than most advanced E&amp;M books cover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/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Gained invaluable experience in both matlab and comsol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Had the chance to make an impact at A place like argonne while still a student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/>
          </a:p>
          <a:p>
            <a:pPr marL="285750" indent="-285750">
              <a:buFont typeface="Arial" charset="0"/>
              <a:buChar char="•"/>
            </a:pPr>
            <a:endParaRPr lang="en-US" sz="1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Hiked a mountain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60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8" y="50509"/>
            <a:ext cx="7921256" cy="593440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6" y="-14246"/>
            <a:ext cx="8007692" cy="59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7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" b="1202"/>
          <a:stretch/>
        </p:blipFill>
        <p:spPr>
          <a:xfrm>
            <a:off x="-42532" y="1180214"/>
            <a:ext cx="9243962" cy="34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7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en-US" sz="3200" dirty="0" smtClean="0"/>
              <a:t>acknowledgements</a:t>
            </a:r>
          </a:p>
          <a:p>
            <a:pPr algn="just"/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very special thanks to Kamlesh Suthar for </a:t>
            </a:r>
            <a:endParaRPr lang="en-US" sz="2400" dirty="0" smtClean="0"/>
          </a:p>
          <a:p>
            <a:r>
              <a:rPr lang="en-US" sz="2400" dirty="0" smtClean="0"/>
              <a:t>his guidance </a:t>
            </a:r>
            <a:r>
              <a:rPr lang="en-US" sz="2400" dirty="0"/>
              <a:t>on this project; </a:t>
            </a:r>
            <a:r>
              <a:rPr lang="en-US" sz="2400" dirty="0" smtClean="0"/>
              <a:t>to </a:t>
            </a:r>
            <a:r>
              <a:rPr lang="en-US" sz="2400" dirty="0"/>
              <a:t>Jason Carter, Jason Lerch, </a:t>
            </a:r>
            <a:r>
              <a:rPr lang="en-US" sz="2400" dirty="0" smtClean="0"/>
              <a:t>Kathy Harkay, and </a:t>
            </a:r>
            <a:r>
              <a:rPr lang="en-US" sz="2400" dirty="0"/>
              <a:t>Roger Dejus </a:t>
            </a:r>
            <a:r>
              <a:rPr lang="en-US" sz="2400" dirty="0" smtClean="0"/>
              <a:t>for </a:t>
            </a:r>
            <a:r>
              <a:rPr lang="en-US" sz="2400" dirty="0"/>
              <a:t>their </a:t>
            </a:r>
            <a:r>
              <a:rPr lang="en-US" sz="2400" dirty="0" smtClean="0"/>
              <a:t>insight </a:t>
            </a:r>
            <a:r>
              <a:rPr lang="en-US" sz="2400" dirty="0"/>
              <a:t>along the way; and especially </a:t>
            </a:r>
            <a:r>
              <a:rPr lang="en-US" sz="2400" dirty="0" smtClean="0"/>
              <a:t>to pat den hartog, Eric Prebys, </a:t>
            </a:r>
            <a:r>
              <a:rPr lang="en-US" sz="2400" dirty="0"/>
              <a:t>and Linda Spentzouris for </a:t>
            </a:r>
            <a:r>
              <a:rPr lang="en-US" sz="2400" dirty="0" smtClean="0"/>
              <a:t>giving me </a:t>
            </a:r>
            <a:r>
              <a:rPr lang="en-US" sz="2400" dirty="0"/>
              <a:t>this opportunity and organizing </a:t>
            </a:r>
            <a:r>
              <a:rPr lang="en-US" sz="2400" dirty="0" smtClean="0"/>
              <a:t>the Summer 2016 student Internships.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5854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</a:p>
          <a:p>
            <a:pPr marL="685800" indent="-685800">
              <a:buFont typeface="Arial" charset="0"/>
              <a:buChar char="•"/>
            </a:pPr>
            <a:r>
              <a:rPr lang="it-IT" sz="1800" dirty="0"/>
              <a:t>Capatina, Dana. private communication (2016).</a:t>
            </a:r>
            <a:endParaRPr lang="en-US" sz="1800" dirty="0"/>
          </a:p>
          <a:p>
            <a:pPr marL="685800" indent="-685800">
              <a:buFont typeface="Arial" charset="0"/>
              <a:buChar char="•"/>
            </a:pPr>
            <a:r>
              <a:rPr lang="fr-FR" sz="1800" dirty="0"/>
              <a:t>Carter, Jason. private communication (2016).</a:t>
            </a:r>
            <a:endParaRPr lang="en-US" sz="1800" dirty="0"/>
          </a:p>
          <a:p>
            <a:pPr marL="685800" indent="-685800">
              <a:buFont typeface="Arial" charset="0"/>
              <a:buChar char="•"/>
            </a:pPr>
            <a:r>
              <a:rPr lang="en-US" sz="1800" dirty="0"/>
              <a:t>Chao, Alexander Wu., and M. Tigner. </a:t>
            </a:r>
            <a:r>
              <a:rPr lang="en-US" sz="1800" i="1" dirty="0"/>
              <a:t>Handbook of Accelerator Physics and Engineering</a:t>
            </a:r>
            <a:r>
              <a:rPr lang="en-US" sz="1800" dirty="0"/>
              <a:t>. River Edge, NJ: World Scientific, 1999. Print.</a:t>
            </a:r>
          </a:p>
          <a:p>
            <a:pPr marL="685800" indent="-685800">
              <a:buFont typeface="Arial" charset="0"/>
              <a:buChar char="•"/>
            </a:pPr>
            <a:r>
              <a:rPr lang="en-US" sz="1800" dirty="0"/>
              <a:t>Dejus, Roger. "Power Distribution from a Dipole Source." </a:t>
            </a:r>
            <a:r>
              <a:rPr lang="en-US" sz="1800" i="1" dirty="0"/>
              <a:t>Internal APS Memo</a:t>
            </a:r>
            <a:r>
              <a:rPr lang="en-US" sz="1800" dirty="0"/>
              <a:t> (2003): 1-8. Print.</a:t>
            </a:r>
          </a:p>
          <a:p>
            <a:pPr marL="685800" indent="-685800">
              <a:buFont typeface="Arial" charset="0"/>
              <a:buChar char="•"/>
            </a:pPr>
            <a:r>
              <a:rPr lang="en-US" sz="1800" dirty="0"/>
              <a:t>Edwards, D. A., and M. J. Syphers. </a:t>
            </a:r>
            <a:r>
              <a:rPr lang="en-US" sz="1800" i="1" dirty="0"/>
              <a:t>An Introduction to the Physics of High Energy Accelerators</a:t>
            </a:r>
            <a:r>
              <a:rPr lang="en-US" sz="1800" dirty="0"/>
              <a:t>. New York: Wiley, 1993. Print.</a:t>
            </a:r>
          </a:p>
          <a:p>
            <a:pPr marL="685800" indent="-685800">
              <a:buFont typeface="Arial" charset="0"/>
              <a:buChar char="•"/>
            </a:pPr>
            <a:r>
              <a:rPr lang="en-US" sz="1800" dirty="0"/>
              <a:t>Harkay, Katherine. "Maximum Beam Orbit in MBA and Ray Tracing Guidelines." 2nd ser. (2014): 1-9. Print.</a:t>
            </a:r>
          </a:p>
          <a:p>
            <a:pPr marL="685800" indent="-685800">
              <a:buFont typeface="Arial" charset="0"/>
              <a:buChar char="•"/>
            </a:pPr>
            <a:r>
              <a:rPr lang="fr-FR" sz="1800" dirty="0"/>
              <a:t>Suthar, </a:t>
            </a:r>
            <a:r>
              <a:rPr lang="fr-FR" sz="1800" dirty="0" smtClean="0"/>
              <a:t>Kamlesh. </a:t>
            </a:r>
            <a:r>
              <a:rPr lang="fr-FR" sz="1800" dirty="0"/>
              <a:t>private communication (2016</a:t>
            </a:r>
            <a:r>
              <a:rPr lang="fr-FR" sz="1800" dirty="0" smtClean="0"/>
              <a:t>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9659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This is an optimization problem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205" y="1382523"/>
            <a:ext cx="83729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What power distributions do the APS-U bend magnets emit?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Changing the position and orientation of absorbing surfaces can reduce the peak intensity.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Important for the design of components under thermal stress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endParaRPr lang="en-US" dirty="0"/>
          </a:p>
        </p:txBody>
      </p:sp>
      <p:sp>
        <p:nvSpPr>
          <p:cNvPr id="36" name="Parallelogram 35"/>
          <p:cNvSpPr/>
          <p:nvPr/>
        </p:nvSpPr>
        <p:spPr>
          <a:xfrm rot="7176523">
            <a:off x="6192511" y="4560285"/>
            <a:ext cx="1180682" cy="1611449"/>
          </a:xfrm>
          <a:prstGeom prst="parallelogram">
            <a:avLst>
              <a:gd name="adj" fmla="val 47462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arallelogram 37"/>
          <p:cNvSpPr/>
          <p:nvPr/>
        </p:nvSpPr>
        <p:spPr>
          <a:xfrm rot="6812099">
            <a:off x="6236185" y="4726713"/>
            <a:ext cx="1176201" cy="1303133"/>
          </a:xfrm>
          <a:prstGeom prst="parallelogram">
            <a:avLst>
              <a:gd name="adj" fmla="val 60233"/>
            </a:avLst>
          </a:prstGeom>
          <a:gradFill flip="none" rotWithShape="1">
            <a:gsLst>
              <a:gs pos="46032">
                <a:srgbClr val="FFFF00"/>
              </a:gs>
              <a:gs pos="0">
                <a:srgbClr val="FF0000"/>
              </a:gs>
              <a:gs pos="75229">
                <a:srgbClr val="00B0F0"/>
              </a:gs>
              <a:gs pos="25000">
                <a:srgbClr val="FFC000"/>
              </a:gs>
              <a:gs pos="61068">
                <a:srgbClr val="00B050"/>
              </a:gs>
              <a:gs pos="100000">
                <a:srgbClr val="003087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993553" y="4652498"/>
            <a:ext cx="4353110" cy="1269726"/>
            <a:chOff x="17304994" y="25616789"/>
            <a:chExt cx="10652306" cy="3674359"/>
          </a:xfrm>
        </p:grpSpPr>
        <p:sp>
          <p:nvSpPr>
            <p:cNvPr id="54" name="Parallelogram 53"/>
            <p:cNvSpPr/>
            <p:nvPr/>
          </p:nvSpPr>
          <p:spPr>
            <a:xfrm flipV="1">
              <a:off x="17304994" y="25616789"/>
              <a:ext cx="10652306" cy="3299199"/>
            </a:xfrm>
            <a:prstGeom prst="parallelogram">
              <a:avLst>
                <a:gd name="adj" fmla="val 75691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2118158" y="27273819"/>
              <a:ext cx="1352346" cy="914400"/>
              <a:chOff x="21483591" y="29356397"/>
              <a:chExt cx="1352346" cy="914400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 flipV="1">
                <a:off x="21921537" y="29356397"/>
                <a:ext cx="0" cy="914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21921537" y="30270797"/>
                <a:ext cx="914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H="1" flipV="1">
                <a:off x="21483591" y="29530032"/>
                <a:ext cx="437947" cy="7340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22518908" y="26744279"/>
              <a:ext cx="286778" cy="106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462266" y="27231899"/>
              <a:ext cx="457201" cy="1560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309882" y="27731020"/>
              <a:ext cx="457201" cy="1560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43" name="Freeform 42"/>
          <p:cNvSpPr/>
          <p:nvPr/>
        </p:nvSpPr>
        <p:spPr>
          <a:xfrm>
            <a:off x="1180937" y="4782116"/>
            <a:ext cx="3992078" cy="596463"/>
          </a:xfrm>
          <a:custGeom>
            <a:avLst/>
            <a:gdLst>
              <a:gd name="connsiteX0" fmla="*/ 0 w 9768840"/>
              <a:gd name="connsiteY0" fmla="*/ 826897 h 1726057"/>
              <a:gd name="connsiteX1" fmla="*/ 2331720 w 9768840"/>
              <a:gd name="connsiteY1" fmla="*/ 3937 h 1726057"/>
              <a:gd name="connsiteX2" fmla="*/ 7482840 w 9768840"/>
              <a:gd name="connsiteY2" fmla="*/ 567817 h 1726057"/>
              <a:gd name="connsiteX3" fmla="*/ 9768840 w 9768840"/>
              <a:gd name="connsiteY3" fmla="*/ 1726057 h 17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8840" h="1726057">
                <a:moveTo>
                  <a:pt x="0" y="826897"/>
                </a:moveTo>
                <a:cubicBezTo>
                  <a:pt x="542290" y="437007"/>
                  <a:pt x="1084580" y="47117"/>
                  <a:pt x="2331720" y="3937"/>
                </a:cubicBezTo>
                <a:cubicBezTo>
                  <a:pt x="3578860" y="-39243"/>
                  <a:pt x="6243320" y="280797"/>
                  <a:pt x="7482840" y="567817"/>
                </a:cubicBezTo>
                <a:cubicBezTo>
                  <a:pt x="8722360" y="854837"/>
                  <a:pt x="9768840" y="1726057"/>
                  <a:pt x="9768840" y="1726057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303677" y="4887175"/>
            <a:ext cx="190287" cy="1609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251205" y="4967630"/>
            <a:ext cx="2525080" cy="356928"/>
          </a:xfrm>
          <a:prstGeom prst="straightConnector1">
            <a:avLst/>
          </a:prstGeom>
          <a:ln>
            <a:gradFill>
              <a:gsLst>
                <a:gs pos="24000">
                  <a:srgbClr val="FFFF00"/>
                </a:gs>
                <a:gs pos="100000">
                  <a:srgbClr val="FF0000"/>
                </a:gs>
                <a:gs pos="0">
                  <a:srgbClr val="FF0000"/>
                </a:gs>
                <a:gs pos="38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346349" y="4992310"/>
            <a:ext cx="2831883" cy="771061"/>
          </a:xfrm>
          <a:prstGeom prst="straightConnector1">
            <a:avLst/>
          </a:prstGeom>
          <a:ln>
            <a:gradFill>
              <a:gsLst>
                <a:gs pos="24000">
                  <a:srgbClr val="FFFF00"/>
                </a:gs>
                <a:gs pos="100000">
                  <a:srgbClr val="FF0000"/>
                </a:gs>
                <a:gs pos="0">
                  <a:srgbClr val="FF0000"/>
                </a:gs>
                <a:gs pos="38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251205" y="4970670"/>
            <a:ext cx="2190917" cy="46501"/>
          </a:xfrm>
          <a:prstGeom prst="straightConnector1">
            <a:avLst/>
          </a:prstGeom>
          <a:ln>
            <a:gradFill>
              <a:gsLst>
                <a:gs pos="24000">
                  <a:srgbClr val="FFFF00"/>
                </a:gs>
                <a:gs pos="100000">
                  <a:srgbClr val="FF0000"/>
                </a:gs>
                <a:gs pos="0">
                  <a:srgbClr val="FF0000"/>
                </a:gs>
                <a:gs pos="38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7002470" y="5620820"/>
            <a:ext cx="469229" cy="415768"/>
          </a:xfrm>
          <a:custGeom>
            <a:avLst/>
            <a:gdLst>
              <a:gd name="connsiteX0" fmla="*/ 29294 w 1148231"/>
              <a:gd name="connsiteY0" fmla="*/ 1203158 h 1203158"/>
              <a:gd name="connsiteX1" fmla="*/ 306021 w 1148231"/>
              <a:gd name="connsiteY1" fmla="*/ 818147 h 1203158"/>
              <a:gd name="connsiteX2" fmla="*/ 5231 w 1148231"/>
              <a:gd name="connsiteY2" fmla="*/ 360947 h 1203158"/>
              <a:gd name="connsiteX3" fmla="*/ 173673 w 1148231"/>
              <a:gd name="connsiteY3" fmla="*/ 48126 h 1203158"/>
              <a:gd name="connsiteX4" fmla="*/ 871505 w 1148231"/>
              <a:gd name="connsiteY4" fmla="*/ 120316 h 1203158"/>
              <a:gd name="connsiteX5" fmla="*/ 1148231 w 1148231"/>
              <a:gd name="connsiteY5" fmla="*/ 0 h 1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8231" h="1203158">
                <a:moveTo>
                  <a:pt x="29294" y="1203158"/>
                </a:moveTo>
                <a:cubicBezTo>
                  <a:pt x="169663" y="1080836"/>
                  <a:pt x="310032" y="958515"/>
                  <a:pt x="306021" y="818147"/>
                </a:cubicBezTo>
                <a:cubicBezTo>
                  <a:pt x="302011" y="677778"/>
                  <a:pt x="27289" y="489284"/>
                  <a:pt x="5231" y="360947"/>
                </a:cubicBezTo>
                <a:cubicBezTo>
                  <a:pt x="-16827" y="232610"/>
                  <a:pt x="29294" y="88231"/>
                  <a:pt x="173673" y="48126"/>
                </a:cubicBezTo>
                <a:cubicBezTo>
                  <a:pt x="318052" y="8021"/>
                  <a:pt x="709079" y="128337"/>
                  <a:pt x="871505" y="120316"/>
                </a:cubicBezTo>
                <a:cubicBezTo>
                  <a:pt x="1033931" y="112295"/>
                  <a:pt x="1091081" y="56147"/>
                  <a:pt x="1148231" y="0"/>
                </a:cubicBezTo>
              </a:path>
            </a:pathLst>
          </a:custGeom>
          <a:gradFill flip="none" rotWithShape="1">
            <a:gsLst>
              <a:gs pos="22000">
                <a:srgbClr val="FFC000"/>
              </a:gs>
              <a:gs pos="12000">
                <a:srgbClr val="FF0000"/>
              </a:gs>
              <a:gs pos="46000">
                <a:srgbClr val="00B050"/>
              </a:gs>
              <a:gs pos="49000">
                <a:srgbClr val="00B0F0"/>
              </a:gs>
              <a:gs pos="30000">
                <a:srgbClr val="FFE600"/>
              </a:gs>
              <a:gs pos="65000">
                <a:srgbClr val="002060"/>
              </a:gs>
            </a:gsLst>
            <a:path path="rect">
              <a:fillToRect r="100000" b="100000"/>
            </a:path>
            <a:tileRect l="-100000" t="-100000"/>
          </a:gradFill>
          <a:scene3d>
            <a:camera prst="orthographicFront">
              <a:rot lat="0" lon="2400000" rev="120000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 51"/>
          <p:cNvSpPr/>
          <p:nvPr/>
        </p:nvSpPr>
        <p:spPr>
          <a:xfrm>
            <a:off x="6354241" y="4912598"/>
            <a:ext cx="469229" cy="415768"/>
          </a:xfrm>
          <a:custGeom>
            <a:avLst/>
            <a:gdLst>
              <a:gd name="connsiteX0" fmla="*/ 29294 w 1148231"/>
              <a:gd name="connsiteY0" fmla="*/ 1203158 h 1203158"/>
              <a:gd name="connsiteX1" fmla="*/ 306021 w 1148231"/>
              <a:gd name="connsiteY1" fmla="*/ 818147 h 1203158"/>
              <a:gd name="connsiteX2" fmla="*/ 5231 w 1148231"/>
              <a:gd name="connsiteY2" fmla="*/ 360947 h 1203158"/>
              <a:gd name="connsiteX3" fmla="*/ 173673 w 1148231"/>
              <a:gd name="connsiteY3" fmla="*/ 48126 h 1203158"/>
              <a:gd name="connsiteX4" fmla="*/ 871505 w 1148231"/>
              <a:gd name="connsiteY4" fmla="*/ 120316 h 1203158"/>
              <a:gd name="connsiteX5" fmla="*/ 1148231 w 1148231"/>
              <a:gd name="connsiteY5" fmla="*/ 0 h 1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8231" h="1203158">
                <a:moveTo>
                  <a:pt x="29294" y="1203158"/>
                </a:moveTo>
                <a:cubicBezTo>
                  <a:pt x="169663" y="1080836"/>
                  <a:pt x="310032" y="958515"/>
                  <a:pt x="306021" y="818147"/>
                </a:cubicBezTo>
                <a:cubicBezTo>
                  <a:pt x="302011" y="677778"/>
                  <a:pt x="27289" y="489284"/>
                  <a:pt x="5231" y="360947"/>
                </a:cubicBezTo>
                <a:cubicBezTo>
                  <a:pt x="-16827" y="232610"/>
                  <a:pt x="29294" y="88231"/>
                  <a:pt x="173673" y="48126"/>
                </a:cubicBezTo>
                <a:cubicBezTo>
                  <a:pt x="318052" y="8021"/>
                  <a:pt x="709079" y="128337"/>
                  <a:pt x="871505" y="120316"/>
                </a:cubicBezTo>
                <a:cubicBezTo>
                  <a:pt x="1033931" y="112295"/>
                  <a:pt x="1091081" y="56147"/>
                  <a:pt x="1148231" y="0"/>
                </a:cubicBezTo>
              </a:path>
            </a:pathLst>
          </a:custGeom>
          <a:gradFill flip="none" rotWithShape="1">
            <a:gsLst>
              <a:gs pos="22000">
                <a:srgbClr val="FFC000"/>
              </a:gs>
              <a:gs pos="12000">
                <a:srgbClr val="FF0000"/>
              </a:gs>
              <a:gs pos="46000">
                <a:srgbClr val="00B050"/>
              </a:gs>
              <a:gs pos="49000">
                <a:srgbClr val="00B0F0"/>
              </a:gs>
              <a:gs pos="30000">
                <a:srgbClr val="FFE600"/>
              </a:gs>
              <a:gs pos="65000">
                <a:srgbClr val="002060"/>
              </a:gs>
            </a:gsLst>
            <a:path path="rect">
              <a:fillToRect r="100000" b="100000"/>
            </a:path>
            <a:tileRect l="-100000" t="-100000"/>
          </a:gradFill>
          <a:scene3d>
            <a:camera prst="orthographicFront">
              <a:rot lat="0" lon="2400000" rev="120000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 52"/>
          <p:cNvSpPr/>
          <p:nvPr/>
        </p:nvSpPr>
        <p:spPr>
          <a:xfrm>
            <a:off x="6653444" y="5220102"/>
            <a:ext cx="469229" cy="415768"/>
          </a:xfrm>
          <a:custGeom>
            <a:avLst/>
            <a:gdLst>
              <a:gd name="connsiteX0" fmla="*/ 29294 w 1148231"/>
              <a:gd name="connsiteY0" fmla="*/ 1203158 h 1203158"/>
              <a:gd name="connsiteX1" fmla="*/ 306021 w 1148231"/>
              <a:gd name="connsiteY1" fmla="*/ 818147 h 1203158"/>
              <a:gd name="connsiteX2" fmla="*/ 5231 w 1148231"/>
              <a:gd name="connsiteY2" fmla="*/ 360947 h 1203158"/>
              <a:gd name="connsiteX3" fmla="*/ 173673 w 1148231"/>
              <a:gd name="connsiteY3" fmla="*/ 48126 h 1203158"/>
              <a:gd name="connsiteX4" fmla="*/ 871505 w 1148231"/>
              <a:gd name="connsiteY4" fmla="*/ 120316 h 1203158"/>
              <a:gd name="connsiteX5" fmla="*/ 1148231 w 1148231"/>
              <a:gd name="connsiteY5" fmla="*/ 0 h 1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8231" h="1203158">
                <a:moveTo>
                  <a:pt x="29294" y="1203158"/>
                </a:moveTo>
                <a:cubicBezTo>
                  <a:pt x="169663" y="1080836"/>
                  <a:pt x="310032" y="958515"/>
                  <a:pt x="306021" y="818147"/>
                </a:cubicBezTo>
                <a:cubicBezTo>
                  <a:pt x="302011" y="677778"/>
                  <a:pt x="27289" y="489284"/>
                  <a:pt x="5231" y="360947"/>
                </a:cubicBezTo>
                <a:cubicBezTo>
                  <a:pt x="-16827" y="232610"/>
                  <a:pt x="29294" y="88231"/>
                  <a:pt x="173673" y="48126"/>
                </a:cubicBezTo>
                <a:cubicBezTo>
                  <a:pt x="318052" y="8021"/>
                  <a:pt x="709079" y="128337"/>
                  <a:pt x="871505" y="120316"/>
                </a:cubicBezTo>
                <a:cubicBezTo>
                  <a:pt x="1033931" y="112295"/>
                  <a:pt x="1091081" y="56147"/>
                  <a:pt x="1148231" y="0"/>
                </a:cubicBezTo>
              </a:path>
            </a:pathLst>
          </a:custGeom>
          <a:gradFill flip="none" rotWithShape="1">
            <a:gsLst>
              <a:gs pos="22000">
                <a:srgbClr val="FFC000"/>
              </a:gs>
              <a:gs pos="12000">
                <a:srgbClr val="FF0000"/>
              </a:gs>
              <a:gs pos="46000">
                <a:srgbClr val="00B050"/>
              </a:gs>
              <a:gs pos="49000">
                <a:srgbClr val="00B0F0"/>
              </a:gs>
              <a:gs pos="30000">
                <a:srgbClr val="FFE600"/>
              </a:gs>
              <a:gs pos="65000">
                <a:srgbClr val="002060"/>
              </a:gs>
            </a:gsLst>
            <a:path path="rect">
              <a:fillToRect r="100000" b="100000"/>
            </a:path>
            <a:tileRect l="-100000" t="-100000"/>
          </a:gradFill>
          <a:scene3d>
            <a:camera prst="orthographicFront">
              <a:rot lat="0" lon="2400000" rev="120000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111045" y="4702661"/>
            <a:ext cx="4324859" cy="901726"/>
          </a:xfrm>
          <a:custGeom>
            <a:avLst/>
            <a:gdLst>
              <a:gd name="connsiteX0" fmla="*/ 0 w 4237703"/>
              <a:gd name="connsiteY0" fmla="*/ 233133 h 901726"/>
              <a:gd name="connsiteX1" fmla="*/ 265471 w 4237703"/>
              <a:gd name="connsiteY1" fmla="*/ 134810 h 901726"/>
              <a:gd name="connsiteX2" fmla="*/ 894736 w 4237703"/>
              <a:gd name="connsiteY2" fmla="*/ 6991 h 901726"/>
              <a:gd name="connsiteX3" fmla="*/ 1887794 w 4237703"/>
              <a:gd name="connsiteY3" fmla="*/ 46320 h 901726"/>
              <a:gd name="connsiteX4" fmla="*/ 2821858 w 4237703"/>
              <a:gd name="connsiteY4" fmla="*/ 292126 h 901726"/>
              <a:gd name="connsiteX5" fmla="*/ 3647768 w 4237703"/>
              <a:gd name="connsiteY5" fmla="*/ 596926 h 901726"/>
              <a:gd name="connsiteX6" fmla="*/ 4237703 w 4237703"/>
              <a:gd name="connsiteY6" fmla="*/ 901726 h 90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7703" h="901726">
                <a:moveTo>
                  <a:pt x="0" y="233133"/>
                </a:moveTo>
                <a:cubicBezTo>
                  <a:pt x="58174" y="202816"/>
                  <a:pt x="116348" y="172500"/>
                  <a:pt x="265471" y="134810"/>
                </a:cubicBezTo>
                <a:cubicBezTo>
                  <a:pt x="414594" y="97120"/>
                  <a:pt x="624349" y="21739"/>
                  <a:pt x="894736" y="6991"/>
                </a:cubicBezTo>
                <a:cubicBezTo>
                  <a:pt x="1165123" y="-7757"/>
                  <a:pt x="1566607" y="-1202"/>
                  <a:pt x="1887794" y="46320"/>
                </a:cubicBezTo>
                <a:cubicBezTo>
                  <a:pt x="2208981" y="93842"/>
                  <a:pt x="2528529" y="200358"/>
                  <a:pt x="2821858" y="292126"/>
                </a:cubicBezTo>
                <a:cubicBezTo>
                  <a:pt x="3115187" y="383894"/>
                  <a:pt x="3411794" y="495326"/>
                  <a:pt x="3647768" y="596926"/>
                </a:cubicBezTo>
                <a:cubicBezTo>
                  <a:pt x="3883742" y="698526"/>
                  <a:pt x="4237703" y="901726"/>
                  <a:pt x="4237703" y="90172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1120692" y="4812572"/>
            <a:ext cx="190287" cy="1609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1337187" y="4705104"/>
            <a:ext cx="3620462" cy="545322"/>
          </a:xfrm>
          <a:custGeom>
            <a:avLst/>
            <a:gdLst>
              <a:gd name="connsiteX0" fmla="*/ 0 w 3460955"/>
              <a:gd name="connsiteY0" fmla="*/ 545322 h 545322"/>
              <a:gd name="connsiteX1" fmla="*/ 609600 w 3460955"/>
              <a:gd name="connsiteY1" fmla="*/ 250354 h 545322"/>
              <a:gd name="connsiteX2" fmla="*/ 1543665 w 3460955"/>
              <a:gd name="connsiteY2" fmla="*/ 14380 h 545322"/>
              <a:gd name="connsiteX3" fmla="*/ 2467897 w 3460955"/>
              <a:gd name="connsiteY3" fmla="*/ 43877 h 545322"/>
              <a:gd name="connsiteX4" fmla="*/ 3460955 w 3460955"/>
              <a:gd name="connsiteY4" fmla="*/ 191361 h 54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0955" h="545322">
                <a:moveTo>
                  <a:pt x="0" y="545322"/>
                </a:moveTo>
                <a:cubicBezTo>
                  <a:pt x="176161" y="442083"/>
                  <a:pt x="352323" y="338844"/>
                  <a:pt x="609600" y="250354"/>
                </a:cubicBezTo>
                <a:cubicBezTo>
                  <a:pt x="866877" y="161864"/>
                  <a:pt x="1233949" y="48793"/>
                  <a:pt x="1543665" y="14380"/>
                </a:cubicBezTo>
                <a:cubicBezTo>
                  <a:pt x="1853381" y="-20033"/>
                  <a:pt x="2148349" y="14380"/>
                  <a:pt x="2467897" y="43877"/>
                </a:cubicBezTo>
                <a:cubicBezTo>
                  <a:pt x="2787445" y="73374"/>
                  <a:pt x="3460955" y="191361"/>
                  <a:pt x="3460955" y="191361"/>
                </a:cubicBezTo>
              </a:path>
            </a:pathLst>
          </a:custGeom>
          <a:noFill/>
          <a:ln>
            <a:solidFill>
              <a:srgbClr val="002060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1337187" y="5102740"/>
            <a:ext cx="190287" cy="1609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C 0.00886 -0.00417 0.01771 -0.00834 0.0257 -0.01135 C 0.03386 -0.01436 0.03993 -0.0169 0.04827 -0.01852 C 0.05677 -0.02014 0.07622 -0.0213 0.07622 -0.02107 C 0.08577 -0.02223 0.09618 -0.02408 0.10521 -0.02408 C 0.11441 -0.02408 0.13108 -0.0213 0.13108 -0.02107 L 0.16111 -0.01852 C 0.17118 -0.0176 0.17934 -0.01737 0.19132 -0.01551 C 0.20313 -0.01389 0.21927 -0.01042 0.23212 -0.00857 C 0.24497 -0.00649 0.25764 -0.00602 0.26858 -0.00417 C 0.27952 -0.00232 0.29757 0.003 0.29757 0.00324 L 0.32031 0.00879 " pathEditMode="relative" rAng="0" ptsTypes="AAAAAAAAAA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232 C 0.00607 -0.00463 0.01215 -0.00695 0.02257 -0.01019 C 0.03281 -0.01343 0.04843 -0.01968 0.06232 -0.02176 C 0.07604 -0.02385 0.09132 -0.02292 0.10538 -0.02315 C 0.11927 -0.02338 0.13316 -0.02338 0.14618 -0.02315 C 0.1592 -0.02269 0.1684 -0.02338 0.18385 -0.02061 C 0.1993 -0.01737 0.22309 -0.00996 0.23871 -0.0051 C 0.25416 4.07407E-6 0.27743 0.00949 0.27743 0.00972 C 0.29635 0.01666 0.33003 0.02916 0.3526 0.03912 C 0.37517 0.04953 0.39687 0.06134 0.41284 0.07037 C 0.42882 0.07939 0.44843 0.09398 0.44843 0.09421 " pathEditMode="relative" rAng="0" ptsTypes="AAAAAAAAAAA">
                                      <p:cBhvr>
                                        <p:cTn id="5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13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-0.00648 0.02135 -0.01296 0.03212 -0.01875 C 0.04288 -0.02454 0.0533 -0.02986 0.06441 -0.03449 C 0.07552 -0.03912 0.09878 -0.04607 0.09878 -0.04607 C 0.11302 -0.05046 0.13819 -0.0588 0.1493 -0.06181 C 0.16059 -0.06458 0.1585 -0.06296 0.16545 -0.0632 C 0.17257 -0.06343 0.18021 -0.06389 0.19132 -0.0632 C 0.20243 -0.0625 0.23212 -0.0588 0.23212 -0.0588 C 0.25243 -0.05648 0.28975 -0.05301 0.31284 -0.04884 C 0.33593 -0.04468 0.371 -0.03449 0.371 -0.03449 " pathEditMode="relative" ptsTypes="AAAAAAAAAA">
                                      <p:cBhvr>
                                        <p:cTn id="6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8" grpId="1" animBg="1"/>
      <p:bldP spid="43" grpId="0" animBg="1"/>
      <p:bldP spid="44" grpId="0" animBg="1"/>
      <p:bldP spid="44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15" grpId="0" animBg="1"/>
      <p:bldP spid="64" grpId="0" animBg="1"/>
      <p:bldP spid="64" grpId="1" animBg="1"/>
      <p:bldP spid="18" grpId="0" animBg="1"/>
      <p:bldP spid="66" grpId="0" animBg="1"/>
      <p:bldP spid="6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77259"/>
            <a:ext cx="8372901" cy="4422776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dirty="0" smtClean="0"/>
              <a:t>Find ideal path</a:t>
            </a:r>
          </a:p>
          <a:p>
            <a:pPr marL="914400" indent="-914400">
              <a:buFont typeface="+mj-lt"/>
              <a:buAutoNum type="arabicPeriod"/>
            </a:pPr>
            <a:endParaRPr lang="en-US" dirty="0"/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Include orbit errors</a:t>
            </a:r>
          </a:p>
          <a:p>
            <a:pPr marL="914400" indent="-914400">
              <a:buFont typeface="+mj-lt"/>
              <a:buAutoNum type="arabicPeriod"/>
            </a:pPr>
            <a:endParaRPr lang="en-US" dirty="0" smtClean="0"/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Ray trace photons</a:t>
            </a:r>
          </a:p>
          <a:p>
            <a:pPr marL="914400" indent="-914400">
              <a:buFont typeface="+mj-lt"/>
              <a:buAutoNum type="arabicPeriod"/>
            </a:pPr>
            <a:endParaRPr lang="en-US" dirty="0"/>
          </a:p>
          <a:p>
            <a:pPr marL="914400" indent="-914400">
              <a:buFont typeface="+mj-lt"/>
              <a:buAutoNum type="arabicPeriod"/>
            </a:pPr>
            <a:r>
              <a:rPr lang="en-US" dirty="0"/>
              <a:t>Calculate </a:t>
            </a:r>
            <a:r>
              <a:rPr lang="en-US" dirty="0" smtClean="0"/>
              <a:t>heat loads</a:t>
            </a:r>
          </a:p>
          <a:p>
            <a:pPr marL="914400" indent="-914400">
              <a:buFont typeface="+mj-lt"/>
              <a:buAutoNum type="arabicPeriod"/>
            </a:pPr>
            <a:endParaRPr lang="en-US" dirty="0"/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Verify </a:t>
            </a:r>
            <a:r>
              <a:rPr lang="en-US" dirty="0" smtClean="0"/>
              <a:t>results (SynRad)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0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601470226"/>
              </p:ext>
            </p:extLst>
          </p:nvPr>
        </p:nvGraphicFramePr>
        <p:xfrm>
          <a:off x="1672624" y="1246515"/>
          <a:ext cx="5341551" cy="508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99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path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Uses the parameterization of an arc of a circle along with a rotation matrix and a translation vector</a:t>
            </a:r>
            <a:r>
              <a:rPr lang="is-IS" dirty="0" smtClean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43400" y="2054086"/>
                <a:ext cx="4299440" cy="10705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func>
                                  <m:funcPr>
                                    <m:ctrlPr>
                                      <a:rPr lang="en-US" sz="2000" b="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os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054086"/>
                <a:ext cx="4299440" cy="10705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45833" y="2677965"/>
            <a:ext cx="4597400" cy="28132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39275" y="2093145"/>
                <a:ext cx="4299440" cy="10705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̿"/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𝑅</m:t>
                          </m:r>
                        </m:e>
                      </m:acc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𝜃</m:t>
                      </m:r>
                      <m:r>
                        <a:rPr lang="en-US" sz="2000" b="0" i="1" smtClean="0">
                          <a:latin typeface="Cambria Math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func>
                                  <m:funcPr>
                                    <m:ctrlPr>
                                      <a:rPr lang="en-US" sz="2000" b="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os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275" y="2093145"/>
                <a:ext cx="4299440" cy="10705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11026" y="2093145"/>
                <a:ext cx="4299439" cy="10705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̿"/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𝑅</m:t>
                          </m:r>
                        </m:e>
                      </m:acc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𝜃</m:t>
                      </m:r>
                      <m:r>
                        <a:rPr lang="en-US" sz="2000" b="0" i="1" smtClean="0">
                          <a:latin typeface="Cambria Math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func>
                                  <m:funcPr>
                                    <m:ctrlPr>
                                      <a:rPr lang="en-US" sz="2000" b="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os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026" y="2093145"/>
                <a:ext cx="4299439" cy="10705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0" y="2128661"/>
            <a:ext cx="6872726" cy="406101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24120" y="2180703"/>
            <a:ext cx="5911849" cy="3956928"/>
            <a:chOff x="857249" y="2180703"/>
            <a:chExt cx="5511800" cy="3956928"/>
          </a:xfrm>
        </p:grpSpPr>
        <p:sp>
          <p:nvSpPr>
            <p:cNvPr id="20" name="Freeform 19"/>
            <p:cNvSpPr/>
            <p:nvPr/>
          </p:nvSpPr>
          <p:spPr>
            <a:xfrm>
              <a:off x="3565559" y="4151186"/>
              <a:ext cx="1899874" cy="944383"/>
            </a:xfrm>
            <a:custGeom>
              <a:avLst/>
              <a:gdLst>
                <a:gd name="connsiteX0" fmla="*/ 0 w 2120900"/>
                <a:gd name="connsiteY0" fmla="*/ 0 h 1016000"/>
                <a:gd name="connsiteX1" fmla="*/ 330200 w 2120900"/>
                <a:gd name="connsiteY1" fmla="*/ 25400 h 1016000"/>
                <a:gd name="connsiteX2" fmla="*/ 660400 w 2120900"/>
                <a:gd name="connsiteY2" fmla="*/ 76200 h 1016000"/>
                <a:gd name="connsiteX3" fmla="*/ 1117600 w 2120900"/>
                <a:gd name="connsiteY3" fmla="*/ 254000 h 1016000"/>
                <a:gd name="connsiteX4" fmla="*/ 1409700 w 2120900"/>
                <a:gd name="connsiteY4" fmla="*/ 406400 h 1016000"/>
                <a:gd name="connsiteX5" fmla="*/ 1701800 w 2120900"/>
                <a:gd name="connsiteY5" fmla="*/ 571500 h 1016000"/>
                <a:gd name="connsiteX6" fmla="*/ 1905000 w 2120900"/>
                <a:gd name="connsiteY6" fmla="*/ 762000 h 1016000"/>
                <a:gd name="connsiteX7" fmla="*/ 2032000 w 2120900"/>
                <a:gd name="connsiteY7" fmla="*/ 901700 h 1016000"/>
                <a:gd name="connsiteX8" fmla="*/ 2120900 w 2120900"/>
                <a:gd name="connsiteY8" fmla="*/ 101600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0900" h="1016000">
                  <a:moveTo>
                    <a:pt x="0" y="0"/>
                  </a:moveTo>
                  <a:cubicBezTo>
                    <a:pt x="110066" y="6350"/>
                    <a:pt x="220133" y="12700"/>
                    <a:pt x="330200" y="25400"/>
                  </a:cubicBezTo>
                  <a:cubicBezTo>
                    <a:pt x="440267" y="38100"/>
                    <a:pt x="529167" y="38100"/>
                    <a:pt x="660400" y="76200"/>
                  </a:cubicBezTo>
                  <a:cubicBezTo>
                    <a:pt x="791633" y="114300"/>
                    <a:pt x="992717" y="198967"/>
                    <a:pt x="1117600" y="254000"/>
                  </a:cubicBezTo>
                  <a:cubicBezTo>
                    <a:pt x="1242483" y="309033"/>
                    <a:pt x="1312333" y="353483"/>
                    <a:pt x="1409700" y="406400"/>
                  </a:cubicBezTo>
                  <a:cubicBezTo>
                    <a:pt x="1507067" y="459317"/>
                    <a:pt x="1619250" y="512233"/>
                    <a:pt x="1701800" y="571500"/>
                  </a:cubicBezTo>
                  <a:cubicBezTo>
                    <a:pt x="1784350" y="630767"/>
                    <a:pt x="1849967" y="706967"/>
                    <a:pt x="1905000" y="762000"/>
                  </a:cubicBezTo>
                  <a:cubicBezTo>
                    <a:pt x="1960033" y="817033"/>
                    <a:pt x="1996017" y="859367"/>
                    <a:pt x="2032000" y="901700"/>
                  </a:cubicBezTo>
                  <a:cubicBezTo>
                    <a:pt x="2067983" y="944033"/>
                    <a:pt x="2120900" y="1016000"/>
                    <a:pt x="2120900" y="101600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7249" y="2180703"/>
              <a:ext cx="5511800" cy="395692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Arc 22"/>
          <p:cNvSpPr/>
          <p:nvPr/>
        </p:nvSpPr>
        <p:spPr>
          <a:xfrm rot="11221752">
            <a:off x="1494427" y="-443664"/>
            <a:ext cx="4609878" cy="4609878"/>
          </a:xfrm>
          <a:prstGeom prst="arc">
            <a:avLst>
              <a:gd name="adj1" fmla="val 16364846"/>
              <a:gd name="adj2" fmla="val 1999305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200000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-0.12795 0.223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 animBg="1"/>
      <p:bldP spid="23" grpId="1" animBg="1"/>
      <p:bldP spid="23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path  - Variables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33625"/>
                <a:ext cx="8372901" cy="4422776"/>
              </a:xfrm>
            </p:spPr>
            <p:txBody>
              <a:bodyPr/>
              <a:lstStyle/>
              <a:p>
                <a:r>
                  <a:rPr lang="en-US" dirty="0" smtClean="0"/>
                  <a:t>Δ</a:t>
                </a:r>
                <a:r>
                  <a:rPr lang="el-GR" dirty="0" smtClean="0"/>
                  <a:t>ϴ</a:t>
                </a:r>
                <a:r>
                  <a:rPr lang="en-US" dirty="0" smtClean="0"/>
                  <a:t> = </a:t>
                </a:r>
                <a:r>
                  <a:rPr lang="el-GR" b="1" dirty="0" smtClean="0"/>
                  <a:t>θ</a:t>
                </a:r>
                <a:r>
                  <a:rPr lang="en-US" sz="800" b="1" dirty="0"/>
                  <a:t>0</a:t>
                </a:r>
                <a:r>
                  <a:rPr lang="en-US" dirty="0" smtClean="0"/>
                  <a:t> – </a:t>
                </a:r>
                <a:r>
                  <a:rPr lang="el-GR" b="1" dirty="0" smtClean="0"/>
                  <a:t>θ</a:t>
                </a:r>
                <a:r>
                  <a:rPr lang="en-US" sz="800" b="1" dirty="0"/>
                  <a:t>1</a:t>
                </a:r>
                <a:r>
                  <a:rPr lang="en-US" dirty="0" smtClean="0"/>
                  <a:t>: dipole kick. </a:t>
                </a:r>
                <a:r>
                  <a:rPr lang="el-GR" dirty="0" smtClean="0"/>
                  <a:t>θ</a:t>
                </a:r>
                <a:r>
                  <a:rPr lang="en-US" sz="800" b="1" dirty="0"/>
                  <a:t>1</a:t>
                </a:r>
                <a:r>
                  <a:rPr lang="en-US" sz="800" b="1" dirty="0" smtClean="0"/>
                  <a:t> </a:t>
                </a:r>
                <a:r>
                  <a:rPr lang="en-US" dirty="0" smtClean="0"/>
                  <a:t>is used in the rotation matrix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num>
                      <m:den>
                        <m:r>
                          <a:rPr lang="en-US" b="1" i="1" smtClean="0">
                            <a:latin typeface="Cambria Math" charset="0"/>
                          </a:rPr>
                          <m:t>𝑳𝒆𝒏𝒈𝒕𝒉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dirty="0" smtClean="0"/>
                  <a:t> uses the rigidity, length, and kick to get the B-field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=0..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 </m:t>
                    </m:r>
                    <m:r>
                      <a:rPr lang="en-US" b="0" i="1" smtClean="0">
                        <a:latin typeface="Cambria Math" charset="0"/>
                      </a:rPr>
                      <m:t>𝑤h𝑒𝑟𝑒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charset="0"/>
                          </a:rPr>
                          <m:t>𝒔𝑬𝒏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latin typeface="Cambria Math" charset="0"/>
                          </a:rPr>
                          <m:t> −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𝒔𝑺𝒕𝒂𝒓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dirty="0" smtClean="0"/>
                  <a:t>: the time for which the bunch travels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𝜌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/>
                  <a:t>: the radius of curvature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𝜔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dirty="0" smtClean="0"/>
                  <a:t>: effective frequency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b="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: the initial position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33625"/>
                <a:ext cx="8372901" cy="4422776"/>
              </a:xfrm>
              <a:blipFill rotWithShape="0">
                <a:blip r:embed="rId2"/>
                <a:stretch>
                  <a:fillRect l="-1528" t="-1791" b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7" y="1289076"/>
            <a:ext cx="8379044" cy="2544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34047" y="3625702"/>
            <a:ext cx="4896053" cy="2848007"/>
          </a:xfrm>
          <a:prstGeom prst="rect">
            <a:avLst/>
          </a:prstGeom>
          <a:solidFill>
            <a:schemeClr val="bg1"/>
          </a:solidFill>
          <a:ln>
            <a:solidFill>
              <a:srgbClr val="0B1F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52214" y="4348716"/>
            <a:ext cx="956930" cy="39340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231758" y="4003310"/>
            <a:ext cx="1594884" cy="377304"/>
          </a:xfrm>
          <a:custGeom>
            <a:avLst/>
            <a:gdLst>
              <a:gd name="connsiteX0" fmla="*/ 0 w 1594884"/>
              <a:gd name="connsiteY0" fmla="*/ 37062 h 377304"/>
              <a:gd name="connsiteX1" fmla="*/ 478465 w 1594884"/>
              <a:gd name="connsiteY1" fmla="*/ 5164 h 377304"/>
              <a:gd name="connsiteX2" fmla="*/ 988828 w 1594884"/>
              <a:gd name="connsiteY2" fmla="*/ 132755 h 377304"/>
              <a:gd name="connsiteX3" fmla="*/ 1594884 w 1594884"/>
              <a:gd name="connsiteY3" fmla="*/ 377304 h 37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884" h="377304">
                <a:moveTo>
                  <a:pt x="0" y="37062"/>
                </a:moveTo>
                <a:cubicBezTo>
                  <a:pt x="156830" y="13138"/>
                  <a:pt x="313660" y="-10785"/>
                  <a:pt x="478465" y="5164"/>
                </a:cubicBezTo>
                <a:cubicBezTo>
                  <a:pt x="643270" y="21113"/>
                  <a:pt x="802758" y="70732"/>
                  <a:pt x="988828" y="132755"/>
                </a:cubicBezTo>
                <a:cubicBezTo>
                  <a:pt x="1174898" y="194778"/>
                  <a:pt x="1594884" y="377304"/>
                  <a:pt x="1594884" y="377304"/>
                </a:cubicBezTo>
              </a:path>
            </a:pathLst>
          </a:custGeom>
          <a:noFill/>
          <a:ln w="22225">
            <a:solidFill>
              <a:srgbClr val="7030A0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6666614" y="4720856"/>
            <a:ext cx="1105786" cy="1010093"/>
          </a:xfrm>
          <a:custGeom>
            <a:avLst/>
            <a:gdLst>
              <a:gd name="connsiteX0" fmla="*/ 0 w 1105786"/>
              <a:gd name="connsiteY0" fmla="*/ 0 h 1010093"/>
              <a:gd name="connsiteX1" fmla="*/ 361507 w 1105786"/>
              <a:gd name="connsiteY1" fmla="*/ 159488 h 1010093"/>
              <a:gd name="connsiteX2" fmla="*/ 808074 w 1105786"/>
              <a:gd name="connsiteY2" fmla="*/ 531628 h 1010093"/>
              <a:gd name="connsiteX3" fmla="*/ 1105786 w 1105786"/>
              <a:gd name="connsiteY3" fmla="*/ 1010093 h 10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786" h="1010093">
                <a:moveTo>
                  <a:pt x="0" y="0"/>
                </a:moveTo>
                <a:cubicBezTo>
                  <a:pt x="113414" y="35441"/>
                  <a:pt x="226828" y="70883"/>
                  <a:pt x="361507" y="159488"/>
                </a:cubicBezTo>
                <a:cubicBezTo>
                  <a:pt x="496186" y="248093"/>
                  <a:pt x="684028" y="389861"/>
                  <a:pt x="808074" y="531628"/>
                </a:cubicBezTo>
                <a:cubicBezTo>
                  <a:pt x="932120" y="673395"/>
                  <a:pt x="1105786" y="1010093"/>
                  <a:pt x="1105786" y="1010093"/>
                </a:cubicBezTo>
              </a:path>
            </a:pathLst>
          </a:custGeom>
          <a:noFill/>
          <a:ln w="19050">
            <a:solidFill>
              <a:srgbClr val="7030A0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666613" y="4690174"/>
            <a:ext cx="148856" cy="148856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528931" y="4200998"/>
            <a:ext cx="148856" cy="148856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31969" y="3839491"/>
                <a:ext cx="853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charset="0"/>
                        </a:rPr>
                        <m:t>, </m:t>
                      </m:r>
                      <m:r>
                        <a:rPr lang="en-US" b="1" i="1" smtClean="0">
                          <a:latin typeface="Cambria Math" charset="0"/>
                        </a:rPr>
                        <m:t>𝒔𝑬𝒏</m:t>
                      </m:r>
                      <m:sSub>
                        <m:sSubPr>
                          <m:ctrlPr>
                            <a:rPr lang="en-US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969" y="3839491"/>
                <a:ext cx="853142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99286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09144" y="4395270"/>
                <a:ext cx="853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?,?</m:t>
                          </m:r>
                        </m:e>
                      </m:d>
                      <m:r>
                        <a:rPr lang="en-US" b="0" i="0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charset="0"/>
                            </a:rPr>
                            <m:t>𝐬𝐒𝐭𝐚𝐫𝐭</m:t>
                          </m:r>
                        </m:e>
                        <m:sub>
                          <m:r>
                            <a:rPr lang="en-US" b="1" i="0" smtClean="0">
                              <a:latin typeface="Cambria Math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144" y="4395270"/>
                <a:ext cx="853142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80000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5752214" y="4690174"/>
            <a:ext cx="746816" cy="301887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headEnd type="triangle" w="sm" len="med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677787" y="4579936"/>
            <a:ext cx="74427" cy="184666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471181" y="4939270"/>
            <a:ext cx="74427" cy="184666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10753" y="4895816"/>
                <a:ext cx="2014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charset="0"/>
                        </a:rPr>
                        <m:t>𝛿</m:t>
                      </m:r>
                      <m:r>
                        <a:rPr lang="en-US" sz="1400" b="0" i="1" smtClean="0">
                          <a:latin typeface="Cambria Math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charset="0"/>
                        </a:rPr>
                        <m:t>𝑠𝑆𝑡𝑎𝑟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charset="0"/>
                        </a:rPr>
                        <m:t>𝑠𝐸𝑛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753" y="4895816"/>
                <a:ext cx="2014869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5954233" y="4939270"/>
            <a:ext cx="256701" cy="110434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6" idx="6"/>
          </p:cNvCxnSpPr>
          <p:nvPr/>
        </p:nvCxnSpPr>
        <p:spPr>
          <a:xfrm flipH="1">
            <a:off x="5677787" y="4274111"/>
            <a:ext cx="867821" cy="131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 rot="4085216">
            <a:off x="5694534" y="4110149"/>
            <a:ext cx="632802" cy="632802"/>
          </a:xfrm>
          <a:prstGeom prst="arc">
            <a:avLst>
              <a:gd name="adj1" fmla="val 16200000"/>
              <a:gd name="adj2" fmla="val 18855466"/>
            </a:avLst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54734" y="4241884"/>
                <a:ext cx="853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734" y="4241884"/>
                <a:ext cx="85314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131509" y="5727441"/>
                <a:ext cx="2014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𝑍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𝑍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charset="0"/>
                        </a:rPr>
                        <m:t>𝛿</m:t>
                      </m:r>
                      <m:r>
                        <a:rPr lang="en-US" sz="1400" b="0" i="1" smtClean="0">
                          <a:latin typeface="Cambria Math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charset="0"/>
                        </a:rPr>
                        <m:t>⁡(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509" y="5727441"/>
                <a:ext cx="2014869" cy="307777"/>
              </a:xfrm>
              <a:prstGeom prst="rect">
                <a:avLst/>
              </a:prstGeom>
              <a:blipFill rotWithShape="0">
                <a:blip r:embed="rId8"/>
                <a:stretch>
                  <a:fillRect t="-84000" b="-1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31509" y="6017690"/>
                <a:ext cx="2014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charset="0"/>
                        </a:rPr>
                        <m:t>𝛿</m:t>
                      </m:r>
                      <m:r>
                        <a:rPr lang="en-US" sz="1400" b="0" i="1" smtClean="0">
                          <a:latin typeface="Cambria Math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charset="0"/>
                        </a:rPr>
                        <m:t>⁡(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509" y="6017690"/>
                <a:ext cx="2014869" cy="307777"/>
              </a:xfrm>
              <a:prstGeom prst="rect">
                <a:avLst/>
              </a:prstGeom>
              <a:blipFill rotWithShape="0">
                <a:blip r:embed="rId9"/>
                <a:stretch>
                  <a:fillRect t="-82353" b="-10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>
            <a:endCxn id="15" idx="4"/>
          </p:cNvCxnSpPr>
          <p:nvPr/>
        </p:nvCxnSpPr>
        <p:spPr>
          <a:xfrm flipH="1">
            <a:off x="6741041" y="4298062"/>
            <a:ext cx="10633" cy="54096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67913" y="4268791"/>
            <a:ext cx="1083761" cy="1324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1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Missteering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Bolded values come from the lattice files; everything else is either a constant of the accelerator or </a:t>
            </a:r>
            <a:r>
              <a:rPr lang="en-US" dirty="0" smtClean="0"/>
              <a:t>are already </a:t>
            </a:r>
            <a:r>
              <a:rPr lang="en-US" dirty="0"/>
              <a:t>calculated.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21752" y="1668463"/>
            <a:ext cx="6900495" cy="1298952"/>
            <a:chOff x="25264464" y="14207434"/>
            <a:chExt cx="6900495" cy="12989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301353" y="14207434"/>
                  <a:ext cx="686360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sub>
                        </m:sSub>
                        <m:sSup>
                          <m:sSupPr>
                            <m:ctrlP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′2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1353" y="14207434"/>
                  <a:ext cx="6863606" cy="64633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5264464" y="14798115"/>
                  <a:ext cx="6863606" cy="708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𝑦𝑦</m:t>
                        </m:r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𝒚</m:t>
                            </m:r>
                          </m:sub>
                        </m:sSub>
                        <m:sSup>
                          <m:sSupPr>
                            <m:ctrlP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′2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64464" y="14798115"/>
                  <a:ext cx="6863606" cy="70827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1" y="2967415"/>
            <a:ext cx="7290488" cy="25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gonneTemplate" id="{CB5D8DBE-51D3-4C9C-9110-B33A95D00158}" vid="{8136E5C8-5585-479E-AD13-6005CA88E0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ArgonneTemplate</Template>
  <TotalTime>1436</TotalTime>
  <Words>808</Words>
  <Application>Microsoft Macintosh PowerPoint</Application>
  <PresentationFormat>On-screen Show (4:3)</PresentationFormat>
  <Paragraphs>193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Courier New</vt:lpstr>
      <vt:lpstr>Wingdings</vt:lpstr>
      <vt:lpstr>presentation_4x3</vt:lpstr>
      <vt:lpstr>Bend magnet heat loads &amp; Out of orbit scenarios </vt:lpstr>
      <vt:lpstr>PowerPoint Presentation</vt:lpstr>
      <vt:lpstr>The Problem</vt:lpstr>
      <vt:lpstr>Tasks</vt:lpstr>
      <vt:lpstr>Process</vt:lpstr>
      <vt:lpstr>PowerPoint Presentation</vt:lpstr>
      <vt:lpstr>Ideal path</vt:lpstr>
      <vt:lpstr>Ideal path  - Variables</vt:lpstr>
      <vt:lpstr>Missteering</vt:lpstr>
      <vt:lpstr>Visualization of local coordinates</vt:lpstr>
      <vt:lpstr>Ray tracing</vt:lpstr>
      <vt:lpstr>Power Distribution</vt:lpstr>
      <vt:lpstr>PowerPoint Presentation</vt:lpstr>
      <vt:lpstr>Missteering</vt:lpstr>
      <vt:lpstr>Example</vt:lpstr>
      <vt:lpstr>Example</vt:lpstr>
      <vt:lpstr>Example</vt:lpstr>
      <vt:lpstr>Validation with synrad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BLAH</dc:title>
  <dc:creator>Microsoft Office User</dc:creator>
  <cp:lastModifiedBy>Microsoft Office User</cp:lastModifiedBy>
  <cp:revision>73</cp:revision>
  <cp:lastPrinted>2015-09-08T15:35:42Z</cp:lastPrinted>
  <dcterms:created xsi:type="dcterms:W3CDTF">2016-07-31T01:42:44Z</dcterms:created>
  <dcterms:modified xsi:type="dcterms:W3CDTF">2016-08-03T14:39:22Z</dcterms:modified>
</cp:coreProperties>
</file>