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tiff" ContentType="image/tif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21" r:id="rId4"/>
  </p:sldMasterIdLst>
  <p:notesMasterIdLst>
    <p:notesMasterId r:id="rId30"/>
  </p:notesMasterIdLst>
  <p:handoutMasterIdLst>
    <p:handoutMasterId r:id="rId31"/>
  </p:handoutMasterIdLst>
  <p:sldIdLst>
    <p:sldId id="577" r:id="rId5"/>
    <p:sldId id="755" r:id="rId6"/>
    <p:sldId id="738" r:id="rId7"/>
    <p:sldId id="739" r:id="rId8"/>
    <p:sldId id="740" r:id="rId9"/>
    <p:sldId id="741" r:id="rId10"/>
    <p:sldId id="763" r:id="rId11"/>
    <p:sldId id="745" r:id="rId12"/>
    <p:sldId id="746" r:id="rId13"/>
    <p:sldId id="747" r:id="rId14"/>
    <p:sldId id="761" r:id="rId15"/>
    <p:sldId id="762" r:id="rId16"/>
    <p:sldId id="757" r:id="rId17"/>
    <p:sldId id="759" r:id="rId18"/>
    <p:sldId id="758" r:id="rId19"/>
    <p:sldId id="748" r:id="rId20"/>
    <p:sldId id="749" r:id="rId21"/>
    <p:sldId id="750" r:id="rId22"/>
    <p:sldId id="751" r:id="rId23"/>
    <p:sldId id="752" r:id="rId24"/>
    <p:sldId id="764" r:id="rId25"/>
    <p:sldId id="765" r:id="rId26"/>
    <p:sldId id="753" r:id="rId27"/>
    <p:sldId id="754" r:id="rId28"/>
    <p:sldId id="744" r:id="rId29"/>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110"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110"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110"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110"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110" charset="-128"/>
        <a:cs typeface="+mn-cs"/>
      </a:defRPr>
    </a:lvl5pPr>
    <a:lvl6pPr marL="2286000" algn="l" defTabSz="914400" rtl="0" eaLnBrk="1" latinLnBrk="0" hangingPunct="1">
      <a:defRPr kern="1200">
        <a:solidFill>
          <a:schemeClr val="tx1"/>
        </a:solidFill>
        <a:latin typeface="Arial" pitchFamily="34" charset="0"/>
        <a:ea typeface="ＭＳ Ｐゴシック" pitchFamily="-110" charset="-128"/>
        <a:cs typeface="+mn-cs"/>
      </a:defRPr>
    </a:lvl6pPr>
    <a:lvl7pPr marL="2743200" algn="l" defTabSz="914400" rtl="0" eaLnBrk="1" latinLnBrk="0" hangingPunct="1">
      <a:defRPr kern="1200">
        <a:solidFill>
          <a:schemeClr val="tx1"/>
        </a:solidFill>
        <a:latin typeface="Arial" pitchFamily="34" charset="0"/>
        <a:ea typeface="ＭＳ Ｐゴシック" pitchFamily="-110" charset="-128"/>
        <a:cs typeface="+mn-cs"/>
      </a:defRPr>
    </a:lvl7pPr>
    <a:lvl8pPr marL="3200400" algn="l" defTabSz="914400" rtl="0" eaLnBrk="1" latinLnBrk="0" hangingPunct="1">
      <a:defRPr kern="1200">
        <a:solidFill>
          <a:schemeClr val="tx1"/>
        </a:solidFill>
        <a:latin typeface="Arial" pitchFamily="34" charset="0"/>
        <a:ea typeface="ＭＳ Ｐゴシック" pitchFamily="-110" charset="-128"/>
        <a:cs typeface="+mn-cs"/>
      </a:defRPr>
    </a:lvl8pPr>
    <a:lvl9pPr marL="3657600" algn="l" defTabSz="914400" rtl="0" eaLnBrk="1" latinLnBrk="0" hangingPunct="1">
      <a:defRPr kern="1200">
        <a:solidFill>
          <a:schemeClr val="tx1"/>
        </a:solidFill>
        <a:latin typeface="Arial" pitchFamily="34" charset="0"/>
        <a:ea typeface="ＭＳ Ｐゴシック" pitchFamily="-11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FF9966"/>
    <a:srgbClr val="99CCFF"/>
    <a:srgbClr val="6699FF"/>
    <a:srgbClr val="9D3431"/>
    <a:srgbClr val="FF0000"/>
    <a:srgbClr val="FFCC99"/>
    <a:srgbClr val="FFFFCC"/>
    <a:srgbClr val="008000"/>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56" autoAdjust="0"/>
    <p:restoredTop sz="94203" autoAdjust="0"/>
  </p:normalViewPr>
  <p:slideViewPr>
    <p:cSldViewPr snapToGrid="0">
      <p:cViewPr varScale="1">
        <p:scale>
          <a:sx n="66" d="100"/>
          <a:sy n="66" d="100"/>
        </p:scale>
        <p:origin x="9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0" d="100"/>
          <a:sy n="80" d="100"/>
        </p:scale>
        <p:origin x="-3498" y="-78"/>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1442" name="Rectangle 2"/>
          <p:cNvSpPr>
            <a:spLocks noGrp="1" noChangeArrowheads="1"/>
          </p:cNvSpPr>
          <p:nvPr>
            <p:ph type="hdr" sz="quarter"/>
          </p:nvPr>
        </p:nvSpPr>
        <p:spPr bwMode="auto">
          <a:xfrm>
            <a:off x="1" y="0"/>
            <a:ext cx="3027466" cy="464503"/>
          </a:xfrm>
          <a:prstGeom prst="rect">
            <a:avLst/>
          </a:prstGeom>
          <a:noFill/>
          <a:ln w="9525">
            <a:noFill/>
            <a:miter lim="800000"/>
            <a:headEnd/>
            <a:tailEnd/>
          </a:ln>
          <a:effectLst/>
        </p:spPr>
        <p:txBody>
          <a:bodyPr vert="horz" wrap="square" lIns="91189" tIns="45594" rIns="91189" bIns="45594"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701443" name="Rectangle 3"/>
          <p:cNvSpPr>
            <a:spLocks noGrp="1" noChangeArrowheads="1"/>
          </p:cNvSpPr>
          <p:nvPr>
            <p:ph type="dt" sz="quarter" idx="1"/>
          </p:nvPr>
        </p:nvSpPr>
        <p:spPr bwMode="auto">
          <a:xfrm>
            <a:off x="3955953" y="0"/>
            <a:ext cx="3027466" cy="464503"/>
          </a:xfrm>
          <a:prstGeom prst="rect">
            <a:avLst/>
          </a:prstGeom>
          <a:noFill/>
          <a:ln w="9525">
            <a:noFill/>
            <a:miter lim="800000"/>
            <a:headEnd/>
            <a:tailEnd/>
          </a:ln>
          <a:effectLst/>
        </p:spPr>
        <p:txBody>
          <a:bodyPr vert="horz" wrap="square" lIns="91189" tIns="45594" rIns="91189" bIns="45594"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701444" name="Rectangle 4"/>
          <p:cNvSpPr>
            <a:spLocks noGrp="1" noChangeArrowheads="1"/>
          </p:cNvSpPr>
          <p:nvPr>
            <p:ph type="ftr" sz="quarter" idx="2"/>
          </p:nvPr>
        </p:nvSpPr>
        <p:spPr bwMode="auto">
          <a:xfrm>
            <a:off x="1" y="8817612"/>
            <a:ext cx="3027466" cy="464503"/>
          </a:xfrm>
          <a:prstGeom prst="rect">
            <a:avLst/>
          </a:prstGeom>
          <a:noFill/>
          <a:ln w="9525">
            <a:noFill/>
            <a:miter lim="800000"/>
            <a:headEnd/>
            <a:tailEnd/>
          </a:ln>
          <a:effectLst/>
        </p:spPr>
        <p:txBody>
          <a:bodyPr vert="horz" wrap="square" lIns="91189" tIns="45594" rIns="91189" bIns="45594"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701445" name="Rectangle 5"/>
          <p:cNvSpPr>
            <a:spLocks noGrp="1" noChangeArrowheads="1"/>
          </p:cNvSpPr>
          <p:nvPr>
            <p:ph type="sldNum" sz="quarter" idx="3"/>
          </p:nvPr>
        </p:nvSpPr>
        <p:spPr bwMode="auto">
          <a:xfrm>
            <a:off x="3955953" y="8817612"/>
            <a:ext cx="3027466" cy="464503"/>
          </a:xfrm>
          <a:prstGeom prst="rect">
            <a:avLst/>
          </a:prstGeom>
          <a:noFill/>
          <a:ln w="9525">
            <a:noFill/>
            <a:miter lim="800000"/>
            <a:headEnd/>
            <a:tailEnd/>
          </a:ln>
          <a:effectLst/>
        </p:spPr>
        <p:txBody>
          <a:bodyPr vert="horz" wrap="square" lIns="91189" tIns="45594" rIns="91189" bIns="45594" numCol="1" anchor="b" anchorCtr="0" compatLnSpc="1">
            <a:prstTxWarp prst="textNoShape">
              <a:avLst/>
            </a:prstTxWarp>
          </a:bodyPr>
          <a:lstStyle>
            <a:lvl1pPr algn="r">
              <a:defRPr sz="1200">
                <a:latin typeface="Arial" pitchFamily="34" charset="0"/>
              </a:defRPr>
            </a:lvl1pPr>
          </a:lstStyle>
          <a:p>
            <a:pPr>
              <a:defRPr/>
            </a:pPr>
            <a:fld id="{E8226311-62EA-456F-8B76-9220A4C1A652}" type="slidenum">
              <a:rPr lang="en-US"/>
              <a:pPr>
                <a:defRPr/>
              </a:pPr>
              <a:t>‹#›</a:t>
            </a:fld>
            <a:endParaRPr lang="en-US"/>
          </a:p>
        </p:txBody>
      </p:sp>
    </p:spTree>
    <p:extLst>
      <p:ext uri="{BB962C8B-B14F-4D97-AF65-F5344CB8AC3E}">
        <p14:creationId xmlns:p14="http://schemas.microsoft.com/office/powerpoint/2010/main" val="3757807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7466" cy="462917"/>
          </a:xfrm>
          <a:prstGeom prst="rect">
            <a:avLst/>
          </a:prstGeom>
          <a:noFill/>
          <a:ln w="9525">
            <a:noFill/>
            <a:miter lim="800000"/>
            <a:headEnd/>
            <a:tailEnd/>
          </a:ln>
          <a:effectLst/>
        </p:spPr>
        <p:txBody>
          <a:bodyPr vert="horz" wrap="square" lIns="92916" tIns="46458" rIns="92916" bIns="46458" numCol="1" anchor="t" anchorCtr="0" compatLnSpc="1">
            <a:prstTxWarp prst="textNoShape">
              <a:avLst/>
            </a:prstTxWarp>
          </a:bodyPr>
          <a:lstStyle>
            <a:lvl1pPr defTabSz="929627">
              <a:defRPr sz="1300">
                <a:latin typeface="Arial" charset="0"/>
                <a:ea typeface="+mn-ea"/>
              </a:defRPr>
            </a:lvl1pPr>
          </a:lstStyle>
          <a:p>
            <a:pPr>
              <a:defRPr/>
            </a:pPr>
            <a:endParaRPr lang="en-US"/>
          </a:p>
        </p:txBody>
      </p:sp>
      <p:sp>
        <p:nvSpPr>
          <p:cNvPr id="4099" name="Rectangle 3"/>
          <p:cNvSpPr>
            <a:spLocks noGrp="1" noChangeArrowheads="1"/>
          </p:cNvSpPr>
          <p:nvPr>
            <p:ph type="dt" idx="1"/>
          </p:nvPr>
        </p:nvSpPr>
        <p:spPr bwMode="auto">
          <a:xfrm>
            <a:off x="3955953" y="0"/>
            <a:ext cx="3027466" cy="462917"/>
          </a:xfrm>
          <a:prstGeom prst="rect">
            <a:avLst/>
          </a:prstGeom>
          <a:noFill/>
          <a:ln w="9525">
            <a:noFill/>
            <a:miter lim="800000"/>
            <a:headEnd/>
            <a:tailEnd/>
          </a:ln>
          <a:effectLst/>
        </p:spPr>
        <p:txBody>
          <a:bodyPr vert="horz" wrap="square" lIns="92916" tIns="46458" rIns="92916" bIns="46458" numCol="1" anchor="t" anchorCtr="0" compatLnSpc="1">
            <a:prstTxWarp prst="textNoShape">
              <a:avLst/>
            </a:prstTxWarp>
          </a:bodyPr>
          <a:lstStyle>
            <a:lvl1pPr algn="r" defTabSz="929627">
              <a:defRPr sz="1300">
                <a:latin typeface="Arial" charset="0"/>
                <a:ea typeface="+mn-ea"/>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99133" y="4410392"/>
            <a:ext cx="5586735" cy="4175763"/>
          </a:xfrm>
          <a:prstGeom prst="rect">
            <a:avLst/>
          </a:prstGeom>
          <a:noFill/>
          <a:ln w="9525">
            <a:noFill/>
            <a:miter lim="800000"/>
            <a:headEnd/>
            <a:tailEnd/>
          </a:ln>
          <a:effectLst/>
        </p:spPr>
        <p:txBody>
          <a:bodyPr vert="horz" wrap="square" lIns="92916" tIns="46458" rIns="92916" bIns="4645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19198"/>
            <a:ext cx="3027466" cy="462917"/>
          </a:xfrm>
          <a:prstGeom prst="rect">
            <a:avLst/>
          </a:prstGeom>
          <a:noFill/>
          <a:ln w="9525">
            <a:noFill/>
            <a:miter lim="800000"/>
            <a:headEnd/>
            <a:tailEnd/>
          </a:ln>
          <a:effectLst/>
        </p:spPr>
        <p:txBody>
          <a:bodyPr vert="horz" wrap="square" lIns="92916" tIns="46458" rIns="92916" bIns="46458" numCol="1" anchor="b" anchorCtr="0" compatLnSpc="1">
            <a:prstTxWarp prst="textNoShape">
              <a:avLst/>
            </a:prstTxWarp>
          </a:bodyPr>
          <a:lstStyle>
            <a:lvl1pPr defTabSz="929627">
              <a:defRPr sz="1300">
                <a:latin typeface="Arial" charset="0"/>
                <a:ea typeface="+mn-ea"/>
              </a:defRPr>
            </a:lvl1pPr>
          </a:lstStyle>
          <a:p>
            <a:pPr>
              <a:defRPr/>
            </a:pPr>
            <a:endParaRPr lang="en-US"/>
          </a:p>
        </p:txBody>
      </p:sp>
      <p:sp>
        <p:nvSpPr>
          <p:cNvPr id="4103" name="Rectangle 7"/>
          <p:cNvSpPr>
            <a:spLocks noGrp="1" noChangeArrowheads="1"/>
          </p:cNvSpPr>
          <p:nvPr>
            <p:ph type="sldNum" sz="quarter" idx="5"/>
          </p:nvPr>
        </p:nvSpPr>
        <p:spPr bwMode="auto">
          <a:xfrm>
            <a:off x="3955953" y="8819198"/>
            <a:ext cx="3027466" cy="462917"/>
          </a:xfrm>
          <a:prstGeom prst="rect">
            <a:avLst/>
          </a:prstGeom>
          <a:noFill/>
          <a:ln w="9525">
            <a:noFill/>
            <a:miter lim="800000"/>
            <a:headEnd/>
            <a:tailEnd/>
          </a:ln>
          <a:effectLst/>
        </p:spPr>
        <p:txBody>
          <a:bodyPr vert="horz" wrap="square" lIns="92916" tIns="46458" rIns="92916" bIns="46458" numCol="1" anchor="b" anchorCtr="0" compatLnSpc="1">
            <a:prstTxWarp prst="textNoShape">
              <a:avLst/>
            </a:prstTxWarp>
          </a:bodyPr>
          <a:lstStyle>
            <a:lvl1pPr algn="r" defTabSz="929627">
              <a:defRPr sz="1300">
                <a:latin typeface="Arial" pitchFamily="34" charset="0"/>
              </a:defRPr>
            </a:lvl1pPr>
          </a:lstStyle>
          <a:p>
            <a:pPr>
              <a:defRPr/>
            </a:pPr>
            <a:fld id="{8C1C09D7-2034-4A7F-959F-75165A7C71A3}" type="slidenum">
              <a:rPr lang="en-US"/>
              <a:pPr>
                <a:defRPr/>
              </a:pPr>
              <a:t>‹#›</a:t>
            </a:fld>
            <a:endParaRPr lang="en-US"/>
          </a:p>
        </p:txBody>
      </p:sp>
    </p:spTree>
    <p:extLst>
      <p:ext uri="{BB962C8B-B14F-4D97-AF65-F5344CB8AC3E}">
        <p14:creationId xmlns:p14="http://schemas.microsoft.com/office/powerpoint/2010/main" val="2535317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1</a:t>
            </a:fld>
            <a:endParaRPr lang="en-US"/>
          </a:p>
        </p:txBody>
      </p:sp>
    </p:spTree>
    <p:extLst>
      <p:ext uri="{BB962C8B-B14F-4D97-AF65-F5344CB8AC3E}">
        <p14:creationId xmlns:p14="http://schemas.microsoft.com/office/powerpoint/2010/main" val="2804310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3</a:t>
            </a:fld>
            <a:endParaRPr lang="en-US"/>
          </a:p>
        </p:txBody>
      </p:sp>
    </p:spTree>
    <p:extLst>
      <p:ext uri="{BB962C8B-B14F-4D97-AF65-F5344CB8AC3E}">
        <p14:creationId xmlns:p14="http://schemas.microsoft.com/office/powerpoint/2010/main" val="27504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14</a:t>
            </a:fld>
            <a:endParaRPr lang="en-US" dirty="0"/>
          </a:p>
        </p:txBody>
      </p:sp>
    </p:spTree>
    <p:extLst>
      <p:ext uri="{BB962C8B-B14F-4D97-AF65-F5344CB8AC3E}">
        <p14:creationId xmlns:p14="http://schemas.microsoft.com/office/powerpoint/2010/main" val="340438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15</a:t>
            </a:fld>
            <a:endParaRPr lang="en-US" dirty="0"/>
          </a:p>
        </p:txBody>
      </p:sp>
    </p:spTree>
    <p:extLst>
      <p:ext uri="{BB962C8B-B14F-4D97-AF65-F5344CB8AC3E}">
        <p14:creationId xmlns:p14="http://schemas.microsoft.com/office/powerpoint/2010/main" val="3254132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it-IT" dirty="0"/>
              <a:t>Timergali Khabiboulline, T. Nicol (chair), Leonardo Ristori, </a:t>
            </a:r>
            <a:r>
              <a:rPr lang="en-US" dirty="0"/>
              <a:t>Ed Daly, J. Preble 	</a:t>
            </a:r>
          </a:p>
          <a:p>
            <a:endParaRPr lang="en-US" dirty="0" smtClean="0"/>
          </a:p>
          <a:p>
            <a:r>
              <a:rPr lang="en-US" dirty="0" smtClean="0"/>
              <a:t>Elvin Harms (chair), John </a:t>
            </a:r>
            <a:r>
              <a:rPr lang="en-US" dirty="0" err="1" smtClean="0"/>
              <a:t>Mammosser</a:t>
            </a:r>
            <a:r>
              <a:rPr lang="en-US" dirty="0" smtClean="0"/>
              <a:t>, Joel </a:t>
            </a:r>
            <a:r>
              <a:rPr lang="en-US" dirty="0" err="1" smtClean="0"/>
              <a:t>Fuerst</a:t>
            </a:r>
            <a:r>
              <a:rPr lang="en-US" dirty="0" smtClean="0"/>
              <a:t>, Tom </a:t>
            </a:r>
            <a:r>
              <a:rPr lang="en-US" dirty="0" err="1" smtClean="0"/>
              <a:t>Nicol</a:t>
            </a:r>
            <a:r>
              <a:rPr lang="en-US" dirty="0" smtClean="0"/>
              <a:t>,</a:t>
            </a:r>
            <a:r>
              <a:rPr lang="en-US" baseline="0" dirty="0" smtClean="0"/>
              <a:t> and </a:t>
            </a:r>
            <a:r>
              <a:rPr lang="en-US" dirty="0" smtClean="0"/>
              <a:t>Jerry </a:t>
            </a:r>
            <a:r>
              <a:rPr lang="en-US" dirty="0" err="1" smtClean="0"/>
              <a:t>Makara</a:t>
            </a:r>
            <a:endParaRPr lang="en-US" dirty="0" smtClean="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21</a:t>
            </a:fld>
            <a:endParaRPr lang="en-US" dirty="0"/>
          </a:p>
        </p:txBody>
      </p:sp>
    </p:spTree>
    <p:extLst>
      <p:ext uri="{BB962C8B-B14F-4D97-AF65-F5344CB8AC3E}">
        <p14:creationId xmlns:p14="http://schemas.microsoft.com/office/powerpoint/2010/main" val="3858293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it-IT" dirty="0"/>
              <a:t>Timergali Khabiboulline, T. Nicol (chair), Leonardo Ristori, </a:t>
            </a:r>
            <a:r>
              <a:rPr lang="en-US" dirty="0"/>
              <a:t>Ed Daly, J. Preble 	</a:t>
            </a:r>
          </a:p>
          <a:p>
            <a:endParaRPr lang="en-US" dirty="0" smtClean="0"/>
          </a:p>
          <a:p>
            <a:r>
              <a:rPr lang="en-US" dirty="0" smtClean="0"/>
              <a:t>Elvin Harms (chair), John </a:t>
            </a:r>
            <a:r>
              <a:rPr lang="en-US" dirty="0" err="1" smtClean="0"/>
              <a:t>Mammosser</a:t>
            </a:r>
            <a:r>
              <a:rPr lang="en-US" dirty="0" smtClean="0"/>
              <a:t>, Joel </a:t>
            </a:r>
            <a:r>
              <a:rPr lang="en-US" dirty="0" err="1" smtClean="0"/>
              <a:t>Fuerst</a:t>
            </a:r>
            <a:r>
              <a:rPr lang="en-US" dirty="0" smtClean="0"/>
              <a:t>, Tom </a:t>
            </a:r>
            <a:r>
              <a:rPr lang="en-US" dirty="0" err="1" smtClean="0"/>
              <a:t>Nicol</a:t>
            </a:r>
            <a:r>
              <a:rPr lang="en-US" dirty="0" smtClean="0"/>
              <a:t>,</a:t>
            </a:r>
            <a:r>
              <a:rPr lang="en-US" baseline="0" dirty="0" smtClean="0"/>
              <a:t> and </a:t>
            </a:r>
            <a:r>
              <a:rPr lang="en-US" dirty="0" smtClean="0"/>
              <a:t>Jerry </a:t>
            </a:r>
            <a:r>
              <a:rPr lang="en-US" dirty="0" err="1" smtClean="0"/>
              <a:t>Makara</a:t>
            </a:r>
            <a:endParaRPr lang="en-US" dirty="0" smtClean="0"/>
          </a:p>
        </p:txBody>
      </p:sp>
      <p:sp>
        <p:nvSpPr>
          <p:cNvPr id="4" name="Slide Number Placeholder 3"/>
          <p:cNvSpPr>
            <a:spLocks noGrp="1"/>
          </p:cNvSpPr>
          <p:nvPr>
            <p:ph type="sldNum" sz="quarter" idx="10"/>
          </p:nvPr>
        </p:nvSpPr>
        <p:spPr/>
        <p:txBody>
          <a:bodyPr/>
          <a:lstStyle/>
          <a:p>
            <a:pPr>
              <a:defRPr/>
            </a:pPr>
            <a:fld id="{8C1C09D7-2034-4A7F-959F-75165A7C71A3}" type="slidenum">
              <a:rPr lang="en-US" smtClean="0"/>
              <a:pPr>
                <a:defRPr/>
              </a:pPr>
              <a:t>22</a:t>
            </a:fld>
            <a:endParaRPr lang="en-US" dirty="0"/>
          </a:p>
        </p:txBody>
      </p:sp>
    </p:spTree>
    <p:extLst>
      <p:ext uri="{BB962C8B-B14F-4D97-AF65-F5344CB8AC3E}">
        <p14:creationId xmlns:p14="http://schemas.microsoft.com/office/powerpoint/2010/main" val="177801304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tiff"/><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gif"/><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gi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13.jpeg"/><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10" name="Picture 2" descr="C:\Users\bronwynb\Desktop\Branding\divider_template_backg#5330.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1" cy="6858000"/>
          </a:xfrm>
          <a:prstGeom prst="rect">
            <a:avLst/>
          </a:prstGeom>
          <a:noFill/>
        </p:spPr>
      </p:pic>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29100" y="3876675"/>
            <a:ext cx="2524389" cy="733425"/>
          </a:xfrm>
          <a:prstGeom prst="rect">
            <a:avLst/>
          </a:prstGeom>
        </p:spPr>
      </p:pic>
      <p:pic>
        <p:nvPicPr>
          <p:cNvPr id="9" name="Picture 8"/>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6124575"/>
            <a:ext cx="1973584" cy="717805"/>
          </a:xfrm>
          <a:prstGeom prst="rect">
            <a:avLst/>
          </a:prstGeom>
        </p:spPr>
      </p:pic>
      <p:sp>
        <p:nvSpPr>
          <p:cNvPr id="2" name="Title 1"/>
          <p:cNvSpPr>
            <a:spLocks noGrp="1"/>
          </p:cNvSpPr>
          <p:nvPr>
            <p:ph type="ctrTitle"/>
          </p:nvPr>
        </p:nvSpPr>
        <p:spPr>
          <a:xfrm>
            <a:off x="557213" y="536575"/>
            <a:ext cx="8008937" cy="2246313"/>
          </a:xfrm>
        </p:spPr>
        <p:txBody>
          <a:bodyPr anchor="b" anchorCtr="0">
            <a:noAutofit/>
          </a:bodyPr>
          <a:lstStyle>
            <a:lvl1pPr>
              <a:defRPr sz="4300" b="1">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557213" y="3181350"/>
            <a:ext cx="7989887" cy="2652522"/>
          </a:xfrm>
        </p:spPr>
        <p:txBody>
          <a:bodyPr>
            <a:noAutofit/>
          </a:bodyPr>
          <a:lstStyle>
            <a:lvl1pPr marL="0" indent="0" algn="l">
              <a:lnSpc>
                <a:spcPct val="110000"/>
              </a:lnSpc>
              <a:buNone/>
              <a:defRPr sz="1600" b="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smtClean="0"/>
          </a:p>
        </p:txBody>
      </p:sp>
      <p:sp>
        <p:nvSpPr>
          <p:cNvPr id="15" name="Text Placeholder 14"/>
          <p:cNvSpPr>
            <a:spLocks noGrp="1"/>
          </p:cNvSpPr>
          <p:nvPr>
            <p:ph type="body" sz="quarter" idx="11" hasCustomPrompt="1"/>
          </p:nvPr>
        </p:nvSpPr>
        <p:spPr>
          <a:xfrm>
            <a:off x="557213" y="2755011"/>
            <a:ext cx="8008937" cy="369189"/>
          </a:xfrm>
        </p:spPr>
        <p:txBody>
          <a:bodyPr>
            <a:noAutofit/>
          </a:bodyPr>
          <a:lstStyle>
            <a:lvl1pPr>
              <a:lnSpc>
                <a:spcPct val="100000"/>
              </a:lnSpc>
              <a:defRPr sz="2800" b="0">
                <a:solidFill>
                  <a:schemeClr val="tx1"/>
                </a:solidFill>
                <a:latin typeface="Arial" pitchFamily="34" charset="0"/>
                <a:cs typeface="Arial" pitchFamily="34" charset="0"/>
              </a:defRPr>
            </a:lvl1pPr>
          </a:lstStyle>
          <a:p>
            <a:pPr lvl="0"/>
            <a:r>
              <a:rPr lang="en-CA" dirty="0" smtClean="0"/>
              <a:t>Click to edit Master subtitle style</a:t>
            </a:r>
          </a:p>
        </p:txBody>
      </p:sp>
      <p:pic>
        <p:nvPicPr>
          <p:cNvPr id="12" name="Picture 2" descr="C:\Documents and Settings\mcdunn\Desktop\LBNL_Full_Logo_Final.gif"/>
          <p:cNvPicPr>
            <a:picLocks noChangeAspect="1"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6400800" y="3590925"/>
            <a:ext cx="907882" cy="776239"/>
          </a:xfrm>
          <a:prstGeom prst="rect">
            <a:avLst/>
          </a:prstGeom>
          <a:noFill/>
        </p:spPr>
      </p:pic>
      <p:pic>
        <p:nvPicPr>
          <p:cNvPr id="13" name="Picture 39" descr="http://inside.anl.gov/resources/standards/images/logos/ANL_H_Black.jpg"/>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7491503" y="3680008"/>
            <a:ext cx="1223871" cy="569939"/>
          </a:xfrm>
          <a:prstGeom prst="rect">
            <a:avLst/>
          </a:prstGeom>
          <a:noFill/>
          <a:ln w="9525">
            <a:solidFill>
              <a:srgbClr val="FFFF00"/>
            </a:solidFill>
            <a:miter lim="800000"/>
            <a:headEnd/>
            <a:tailEnd/>
          </a:ln>
          <a:effectLst/>
        </p:spPr>
      </p:pic>
      <p:pic>
        <p:nvPicPr>
          <p:cNvPr id="1026" name="Picture 2" descr="C:\Users\tor\Downloads\FermiLogo.tiff"/>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5189601" y="4531614"/>
            <a:ext cx="1792224" cy="323468"/>
          </a:xfrm>
          <a:prstGeom prst="rect">
            <a:avLst/>
          </a:prstGeom>
          <a:noFill/>
        </p:spPr>
      </p:pic>
      <p:pic>
        <p:nvPicPr>
          <p:cNvPr id="14" name="Picture 13" descr="JLab_logo_white1.jpg"/>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077076" y="4380905"/>
            <a:ext cx="1952624" cy="610194"/>
          </a:xfrm>
          <a:prstGeom prst="rect">
            <a:avLst/>
          </a:prstGeom>
        </p:spPr>
      </p:pic>
      <p:pic>
        <p:nvPicPr>
          <p:cNvPr id="16" name="Picture 15" descr="cornell university 2.gif"/>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4210050" y="4371975"/>
            <a:ext cx="775963" cy="754745"/>
          </a:xfrm>
          <a:prstGeom prst="rect">
            <a:avLst/>
          </a:prstGeom>
        </p:spPr>
      </p:pic>
      <p:pic>
        <p:nvPicPr>
          <p:cNvPr id="17" name="Picture 4" descr="C:\Users\boyce\Documents\lclsII_banner_v01_wd565.jpg"/>
          <p:cNvPicPr>
            <a:picLocks noChangeAspect="1" noChangeArrowheads="1"/>
          </p:cNvPicPr>
          <p:nvPr userDrawn="1"/>
        </p:nvPicPr>
        <p:blipFill>
          <a:blip r:embed="rId10" cstate="email">
            <a:extLst>
              <a:ext uri="{28A0092B-C50C-407E-A947-70E740481C1C}">
                <a14:useLocalDpi xmlns:a14="http://schemas.microsoft.com/office/drawing/2010/main"/>
              </a:ext>
            </a:extLst>
          </a:blip>
          <a:srcRect/>
          <a:stretch>
            <a:fillRect/>
          </a:stretch>
        </p:blipFill>
        <p:spPr bwMode="auto">
          <a:xfrm>
            <a:off x="419100" y="414089"/>
            <a:ext cx="5349126" cy="1107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7518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1252728"/>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lvl1pPr>
              <a:defRPr>
                <a:solidFill>
                  <a:srgbClr val="A4001D"/>
                </a:solidFill>
              </a:defRPr>
            </a:lvl1pPr>
          </a:lstStyle>
          <a:p>
            <a:r>
              <a:rPr lang="en-US" smtClean="0"/>
              <a:t>Click to edit Master title style</a:t>
            </a:r>
            <a:endParaRPr lang="en-CA" dirty="0"/>
          </a:p>
        </p:txBody>
      </p:sp>
      <p:sp>
        <p:nvSpPr>
          <p:cNvPr id="12" name="Footer Placeholder 11"/>
          <p:cNvSpPr>
            <a:spLocks noGrp="1"/>
          </p:cNvSpPr>
          <p:nvPr>
            <p:ph type="ftr" sz="quarter" idx="13"/>
          </p:nvPr>
        </p:nvSpPr>
        <p:spPr>
          <a:xfrm>
            <a:off x="445472" y="6400800"/>
            <a:ext cx="4126528" cy="314326"/>
          </a:xfrm>
          <a:prstGeom prst="rect">
            <a:avLst/>
          </a:prstGeom>
        </p:spPr>
        <p:txBody>
          <a:bodyPr/>
          <a:lstStyle>
            <a:lvl1pPr algn="l">
              <a:defRPr sz="1100" b="0">
                <a:solidFill>
                  <a:schemeClr val="tx1"/>
                </a:solidFill>
              </a:defRPr>
            </a:lvl1pPr>
          </a:lstStyle>
          <a:p>
            <a:r>
              <a:rPr lang="de-DE" smtClean="0"/>
              <a:t>C.M. Ginsburg - CM PRR Sep.13-14 2016</a:t>
            </a:r>
            <a:endParaRPr lang="en-US" dirty="0"/>
          </a:p>
        </p:txBody>
      </p:sp>
      <p:sp>
        <p:nvSpPr>
          <p:cNvPr id="16" name="Content Placeholder 15"/>
          <p:cNvSpPr>
            <a:spLocks noGrp="1"/>
          </p:cNvSpPr>
          <p:nvPr>
            <p:ph sz="quarter" idx="14"/>
          </p:nvPr>
        </p:nvSpPr>
        <p:spPr>
          <a:xfrm>
            <a:off x="457200" y="1243584"/>
            <a:ext cx="8108950" cy="5065522"/>
          </a:xfrm>
        </p:spPr>
        <p:txBody>
          <a:bodyPr/>
          <a:lstStyle>
            <a:lvl1pPr>
              <a:buClr>
                <a:srgbClr val="981E32"/>
              </a:buClr>
              <a:defRPr/>
            </a:lvl1pPr>
            <a:lvl2pPr>
              <a:buClr>
                <a:srgbClr val="981E32"/>
              </a:buClr>
              <a:defRPr/>
            </a:lvl2pPr>
            <a:lvl3pPr>
              <a:buClr>
                <a:srgbClr val="981E32"/>
              </a:buClr>
              <a:defRPr b="0"/>
            </a:lvl3pPr>
            <a:lvl4pPr>
              <a:buClr>
                <a:srgbClr val="981E32"/>
              </a:buClr>
              <a:defRPr/>
            </a:lvl4pPr>
            <a:lvl5pPr>
              <a:buClr>
                <a:srgbClr val="981E32"/>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cxnSp>
        <p:nvCxnSpPr>
          <p:cNvPr id="14" name="Straight Connector 13"/>
          <p:cNvCxnSpPr/>
          <p:nvPr userDrawn="1"/>
        </p:nvCxnSpPr>
        <p:spPr>
          <a:xfrm>
            <a:off x="21" y="1074380"/>
            <a:ext cx="8553429" cy="1945"/>
          </a:xfrm>
          <a:prstGeom prst="line">
            <a:avLst/>
          </a:prstGeom>
          <a:ln w="22225">
            <a:solidFill>
              <a:srgbClr val="A4001D"/>
            </a:solidFill>
            <a:headEnd type="none"/>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237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1252728"/>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2" name="Footer Placeholder 11"/>
          <p:cNvSpPr>
            <a:spLocks noGrp="1"/>
          </p:cNvSpPr>
          <p:nvPr>
            <p:ph type="ftr" sz="quarter" idx="13"/>
          </p:nvPr>
        </p:nvSpPr>
        <p:spPr>
          <a:xfrm>
            <a:off x="445472" y="6400800"/>
            <a:ext cx="4126528" cy="314326"/>
          </a:xfrm>
          <a:prstGeom prst="rect">
            <a:avLst/>
          </a:prstGeom>
        </p:spPr>
        <p:txBody>
          <a:bodyPr/>
          <a:lstStyle>
            <a:lvl1pPr algn="l">
              <a:defRPr sz="1100" b="0">
                <a:solidFill>
                  <a:schemeClr val="tx1"/>
                </a:solidFill>
              </a:defRPr>
            </a:lvl1pPr>
          </a:lstStyle>
          <a:p>
            <a:r>
              <a:rPr lang="de-DE" smtClean="0"/>
              <a:t>C.M. Ginsburg - CM PRR Sep.13-14 2016</a:t>
            </a:r>
            <a:endParaRPr lang="en-US" dirty="0"/>
          </a:p>
        </p:txBody>
      </p:sp>
      <p:cxnSp>
        <p:nvCxnSpPr>
          <p:cNvPr id="7" name="Straight Connector 6"/>
          <p:cNvCxnSpPr/>
          <p:nvPr userDrawn="1"/>
        </p:nvCxnSpPr>
        <p:spPr>
          <a:xfrm>
            <a:off x="21" y="1074380"/>
            <a:ext cx="8553429" cy="1945"/>
          </a:xfrm>
          <a:prstGeom prst="line">
            <a:avLst/>
          </a:prstGeom>
          <a:ln w="22225">
            <a:solidFill>
              <a:srgbClr val="A4001D"/>
            </a:solidFill>
            <a:headEnd type="none"/>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2379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1252728"/>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2" name="Footer Placeholder 11"/>
          <p:cNvSpPr>
            <a:spLocks noGrp="1"/>
          </p:cNvSpPr>
          <p:nvPr>
            <p:ph type="ftr" sz="quarter" idx="13"/>
          </p:nvPr>
        </p:nvSpPr>
        <p:spPr>
          <a:xfrm>
            <a:off x="445472" y="6400800"/>
            <a:ext cx="4126528" cy="314326"/>
          </a:xfrm>
          <a:prstGeom prst="rect">
            <a:avLst/>
          </a:prstGeom>
        </p:spPr>
        <p:txBody>
          <a:bodyPr/>
          <a:lstStyle>
            <a:lvl1pPr algn="l">
              <a:defRPr sz="1100" b="0">
                <a:solidFill>
                  <a:schemeClr val="tx1"/>
                </a:solidFill>
              </a:defRPr>
            </a:lvl1pPr>
          </a:lstStyle>
          <a:p>
            <a:r>
              <a:rPr lang="de-DE" smtClean="0"/>
              <a:t>C.M. Ginsburg - CM PRR Sep.13-14 2016</a:t>
            </a:r>
            <a:endParaRPr lang="en-US" dirty="0"/>
          </a:p>
        </p:txBody>
      </p:sp>
      <p:sp>
        <p:nvSpPr>
          <p:cNvPr id="16" name="Content Placeholder 15"/>
          <p:cNvSpPr>
            <a:spLocks noGrp="1"/>
          </p:cNvSpPr>
          <p:nvPr>
            <p:ph sz="quarter" idx="14"/>
          </p:nvPr>
        </p:nvSpPr>
        <p:spPr>
          <a:xfrm>
            <a:off x="457200" y="1243584"/>
            <a:ext cx="3886200" cy="5065522"/>
          </a:xfrm>
        </p:spPr>
        <p:txBody>
          <a:bodyPr/>
          <a:lstStyle>
            <a:lvl1pPr>
              <a:buClr>
                <a:srgbClr val="981E32"/>
              </a:buClr>
              <a:defRPr/>
            </a:lvl1pPr>
            <a:lvl2pPr>
              <a:buClr>
                <a:srgbClr val="981E32"/>
              </a:buClr>
              <a:defRPr/>
            </a:lvl2pPr>
            <a:lvl3pPr>
              <a:buClr>
                <a:srgbClr val="981E32"/>
              </a:buClr>
              <a:defRPr/>
            </a:lvl3pPr>
            <a:lvl4pPr>
              <a:buClr>
                <a:srgbClr val="981E32"/>
              </a:buClr>
              <a:defRPr/>
            </a:lvl4pPr>
            <a:lvl5pPr>
              <a:buClr>
                <a:srgbClr val="981E32"/>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11" name="Content Placeholder 15"/>
          <p:cNvSpPr>
            <a:spLocks noGrp="1"/>
          </p:cNvSpPr>
          <p:nvPr>
            <p:ph sz="quarter" idx="15"/>
          </p:nvPr>
        </p:nvSpPr>
        <p:spPr>
          <a:xfrm>
            <a:off x="4648200" y="1252729"/>
            <a:ext cx="3886200" cy="5065522"/>
          </a:xfrm>
        </p:spPr>
        <p:txBody>
          <a:bodyPr/>
          <a:lstStyle>
            <a:lvl1pPr>
              <a:buClr>
                <a:srgbClr val="981E32"/>
              </a:buClr>
              <a:defRPr/>
            </a:lvl1pPr>
            <a:lvl2pPr>
              <a:buClr>
                <a:srgbClr val="981E32"/>
              </a:buClr>
              <a:defRPr/>
            </a:lvl2pPr>
            <a:lvl3pPr>
              <a:buClr>
                <a:srgbClr val="981E32"/>
              </a:buClr>
              <a:defRPr/>
            </a:lvl3pPr>
            <a:lvl4pPr>
              <a:buClr>
                <a:srgbClr val="981E32"/>
              </a:buClr>
              <a:defRPr/>
            </a:lvl4pPr>
            <a:lvl5pPr>
              <a:buClr>
                <a:srgbClr val="981E32"/>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cxnSp>
        <p:nvCxnSpPr>
          <p:cNvPr id="13" name="Straight Connector 12"/>
          <p:cNvCxnSpPr/>
          <p:nvPr userDrawn="1"/>
        </p:nvCxnSpPr>
        <p:spPr>
          <a:xfrm>
            <a:off x="21" y="1074380"/>
            <a:ext cx="8553429" cy="1945"/>
          </a:xfrm>
          <a:prstGeom prst="line">
            <a:avLst/>
          </a:prstGeom>
          <a:ln w="22225">
            <a:solidFill>
              <a:srgbClr val="A4001D"/>
            </a:solidFill>
            <a:headEnd type="none"/>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2379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line headlin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1252728"/>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5" name="Picture Placeholder 4"/>
          <p:cNvSpPr>
            <a:spLocks noGrp="1"/>
          </p:cNvSpPr>
          <p:nvPr>
            <p:ph type="pic" sz="quarter" idx="15"/>
          </p:nvPr>
        </p:nvSpPr>
        <p:spPr>
          <a:xfrm>
            <a:off x="3646488" y="1252728"/>
            <a:ext cx="2442340" cy="2481072"/>
          </a:xfrm>
        </p:spPr>
        <p:txBody>
          <a:bodyPr/>
          <a:lstStyle/>
          <a:p>
            <a:r>
              <a:rPr lang="en-US" smtClean="0"/>
              <a:t>Click icon to add picture</a:t>
            </a:r>
            <a:endParaRPr lang="en-CA" dirty="0"/>
          </a:p>
        </p:txBody>
      </p:sp>
      <p:sp>
        <p:nvSpPr>
          <p:cNvPr id="11" name="Picture Placeholder 4"/>
          <p:cNvSpPr>
            <a:spLocks noGrp="1"/>
          </p:cNvSpPr>
          <p:nvPr>
            <p:ph type="pic" sz="quarter" idx="16"/>
          </p:nvPr>
        </p:nvSpPr>
        <p:spPr>
          <a:xfrm>
            <a:off x="3646488" y="3886200"/>
            <a:ext cx="2442340" cy="2432050"/>
          </a:xfrm>
        </p:spPr>
        <p:txBody>
          <a:bodyPr/>
          <a:lstStyle/>
          <a:p>
            <a:r>
              <a:rPr lang="en-US" smtClean="0"/>
              <a:t>Click icon to add picture</a:t>
            </a:r>
            <a:endParaRPr lang="en-CA" dirty="0"/>
          </a:p>
        </p:txBody>
      </p:sp>
      <p:sp>
        <p:nvSpPr>
          <p:cNvPr id="13" name="Picture Placeholder 4"/>
          <p:cNvSpPr>
            <a:spLocks noGrp="1"/>
          </p:cNvSpPr>
          <p:nvPr>
            <p:ph type="pic" sz="quarter" idx="17"/>
          </p:nvPr>
        </p:nvSpPr>
        <p:spPr>
          <a:xfrm>
            <a:off x="6242954" y="1243584"/>
            <a:ext cx="2442340" cy="5065522"/>
          </a:xfrm>
        </p:spPr>
        <p:txBody>
          <a:bodyPr/>
          <a:lstStyle/>
          <a:p>
            <a:r>
              <a:rPr lang="en-US" smtClean="0"/>
              <a:t>Click icon to add picture</a:t>
            </a:r>
            <a:endParaRPr lang="en-CA" dirty="0"/>
          </a:p>
        </p:txBody>
      </p:sp>
      <p:sp>
        <p:nvSpPr>
          <p:cNvPr id="3" name="Content Placeholder 2"/>
          <p:cNvSpPr>
            <a:spLocks noGrp="1"/>
          </p:cNvSpPr>
          <p:nvPr>
            <p:ph sz="quarter" idx="18"/>
          </p:nvPr>
        </p:nvSpPr>
        <p:spPr>
          <a:xfrm>
            <a:off x="457200" y="1243584"/>
            <a:ext cx="3013075" cy="50655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14" name="Footer Placeholder 11"/>
          <p:cNvSpPr>
            <a:spLocks noGrp="1"/>
          </p:cNvSpPr>
          <p:nvPr>
            <p:ph type="ftr" sz="quarter" idx="13"/>
          </p:nvPr>
        </p:nvSpPr>
        <p:spPr>
          <a:xfrm>
            <a:off x="445472" y="6400800"/>
            <a:ext cx="4126528" cy="314326"/>
          </a:xfrm>
          <a:prstGeom prst="rect">
            <a:avLst/>
          </a:prstGeom>
        </p:spPr>
        <p:txBody>
          <a:bodyPr/>
          <a:lstStyle>
            <a:lvl1pPr algn="l">
              <a:defRPr sz="1100" b="0">
                <a:solidFill>
                  <a:schemeClr val="tx1"/>
                </a:solidFill>
              </a:defRPr>
            </a:lvl1pPr>
          </a:lstStyle>
          <a:p>
            <a:r>
              <a:rPr lang="de-DE" smtClean="0"/>
              <a:t>C.M. Ginsburg - CM PRR Sep.13-14 2016</a:t>
            </a:r>
            <a:endParaRPr lang="en-US" dirty="0"/>
          </a:p>
        </p:txBody>
      </p:sp>
      <p:cxnSp>
        <p:nvCxnSpPr>
          <p:cNvPr id="12" name="Straight Connector 11"/>
          <p:cNvCxnSpPr/>
          <p:nvPr userDrawn="1"/>
        </p:nvCxnSpPr>
        <p:spPr>
          <a:xfrm>
            <a:off x="21" y="1074380"/>
            <a:ext cx="8553429" cy="1945"/>
          </a:xfrm>
          <a:prstGeom prst="line">
            <a:avLst/>
          </a:prstGeom>
          <a:ln w="22225">
            <a:solidFill>
              <a:srgbClr val="A4001D"/>
            </a:solidFill>
            <a:headEnd type="none"/>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6461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Chart on righ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1252728"/>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3" name="Chart Placeholder 2"/>
          <p:cNvSpPr>
            <a:spLocks noGrp="1"/>
          </p:cNvSpPr>
          <p:nvPr>
            <p:ph type="chart" sz="quarter" idx="15"/>
          </p:nvPr>
        </p:nvSpPr>
        <p:spPr>
          <a:xfrm>
            <a:off x="6007100" y="1243584"/>
            <a:ext cx="2667000" cy="5065522"/>
          </a:xfrm>
        </p:spPr>
        <p:txBody>
          <a:bodyPr/>
          <a:lstStyle/>
          <a:p>
            <a:r>
              <a:rPr lang="en-US" smtClean="0"/>
              <a:t>Click icon to add chart</a:t>
            </a:r>
            <a:endParaRPr lang="en-CA" dirty="0"/>
          </a:p>
        </p:txBody>
      </p:sp>
      <p:sp>
        <p:nvSpPr>
          <p:cNvPr id="5" name="Content Placeholder 4"/>
          <p:cNvSpPr>
            <a:spLocks noGrp="1"/>
          </p:cNvSpPr>
          <p:nvPr>
            <p:ph sz="quarter" idx="16"/>
          </p:nvPr>
        </p:nvSpPr>
        <p:spPr>
          <a:xfrm>
            <a:off x="457200" y="1243584"/>
            <a:ext cx="5484812" cy="50655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11" name="Footer Placeholder 11"/>
          <p:cNvSpPr>
            <a:spLocks noGrp="1"/>
          </p:cNvSpPr>
          <p:nvPr>
            <p:ph type="ftr" sz="quarter" idx="13"/>
          </p:nvPr>
        </p:nvSpPr>
        <p:spPr>
          <a:xfrm>
            <a:off x="445472" y="6400800"/>
            <a:ext cx="4126528" cy="314326"/>
          </a:xfrm>
          <a:prstGeom prst="rect">
            <a:avLst/>
          </a:prstGeom>
        </p:spPr>
        <p:txBody>
          <a:bodyPr/>
          <a:lstStyle>
            <a:lvl1pPr algn="l">
              <a:defRPr sz="1100" b="0">
                <a:solidFill>
                  <a:schemeClr val="tx1"/>
                </a:solidFill>
              </a:defRPr>
            </a:lvl1pPr>
          </a:lstStyle>
          <a:p>
            <a:r>
              <a:rPr lang="de-DE" smtClean="0"/>
              <a:t>C.M. Ginsburg - CM PRR Sep.13-14 2016</a:t>
            </a:r>
            <a:endParaRPr lang="en-US" dirty="0"/>
          </a:p>
        </p:txBody>
      </p:sp>
      <p:cxnSp>
        <p:nvCxnSpPr>
          <p:cNvPr id="12" name="Straight Connector 11"/>
          <p:cNvCxnSpPr/>
          <p:nvPr userDrawn="1"/>
        </p:nvCxnSpPr>
        <p:spPr>
          <a:xfrm>
            <a:off x="21" y="1074380"/>
            <a:ext cx="8553429" cy="1945"/>
          </a:xfrm>
          <a:prstGeom prst="line">
            <a:avLst/>
          </a:prstGeom>
          <a:ln w="22225">
            <a:solidFill>
              <a:srgbClr val="A4001D"/>
            </a:solidFill>
            <a:headEnd type="none"/>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4724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imple Title 01">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87518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de-DE" smtClean="0"/>
              <a:t>C.M. Ginsburg - CM PRR Sep.13-14 2016</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746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Simple Title 01">
    <p:spTree>
      <p:nvGrpSpPr>
        <p:cNvPr id="1" name=""/>
        <p:cNvGrpSpPr/>
        <p:nvPr/>
      </p:nvGrpSpPr>
      <p:grpSpPr>
        <a:xfrm>
          <a:off x="0" y="0"/>
          <a:ext cx="0" cy="0"/>
          <a:chOff x="0" y="0"/>
          <a:chExt cx="0" cy="0"/>
        </a:xfrm>
      </p:grpSpPr>
      <p:pic>
        <p:nvPicPr>
          <p:cNvPr id="1026" name="Picture 2" descr="C:\Users\bronwynb\Desktop\Branding\divider_template_backg#5330.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44001" cy="6858000"/>
          </a:xfrm>
          <a:prstGeom prst="rect">
            <a:avLst/>
          </a:prstGeom>
          <a:noFill/>
        </p:spPr>
      </p:pic>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248400" y="6196866"/>
            <a:ext cx="3147290" cy="914400"/>
          </a:xfrm>
          <a:prstGeom prst="rect">
            <a:avLst/>
          </a:prstGeom>
        </p:spPr>
      </p:pic>
      <p:pic>
        <p:nvPicPr>
          <p:cNvPr id="9" name="Picture 8"/>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27128" y="6096000"/>
            <a:ext cx="2765528" cy="1005840"/>
          </a:xfrm>
          <a:prstGeom prst="rect">
            <a:avLst/>
          </a:prstGeom>
        </p:spPr>
      </p:pic>
      <p:sp>
        <p:nvSpPr>
          <p:cNvPr id="2" name="Title 1"/>
          <p:cNvSpPr>
            <a:spLocks noGrp="1"/>
          </p:cNvSpPr>
          <p:nvPr>
            <p:ph type="ctrTitle"/>
          </p:nvPr>
        </p:nvSpPr>
        <p:spPr>
          <a:xfrm>
            <a:off x="557213" y="536575"/>
            <a:ext cx="8008937" cy="2246313"/>
          </a:xfrm>
        </p:spPr>
        <p:txBody>
          <a:bodyPr anchor="b" anchorCtr="0">
            <a:noAutofit/>
          </a:bodyPr>
          <a:lstStyle>
            <a:lvl1pPr>
              <a:defRPr sz="4300" b="1">
                <a:solidFill>
                  <a:schemeClr val="bg2"/>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3067050" y="3646170"/>
            <a:ext cx="5480050" cy="2187702"/>
          </a:xfrm>
        </p:spPr>
        <p:txBody>
          <a:bodyPr>
            <a:noAutofit/>
          </a:bodyPr>
          <a:lstStyle>
            <a:lvl1pPr marL="0" indent="0" algn="l">
              <a:lnSpc>
                <a:spcPct val="110000"/>
              </a:lnSpc>
              <a:buNone/>
              <a:defRPr sz="1600" b="0">
                <a:solidFill>
                  <a:schemeClr val="bg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smtClean="0"/>
          </a:p>
        </p:txBody>
      </p:sp>
      <p:sp>
        <p:nvSpPr>
          <p:cNvPr id="15" name="Text Placeholder 14"/>
          <p:cNvSpPr>
            <a:spLocks noGrp="1"/>
          </p:cNvSpPr>
          <p:nvPr>
            <p:ph type="body" sz="quarter" idx="11" hasCustomPrompt="1"/>
          </p:nvPr>
        </p:nvSpPr>
        <p:spPr>
          <a:xfrm>
            <a:off x="557213" y="2755011"/>
            <a:ext cx="8008937" cy="635889"/>
          </a:xfrm>
        </p:spPr>
        <p:txBody>
          <a:bodyPr>
            <a:noAutofit/>
          </a:bodyPr>
          <a:lstStyle>
            <a:lvl1pPr>
              <a:lnSpc>
                <a:spcPct val="100000"/>
              </a:lnSpc>
              <a:defRPr sz="3600" b="0">
                <a:solidFill>
                  <a:schemeClr val="bg2"/>
                </a:solidFill>
                <a:latin typeface="Arial" pitchFamily="34" charset="0"/>
                <a:cs typeface="Arial" pitchFamily="34" charset="0"/>
              </a:defRPr>
            </a:lvl1pPr>
          </a:lstStyle>
          <a:p>
            <a:pPr lvl="0"/>
            <a:r>
              <a:rPr lang="en-CA" dirty="0" smtClean="0"/>
              <a:t>Click to edit Master subtitle style</a:t>
            </a:r>
          </a:p>
        </p:txBody>
      </p:sp>
      <p:pic>
        <p:nvPicPr>
          <p:cNvPr id="2052" name="Picture 4" descr="C:\Users\boyce\Documents\lclsII_banner_v01_wd565.jpg"/>
          <p:cNvPicPr>
            <a:picLocks noChangeAspect="1" noChangeArrowheads="1"/>
          </p:cNvPicPr>
          <p:nvPr userDrawn="1"/>
        </p:nvPicPr>
        <p:blipFill>
          <a:blip r:embed="rId5">
            <a:extLst>
              <a:ext uri="{28A0092B-C50C-407E-A947-70E740481C1C}">
                <a14:useLocalDpi xmlns:a14="http://schemas.microsoft.com/office/drawing/2010/main"/>
              </a:ext>
            </a:extLst>
          </a:blip>
          <a:srcRect/>
          <a:stretch>
            <a:fillRect/>
          </a:stretch>
        </p:blipFill>
        <p:spPr bwMode="auto">
          <a:xfrm>
            <a:off x="88049" y="79409"/>
            <a:ext cx="6137377" cy="1270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7518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1822" y="129091"/>
            <a:ext cx="8103570" cy="753033"/>
          </a:xfrm>
          <a:prstGeom prst="rect">
            <a:avLst/>
          </a:prstGeom>
        </p:spPr>
        <p:txBody>
          <a:bodyPr vert="horz" lIns="0" tIns="0" rIns="0" bIns="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43584"/>
            <a:ext cx="8109919" cy="50292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566150" y="6318251"/>
            <a:ext cx="318932" cy="539750"/>
          </a:xfrm>
          <a:prstGeom prst="rect">
            <a:avLst/>
          </a:prstGeom>
        </p:spPr>
        <p:txBody>
          <a:bodyPr vert="horz" lIns="72000" tIns="57600" rIns="72000" bIns="45720" rtlCol="0" anchor="ctr"/>
          <a:lstStyle>
            <a:lvl1pPr algn="l">
              <a:defRPr sz="1100" b="0">
                <a:solidFill>
                  <a:schemeClr val="tx1"/>
                </a:solidFill>
                <a:latin typeface="Arial" pitchFamily="34" charset="0"/>
                <a:cs typeface="Arial" pitchFamily="34" charset="0"/>
              </a:defRPr>
            </a:lvl1pPr>
          </a:lstStyle>
          <a:p>
            <a:fld id="{5BD36294-2849-48A8-8531-5354CF3095D2}" type="slidenum">
              <a:rPr lang="en-US" smtClean="0"/>
              <a:pPr/>
              <a:t>‹#›</a:t>
            </a:fld>
            <a:endParaRPr lang="en-US" dirty="0"/>
          </a:p>
        </p:txBody>
      </p:sp>
      <p:sp>
        <p:nvSpPr>
          <p:cNvPr id="8" name="Footer Placeholder 11"/>
          <p:cNvSpPr>
            <a:spLocks noGrp="1"/>
          </p:cNvSpPr>
          <p:nvPr>
            <p:ph type="ftr" sz="quarter" idx="3"/>
          </p:nvPr>
        </p:nvSpPr>
        <p:spPr>
          <a:xfrm>
            <a:off x="445472" y="6400800"/>
            <a:ext cx="4126528" cy="314326"/>
          </a:xfrm>
          <a:prstGeom prst="rect">
            <a:avLst/>
          </a:prstGeom>
        </p:spPr>
        <p:txBody>
          <a:bodyPr/>
          <a:lstStyle>
            <a:lvl1pPr algn="l">
              <a:defRPr sz="1100" b="0">
                <a:solidFill>
                  <a:schemeClr val="tx1"/>
                </a:solidFill>
              </a:defRPr>
            </a:lvl1pPr>
          </a:lstStyle>
          <a:p>
            <a:r>
              <a:rPr lang="de-DE" smtClean="0"/>
              <a:t>C.M. Ginsburg - CM PRR Sep.13-14 2016</a:t>
            </a:r>
            <a:endParaRPr lang="en-US" dirty="0"/>
          </a:p>
        </p:txBody>
      </p:sp>
    </p:spTree>
    <p:extLst>
      <p:ext uri="{BB962C8B-B14F-4D97-AF65-F5344CB8AC3E}">
        <p14:creationId xmlns:p14="http://schemas.microsoft.com/office/powerpoint/2010/main" val="481531331"/>
      </p:ext>
    </p:extLst>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Lst>
  <p:timing>
    <p:tnLst>
      <p:par>
        <p:cTn id="1" dur="indefinite" restart="never" nodeType="tmRoot"/>
      </p:par>
    </p:tnLst>
  </p:timing>
  <p:hf hdr="0" dt="0"/>
  <p:txStyles>
    <p:titleStyle>
      <a:lvl1pPr algn="l" defTabSz="914400" rtl="0" eaLnBrk="1" latinLnBrk="0" hangingPunct="1">
        <a:spcBef>
          <a:spcPct val="0"/>
        </a:spcBef>
        <a:buNone/>
        <a:defRPr sz="2400" b="1" kern="1200">
          <a:solidFill>
            <a:schemeClr val="bg2"/>
          </a:solidFill>
          <a:latin typeface="Arial" pitchFamily="34" charset="0"/>
          <a:ea typeface="+mj-ea"/>
          <a:cs typeface="Arial" pitchFamily="34" charset="0"/>
        </a:defRPr>
      </a:lvl1pPr>
    </p:titleStyle>
    <p:bodyStyle>
      <a:lvl1pPr marL="0" indent="0" algn="l" defTabSz="914400" rtl="0" eaLnBrk="1" latinLnBrk="0" hangingPunct="1">
        <a:lnSpc>
          <a:spcPct val="120000"/>
        </a:lnSpc>
        <a:spcBef>
          <a:spcPts val="0"/>
        </a:spcBef>
        <a:spcAft>
          <a:spcPts val="300"/>
        </a:spcAft>
        <a:buClr>
          <a:schemeClr val="tx1"/>
        </a:buClr>
        <a:buFont typeface="Arial" pitchFamily="34" charset="0"/>
        <a:buNone/>
        <a:defRPr sz="2400" b="0" kern="1200" baseline="0">
          <a:solidFill>
            <a:schemeClr val="tx1"/>
          </a:solidFill>
          <a:latin typeface="Arial" pitchFamily="34" charset="0"/>
          <a:ea typeface="+mn-ea"/>
          <a:cs typeface="Arial" pitchFamily="34" charset="0"/>
        </a:defRPr>
      </a:lvl1pPr>
      <a:lvl2pPr marL="457200" indent="-223838" algn="l" defTabSz="914400" rtl="0" eaLnBrk="1" latinLnBrk="0" hangingPunct="1">
        <a:lnSpc>
          <a:spcPct val="120000"/>
        </a:lnSpc>
        <a:spcBef>
          <a:spcPts val="0"/>
        </a:spcBef>
        <a:spcAft>
          <a:spcPts val="0"/>
        </a:spcAft>
        <a:buClr>
          <a:schemeClr val="bg2"/>
        </a:buClr>
        <a:buSzPct val="100000"/>
        <a:buFont typeface="Arial" pitchFamily="34" charset="0"/>
        <a:buChar char="•"/>
        <a:defRPr sz="2200" kern="1200">
          <a:solidFill>
            <a:schemeClr val="tx1"/>
          </a:solidFill>
          <a:latin typeface="Arial" pitchFamily="34" charset="0"/>
          <a:ea typeface="+mn-ea"/>
          <a:cs typeface="Arial" pitchFamily="34" charset="0"/>
        </a:defRPr>
      </a:lvl2pPr>
      <a:lvl3pPr marL="690563" indent="-233363" algn="l" defTabSz="914400" rtl="0" eaLnBrk="1" latinLnBrk="0" hangingPunct="1">
        <a:lnSpc>
          <a:spcPct val="120000"/>
        </a:lnSpc>
        <a:spcBef>
          <a:spcPts val="0"/>
        </a:spcBef>
        <a:buClr>
          <a:schemeClr val="bg2"/>
        </a:buClr>
        <a:buSzPct val="100000"/>
        <a:buFont typeface="Arial" pitchFamily="34" charset="0"/>
        <a:buChar char="-"/>
        <a:defRPr sz="2000" kern="1200">
          <a:solidFill>
            <a:schemeClr val="tx1"/>
          </a:solidFill>
          <a:latin typeface="Arial" pitchFamily="34" charset="0"/>
          <a:ea typeface="+mn-ea"/>
          <a:cs typeface="Arial" pitchFamily="34" charset="0"/>
        </a:defRPr>
      </a:lvl3pPr>
      <a:lvl4pPr marL="914400" indent="-223838" algn="l" defTabSz="914400" rtl="0" eaLnBrk="1" latinLnBrk="0" hangingPunct="1">
        <a:lnSpc>
          <a:spcPct val="120000"/>
        </a:lnSpc>
        <a:spcBef>
          <a:spcPts val="0"/>
        </a:spcBef>
        <a:buClr>
          <a:schemeClr val="bg2"/>
        </a:buClr>
        <a:buSzPct val="100000"/>
        <a:buFont typeface="Arial" pitchFamily="34" charset="0"/>
        <a:buChar char="•"/>
        <a:defRPr sz="1800" kern="1200">
          <a:solidFill>
            <a:schemeClr val="tx1"/>
          </a:solidFill>
          <a:latin typeface="Arial" pitchFamily="34" charset="0"/>
          <a:ea typeface="+mn-ea"/>
          <a:cs typeface="Arial" pitchFamily="34" charset="0"/>
        </a:defRPr>
      </a:lvl4pPr>
      <a:lvl5pPr marL="1147763" indent="-233363" algn="l" defTabSz="914400" rtl="0" eaLnBrk="1" latinLnBrk="0" hangingPunct="1">
        <a:lnSpc>
          <a:spcPct val="120000"/>
        </a:lnSpc>
        <a:spcBef>
          <a:spcPts val="0"/>
        </a:spcBef>
        <a:buClr>
          <a:schemeClr val="bg2"/>
        </a:buClr>
        <a:buSzPct val="10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7.emf"/><Relationship Id="rId4" Type="http://schemas.openxmlformats.org/officeDocument/2006/relationships/package" Target="../embeddings/Microsoft_Excel_Worksheet1.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ndico.fnal.gov/conferenceDisplay.py?confId=8598" TargetMode="External"/><Relationship Id="rId7" Type="http://schemas.openxmlformats.org/officeDocument/2006/relationships/hyperlink" Target="https://indico.fnal.gov/conferenceDisplay.py?confId=915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indico.fnal.gov/conferenceDisplay.py?confId=9151" TargetMode="External"/><Relationship Id="rId5" Type="http://schemas.openxmlformats.org/officeDocument/2006/relationships/hyperlink" Target="https://indico.fnal.gov/conferenceDisplay.py?confId=9247" TargetMode="External"/><Relationship Id="rId4" Type="http://schemas.openxmlformats.org/officeDocument/2006/relationships/hyperlink" Target="https://indico.fnal.gov/conferenceDisplay.py?confId=8398"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indico.fnal.gov/conferenceDisplay.py?confId=9245" TargetMode="External"/><Relationship Id="rId7" Type="http://schemas.openxmlformats.org/officeDocument/2006/relationships/hyperlink" Target="https://indico.fnal.gov/conferenceDisplay.py?confId=987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indico.fnal.gov/conferenceDisplay.py?confId=10102" TargetMode="External"/><Relationship Id="rId5" Type="http://schemas.openxmlformats.org/officeDocument/2006/relationships/hyperlink" Target="https://indico.fnal.gov/conferenceDisplay.py?confId=9808" TargetMode="External"/><Relationship Id="rId4" Type="http://schemas.openxmlformats.org/officeDocument/2006/relationships/hyperlink" Target="https://indico.fnal.gov/conferenceDisplay.py?confId=9769"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ctrTitle"/>
          </p:nvPr>
        </p:nvSpPr>
        <p:spPr>
          <a:xfrm>
            <a:off x="557213" y="550642"/>
            <a:ext cx="8008937" cy="2246313"/>
          </a:xfrm>
        </p:spPr>
        <p:txBody>
          <a:bodyPr/>
          <a:lstStyle/>
          <a:p>
            <a:r>
              <a:rPr lang="en-US" sz="4000" dirty="0" smtClean="0"/>
              <a:t>Fermilab Cryomodule Assembly</a:t>
            </a:r>
            <a:endParaRPr lang="en-US" sz="4000" dirty="0"/>
          </a:p>
        </p:txBody>
      </p:sp>
      <p:sp>
        <p:nvSpPr>
          <p:cNvPr id="5" name="Rectangle 5"/>
          <p:cNvSpPr>
            <a:spLocks noGrp="1" noChangeArrowheads="1"/>
          </p:cNvSpPr>
          <p:nvPr>
            <p:ph type="subTitle" idx="1"/>
          </p:nvPr>
        </p:nvSpPr>
        <p:spPr>
          <a:xfrm>
            <a:off x="533564" y="2877317"/>
            <a:ext cx="7989887" cy="2652522"/>
          </a:xfrm>
        </p:spPr>
        <p:txBody>
          <a:bodyPr/>
          <a:lstStyle/>
          <a:p>
            <a:r>
              <a:rPr lang="en-US" sz="1800" dirty="0" smtClean="0"/>
              <a:t>C.M. Ginsburg (CAM)</a:t>
            </a:r>
          </a:p>
          <a:p>
            <a:r>
              <a:rPr lang="en-US" sz="1800" dirty="0" smtClean="0"/>
              <a:t>LCLS-II 1.3 GHz Cryomodule Production Readiness Review</a:t>
            </a:r>
          </a:p>
          <a:p>
            <a:r>
              <a:rPr lang="en-US" sz="1800" dirty="0" smtClean="0"/>
              <a:t>13-14 September, 2016</a:t>
            </a:r>
          </a:p>
        </p:txBody>
      </p:sp>
    </p:spTree>
    <p:extLst>
      <p:ext uri="{BB962C8B-B14F-4D97-AF65-F5344CB8AC3E}">
        <p14:creationId xmlns:p14="http://schemas.microsoft.com/office/powerpoint/2010/main" val="2227822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Cryomodule WBS scope of work – for this review (4/4)</a:t>
            </a:r>
            <a:endParaRPr lang="en-US" dirty="0"/>
          </a:p>
        </p:txBody>
      </p:sp>
      <p:sp>
        <p:nvSpPr>
          <p:cNvPr id="3" name="Content Placeholder 2"/>
          <p:cNvSpPr>
            <a:spLocks noGrp="1"/>
          </p:cNvSpPr>
          <p:nvPr>
            <p:ph sz="quarter" idx="14"/>
          </p:nvPr>
        </p:nvSpPr>
        <p:spPr>
          <a:xfrm>
            <a:off x="446442" y="1106905"/>
            <a:ext cx="8108950" cy="5065522"/>
          </a:xfrm>
        </p:spPr>
        <p:txBody>
          <a:bodyPr>
            <a:normAutofit/>
          </a:bodyPr>
          <a:lstStyle/>
          <a:p>
            <a:pPr marL="342900" indent="-342900" fontAlgn="t">
              <a:buFont typeface="Arial" pitchFamily="34" charset="0"/>
              <a:buChar char="•"/>
            </a:pPr>
            <a:r>
              <a:rPr lang="en-US" sz="2000" b="1" dirty="0" smtClean="0"/>
              <a:t>1.3 </a:t>
            </a:r>
            <a:r>
              <a:rPr lang="en-US" sz="2000" b="1" dirty="0"/>
              <a:t>GHz Cryomodule </a:t>
            </a:r>
            <a:r>
              <a:rPr lang="en-US" sz="2000" b="1" dirty="0" smtClean="0"/>
              <a:t>Test (1.04.05.11)</a:t>
            </a:r>
          </a:p>
          <a:p>
            <a:pPr marL="800100" lvl="1" indent="-342900" fontAlgn="t"/>
            <a:r>
              <a:rPr lang="en-US" sz="1600" b="1" dirty="0"/>
              <a:t>Transport production cryomodules to </a:t>
            </a:r>
            <a:r>
              <a:rPr lang="en-US" sz="1600" b="1" dirty="0" smtClean="0"/>
              <a:t>CMTS</a:t>
            </a:r>
          </a:p>
          <a:p>
            <a:pPr marL="800100" lvl="1" indent="-342900" fontAlgn="t"/>
            <a:r>
              <a:rPr lang="en-US" sz="1600" b="1" dirty="0"/>
              <a:t>I</a:t>
            </a:r>
            <a:r>
              <a:rPr lang="en-US" sz="1600" b="1" dirty="0" smtClean="0"/>
              <a:t>nstall </a:t>
            </a:r>
            <a:r>
              <a:rPr lang="en-US" sz="1600" b="1" dirty="0"/>
              <a:t>on test stand, make coupler and cavity vacuum connections and leak check, connect RF, </a:t>
            </a:r>
            <a:r>
              <a:rPr lang="en-US" sz="1600" b="1" dirty="0" err="1" smtClean="0"/>
              <a:t>cooldown</a:t>
            </a:r>
            <a:endParaRPr lang="en-US" sz="1600" b="1" dirty="0" smtClean="0"/>
          </a:p>
          <a:p>
            <a:pPr marL="800100" lvl="1" indent="-342900" fontAlgn="t"/>
            <a:r>
              <a:rPr lang="en-US" sz="1600" b="1" dirty="0"/>
              <a:t>P</a:t>
            </a:r>
            <a:r>
              <a:rPr lang="en-US" sz="1600" b="1" dirty="0" smtClean="0"/>
              <a:t>erform </a:t>
            </a:r>
            <a:r>
              <a:rPr lang="en-US" sz="1600" b="1" dirty="0"/>
              <a:t>cold RF </a:t>
            </a:r>
            <a:r>
              <a:rPr lang="en-US" sz="1600" b="1" dirty="0" smtClean="0"/>
              <a:t>testing</a:t>
            </a:r>
          </a:p>
          <a:p>
            <a:pPr marL="800100" lvl="1" indent="-342900" fontAlgn="t"/>
            <a:r>
              <a:rPr lang="en-US" sz="1600" b="1" dirty="0"/>
              <a:t>W</a:t>
            </a:r>
            <a:r>
              <a:rPr lang="en-US" sz="1600" b="1" dirty="0" smtClean="0"/>
              <a:t>arm </a:t>
            </a:r>
            <a:r>
              <a:rPr lang="en-US" sz="1600" b="1" dirty="0"/>
              <a:t>up, disconnect test connections, prepare for shipment to </a:t>
            </a:r>
            <a:r>
              <a:rPr lang="en-US" sz="1600" b="1" dirty="0" smtClean="0"/>
              <a:t>SLAC</a:t>
            </a:r>
            <a:endParaRPr lang="en-US" sz="1600" b="1" dirty="0"/>
          </a:p>
          <a:p>
            <a:pPr marL="342900" indent="-342900">
              <a:buFont typeface="Arial" pitchFamily="34" charset="0"/>
              <a:buChar char="•"/>
            </a:pPr>
            <a:endParaRPr lang="en-US" sz="1200" b="1" dirty="0"/>
          </a:p>
          <a:p>
            <a:pPr marL="342900" indent="-342900">
              <a:buFont typeface="Arial" pitchFamily="34" charset="0"/>
              <a:buChar char="•"/>
            </a:pPr>
            <a:endParaRPr lang="en-US" sz="1200" b="1" dirty="0"/>
          </a:p>
          <a:p>
            <a:pPr marL="342900" indent="-342900">
              <a:buFont typeface="Arial" pitchFamily="34" charset="0"/>
              <a:buChar char="•"/>
            </a:pPr>
            <a:endParaRPr lang="en-US" sz="1200" dirty="0"/>
          </a:p>
        </p:txBody>
      </p:sp>
      <p:sp>
        <p:nvSpPr>
          <p:cNvPr id="6" name="Footer Placeholder 3"/>
          <p:cNvSpPr>
            <a:spLocks noGrp="1"/>
          </p:cNvSpPr>
          <p:nvPr>
            <p:ph type="ftr" sz="quarter" idx="4294967295"/>
          </p:nvPr>
        </p:nvSpPr>
        <p:spPr>
          <a:xfrm>
            <a:off x="597872" y="6553200"/>
            <a:ext cx="4126528" cy="314326"/>
          </a:xfrm>
          <a:prstGeom prst="rect">
            <a:avLst/>
          </a:prstGeom>
        </p:spPr>
        <p:txBody>
          <a:bodyPr/>
          <a:lstStyle/>
          <a:p>
            <a:r>
              <a:rPr lang="de-DE" smtClean="0"/>
              <a:t>C.M. Ginsburg - CM PRR Sep.13-14 2016</a:t>
            </a:r>
            <a:endParaRPr lang="en-US" dirty="0"/>
          </a:p>
        </p:txBody>
      </p:sp>
      <p:sp>
        <p:nvSpPr>
          <p:cNvPr id="7" name="Slide Number Placeholder 1"/>
          <p:cNvSpPr>
            <a:spLocks noGrp="1"/>
          </p:cNvSpPr>
          <p:nvPr>
            <p:ph type="sldNum" sz="quarter" idx="11"/>
          </p:nvPr>
        </p:nvSpPr>
        <p:spPr>
          <a:xfrm>
            <a:off x="8566150" y="6318251"/>
            <a:ext cx="318932" cy="539750"/>
          </a:xfrm>
        </p:spPr>
        <p:txBody>
          <a:bodyPr/>
          <a:lstStyle/>
          <a:p>
            <a:r>
              <a:rPr lang="en-US" dirty="0" smtClean="0"/>
              <a:t>30</a:t>
            </a:r>
            <a:endParaRPr lang="en-US" dirty="0"/>
          </a:p>
        </p:txBody>
      </p:sp>
    </p:spTree>
    <p:extLst>
      <p:ext uri="{BB962C8B-B14F-4D97-AF65-F5344CB8AC3E}">
        <p14:creationId xmlns:p14="http://schemas.microsoft.com/office/powerpoint/2010/main" val="1867196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XFEL CM </a:t>
            </a:r>
            <a:r>
              <a:rPr lang="en-US" dirty="0"/>
              <a:t>M</a:t>
            </a:r>
            <a:r>
              <a:rPr lang="en-US" dirty="0" smtClean="0"/>
              <a:t>odifications for LCLS-II (components)</a:t>
            </a:r>
            <a:endParaRPr lang="en-US" dirty="0"/>
          </a:p>
        </p:txBody>
      </p:sp>
      <p:sp>
        <p:nvSpPr>
          <p:cNvPr id="5" name="Content Placeholder 4"/>
          <p:cNvSpPr>
            <a:spLocks noGrp="1"/>
          </p:cNvSpPr>
          <p:nvPr>
            <p:ph sz="quarter" idx="14"/>
          </p:nvPr>
        </p:nvSpPr>
        <p:spPr>
          <a:xfrm>
            <a:off x="284480" y="1056640"/>
            <a:ext cx="8473440" cy="5440973"/>
          </a:xfrm>
        </p:spPr>
        <p:txBody>
          <a:bodyPr>
            <a:normAutofit fontScale="92500"/>
          </a:bodyPr>
          <a:lstStyle/>
          <a:p>
            <a:pPr marL="342900" indent="-342900">
              <a:buFont typeface="Arial" pitchFamily="34" charset="0"/>
              <a:buChar char="•"/>
            </a:pPr>
            <a:r>
              <a:rPr lang="en-US" dirty="0" smtClean="0"/>
              <a:t>Component design – leverage existing designs optimally</a:t>
            </a:r>
          </a:p>
          <a:p>
            <a:pPr marL="800100" lvl="1" indent="-342900"/>
            <a:r>
              <a:rPr lang="en-US" dirty="0" smtClean="0"/>
              <a:t>Cavities – XFEL identical</a:t>
            </a:r>
            <a:endParaRPr lang="en-US" sz="1900" i="1" dirty="0" smtClean="0">
              <a:solidFill>
                <a:schemeClr val="accent5"/>
              </a:solidFill>
            </a:endParaRPr>
          </a:p>
          <a:p>
            <a:pPr marL="800100" lvl="1" indent="-342900"/>
            <a:r>
              <a:rPr lang="en-US" dirty="0" smtClean="0"/>
              <a:t>Helium vessel – XFEL-like</a:t>
            </a:r>
            <a:endParaRPr lang="en-US" sz="1700" dirty="0" smtClean="0"/>
          </a:p>
          <a:p>
            <a:pPr marL="800100" lvl="1" indent="-342900"/>
            <a:r>
              <a:rPr lang="en-US" dirty="0" smtClean="0"/>
              <a:t>HOM coupler – XFEL-like</a:t>
            </a:r>
          </a:p>
          <a:p>
            <a:pPr marL="800100" lvl="1" indent="-342900"/>
            <a:r>
              <a:rPr lang="en-US" dirty="0" smtClean="0"/>
              <a:t>Magnetic shielding – increased to maintain high Q</a:t>
            </a:r>
            <a:r>
              <a:rPr lang="en-US" baseline="-25000" dirty="0" smtClean="0"/>
              <a:t>0 </a:t>
            </a:r>
          </a:p>
          <a:p>
            <a:pPr marL="800100" lvl="1" indent="-342900"/>
            <a:r>
              <a:rPr lang="en-US" dirty="0" smtClean="0"/>
              <a:t>Tuner – XFEL-like end-lever style</a:t>
            </a:r>
          </a:p>
          <a:p>
            <a:pPr marL="800100" lvl="1" indent="-342900"/>
            <a:r>
              <a:rPr lang="en-US" dirty="0" smtClean="0"/>
              <a:t>Magnet – Fermilab/KEK design split quadrupole/corrector package</a:t>
            </a:r>
            <a:endParaRPr lang="en-US" sz="1900" i="1" dirty="0" smtClean="0">
              <a:solidFill>
                <a:schemeClr val="accent5"/>
              </a:solidFill>
            </a:endParaRPr>
          </a:p>
          <a:p>
            <a:pPr marL="800100" lvl="1" indent="-342900"/>
            <a:r>
              <a:rPr lang="en-US" dirty="0" smtClean="0"/>
              <a:t>BPM – DESY button-style with modified feedthrough</a:t>
            </a:r>
            <a:endParaRPr lang="en-US" sz="1900" i="1" dirty="0" smtClean="0">
              <a:solidFill>
                <a:schemeClr val="accent5"/>
              </a:solidFill>
            </a:endParaRPr>
          </a:p>
          <a:p>
            <a:pPr marL="800100" lvl="1" indent="-342900"/>
            <a:r>
              <a:rPr lang="en-US" dirty="0" smtClean="0"/>
              <a:t>Coupler – XFEL-like (TTF3) modified for higher Q</a:t>
            </a:r>
            <a:r>
              <a:rPr lang="en-US" baseline="-25000" dirty="0" smtClean="0"/>
              <a:t>L</a:t>
            </a:r>
            <a:r>
              <a:rPr lang="en-US" dirty="0" smtClean="0"/>
              <a:t> and 7 kW CW </a:t>
            </a:r>
            <a:endParaRPr lang="en-US" i="1" dirty="0" smtClean="0">
              <a:solidFill>
                <a:schemeClr val="accent5"/>
              </a:solidFill>
            </a:endParaRPr>
          </a:p>
          <a:p>
            <a:pPr marL="342900" indent="-342900">
              <a:buFont typeface="Arial" pitchFamily="34" charset="0"/>
              <a:buChar char="•"/>
            </a:pPr>
            <a:r>
              <a:rPr lang="en-US" dirty="0" smtClean="0"/>
              <a:t>Concerns based on global experience</a:t>
            </a:r>
          </a:p>
          <a:p>
            <a:pPr marL="800100" lvl="1" indent="-342900"/>
            <a:r>
              <a:rPr lang="en-US" dirty="0"/>
              <a:t>T</a:t>
            </a:r>
            <a:r>
              <a:rPr lang="en-US" dirty="0" smtClean="0"/>
              <a:t>uner </a:t>
            </a:r>
            <a:r>
              <a:rPr lang="en-US" dirty="0"/>
              <a:t>motor and piezo </a:t>
            </a:r>
            <a:r>
              <a:rPr lang="en-US" dirty="0" smtClean="0"/>
              <a:t>lifetime: Include vacuum vessel access ports</a:t>
            </a:r>
            <a:endParaRPr lang="en-US" sz="1900" i="1" dirty="0">
              <a:solidFill>
                <a:schemeClr val="accent5"/>
              </a:solidFill>
            </a:endParaRPr>
          </a:p>
          <a:p>
            <a:pPr marL="800100" lvl="1" indent="-342900"/>
            <a:r>
              <a:rPr lang="en-US" dirty="0" smtClean="0"/>
              <a:t>Maintain </a:t>
            </a:r>
            <a:r>
              <a:rPr lang="en-US" dirty="0"/>
              <a:t>high Q</a:t>
            </a:r>
            <a:r>
              <a:rPr lang="en-US" baseline="-25000" dirty="0"/>
              <a:t>0</a:t>
            </a:r>
            <a:r>
              <a:rPr lang="en-US" dirty="0"/>
              <a:t> by minimizing flux </a:t>
            </a:r>
            <a:r>
              <a:rPr lang="en-US" dirty="0" smtClean="0"/>
              <a:t>trapping: Study and confirm cooldown characteristics and magnetic shielding, avoid magnetic components</a:t>
            </a:r>
            <a:endParaRPr lang="en-US" sz="1900" i="1" dirty="0" smtClean="0">
              <a:solidFill>
                <a:schemeClr val="accent5"/>
              </a:solidFill>
            </a:endParaRPr>
          </a:p>
          <a:p>
            <a:pPr marL="800100" lvl="1" indent="-342900"/>
            <a:endParaRPr lang="en-US" dirty="0"/>
          </a:p>
          <a:p>
            <a:pPr marL="800100" lvl="1" indent="-342900"/>
            <a:endParaRPr lang="en-US" sz="600" dirty="0" smtClean="0"/>
          </a:p>
        </p:txBody>
      </p:sp>
      <p:sp>
        <p:nvSpPr>
          <p:cNvPr id="7" name="Footer Placeholder 3"/>
          <p:cNvSpPr>
            <a:spLocks noGrp="1"/>
          </p:cNvSpPr>
          <p:nvPr>
            <p:ph type="ftr" sz="quarter" idx="4294967295"/>
          </p:nvPr>
        </p:nvSpPr>
        <p:spPr>
          <a:xfrm>
            <a:off x="597872" y="6553200"/>
            <a:ext cx="4126528" cy="314326"/>
          </a:xfrm>
          <a:prstGeom prst="rect">
            <a:avLst/>
          </a:prstGeom>
        </p:spPr>
        <p:txBody>
          <a:bodyPr/>
          <a:lstStyle/>
          <a:p>
            <a:r>
              <a:rPr lang="en-US" smtClean="0"/>
              <a:t>Ginsburg - LCLS-II Cryomodule FDR, 12-14 May 2015</a:t>
            </a:r>
            <a:endParaRPr lang="en-US" dirty="0"/>
          </a:p>
        </p:txBody>
      </p:sp>
      <p:sp>
        <p:nvSpPr>
          <p:cNvPr id="8" name="Slide Number Placeholder 5"/>
          <p:cNvSpPr>
            <a:spLocks noGrp="1"/>
          </p:cNvSpPr>
          <p:nvPr>
            <p:ph type="sldNum" sz="quarter" idx="4294967295"/>
          </p:nvPr>
        </p:nvSpPr>
        <p:spPr bwMode="auto">
          <a:xfrm>
            <a:off x="8566150" y="6318250"/>
            <a:ext cx="319088"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7910502B-0AF4-49E3-9D53-4A26E5378B2C}" type="slidenum">
              <a:rPr lang="en-US" altLang="en-US"/>
              <a:pPr eaLnBrk="1" hangingPunct="1"/>
              <a:t>11</a:t>
            </a:fld>
            <a:endParaRPr lang="en-US" altLang="en-US"/>
          </a:p>
        </p:txBody>
      </p:sp>
    </p:spTree>
    <p:extLst>
      <p:ext uri="{BB962C8B-B14F-4D97-AF65-F5344CB8AC3E}">
        <p14:creationId xmlns:p14="http://schemas.microsoft.com/office/powerpoint/2010/main" val="2970310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XFEL </a:t>
            </a:r>
            <a:r>
              <a:rPr lang="en-US" dirty="0"/>
              <a:t>CM </a:t>
            </a:r>
            <a:r>
              <a:rPr lang="en-US" dirty="0" smtClean="0"/>
              <a:t>Modifications for </a:t>
            </a:r>
            <a:r>
              <a:rPr lang="en-US" dirty="0"/>
              <a:t>LCLS-II (</a:t>
            </a:r>
            <a:r>
              <a:rPr lang="en-US" dirty="0" err="1" smtClean="0"/>
              <a:t>cryo-mech</a:t>
            </a:r>
            <a:r>
              <a:rPr lang="en-US" dirty="0" smtClean="0"/>
              <a:t>)</a:t>
            </a:r>
            <a:endParaRPr lang="en-US" sz="2000" b="0" i="1" dirty="0">
              <a:solidFill>
                <a:schemeClr val="accent5"/>
              </a:solidFill>
            </a:endParaRPr>
          </a:p>
        </p:txBody>
      </p:sp>
      <p:sp>
        <p:nvSpPr>
          <p:cNvPr id="3" name="Content Placeholder 2"/>
          <p:cNvSpPr>
            <a:spLocks noGrp="1"/>
          </p:cNvSpPr>
          <p:nvPr>
            <p:ph idx="4294967295"/>
          </p:nvPr>
        </p:nvSpPr>
        <p:spPr>
          <a:xfrm>
            <a:off x="457200" y="1230284"/>
            <a:ext cx="8229600" cy="5322916"/>
          </a:xfrm>
          <a:prstGeom prst="rect">
            <a:avLst/>
          </a:prstGeom>
        </p:spPr>
        <p:txBody>
          <a:bodyPr>
            <a:normAutofit fontScale="92500"/>
          </a:bodyPr>
          <a:lstStyle/>
          <a:p>
            <a:pPr marL="342900" indent="-342900">
              <a:buFont typeface="Arial" pitchFamily="34" charset="0"/>
              <a:buChar char="•"/>
            </a:pPr>
            <a:r>
              <a:rPr lang="en-US" dirty="0" smtClean="0"/>
              <a:t>Cryo-mechanical </a:t>
            </a:r>
            <a:r>
              <a:rPr lang="en-US" dirty="0"/>
              <a:t>design – increased pipe sizes</a:t>
            </a:r>
          </a:p>
          <a:p>
            <a:pPr marL="800100" lvl="1" indent="-342900"/>
            <a:r>
              <a:rPr lang="en-US" dirty="0"/>
              <a:t>Larger chimney pipe from helium vessel to 2-phase pipe </a:t>
            </a:r>
          </a:p>
          <a:p>
            <a:pPr marL="800100" lvl="1" indent="-342900"/>
            <a:r>
              <a:rPr lang="en-US" dirty="0"/>
              <a:t>Larger 2-phase pipe (~100 mm OD) for low velocity vapor flow </a:t>
            </a:r>
          </a:p>
          <a:p>
            <a:pPr marL="342900" indent="-342900">
              <a:buFont typeface="Arial" pitchFamily="34" charset="0"/>
              <a:buChar char="•"/>
            </a:pPr>
            <a:r>
              <a:rPr lang="en-US" dirty="0" smtClean="0"/>
              <a:t>Both </a:t>
            </a:r>
            <a:r>
              <a:rPr lang="en-US" dirty="0"/>
              <a:t>high heat load &amp;</a:t>
            </a:r>
            <a:r>
              <a:rPr lang="en-US" dirty="0" smtClean="0"/>
              <a:t> 0.5</a:t>
            </a:r>
            <a:r>
              <a:rPr lang="en-US" dirty="0"/>
              <a:t>% slope of the SLAC tunnel require </a:t>
            </a:r>
            <a:endParaRPr lang="en-US" dirty="0" smtClean="0"/>
          </a:p>
          <a:p>
            <a:pPr marL="800100" lvl="1" indent="-342900"/>
            <a:r>
              <a:rPr lang="en-US" dirty="0" smtClean="0"/>
              <a:t>Closed-ended </a:t>
            </a:r>
            <a:r>
              <a:rPr lang="en-US" dirty="0"/>
              <a:t>2-phase pipe providing separate 2 K liquid levels in each cryomodule </a:t>
            </a:r>
            <a:endParaRPr lang="en-US" dirty="0" smtClean="0"/>
          </a:p>
          <a:p>
            <a:pPr marL="800100" lvl="1" indent="-342900"/>
            <a:r>
              <a:rPr lang="en-US" dirty="0" smtClean="0"/>
              <a:t>2 </a:t>
            </a:r>
            <a:r>
              <a:rPr lang="en-US" dirty="0"/>
              <a:t>K JT (liquid supply) valve on each </a:t>
            </a:r>
            <a:r>
              <a:rPr lang="en-US" dirty="0" smtClean="0"/>
              <a:t>cryomodule</a:t>
            </a:r>
          </a:p>
          <a:p>
            <a:pPr marL="800100" lvl="1" indent="-342900"/>
            <a:r>
              <a:rPr lang="en-US" dirty="0" smtClean="0"/>
              <a:t>Additional </a:t>
            </a:r>
            <a:r>
              <a:rPr lang="en-US" dirty="0" err="1" smtClean="0"/>
              <a:t>cooldown</a:t>
            </a:r>
            <a:r>
              <a:rPr lang="en-US" dirty="0" smtClean="0"/>
              <a:t> valve for cavity </a:t>
            </a:r>
            <a:r>
              <a:rPr lang="en-US" dirty="0" err="1" smtClean="0"/>
              <a:t>cooldown</a:t>
            </a:r>
            <a:r>
              <a:rPr lang="en-US" dirty="0" smtClean="0"/>
              <a:t> control </a:t>
            </a:r>
            <a:endParaRPr lang="en-US" dirty="0"/>
          </a:p>
          <a:p>
            <a:pPr marL="342900" indent="-342900">
              <a:buFont typeface="Arial" pitchFamily="34" charset="0"/>
              <a:buChar char="•"/>
            </a:pPr>
            <a:r>
              <a:rPr lang="en-US" dirty="0" smtClean="0"/>
              <a:t>Cost savings: Omit 5 K thermal shield</a:t>
            </a:r>
          </a:p>
          <a:p>
            <a:pPr marL="800100" lvl="1" indent="-342900"/>
            <a:r>
              <a:rPr lang="en-US" dirty="0" smtClean="0"/>
              <a:t>Simplification since large dynamic heat at 2 K makes such a thermal shield of marginal value </a:t>
            </a:r>
          </a:p>
          <a:p>
            <a:pPr marL="800100" lvl="1" indent="-342900"/>
            <a:r>
              <a:rPr lang="en-US" dirty="0"/>
              <a:t>R</a:t>
            </a:r>
            <a:r>
              <a:rPr lang="en-US" dirty="0" smtClean="0"/>
              <a:t>etain 5 K intercepts on input coupler </a:t>
            </a:r>
          </a:p>
        </p:txBody>
      </p:sp>
      <p:sp>
        <p:nvSpPr>
          <p:cNvPr id="6" name="Footer Placeholder 3"/>
          <p:cNvSpPr>
            <a:spLocks noGrp="1"/>
          </p:cNvSpPr>
          <p:nvPr>
            <p:ph type="ftr" sz="quarter" idx="4294967295"/>
          </p:nvPr>
        </p:nvSpPr>
        <p:spPr>
          <a:xfrm>
            <a:off x="597872" y="6553200"/>
            <a:ext cx="4126528" cy="314326"/>
          </a:xfrm>
          <a:prstGeom prst="rect">
            <a:avLst/>
          </a:prstGeom>
        </p:spPr>
        <p:txBody>
          <a:bodyPr/>
          <a:lstStyle/>
          <a:p>
            <a:r>
              <a:rPr lang="en-US" smtClean="0"/>
              <a:t>Ginsburg - LCLS-II Cryomodule FDR, 12-14 May 2015</a:t>
            </a:r>
            <a:endParaRPr lang="en-US" dirty="0"/>
          </a:p>
        </p:txBody>
      </p:sp>
      <p:sp>
        <p:nvSpPr>
          <p:cNvPr id="9" name="Slide Number Placeholder 5"/>
          <p:cNvSpPr>
            <a:spLocks noGrp="1"/>
          </p:cNvSpPr>
          <p:nvPr>
            <p:ph type="sldNum" sz="quarter" idx="4294967295"/>
          </p:nvPr>
        </p:nvSpPr>
        <p:spPr bwMode="auto">
          <a:xfrm>
            <a:off x="8566150" y="6318250"/>
            <a:ext cx="319088"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7910502B-0AF4-49E3-9D53-4A26E5378B2C}" type="slidenum">
              <a:rPr lang="en-US" altLang="en-US"/>
              <a:pPr eaLnBrk="1" hangingPunct="1"/>
              <a:t>12</a:t>
            </a:fld>
            <a:endParaRPr lang="en-US" altLang="en-US"/>
          </a:p>
        </p:txBody>
      </p:sp>
    </p:spTree>
    <p:extLst>
      <p:ext uri="{BB962C8B-B14F-4D97-AF65-F5344CB8AC3E}">
        <p14:creationId xmlns:p14="http://schemas.microsoft.com/office/powerpoint/2010/main" val="3827941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13</a:t>
            </a:fld>
            <a:endParaRPr lang="en-US" dirty="0"/>
          </a:p>
        </p:txBody>
      </p:sp>
      <p:sp>
        <p:nvSpPr>
          <p:cNvPr id="3" name="Title 2"/>
          <p:cNvSpPr>
            <a:spLocks noGrp="1"/>
          </p:cNvSpPr>
          <p:nvPr>
            <p:ph type="title"/>
          </p:nvPr>
        </p:nvSpPr>
        <p:spPr/>
        <p:txBody>
          <a:bodyPr/>
          <a:lstStyle/>
          <a:p>
            <a:pPr lvl="1" algn="l" rtl="0">
              <a:spcBef>
                <a:spcPct val="0"/>
              </a:spcBef>
            </a:pPr>
            <a:r>
              <a:rPr lang="en-US" sz="2800" b="1" kern="1200" dirty="0" smtClean="0">
                <a:solidFill>
                  <a:srgbClr val="A4001D"/>
                </a:solidFill>
                <a:latin typeface="Arial" pitchFamily="34" charset="0"/>
                <a:ea typeface="+mj-ea"/>
                <a:cs typeface="Arial" pitchFamily="34" charset="0"/>
              </a:rPr>
              <a:t>FNAL CM technical/project status</a:t>
            </a:r>
            <a:endParaRPr lang="en-US" dirty="0"/>
          </a:p>
        </p:txBody>
      </p:sp>
      <p:sp>
        <p:nvSpPr>
          <p:cNvPr id="4" name="Footer Placeholder 3"/>
          <p:cNvSpPr>
            <a:spLocks noGrp="1"/>
          </p:cNvSpPr>
          <p:nvPr>
            <p:ph type="ftr" sz="quarter" idx="13"/>
          </p:nvPr>
        </p:nvSpPr>
        <p:spPr/>
        <p:txBody>
          <a:bodyPr/>
          <a:lstStyle/>
          <a:p>
            <a:r>
              <a:rPr lang="de-DE" smtClean="0"/>
              <a:t>C.M. Ginsburg - CM PRR Sep.13-14 2016</a:t>
            </a:r>
            <a:endParaRPr lang="en-US" dirty="0"/>
          </a:p>
        </p:txBody>
      </p:sp>
      <p:sp>
        <p:nvSpPr>
          <p:cNvPr id="5" name="Content Placeholder 4"/>
          <p:cNvSpPr>
            <a:spLocks noGrp="1"/>
          </p:cNvSpPr>
          <p:nvPr>
            <p:ph sz="quarter" idx="14"/>
          </p:nvPr>
        </p:nvSpPr>
        <p:spPr>
          <a:xfrm>
            <a:off x="286603" y="1243584"/>
            <a:ext cx="8696759" cy="5157216"/>
          </a:xfrm>
        </p:spPr>
        <p:txBody>
          <a:bodyPr>
            <a:normAutofit/>
          </a:bodyPr>
          <a:lstStyle/>
          <a:p>
            <a:r>
              <a:rPr lang="en-US" sz="2000" i="1" dirty="0" smtClean="0"/>
              <a:t>Approval of LCLS-II CD2/3: “construction start”</a:t>
            </a:r>
          </a:p>
          <a:p>
            <a:pPr marL="800100" lvl="1" indent="-342900">
              <a:buFont typeface="Wingdings" panose="05000000000000000000" pitchFamily="2" charset="2"/>
              <a:buChar char="Ø"/>
            </a:pPr>
            <a:r>
              <a:rPr lang="en-US" sz="2000" i="1" dirty="0" smtClean="0"/>
              <a:t>Cost/schedule DOE baselined April 2016; 4 months </a:t>
            </a:r>
            <a:r>
              <a:rPr lang="en-US" sz="2000" i="1" dirty="0"/>
              <a:t>o</a:t>
            </a:r>
            <a:r>
              <a:rPr lang="en-US" sz="2000" i="1" dirty="0" smtClean="0"/>
              <a:t>f DOE tracking</a:t>
            </a:r>
          </a:p>
          <a:p>
            <a:pPr marL="342900" indent="-342900">
              <a:buFont typeface="Arial" panose="020B0604020202020204" pitchFamily="34" charset="0"/>
              <a:buChar char="•"/>
            </a:pPr>
            <a:r>
              <a:rPr lang="en-US" sz="2000" dirty="0"/>
              <a:t>P</a:t>
            </a:r>
            <a:r>
              <a:rPr lang="en-US" sz="2000" dirty="0" smtClean="0"/>
              <a:t>rototype 1.3 GHz cryomodule assembled</a:t>
            </a:r>
          </a:p>
          <a:p>
            <a:pPr marL="342900" indent="-342900">
              <a:buFont typeface="Arial" panose="020B0604020202020204" pitchFamily="34" charset="0"/>
              <a:buChar char="•"/>
            </a:pPr>
            <a:r>
              <a:rPr lang="en-US" sz="2000" dirty="0" smtClean="0"/>
              <a:t>Cryomodule Test Stand 1 (CMTS1) completed</a:t>
            </a:r>
          </a:p>
          <a:p>
            <a:pPr marL="574676" lvl="2" indent="-287338">
              <a:lnSpc>
                <a:spcPct val="130000"/>
              </a:lnSpc>
            </a:pPr>
            <a:r>
              <a:rPr lang="en-US" sz="1900" dirty="0"/>
              <a:t>Cave </a:t>
            </a:r>
            <a:r>
              <a:rPr lang="en-US" sz="1900" dirty="0" smtClean="0"/>
              <a:t>construction, cryogenic system complete and commissioned, insulating and beamline vacuum systems installed, RF system including 8 SSA’s from SLAC installed and tested (with load), magnet </a:t>
            </a:r>
            <a:r>
              <a:rPr lang="en-US" sz="1900" dirty="0"/>
              <a:t>power supply </a:t>
            </a:r>
            <a:r>
              <a:rPr lang="en-US" sz="1900" dirty="0" smtClean="0"/>
              <a:t>tested, safety </a:t>
            </a:r>
            <a:r>
              <a:rPr lang="en-US" sz="1900" dirty="0"/>
              <a:t>systems complete, tested, and </a:t>
            </a:r>
            <a:r>
              <a:rPr lang="en-US" sz="1900" dirty="0" smtClean="0"/>
              <a:t>approved</a:t>
            </a:r>
            <a:r>
              <a:rPr lang="en-US" sz="1900" dirty="0"/>
              <a:t>;</a:t>
            </a:r>
            <a:r>
              <a:rPr lang="en-US" sz="1900" dirty="0" smtClean="0"/>
              <a:t> controls</a:t>
            </a:r>
            <a:r>
              <a:rPr lang="en-US" sz="1900" dirty="0"/>
              <a:t>, RF interlock, and LLRF systems being </a:t>
            </a:r>
            <a:r>
              <a:rPr lang="en-US" sz="1900" dirty="0" smtClean="0"/>
              <a:t>commissioned</a:t>
            </a:r>
          </a:p>
          <a:p>
            <a:pPr marL="342900" indent="-342900">
              <a:buFont typeface="Arial" panose="020B0604020202020204" pitchFamily="34" charset="0"/>
              <a:buChar char="•"/>
            </a:pPr>
            <a:r>
              <a:rPr lang="en-US" sz="2000" dirty="0" smtClean="0"/>
              <a:t>Cryomodule test protocol established – technical meeting spanned LCLS-II and other experienced labs</a:t>
            </a:r>
          </a:p>
          <a:p>
            <a:pPr marL="800100" lvl="1" indent="-342900"/>
            <a:r>
              <a:rPr lang="en-US" sz="1800" dirty="0" smtClean="0"/>
              <a:t>Prototype cryomodule test ongoing </a:t>
            </a:r>
          </a:p>
          <a:p>
            <a:pPr marL="342900" indent="-342900">
              <a:buFont typeface="Arial" panose="020B0604020202020204" pitchFamily="34" charset="0"/>
              <a:buChar char="•"/>
            </a:pPr>
            <a:r>
              <a:rPr lang="en-US" sz="2000" dirty="0" smtClean="0"/>
              <a:t>Most production cryomodule procurement contracts placed</a:t>
            </a:r>
          </a:p>
        </p:txBody>
      </p:sp>
    </p:spTree>
    <p:extLst>
      <p:ext uri="{BB962C8B-B14F-4D97-AF65-F5344CB8AC3E}">
        <p14:creationId xmlns:p14="http://schemas.microsoft.com/office/powerpoint/2010/main" val="635942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1"/>
          </p:nvPr>
        </p:nvSpPr>
        <p:spPr/>
        <p:txBody>
          <a:bodyPr/>
          <a:lstStyle/>
          <a:p>
            <a:fld id="{47A6345B-9A7D-4F4E-B951-C36AB320D764}" type="slidenum">
              <a:rPr lang="en-US" smtClean="0"/>
              <a:pPr/>
              <a:t>14</a:t>
            </a:fld>
            <a:endParaRPr lang="en-US" dirty="0"/>
          </a:p>
        </p:txBody>
      </p:sp>
      <p:sp>
        <p:nvSpPr>
          <p:cNvPr id="4098" name="Title 1"/>
          <p:cNvSpPr>
            <a:spLocks noGrp="1"/>
          </p:cNvSpPr>
          <p:nvPr>
            <p:ph type="title"/>
          </p:nvPr>
        </p:nvSpPr>
        <p:spPr/>
        <p:txBody>
          <a:bodyPr/>
          <a:lstStyle/>
          <a:p>
            <a:r>
              <a:rPr lang="en-US" dirty="0" smtClean="0"/>
              <a:t>Design Basis – Multi-Lab Safety Considerations</a:t>
            </a:r>
          </a:p>
        </p:txBody>
      </p:sp>
      <p:sp>
        <p:nvSpPr>
          <p:cNvPr id="2" name="Footer Placeholder 1"/>
          <p:cNvSpPr>
            <a:spLocks noGrp="1"/>
          </p:cNvSpPr>
          <p:nvPr>
            <p:ph type="ftr" sz="quarter" idx="13"/>
          </p:nvPr>
        </p:nvSpPr>
        <p:spPr/>
        <p:txBody>
          <a:bodyPr/>
          <a:lstStyle/>
          <a:p>
            <a:r>
              <a:rPr lang="en-US" dirty="0"/>
              <a:t>LCLS-II </a:t>
            </a:r>
            <a:r>
              <a:rPr lang="en-US" dirty="0" smtClean="0"/>
              <a:t>Production Cryomodule Final Design Review, May 12, 2015 - Theilacker</a:t>
            </a:r>
            <a:endParaRPr lang="en-US" dirty="0"/>
          </a:p>
        </p:txBody>
      </p:sp>
      <p:sp>
        <p:nvSpPr>
          <p:cNvPr id="8" name="Content Placeholder 2"/>
          <p:cNvSpPr>
            <a:spLocks noGrp="1"/>
          </p:cNvSpPr>
          <p:nvPr>
            <p:ph sz="quarter" idx="14"/>
          </p:nvPr>
        </p:nvSpPr>
        <p:spPr>
          <a:xfrm>
            <a:off x="457200" y="1243584"/>
            <a:ext cx="8108950" cy="5065522"/>
          </a:xfrm>
        </p:spPr>
        <p:txBody>
          <a:bodyPr>
            <a:normAutofit fontScale="85000" lnSpcReduction="20000"/>
          </a:bodyPr>
          <a:lstStyle/>
          <a:p>
            <a:pPr marL="342900" indent="-342900">
              <a:buFont typeface="Arial" panose="020B0604020202020204" pitchFamily="34" charset="0"/>
              <a:buChar char="•"/>
            </a:pPr>
            <a:r>
              <a:rPr lang="en-US" dirty="0" smtClean="0"/>
              <a:t>Cryomodule d</a:t>
            </a:r>
            <a:r>
              <a:rPr lang="en-US" sz="2400" dirty="0" smtClean="0"/>
              <a:t>erived from the DESY TESLA cryomodule design</a:t>
            </a:r>
          </a:p>
          <a:p>
            <a:pPr marL="342900" indent="-342900">
              <a:buFont typeface="Arial" panose="020B0604020202020204" pitchFamily="34" charset="0"/>
              <a:buChar char="•"/>
            </a:pPr>
            <a:r>
              <a:rPr lang="en-US" sz="2400" dirty="0" smtClean="0"/>
              <a:t>Design modified at Fermilab for ILC development using Fermilab Engineering, QA and ES&amp;H policies</a:t>
            </a:r>
          </a:p>
          <a:p>
            <a:pPr marL="342900" indent="-342900">
              <a:buFont typeface="Arial" panose="020B0604020202020204" pitchFamily="34" charset="0"/>
              <a:buChar char="•"/>
            </a:pPr>
            <a:r>
              <a:rPr lang="en-US" sz="2400" dirty="0" smtClean="0"/>
              <a:t>Cryomodule further modified at Fermilab to satisfy LCLS-II project requirements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As a result, it was necessary to ensure that Fermilab policies also satisfy the requirements of SLAC and </a:t>
            </a:r>
            <a:r>
              <a:rPr lang="en-US" dirty="0" smtClean="0"/>
              <a:t>JLAB</a:t>
            </a:r>
          </a:p>
          <a:p>
            <a:pPr marL="342900" indent="-342900">
              <a:buFont typeface="Arial" panose="020B0604020202020204" pitchFamily="34" charset="0"/>
              <a:buChar char="•"/>
            </a:pPr>
            <a:r>
              <a:rPr lang="en-US" dirty="0" smtClean="0"/>
              <a:t>SLAC </a:t>
            </a:r>
            <a:r>
              <a:rPr lang="en-US" dirty="0"/>
              <a:t>reviewed the safety and QA programs at the partner laboratories</a:t>
            </a:r>
          </a:p>
          <a:p>
            <a:pPr marL="687388" lvl="1" indent="-342900">
              <a:buFont typeface="Courier New" panose="02070309020205020404" pitchFamily="49" charset="0"/>
              <a:buChar char="o"/>
            </a:pPr>
            <a:r>
              <a:rPr lang="en-US" dirty="0"/>
              <a:t>Common areas determined to be consistent with the SLAC program and therefore the LCLS-II project requirements</a:t>
            </a:r>
          </a:p>
          <a:p>
            <a:pPr marL="687388" lvl="1" indent="-342900">
              <a:buFont typeface="Courier New" panose="02070309020205020404" pitchFamily="49" charset="0"/>
              <a:buChar char="o"/>
            </a:pPr>
            <a:r>
              <a:rPr lang="en-US" dirty="0"/>
              <a:t>Unique areas were addressed</a:t>
            </a:r>
          </a:p>
          <a:p>
            <a:pPr marL="1035050" lvl="2" indent="-342900">
              <a:buFont typeface="Courier New" panose="02070309020205020404" pitchFamily="49" charset="0"/>
              <a:buChar char="o"/>
            </a:pPr>
            <a:r>
              <a:rPr lang="en-US" sz="2200" dirty="0"/>
              <a:t>Seismic (FNAL and JLAB)</a:t>
            </a:r>
          </a:p>
          <a:p>
            <a:pPr marL="1035050" lvl="2" indent="-342900">
              <a:buFont typeface="Courier New" panose="02070309020205020404" pitchFamily="49" charset="0"/>
              <a:buChar char="o"/>
            </a:pPr>
            <a:r>
              <a:rPr lang="en-US" sz="2200" dirty="0"/>
              <a:t>ODH (SLAC</a:t>
            </a:r>
            <a:r>
              <a:rPr lang="en-US" sz="2200" dirty="0" smtClean="0"/>
              <a:t>)</a:t>
            </a:r>
            <a:endParaRPr lang="en-US" sz="2200" dirty="0"/>
          </a:p>
        </p:txBody>
      </p:sp>
    </p:spTree>
    <p:extLst>
      <p:ext uri="{BB962C8B-B14F-4D97-AF65-F5344CB8AC3E}">
        <p14:creationId xmlns:p14="http://schemas.microsoft.com/office/powerpoint/2010/main" val="622758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p:cNvSpPr>
            <a:spLocks noGrp="1"/>
          </p:cNvSpPr>
          <p:nvPr>
            <p:ph type="sldNum" sz="quarter" idx="11"/>
          </p:nvPr>
        </p:nvSpPr>
        <p:spPr/>
        <p:txBody>
          <a:bodyPr/>
          <a:lstStyle/>
          <a:p>
            <a:fld id="{47A6345B-9A7D-4F4E-B951-C36AB320D764}" type="slidenum">
              <a:rPr lang="en-US" smtClean="0"/>
              <a:pPr/>
              <a:t>15</a:t>
            </a:fld>
            <a:endParaRPr lang="en-US" dirty="0"/>
          </a:p>
        </p:txBody>
      </p:sp>
      <p:sp>
        <p:nvSpPr>
          <p:cNvPr id="4098" name="Title 1"/>
          <p:cNvSpPr>
            <a:spLocks noGrp="1"/>
          </p:cNvSpPr>
          <p:nvPr>
            <p:ph type="title"/>
          </p:nvPr>
        </p:nvSpPr>
        <p:spPr/>
        <p:txBody>
          <a:bodyPr/>
          <a:lstStyle/>
          <a:p>
            <a:r>
              <a:rPr lang="en-US" dirty="0" smtClean="0"/>
              <a:t>Safety Summary</a:t>
            </a:r>
          </a:p>
        </p:txBody>
      </p:sp>
      <p:sp>
        <p:nvSpPr>
          <p:cNvPr id="4099" name="Content Placeholder 2"/>
          <p:cNvSpPr>
            <a:spLocks noGrp="1"/>
          </p:cNvSpPr>
          <p:nvPr>
            <p:ph sz="quarter" idx="14"/>
          </p:nvPr>
        </p:nvSpPr>
        <p:spPr>
          <a:xfrm>
            <a:off x="446088" y="1377538"/>
            <a:ext cx="8246650" cy="4940712"/>
          </a:xfrm>
        </p:spPr>
        <p:txBody>
          <a:bodyPr>
            <a:normAutofit fontScale="92500" lnSpcReduction="20000"/>
          </a:bodyPr>
          <a:lstStyle/>
          <a:p>
            <a:pPr lvl="1">
              <a:spcAft>
                <a:spcPts val="300"/>
              </a:spcAft>
            </a:pPr>
            <a:r>
              <a:rPr lang="en-US" dirty="0" smtClean="0"/>
              <a:t>Partner Lab Engineering, Pressure Safety and QA processes have been reviewed and approved for use on the LCLS-II project</a:t>
            </a:r>
          </a:p>
          <a:p>
            <a:pPr lvl="1">
              <a:spcAft>
                <a:spcPts val="300"/>
              </a:spcAft>
            </a:pPr>
            <a:r>
              <a:rPr lang="en-US" dirty="0" smtClean="0"/>
              <a:t>Cryomodule/CDS pressure systems were reviewed and approved by the SLAC </a:t>
            </a:r>
            <a:r>
              <a:rPr lang="en-US" dirty="0"/>
              <a:t>Pressure System Program </a:t>
            </a:r>
            <a:r>
              <a:rPr lang="en-US" dirty="0" smtClean="0"/>
              <a:t>Manager</a:t>
            </a:r>
          </a:p>
          <a:p>
            <a:pPr lvl="1">
              <a:spcAft>
                <a:spcPts val="300"/>
              </a:spcAft>
            </a:pPr>
            <a:r>
              <a:rPr lang="en-US" dirty="0" smtClean="0"/>
              <a:t>LCLS-II dressed cavities have been reviewed and approved at FNAL and JLAB prior to horizontal testing</a:t>
            </a:r>
          </a:p>
          <a:p>
            <a:pPr lvl="1">
              <a:spcAft>
                <a:spcPts val="300"/>
              </a:spcAft>
            </a:pPr>
            <a:r>
              <a:rPr lang="en-US" dirty="0" smtClean="0"/>
              <a:t>Cryomodule/CDS FMEA and What-If analyses are developed, identifying maximum credible incidents and tied into the SLAC tunnel/gallery ODH analysis</a:t>
            </a:r>
            <a:endParaRPr lang="en-US" dirty="0" smtClean="0">
              <a:solidFill>
                <a:srgbClr val="FF0000"/>
              </a:solidFill>
            </a:endParaRPr>
          </a:p>
          <a:p>
            <a:pPr lvl="1">
              <a:spcAft>
                <a:spcPts val="300"/>
              </a:spcAft>
            </a:pPr>
            <a:r>
              <a:rPr lang="en-US" dirty="0" smtClean="0"/>
              <a:t>Electrical safety being addressed through existing policies</a:t>
            </a:r>
          </a:p>
          <a:p>
            <a:pPr lvl="1">
              <a:spcAft>
                <a:spcPts val="300"/>
              </a:spcAft>
            </a:pPr>
            <a:r>
              <a:rPr lang="en-US" dirty="0" smtClean="0"/>
              <a:t>Seismic analysis has been successfully reviewed by the SLAC Seismic Program Manager and Building Inspection Office related to internal elements</a:t>
            </a:r>
          </a:p>
          <a:p>
            <a:pPr lvl="2">
              <a:spcAft>
                <a:spcPts val="300"/>
              </a:spcAft>
            </a:pPr>
            <a:r>
              <a:rPr lang="en-US" dirty="0"/>
              <a:t>CM seismic design signed off Jun.’16: </a:t>
            </a:r>
            <a:r>
              <a:rPr lang="en-US" sz="1800" dirty="0" smtClean="0"/>
              <a:t>LCLSII-4.5-EN-0430-R0</a:t>
            </a:r>
            <a:endParaRPr lang="en-US" dirty="0" smtClean="0"/>
          </a:p>
          <a:p>
            <a:pPr lvl="2"/>
            <a:r>
              <a:rPr lang="en-US" dirty="0" smtClean="0"/>
              <a:t>Minor modifications to tunnel floor anchoring being discussed</a:t>
            </a:r>
          </a:p>
        </p:txBody>
      </p:sp>
      <p:sp>
        <p:nvSpPr>
          <p:cNvPr id="2" name="Footer Placeholder 1"/>
          <p:cNvSpPr>
            <a:spLocks noGrp="1"/>
          </p:cNvSpPr>
          <p:nvPr>
            <p:ph type="ftr" sz="quarter" idx="13"/>
          </p:nvPr>
        </p:nvSpPr>
        <p:spPr/>
        <p:txBody>
          <a:bodyPr/>
          <a:lstStyle/>
          <a:p>
            <a:r>
              <a:rPr lang="en-US" dirty="0"/>
              <a:t>LCLS-II Production Cryomodule Final Design Review, May 12, 2015 - Theilacker</a:t>
            </a:r>
          </a:p>
        </p:txBody>
      </p:sp>
    </p:spTree>
    <p:extLst>
      <p:ext uri="{BB962C8B-B14F-4D97-AF65-F5344CB8AC3E}">
        <p14:creationId xmlns:p14="http://schemas.microsoft.com/office/powerpoint/2010/main" val="1468441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16</a:t>
            </a:fld>
            <a:endParaRPr lang="en-US" dirty="0"/>
          </a:p>
        </p:txBody>
      </p:sp>
      <p:sp>
        <p:nvSpPr>
          <p:cNvPr id="4" name="Footer Placeholder 3"/>
          <p:cNvSpPr>
            <a:spLocks noGrp="1"/>
          </p:cNvSpPr>
          <p:nvPr>
            <p:ph type="ftr" sz="quarter" idx="13"/>
          </p:nvPr>
        </p:nvSpPr>
        <p:spPr/>
        <p:txBody>
          <a:bodyPr/>
          <a:lstStyle/>
          <a:p>
            <a:r>
              <a:rPr lang="de-DE" smtClean="0"/>
              <a:t>C.M. Ginsburg - CM PRR Sep.13-14 2016</a:t>
            </a:r>
            <a:endParaRPr lang="en-US" dirty="0"/>
          </a:p>
        </p:txBody>
      </p:sp>
      <p:sp>
        <p:nvSpPr>
          <p:cNvPr id="11" name="Title 2"/>
          <p:cNvSpPr>
            <a:spLocks noGrp="1"/>
          </p:cNvSpPr>
          <p:nvPr>
            <p:ph type="title"/>
          </p:nvPr>
        </p:nvSpPr>
        <p:spPr>
          <a:xfrm>
            <a:off x="451822" y="129091"/>
            <a:ext cx="8234978" cy="753033"/>
          </a:xfrm>
        </p:spPr>
        <p:txBody>
          <a:bodyPr vert="horz" lIns="0" tIns="0" rIns="0" bIns="0" rtlCol="0" anchor="b" anchorCtr="0">
            <a:noAutofit/>
          </a:bodyPr>
          <a:lstStyle/>
          <a:p>
            <a:r>
              <a:rPr lang="en-US" sz="2700" dirty="0"/>
              <a:t>1.04.05 - FNAL </a:t>
            </a:r>
            <a:r>
              <a:rPr lang="en-US" sz="2700" dirty="0" err="1" smtClean="0"/>
              <a:t>Cryomodules</a:t>
            </a:r>
            <a:r>
              <a:rPr lang="en-US" sz="2700" dirty="0" smtClean="0"/>
              <a:t> - </a:t>
            </a:r>
            <a:r>
              <a:rPr lang="en-US" sz="2700" dirty="0"/>
              <a:t>Summary Schedule</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1" y="1190625"/>
            <a:ext cx="8757391" cy="5129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7036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17</a:t>
            </a:fld>
            <a:endParaRPr lang="en-US" dirty="0"/>
          </a:p>
        </p:txBody>
      </p:sp>
      <p:sp>
        <p:nvSpPr>
          <p:cNvPr id="3" name="Title 2"/>
          <p:cNvSpPr>
            <a:spLocks noGrp="1"/>
          </p:cNvSpPr>
          <p:nvPr>
            <p:ph type="title"/>
          </p:nvPr>
        </p:nvSpPr>
        <p:spPr/>
        <p:txBody>
          <a:bodyPr/>
          <a:lstStyle/>
          <a:p>
            <a:r>
              <a:rPr lang="en-US" sz="2800" dirty="0"/>
              <a:t>FNAL CM </a:t>
            </a:r>
            <a:r>
              <a:rPr lang="en-US" sz="2800" dirty="0" smtClean="0"/>
              <a:t>Staff</a:t>
            </a:r>
            <a:endParaRPr lang="en-US" sz="2800" dirty="0"/>
          </a:p>
        </p:txBody>
      </p:sp>
      <p:sp>
        <p:nvSpPr>
          <p:cNvPr id="4" name="Footer Placeholder 3"/>
          <p:cNvSpPr>
            <a:spLocks noGrp="1"/>
          </p:cNvSpPr>
          <p:nvPr>
            <p:ph type="ftr" sz="quarter" idx="13"/>
          </p:nvPr>
        </p:nvSpPr>
        <p:spPr/>
        <p:txBody>
          <a:bodyPr/>
          <a:lstStyle/>
          <a:p>
            <a:r>
              <a:rPr lang="de-DE" smtClean="0"/>
              <a:t>C.M. Ginsburg - CM PRR Sep.13-14 2016</a:t>
            </a:r>
            <a:endParaRPr lang="en-US" dirty="0"/>
          </a:p>
        </p:txBody>
      </p:sp>
      <p:sp>
        <p:nvSpPr>
          <p:cNvPr id="7" name="Rectangle 6"/>
          <p:cNvSpPr/>
          <p:nvPr/>
        </p:nvSpPr>
        <p:spPr>
          <a:xfrm>
            <a:off x="6390071" y="2175164"/>
            <a:ext cx="2687782" cy="872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5"/>
          <p:cNvPicPr>
            <a:picLocks noChangeAspect="1"/>
          </p:cNvPicPr>
          <p:nvPr/>
        </p:nvPicPr>
        <p:blipFill rotWithShape="1">
          <a:blip r:embed="rId2"/>
          <a:srcRect t="35632"/>
          <a:stretch/>
        </p:blipFill>
        <p:spPr>
          <a:xfrm>
            <a:off x="64306" y="1676139"/>
            <a:ext cx="8820776" cy="3765549"/>
          </a:xfrm>
          <a:prstGeom prst="rect">
            <a:avLst/>
          </a:prstGeom>
        </p:spPr>
      </p:pic>
      <p:sp>
        <p:nvSpPr>
          <p:cNvPr id="9" name="TextBox 8"/>
          <p:cNvSpPr txBox="1"/>
          <p:nvPr/>
        </p:nvSpPr>
        <p:spPr>
          <a:xfrm>
            <a:off x="686103" y="5610365"/>
            <a:ext cx="7869289" cy="707886"/>
          </a:xfrm>
          <a:prstGeom prst="rect">
            <a:avLst/>
          </a:prstGeom>
          <a:noFill/>
          <a:ln>
            <a:solidFill>
              <a:schemeClr val="accent1"/>
            </a:solidFill>
          </a:ln>
        </p:spPr>
        <p:txBody>
          <a:bodyPr wrap="square" rtlCol="0">
            <a:spAutoFit/>
          </a:bodyPr>
          <a:lstStyle/>
          <a:p>
            <a:r>
              <a:rPr lang="en-US" sz="2000" dirty="0" smtClean="0"/>
              <a:t>Highly experienced staff who worked on prototype CM continue to work on production CM’s</a:t>
            </a:r>
            <a:endParaRPr lang="en-US" sz="2000" dirty="0"/>
          </a:p>
        </p:txBody>
      </p:sp>
      <p:sp>
        <p:nvSpPr>
          <p:cNvPr id="5" name="TextBox 4"/>
          <p:cNvSpPr txBox="1"/>
          <p:nvPr/>
        </p:nvSpPr>
        <p:spPr>
          <a:xfrm>
            <a:off x="7130006" y="4406257"/>
            <a:ext cx="889667" cy="123111"/>
          </a:xfrm>
          <a:prstGeom prst="rect">
            <a:avLst/>
          </a:prstGeom>
          <a:solidFill>
            <a:schemeClr val="bg1"/>
          </a:solidFill>
        </p:spPr>
        <p:txBody>
          <a:bodyPr wrap="none" lIns="0" tIns="0" rIns="0" bIns="0" rtlCol="0">
            <a:spAutoFit/>
          </a:bodyPr>
          <a:lstStyle/>
          <a:p>
            <a:r>
              <a:rPr lang="en-US" sz="800" dirty="0" smtClean="0"/>
              <a:t>S. </a:t>
            </a:r>
            <a:r>
              <a:rPr lang="en-US" sz="800" dirty="0" err="1" smtClean="0"/>
              <a:t>Chandrasekaran</a:t>
            </a:r>
            <a:endParaRPr lang="en-US" sz="800" dirty="0"/>
          </a:p>
        </p:txBody>
      </p:sp>
    </p:spTree>
    <p:extLst>
      <p:ext uri="{BB962C8B-B14F-4D97-AF65-F5344CB8AC3E}">
        <p14:creationId xmlns:p14="http://schemas.microsoft.com/office/powerpoint/2010/main" val="336660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3"/>
          </p:nvPr>
        </p:nvSpPr>
        <p:spPr>
          <a:xfrm>
            <a:off x="143393" y="6457950"/>
            <a:ext cx="4126528" cy="314326"/>
          </a:xfrm>
        </p:spPr>
        <p:txBody>
          <a:bodyPr/>
          <a:lstStyle/>
          <a:p>
            <a:r>
              <a:rPr lang="de-DE" smtClean="0"/>
              <a:t>C.M. Ginsburg - CM PRR Sep.13-14 2016</a:t>
            </a:r>
            <a:endParaRPr lang="en-US" dirty="0"/>
          </a:p>
        </p:txBody>
      </p:sp>
      <p:sp>
        <p:nvSpPr>
          <p:cNvPr id="2" name="Slide Number Placeholder 1"/>
          <p:cNvSpPr>
            <a:spLocks noGrp="1"/>
          </p:cNvSpPr>
          <p:nvPr>
            <p:ph type="sldNum" sz="quarter" idx="11"/>
          </p:nvPr>
        </p:nvSpPr>
        <p:spPr>
          <a:xfrm>
            <a:off x="8794548" y="6318254"/>
            <a:ext cx="318932" cy="539750"/>
          </a:xfrm>
        </p:spPr>
        <p:txBody>
          <a:bodyPr/>
          <a:lstStyle/>
          <a:p>
            <a:fld id="{5BD36294-2849-48A8-8531-5354CF3095D2}" type="slidenum">
              <a:rPr lang="en-US" smtClean="0"/>
              <a:pPr/>
              <a:t>18</a:t>
            </a:fld>
            <a:endParaRPr lang="en-US" dirty="0"/>
          </a:p>
        </p:txBody>
      </p:sp>
      <p:sp>
        <p:nvSpPr>
          <p:cNvPr id="8" name="Title 2"/>
          <p:cNvSpPr txBox="1">
            <a:spLocks/>
          </p:cNvSpPr>
          <p:nvPr/>
        </p:nvSpPr>
        <p:spPr>
          <a:xfrm>
            <a:off x="451822" y="129091"/>
            <a:ext cx="8103570" cy="753033"/>
          </a:xfrm>
          <a:prstGeom prst="rect">
            <a:avLst/>
          </a:prstGeom>
        </p:spPr>
        <p:txBody>
          <a:bodyPr vert="horz" lIns="0" tIns="0" rIns="0" bIns="0" rtlCol="0" anchor="b" anchorCtr="0">
            <a:noAutofit/>
          </a:bodyPr>
          <a:lstStyle>
            <a:lvl1pPr algn="l" defTabSz="914400" rtl="0" eaLnBrk="1" latinLnBrk="0" hangingPunct="1">
              <a:spcBef>
                <a:spcPct val="0"/>
              </a:spcBef>
              <a:buNone/>
              <a:defRPr sz="2400" b="1" kern="1200">
                <a:solidFill>
                  <a:srgbClr val="A4001D"/>
                </a:solidFill>
                <a:latin typeface="Arial" pitchFamily="34" charset="0"/>
                <a:ea typeface="+mj-ea"/>
                <a:cs typeface="Arial" pitchFamily="34" charset="0"/>
              </a:defRPr>
            </a:lvl1pPr>
          </a:lstStyle>
          <a:p>
            <a:pPr fontAlgn="auto">
              <a:spcAft>
                <a:spcPts val="0"/>
              </a:spcAft>
            </a:pPr>
            <a:r>
              <a:rPr lang="en-US" sz="2800" dirty="0" smtClean="0"/>
              <a:t>1.04.05 - FNAL </a:t>
            </a:r>
            <a:r>
              <a:rPr lang="en-US" sz="2800" dirty="0" err="1" smtClean="0"/>
              <a:t>Cryomodules</a:t>
            </a:r>
            <a:r>
              <a:rPr lang="en-US" sz="2800" dirty="0" smtClean="0"/>
              <a:t> – Staffing (FTEs)</a:t>
            </a:r>
            <a:endParaRPr lang="en-US" sz="2800" dirty="0"/>
          </a:p>
        </p:txBody>
      </p:sp>
      <p:pic>
        <p:nvPicPr>
          <p:cNvPr id="1027"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1381949" y="1129851"/>
            <a:ext cx="5862913" cy="3670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75771" y="5058645"/>
            <a:ext cx="8679543" cy="1323439"/>
          </a:xfrm>
          <a:prstGeom prst="rect">
            <a:avLst/>
          </a:prstGeom>
          <a:noFill/>
          <a:ln>
            <a:solidFill>
              <a:schemeClr val="accent1"/>
            </a:solidFill>
          </a:ln>
        </p:spPr>
        <p:txBody>
          <a:bodyPr wrap="square" rtlCol="0">
            <a:spAutoFit/>
          </a:bodyPr>
          <a:lstStyle/>
          <a:p>
            <a:pPr marL="174625" indent="-174625">
              <a:buFont typeface="Arial" panose="020B0604020202020204" pitchFamily="34" charset="0"/>
              <a:buChar char="•"/>
            </a:pPr>
            <a:r>
              <a:rPr lang="en-US" sz="1600" dirty="0" smtClean="0"/>
              <a:t>FNAL LCLS-II FY17 plans were vetted through the Divisions for annual budget planning</a:t>
            </a:r>
          </a:p>
          <a:p>
            <a:pPr marL="174625" indent="-174625">
              <a:buFont typeface="Arial" panose="020B0604020202020204" pitchFamily="34" charset="0"/>
              <a:buChar char="•"/>
            </a:pPr>
            <a:r>
              <a:rPr lang="en-US" sz="1600" dirty="0" smtClean="0"/>
              <a:t>No </a:t>
            </a:r>
            <a:r>
              <a:rPr lang="en-US" sz="1600" dirty="0"/>
              <a:t>issues with FNAL staff resource assignments. </a:t>
            </a:r>
          </a:p>
          <a:p>
            <a:pPr marL="631825" lvl="2" indent="-174625">
              <a:buFont typeface="Arial" panose="020B0604020202020204" pitchFamily="34" charset="0"/>
              <a:buChar char="•"/>
            </a:pPr>
            <a:r>
              <a:rPr lang="en-US" sz="1600" dirty="0"/>
              <a:t>In FY16, 147 different people worked </a:t>
            </a:r>
            <a:r>
              <a:rPr lang="en-US" sz="1600" dirty="0" smtClean="0"/>
              <a:t>on FNAL </a:t>
            </a:r>
            <a:r>
              <a:rPr lang="en-US" sz="1600" dirty="0"/>
              <a:t>LCLS-II (56 of them were between 5% and 25%) so much of the increase will come from existing people ramping up time.</a:t>
            </a:r>
          </a:p>
          <a:p>
            <a:pPr marL="174625" indent="-174625">
              <a:buFont typeface="Arial" panose="020B0604020202020204" pitchFamily="34" charset="0"/>
              <a:buChar char="•"/>
            </a:pPr>
            <a:r>
              <a:rPr lang="en-US" sz="1600" dirty="0"/>
              <a:t>Will add ~7 contract techs for CM production. </a:t>
            </a:r>
            <a:r>
              <a:rPr lang="en-US" sz="1600" dirty="0" smtClean="0"/>
              <a:t>Tech </a:t>
            </a:r>
            <a:r>
              <a:rPr lang="en-US" sz="1600" dirty="0"/>
              <a:t>workforce ramp up </a:t>
            </a:r>
            <a:r>
              <a:rPr lang="en-US" sz="1600" dirty="0" smtClean="0"/>
              <a:t>between CM2&amp;CM3.</a:t>
            </a:r>
            <a:endParaRPr lang="en-US" sz="1600" dirty="0"/>
          </a:p>
        </p:txBody>
      </p:sp>
      <p:sp>
        <p:nvSpPr>
          <p:cNvPr id="9" name="TextBox 8"/>
          <p:cNvSpPr txBox="1"/>
          <p:nvPr/>
        </p:nvSpPr>
        <p:spPr>
          <a:xfrm>
            <a:off x="988558" y="4689313"/>
            <a:ext cx="6562725" cy="369332"/>
          </a:xfrm>
          <a:prstGeom prst="rect">
            <a:avLst/>
          </a:prstGeom>
          <a:solidFill>
            <a:schemeClr val="bg1">
              <a:lumMod val="95000"/>
            </a:schemeClr>
          </a:solidFill>
          <a:ln>
            <a:solidFill>
              <a:schemeClr val="tx1"/>
            </a:solidFill>
          </a:ln>
        </p:spPr>
        <p:txBody>
          <a:bodyPr wrap="square" rtlCol="0">
            <a:spAutoFit/>
          </a:bodyPr>
          <a:lstStyle/>
          <a:p>
            <a:pPr algn="ctr"/>
            <a:r>
              <a:rPr lang="en-US" dirty="0" smtClean="0"/>
              <a:t>Thru month end June 2016 averaging 39.3 FTE </a:t>
            </a:r>
            <a:endParaRPr lang="en-US" dirty="0"/>
          </a:p>
        </p:txBody>
      </p:sp>
    </p:spTree>
    <p:extLst>
      <p:ext uri="{BB962C8B-B14F-4D97-AF65-F5344CB8AC3E}">
        <p14:creationId xmlns:p14="http://schemas.microsoft.com/office/powerpoint/2010/main" val="33879452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1.3 </a:t>
            </a:r>
            <a:r>
              <a:rPr lang="en-US" sz="2800" dirty="0"/>
              <a:t>GHz </a:t>
            </a:r>
            <a:r>
              <a:rPr lang="en-US" sz="2800" dirty="0" smtClean="0"/>
              <a:t>production CM procurement status</a:t>
            </a:r>
            <a:endParaRPr lang="en-US" sz="2800" dirty="0"/>
          </a:p>
        </p:txBody>
      </p:sp>
      <p:graphicFrame>
        <p:nvGraphicFramePr>
          <p:cNvPr id="8" name="Object 7"/>
          <p:cNvGraphicFramePr>
            <a:graphicFrameLocks noChangeAspect="1"/>
          </p:cNvGraphicFramePr>
          <p:nvPr>
            <p:extLst/>
          </p:nvPr>
        </p:nvGraphicFramePr>
        <p:xfrm>
          <a:off x="970377" y="1088097"/>
          <a:ext cx="7066722" cy="4907907"/>
        </p:xfrm>
        <a:graphic>
          <a:graphicData uri="http://schemas.openxmlformats.org/presentationml/2006/ole">
            <mc:AlternateContent xmlns:mc="http://schemas.openxmlformats.org/markup-compatibility/2006">
              <mc:Choice xmlns:v="urn:schemas-microsoft-com:vml" Requires="v">
                <p:oleObj spid="_x0000_s1038" name="Worksheet" r:id="rId4" imgW="4638600" imgH="4019640" progId="Excel.Sheet.12">
                  <p:embed/>
                </p:oleObj>
              </mc:Choice>
              <mc:Fallback>
                <p:oleObj name="Worksheet" r:id="rId4" imgW="4638600" imgH="4019640" progId="Excel.Sheet.12">
                  <p:embed/>
                  <p:pic>
                    <p:nvPicPr>
                      <p:cNvPr id="0" name=""/>
                      <p:cNvPicPr/>
                      <p:nvPr/>
                    </p:nvPicPr>
                    <p:blipFill>
                      <a:blip r:embed="rId5"/>
                      <a:stretch>
                        <a:fillRect/>
                      </a:stretch>
                    </p:blipFill>
                    <p:spPr>
                      <a:xfrm>
                        <a:off x="970377" y="1088097"/>
                        <a:ext cx="7066722" cy="4907907"/>
                      </a:xfrm>
                      <a:prstGeom prst="rect">
                        <a:avLst/>
                      </a:prstGeom>
                    </p:spPr>
                  </p:pic>
                </p:oleObj>
              </mc:Fallback>
            </mc:AlternateContent>
          </a:graphicData>
        </a:graphic>
      </p:graphicFrame>
      <p:sp>
        <p:nvSpPr>
          <p:cNvPr id="5" name="TextBox 4"/>
          <p:cNvSpPr txBox="1"/>
          <p:nvPr/>
        </p:nvSpPr>
        <p:spPr>
          <a:xfrm>
            <a:off x="872958" y="5952523"/>
            <a:ext cx="7164141" cy="707886"/>
          </a:xfrm>
          <a:prstGeom prst="rect">
            <a:avLst/>
          </a:prstGeom>
          <a:noFill/>
        </p:spPr>
        <p:txBody>
          <a:bodyPr wrap="none" rtlCol="0">
            <a:spAutoFit/>
          </a:bodyPr>
          <a:lstStyle/>
          <a:p>
            <a:r>
              <a:rPr lang="en-US" sz="2000" dirty="0" smtClean="0"/>
              <a:t>Procurements shared between labs, split delivery to both labs</a:t>
            </a:r>
          </a:p>
          <a:p>
            <a:r>
              <a:rPr lang="en-US" sz="2000" dirty="0" smtClean="0"/>
              <a:t>Most major production procurements awarded</a:t>
            </a:r>
            <a:endParaRPr lang="en-US" sz="2000" dirty="0"/>
          </a:p>
        </p:txBody>
      </p:sp>
      <p:sp>
        <p:nvSpPr>
          <p:cNvPr id="7" name="Footer Placeholder 3"/>
          <p:cNvSpPr>
            <a:spLocks noGrp="1"/>
          </p:cNvSpPr>
          <p:nvPr>
            <p:ph type="ftr" sz="quarter" idx="4294967295"/>
          </p:nvPr>
        </p:nvSpPr>
        <p:spPr>
          <a:xfrm>
            <a:off x="597872" y="6553200"/>
            <a:ext cx="4126528" cy="314326"/>
          </a:xfrm>
          <a:prstGeom prst="rect">
            <a:avLst/>
          </a:prstGeom>
        </p:spPr>
        <p:txBody>
          <a:bodyPr/>
          <a:lstStyle/>
          <a:p>
            <a:r>
              <a:rPr lang="de-DE" smtClean="0"/>
              <a:t>C.M. Ginsburg - CM PRR Sep.13-14 2016</a:t>
            </a:r>
            <a:endParaRPr lang="en-US" dirty="0"/>
          </a:p>
        </p:txBody>
      </p:sp>
      <p:sp>
        <p:nvSpPr>
          <p:cNvPr id="2" name="Slide Number Placeholder 1"/>
          <p:cNvSpPr>
            <a:spLocks noGrp="1"/>
          </p:cNvSpPr>
          <p:nvPr>
            <p:ph type="sldNum" sz="quarter" idx="11"/>
          </p:nvPr>
        </p:nvSpPr>
        <p:spPr/>
        <p:txBody>
          <a:bodyPr/>
          <a:lstStyle/>
          <a:p>
            <a:fld id="{5BD36294-2849-48A8-8531-5354CF3095D2}" type="slidenum">
              <a:rPr lang="en-US" smtClean="0"/>
              <a:pPr/>
              <a:t>19</a:t>
            </a:fld>
            <a:endParaRPr lang="en-US" dirty="0"/>
          </a:p>
        </p:txBody>
      </p:sp>
    </p:spTree>
    <p:extLst>
      <p:ext uri="{BB962C8B-B14F-4D97-AF65-F5344CB8AC3E}">
        <p14:creationId xmlns:p14="http://schemas.microsoft.com/office/powerpoint/2010/main" val="2772484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2</a:t>
            </a:fld>
            <a:endParaRPr lang="en-US" dirty="0"/>
          </a:p>
        </p:txBody>
      </p:sp>
      <p:sp>
        <p:nvSpPr>
          <p:cNvPr id="3" name="Title 2"/>
          <p:cNvSpPr>
            <a:spLocks noGrp="1"/>
          </p:cNvSpPr>
          <p:nvPr>
            <p:ph type="title"/>
          </p:nvPr>
        </p:nvSpPr>
        <p:spPr/>
        <p:txBody>
          <a:bodyPr/>
          <a:lstStyle/>
          <a:p>
            <a:r>
              <a:rPr lang="en-US" dirty="0" smtClean="0"/>
              <a:t>Outline</a:t>
            </a:r>
            <a:endParaRPr lang="en-US" dirty="0"/>
          </a:p>
        </p:txBody>
      </p:sp>
      <p:sp>
        <p:nvSpPr>
          <p:cNvPr id="4" name="Footer Placeholder 3"/>
          <p:cNvSpPr>
            <a:spLocks noGrp="1"/>
          </p:cNvSpPr>
          <p:nvPr>
            <p:ph type="ftr" sz="quarter" idx="13"/>
          </p:nvPr>
        </p:nvSpPr>
        <p:spPr/>
        <p:txBody>
          <a:bodyPr/>
          <a:lstStyle/>
          <a:p>
            <a:r>
              <a:rPr lang="de-DE" smtClean="0"/>
              <a:t>C.M. Ginsburg - CM PRR Sep.13-14 2016</a:t>
            </a:r>
            <a:endParaRPr lang="en-US" dirty="0"/>
          </a:p>
        </p:txBody>
      </p:sp>
      <p:sp>
        <p:nvSpPr>
          <p:cNvPr id="5" name="Content Placeholder 4"/>
          <p:cNvSpPr>
            <a:spLocks noGrp="1"/>
          </p:cNvSpPr>
          <p:nvPr>
            <p:ph sz="quarter" idx="14"/>
          </p:nvPr>
        </p:nvSpPr>
        <p:spPr/>
        <p:txBody>
          <a:bodyPr>
            <a:normAutofit lnSpcReduction="10000"/>
          </a:bodyPr>
          <a:lstStyle/>
          <a:p>
            <a:pPr marL="342900" indent="-342900">
              <a:buFont typeface="Arial" panose="020B0604020202020204" pitchFamily="34" charset="0"/>
              <a:buChar char="•"/>
            </a:pPr>
            <a:r>
              <a:rPr lang="en-US" dirty="0" smtClean="0"/>
              <a:t>Introduction </a:t>
            </a:r>
            <a:endParaRPr lang="en-US" dirty="0"/>
          </a:p>
          <a:p>
            <a:pPr marL="342900" indent="-342900">
              <a:buFont typeface="Arial" panose="020B0604020202020204" pitchFamily="34" charset="0"/>
              <a:buChar char="•"/>
            </a:pPr>
            <a:r>
              <a:rPr lang="en-US" dirty="0" smtClean="0"/>
              <a:t>Review charge</a:t>
            </a:r>
          </a:p>
          <a:p>
            <a:pPr marL="342900" indent="-342900">
              <a:buFont typeface="Arial" panose="020B0604020202020204" pitchFamily="34" charset="0"/>
              <a:buChar char="•"/>
            </a:pPr>
            <a:r>
              <a:rPr lang="en-US" dirty="0" smtClean="0"/>
              <a:t>Technical scope of work</a:t>
            </a:r>
          </a:p>
          <a:p>
            <a:pPr marL="342900" indent="-342900">
              <a:buFont typeface="Arial" panose="020B0604020202020204" pitchFamily="34" charset="0"/>
              <a:buChar char="•"/>
            </a:pPr>
            <a:r>
              <a:rPr lang="en-US" dirty="0" smtClean="0"/>
              <a:t>Current CM status</a:t>
            </a:r>
          </a:p>
          <a:p>
            <a:pPr marL="342900" indent="-342900">
              <a:buFont typeface="Arial" panose="020B0604020202020204" pitchFamily="34" charset="0"/>
              <a:buChar char="•"/>
            </a:pPr>
            <a:r>
              <a:rPr lang="en-US" dirty="0" smtClean="0"/>
              <a:t>Safety considerations</a:t>
            </a:r>
          </a:p>
          <a:p>
            <a:pPr marL="342900" indent="-342900">
              <a:buFont typeface="Arial" panose="020B0604020202020204" pitchFamily="34" charset="0"/>
              <a:buChar char="•"/>
            </a:pPr>
            <a:r>
              <a:rPr lang="en-US" dirty="0" smtClean="0"/>
              <a:t>Schedule</a:t>
            </a:r>
          </a:p>
          <a:p>
            <a:pPr marL="342900" indent="-342900">
              <a:buFont typeface="Arial" panose="020B0604020202020204" pitchFamily="34" charset="0"/>
              <a:buChar char="•"/>
            </a:pPr>
            <a:r>
              <a:rPr lang="en-US" dirty="0" smtClean="0"/>
              <a:t>Cryomodule assembly team, roles and responsibilities</a:t>
            </a:r>
          </a:p>
          <a:p>
            <a:pPr marL="342900" indent="-342900">
              <a:buFont typeface="Arial" panose="020B0604020202020204" pitchFamily="34" charset="0"/>
              <a:buChar char="•"/>
            </a:pPr>
            <a:r>
              <a:rPr lang="en-US" dirty="0" smtClean="0"/>
              <a:t>Procurement plan and supply chain</a:t>
            </a:r>
          </a:p>
          <a:p>
            <a:pPr marL="342900" indent="-342900">
              <a:buFont typeface="Arial" panose="020B0604020202020204" pitchFamily="34" charset="0"/>
              <a:buChar char="•"/>
            </a:pPr>
            <a:r>
              <a:rPr lang="en-US" dirty="0" smtClean="0"/>
              <a:t>Status of design reviews</a:t>
            </a:r>
          </a:p>
          <a:p>
            <a:pPr marL="342900" indent="-342900">
              <a:buFont typeface="Arial" panose="020B0604020202020204" pitchFamily="34" charset="0"/>
              <a:buChar char="•"/>
            </a:pPr>
            <a:r>
              <a:rPr lang="en-US" dirty="0" smtClean="0"/>
              <a:t>Risk registry</a:t>
            </a:r>
          </a:p>
          <a:p>
            <a:pPr marL="342900" indent="-342900">
              <a:buFont typeface="Arial" panose="020B0604020202020204" pitchFamily="34" charset="0"/>
              <a:buChar char="•"/>
            </a:pPr>
            <a:r>
              <a:rPr lang="en-US" dirty="0" smtClean="0"/>
              <a:t>Conclusions</a:t>
            </a:r>
          </a:p>
          <a:p>
            <a:endParaRPr lang="en-US" dirty="0"/>
          </a:p>
        </p:txBody>
      </p:sp>
    </p:spTree>
    <p:extLst>
      <p:ext uri="{BB962C8B-B14F-4D97-AF65-F5344CB8AC3E}">
        <p14:creationId xmlns:p14="http://schemas.microsoft.com/office/powerpoint/2010/main" val="4224824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20</a:t>
            </a:fld>
            <a:endParaRPr lang="en-US" dirty="0"/>
          </a:p>
        </p:txBody>
      </p:sp>
      <p:sp>
        <p:nvSpPr>
          <p:cNvPr id="3" name="Title 2"/>
          <p:cNvSpPr>
            <a:spLocks noGrp="1"/>
          </p:cNvSpPr>
          <p:nvPr>
            <p:ph type="title"/>
          </p:nvPr>
        </p:nvSpPr>
        <p:spPr/>
        <p:txBody>
          <a:bodyPr/>
          <a:lstStyle/>
          <a:p>
            <a:r>
              <a:rPr lang="en-US" smtClean="0"/>
              <a:t>Procurements </a:t>
            </a:r>
            <a:r>
              <a:rPr lang="en-US" smtClean="0"/>
              <a:t>93</a:t>
            </a:r>
            <a:r>
              <a:rPr lang="en-US" dirty="0" smtClean="0"/>
              <a:t>% awarded, by cost</a:t>
            </a:r>
            <a:endParaRPr lang="en-US" dirty="0"/>
          </a:p>
        </p:txBody>
      </p:sp>
      <p:sp>
        <p:nvSpPr>
          <p:cNvPr id="4" name="Footer Placeholder 3"/>
          <p:cNvSpPr>
            <a:spLocks noGrp="1"/>
          </p:cNvSpPr>
          <p:nvPr>
            <p:ph type="ftr" sz="quarter" idx="13"/>
          </p:nvPr>
        </p:nvSpPr>
        <p:spPr/>
        <p:txBody>
          <a:bodyPr/>
          <a:lstStyle/>
          <a:p>
            <a:r>
              <a:rPr lang="de-DE" smtClean="0"/>
              <a:t>C.M. Ginsburg - CM PRR Sep.13-14 2016</a:t>
            </a:r>
            <a:endParaRPr lang="en-US" dirty="0"/>
          </a:p>
        </p:txBody>
      </p:sp>
      <p:sp>
        <p:nvSpPr>
          <p:cNvPr id="19" name="TextBox 18"/>
          <p:cNvSpPr txBox="1"/>
          <p:nvPr/>
        </p:nvSpPr>
        <p:spPr>
          <a:xfrm>
            <a:off x="4867327" y="6400800"/>
            <a:ext cx="3390736" cy="369332"/>
          </a:xfrm>
          <a:prstGeom prst="rect">
            <a:avLst/>
          </a:prstGeom>
          <a:noFill/>
          <a:ln>
            <a:solidFill>
              <a:schemeClr val="accent1"/>
            </a:solidFill>
          </a:ln>
        </p:spPr>
        <p:txBody>
          <a:bodyPr wrap="none" rtlCol="0">
            <a:spAutoFit/>
          </a:bodyPr>
          <a:lstStyle/>
          <a:p>
            <a:r>
              <a:rPr lang="en-US" dirty="0" smtClean="0"/>
              <a:t>93% awarded by end Aug 2016</a:t>
            </a:r>
            <a:endParaRPr lang="en-US" dirty="0"/>
          </a:p>
        </p:txBody>
      </p:sp>
      <p:pic>
        <p:nvPicPr>
          <p:cNvPr id="6" name="Picture 5"/>
          <p:cNvPicPr>
            <a:picLocks noChangeAspect="1"/>
          </p:cNvPicPr>
          <p:nvPr/>
        </p:nvPicPr>
        <p:blipFill>
          <a:blip r:embed="rId2"/>
          <a:stretch>
            <a:fillRect/>
          </a:stretch>
        </p:blipFill>
        <p:spPr>
          <a:xfrm>
            <a:off x="1671639" y="1112521"/>
            <a:ext cx="6057900" cy="5289156"/>
          </a:xfrm>
          <a:prstGeom prst="rect">
            <a:avLst/>
          </a:prstGeom>
        </p:spPr>
      </p:pic>
    </p:spTree>
    <p:extLst>
      <p:ext uri="{BB962C8B-B14F-4D97-AF65-F5344CB8AC3E}">
        <p14:creationId xmlns:p14="http://schemas.microsoft.com/office/powerpoint/2010/main" val="30056688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Major Past Reviews (1/2)</a:t>
            </a:r>
            <a:endParaRPr lang="en-US" dirty="0"/>
          </a:p>
        </p:txBody>
      </p:sp>
      <p:sp>
        <p:nvSpPr>
          <p:cNvPr id="5" name="Content Placeholder 4"/>
          <p:cNvSpPr>
            <a:spLocks noGrp="1"/>
          </p:cNvSpPr>
          <p:nvPr>
            <p:ph sz="quarter" idx="14"/>
          </p:nvPr>
        </p:nvSpPr>
        <p:spPr>
          <a:xfrm>
            <a:off x="217714" y="1074057"/>
            <a:ext cx="8926286" cy="5239657"/>
          </a:xfrm>
        </p:spPr>
        <p:txBody>
          <a:bodyPr>
            <a:noAutofit/>
          </a:bodyPr>
          <a:lstStyle/>
          <a:p>
            <a:pPr marL="346075" lvl="1" indent="-346075">
              <a:spcAft>
                <a:spcPts val="300"/>
              </a:spcAft>
              <a:buSzTx/>
            </a:pPr>
            <a:r>
              <a:rPr lang="en-US" sz="2000" dirty="0" smtClean="0"/>
              <a:t>LCLS-II Director’s CD-1 Review – 9-11.Dec. 2013</a:t>
            </a:r>
          </a:p>
          <a:p>
            <a:pPr marL="346075" lvl="1" indent="-346075">
              <a:spcAft>
                <a:spcPts val="300"/>
              </a:spcAft>
              <a:buSzTx/>
            </a:pPr>
            <a:r>
              <a:rPr lang="en-US" sz="2000" dirty="0" smtClean="0"/>
              <a:t>LCLS-II DOE CD-1 Review – 4-6.Feb. 2014</a:t>
            </a:r>
          </a:p>
          <a:p>
            <a:pPr marL="346075" lvl="1" indent="-346075">
              <a:spcAft>
                <a:spcPts val="300"/>
              </a:spcAft>
              <a:buSzTx/>
              <a:buFont typeface="Wingdings" panose="05000000000000000000" pitchFamily="2" charset="2"/>
              <a:buChar char="Ø"/>
            </a:pPr>
            <a:r>
              <a:rPr lang="en-US" sz="2000" dirty="0" smtClean="0"/>
              <a:t>Prototype 1.3 GHz dressed cavity – 5. Apr. 2014</a:t>
            </a:r>
          </a:p>
          <a:p>
            <a:pPr marL="579438" lvl="2" indent="-346075">
              <a:spcAft>
                <a:spcPts val="300"/>
              </a:spcAft>
              <a:buSzTx/>
            </a:pPr>
            <a:r>
              <a:rPr lang="en-US" sz="1800" dirty="0" smtClean="0"/>
              <a:t>Cavity, helium vessel, preliminary tuner</a:t>
            </a:r>
          </a:p>
          <a:p>
            <a:pPr marL="579438" lvl="2" indent="-346075">
              <a:spcAft>
                <a:spcPts val="300"/>
              </a:spcAft>
              <a:buSzTx/>
            </a:pPr>
            <a:r>
              <a:rPr lang="en-US" sz="1200" dirty="0" smtClean="0"/>
              <a:t> </a:t>
            </a:r>
            <a:r>
              <a:rPr lang="en-US" sz="1200" dirty="0" smtClean="0">
                <a:hlinkClick r:id="rId3"/>
              </a:rPr>
              <a:t>https</a:t>
            </a:r>
            <a:r>
              <a:rPr lang="en-US" sz="1200" dirty="0">
                <a:hlinkClick r:id="rId3"/>
              </a:rPr>
              <a:t>://</a:t>
            </a:r>
            <a:r>
              <a:rPr lang="en-US" sz="1200" dirty="0" smtClean="0">
                <a:hlinkClick r:id="rId3"/>
              </a:rPr>
              <a:t>indico.fnal.gov/conferenceDisplay.py?confId=8598</a:t>
            </a:r>
            <a:endParaRPr lang="en-US" sz="1200" dirty="0" smtClean="0"/>
          </a:p>
          <a:p>
            <a:pPr marL="342900" indent="-342900">
              <a:buFont typeface="Wingdings" panose="05000000000000000000" pitchFamily="2" charset="2"/>
              <a:buChar char="Ø"/>
            </a:pPr>
            <a:r>
              <a:rPr lang="en-US" sz="2000" dirty="0" smtClean="0"/>
              <a:t>Prototype 1.3 GHz </a:t>
            </a:r>
            <a:r>
              <a:rPr lang="en-US" sz="2000" dirty="0"/>
              <a:t>Cryomodule </a:t>
            </a:r>
            <a:r>
              <a:rPr lang="en-US" sz="2000" dirty="0" smtClean="0"/>
              <a:t>– 6.Jun. 2014</a:t>
            </a:r>
          </a:p>
          <a:p>
            <a:pPr marL="800100" lvl="1" indent="-342900">
              <a:spcBef>
                <a:spcPts val="0"/>
              </a:spcBef>
            </a:pPr>
            <a:r>
              <a:rPr lang="en-US" sz="1800" dirty="0" smtClean="0"/>
              <a:t>CM </a:t>
            </a:r>
            <a:r>
              <a:rPr lang="en-US" sz="1800" dirty="0" err="1" smtClean="0"/>
              <a:t>cryomechanical</a:t>
            </a:r>
            <a:r>
              <a:rPr lang="en-US" sz="1800" dirty="0" smtClean="0"/>
              <a:t> issues</a:t>
            </a:r>
          </a:p>
          <a:p>
            <a:pPr marL="800100" lvl="1" indent="-342900"/>
            <a:r>
              <a:rPr lang="en-US" sz="1200" dirty="0" smtClean="0">
                <a:hlinkClick r:id="rId4"/>
              </a:rPr>
              <a:t>https</a:t>
            </a:r>
            <a:r>
              <a:rPr lang="en-US" sz="1200" dirty="0">
                <a:hlinkClick r:id="rId4"/>
              </a:rPr>
              <a:t>://</a:t>
            </a:r>
            <a:r>
              <a:rPr lang="en-US" sz="1200" dirty="0" smtClean="0">
                <a:hlinkClick r:id="rId4"/>
              </a:rPr>
              <a:t>indico.fnal.gov/conferenceDisplay.py?confId=8398</a:t>
            </a:r>
            <a:endParaRPr lang="en-US" sz="1200" dirty="0"/>
          </a:p>
          <a:p>
            <a:pPr marL="342900" indent="-342900">
              <a:buFont typeface="Arial" panose="020B0604020202020204" pitchFamily="34" charset="0"/>
              <a:buChar char="•"/>
            </a:pPr>
            <a:r>
              <a:rPr lang="en-US" sz="2000" dirty="0" smtClean="0"/>
              <a:t>LCLS-II Cryogenic System Preliminary Design Review 13-15.Aug. 2014</a:t>
            </a:r>
          </a:p>
          <a:p>
            <a:pPr marL="342900" indent="-342900">
              <a:buFont typeface="Arial" panose="020B0604020202020204" pitchFamily="34" charset="0"/>
              <a:buChar char="•"/>
            </a:pPr>
            <a:r>
              <a:rPr lang="en-US" sz="2000" dirty="0" smtClean="0"/>
              <a:t>LCLS-II DOE Status Review – 19-20.Aug.2014</a:t>
            </a:r>
          </a:p>
          <a:p>
            <a:pPr marL="342900" indent="-342900">
              <a:spcAft>
                <a:spcPts val="0"/>
              </a:spcAft>
              <a:buFont typeface="Wingdings" panose="05000000000000000000" pitchFamily="2" charset="2"/>
              <a:buChar char="Ø"/>
            </a:pPr>
            <a:r>
              <a:rPr lang="en-US" sz="2000" dirty="0" smtClean="0"/>
              <a:t>Helium vessel procurement </a:t>
            </a:r>
            <a:r>
              <a:rPr lang="en-US" sz="2000" dirty="0"/>
              <a:t>– 4.Nov </a:t>
            </a:r>
            <a:r>
              <a:rPr lang="en-US" sz="2000" dirty="0" smtClean="0"/>
              <a:t>2014</a:t>
            </a:r>
            <a:endParaRPr lang="en-US" sz="1600" dirty="0" smtClean="0"/>
          </a:p>
          <a:p>
            <a:pPr marL="800100" lvl="1" indent="-342900"/>
            <a:r>
              <a:rPr lang="en-US" sz="1200" dirty="0">
                <a:hlinkClick r:id="rId5"/>
              </a:rPr>
              <a:t>https://</a:t>
            </a:r>
            <a:r>
              <a:rPr lang="en-US" sz="1200" dirty="0" smtClean="0">
                <a:hlinkClick r:id="rId5"/>
              </a:rPr>
              <a:t>indico.fnal.gov/conferenceDisplay.py?confId=9247</a:t>
            </a:r>
            <a:r>
              <a:rPr lang="en-US" sz="1800" dirty="0" smtClean="0"/>
              <a:t>	</a:t>
            </a:r>
          </a:p>
          <a:p>
            <a:pPr marL="342900" indent="-342900">
              <a:spcAft>
                <a:spcPts val="0"/>
              </a:spcAft>
              <a:buFont typeface="Wingdings" panose="05000000000000000000" pitchFamily="2" charset="2"/>
              <a:buChar char="Ø"/>
            </a:pPr>
            <a:r>
              <a:rPr lang="en-US" sz="2000" dirty="0" smtClean="0"/>
              <a:t>GHRP </a:t>
            </a:r>
            <a:r>
              <a:rPr lang="en-US" sz="2000" dirty="0"/>
              <a:t>and vacuum vessel (prototype CM) </a:t>
            </a:r>
            <a:r>
              <a:rPr lang="en-US" sz="2000" dirty="0" smtClean="0"/>
              <a:t>– 4. Dec. 2014</a:t>
            </a:r>
          </a:p>
          <a:p>
            <a:pPr marL="800100" lvl="1" indent="-342900"/>
            <a:r>
              <a:rPr lang="en-US" sz="1200" dirty="0">
                <a:hlinkClick r:id="rId6"/>
              </a:rPr>
              <a:t>https://</a:t>
            </a:r>
            <a:r>
              <a:rPr lang="en-US" sz="1200" dirty="0" smtClean="0">
                <a:hlinkClick r:id="rId6"/>
              </a:rPr>
              <a:t>indico.fnal.gov/conferenceDisplay.py?confId=9151</a:t>
            </a:r>
            <a:r>
              <a:rPr lang="en-US" sz="1200" dirty="0" smtClean="0"/>
              <a:t> </a:t>
            </a:r>
            <a:endParaRPr lang="en-US" sz="1200" dirty="0"/>
          </a:p>
          <a:p>
            <a:pPr marL="342900" indent="-342900">
              <a:spcAft>
                <a:spcPts val="0"/>
              </a:spcAft>
              <a:buFont typeface="Wingdings" panose="05000000000000000000" pitchFamily="2" charset="2"/>
              <a:buChar char="Ø"/>
            </a:pPr>
            <a:r>
              <a:rPr lang="en-US" sz="2000" dirty="0"/>
              <a:t>BPM and gate valve – </a:t>
            </a:r>
            <a:r>
              <a:rPr lang="en-US" sz="2000" dirty="0" smtClean="0"/>
              <a:t>12.Dec. 2014</a:t>
            </a:r>
          </a:p>
          <a:p>
            <a:pPr marL="800100" lvl="1" indent="-342900"/>
            <a:r>
              <a:rPr lang="en-US" sz="1200" dirty="0">
                <a:hlinkClick r:id="rId7"/>
              </a:rPr>
              <a:t>https://</a:t>
            </a:r>
            <a:r>
              <a:rPr lang="en-US" sz="1200" dirty="0" smtClean="0">
                <a:hlinkClick r:id="rId7"/>
              </a:rPr>
              <a:t>indico.fnal.gov/conferenceDisplay.py?confId=9156</a:t>
            </a:r>
            <a:r>
              <a:rPr lang="en-US" sz="1200" dirty="0" smtClean="0"/>
              <a:t> </a:t>
            </a:r>
          </a:p>
        </p:txBody>
      </p:sp>
      <p:sp>
        <p:nvSpPr>
          <p:cNvPr id="6" name="Footer Placeholder 3"/>
          <p:cNvSpPr>
            <a:spLocks noGrp="1"/>
          </p:cNvSpPr>
          <p:nvPr>
            <p:ph type="ftr" sz="quarter" idx="4294967295"/>
          </p:nvPr>
        </p:nvSpPr>
        <p:spPr>
          <a:xfrm>
            <a:off x="597872" y="6553200"/>
            <a:ext cx="4126528" cy="314326"/>
          </a:xfrm>
          <a:prstGeom prst="rect">
            <a:avLst/>
          </a:prstGeom>
        </p:spPr>
        <p:txBody>
          <a:bodyPr/>
          <a:lstStyle/>
          <a:p>
            <a:r>
              <a:rPr lang="en-US" dirty="0" smtClean="0"/>
              <a:t>LCLS-II DOE Review Dec 2015 - Ginsburg</a:t>
            </a:r>
            <a:endParaRPr lang="en-US" dirty="0"/>
          </a:p>
        </p:txBody>
      </p:sp>
      <p:sp>
        <p:nvSpPr>
          <p:cNvPr id="7" name="Slide Number Placeholder 5"/>
          <p:cNvSpPr>
            <a:spLocks noGrp="1"/>
          </p:cNvSpPr>
          <p:nvPr>
            <p:ph type="sldNum" sz="quarter" idx="4294967295"/>
          </p:nvPr>
        </p:nvSpPr>
        <p:spPr bwMode="auto">
          <a:xfrm>
            <a:off x="8566150" y="6318250"/>
            <a:ext cx="319088"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7910502B-0AF4-49E3-9D53-4A26E5378B2C}" type="slidenum">
              <a:rPr lang="en-US" altLang="en-US"/>
              <a:pPr eaLnBrk="1" hangingPunct="1"/>
              <a:t>21</a:t>
            </a:fld>
            <a:endParaRPr lang="en-US" altLang="en-US"/>
          </a:p>
        </p:txBody>
      </p:sp>
    </p:spTree>
    <p:extLst>
      <p:ext uri="{BB962C8B-B14F-4D97-AF65-F5344CB8AC3E}">
        <p14:creationId xmlns:p14="http://schemas.microsoft.com/office/powerpoint/2010/main" val="406979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Major Past Reviews (2/2)</a:t>
            </a:r>
            <a:endParaRPr lang="en-US" dirty="0"/>
          </a:p>
        </p:txBody>
      </p:sp>
      <p:sp>
        <p:nvSpPr>
          <p:cNvPr id="5" name="Content Placeholder 4"/>
          <p:cNvSpPr>
            <a:spLocks noGrp="1"/>
          </p:cNvSpPr>
          <p:nvPr>
            <p:ph sz="quarter" idx="14"/>
          </p:nvPr>
        </p:nvSpPr>
        <p:spPr>
          <a:xfrm>
            <a:off x="217714" y="1074057"/>
            <a:ext cx="8926286" cy="5239657"/>
          </a:xfrm>
        </p:spPr>
        <p:txBody>
          <a:bodyPr>
            <a:noAutofit/>
          </a:bodyPr>
          <a:lstStyle/>
          <a:p>
            <a:pPr marL="342900" indent="-342900">
              <a:buFont typeface="Wingdings" panose="05000000000000000000" pitchFamily="2" charset="2"/>
              <a:buChar char="Ø"/>
            </a:pPr>
            <a:r>
              <a:rPr lang="en-US" sz="2000" dirty="0"/>
              <a:t>Prototype 1.3 GHz cryomodule 20-21.Jan. 2015 – Final Design</a:t>
            </a:r>
          </a:p>
          <a:p>
            <a:pPr marL="800100" lvl="1" indent="-342900"/>
            <a:r>
              <a:rPr lang="en-US" sz="1200" dirty="0">
                <a:hlinkClick r:id="rId3"/>
              </a:rPr>
              <a:t>https://indico.fnal.gov/conferenceDisplay.py?confId=9245</a:t>
            </a:r>
            <a:r>
              <a:rPr lang="en-US" sz="1200" dirty="0"/>
              <a:t>  </a:t>
            </a:r>
            <a:endParaRPr lang="en-US" sz="2000" dirty="0"/>
          </a:p>
          <a:p>
            <a:pPr marL="342900" indent="-342900">
              <a:buFont typeface="Arial" panose="020B0604020202020204" pitchFamily="34" charset="0"/>
              <a:buChar char="•"/>
            </a:pPr>
            <a:r>
              <a:rPr lang="en-US" sz="2000" dirty="0" smtClean="0"/>
              <a:t>LCLS-II FAC Review at SLAC 5-6.Feb.2015</a:t>
            </a:r>
          </a:p>
          <a:p>
            <a:pPr marL="342900" indent="-342900">
              <a:buFont typeface="Arial" panose="020B0604020202020204" pitchFamily="34" charset="0"/>
              <a:buChar char="•"/>
            </a:pPr>
            <a:r>
              <a:rPr lang="en-US" sz="2000" dirty="0" smtClean="0"/>
              <a:t>LCLS-II Director’s CD3B Review at SLAC 17-19.Feb.2015</a:t>
            </a:r>
          </a:p>
          <a:p>
            <a:pPr marL="342900" indent="-342900">
              <a:buFont typeface="Arial" panose="020B0604020202020204" pitchFamily="34" charset="0"/>
              <a:buChar char="•"/>
            </a:pPr>
            <a:r>
              <a:rPr lang="en-US" sz="2000" dirty="0" smtClean="0"/>
              <a:t>LCLS-II DOE CD3B Review at SLAC 6-9.Apr.2015</a:t>
            </a:r>
          </a:p>
          <a:p>
            <a:pPr marL="342900" indent="-342900">
              <a:buFont typeface="Wingdings" panose="05000000000000000000" pitchFamily="2" charset="2"/>
              <a:buChar char="Ø"/>
            </a:pPr>
            <a:r>
              <a:rPr lang="en-US" sz="2000" dirty="0" smtClean="0"/>
              <a:t>1.3 </a:t>
            </a:r>
            <a:r>
              <a:rPr lang="en-US" sz="2000" dirty="0"/>
              <a:t>GHz cryomodule </a:t>
            </a:r>
            <a:r>
              <a:rPr lang="en-US" sz="2000" dirty="0" smtClean="0"/>
              <a:t>cavity tuner 15.Apr. </a:t>
            </a:r>
            <a:r>
              <a:rPr lang="en-US" sz="2000" dirty="0"/>
              <a:t>2015 – Final Design</a:t>
            </a:r>
          </a:p>
          <a:p>
            <a:pPr marL="800100" lvl="1" indent="-342900"/>
            <a:r>
              <a:rPr lang="en-US" sz="1200" dirty="0">
                <a:hlinkClick r:id="rId4"/>
              </a:rPr>
              <a:t>https://</a:t>
            </a:r>
            <a:r>
              <a:rPr lang="en-US" sz="1200" dirty="0" smtClean="0">
                <a:hlinkClick r:id="rId4"/>
              </a:rPr>
              <a:t>indico.fnal.gov/conferenceDisplay.py?confId=9769</a:t>
            </a:r>
            <a:r>
              <a:rPr lang="en-US" sz="1200" dirty="0" smtClean="0"/>
              <a:t>   </a:t>
            </a:r>
            <a:endParaRPr lang="fr-FR" dirty="0"/>
          </a:p>
          <a:p>
            <a:pPr marL="342900" indent="-342900">
              <a:buFont typeface="Wingdings" panose="05000000000000000000" pitchFamily="2" charset="2"/>
              <a:buChar char="Ø"/>
            </a:pPr>
            <a:r>
              <a:rPr lang="en-US" sz="2000" dirty="0" smtClean="0"/>
              <a:t>1.3 </a:t>
            </a:r>
            <a:r>
              <a:rPr lang="en-US" sz="2000" dirty="0"/>
              <a:t>GHz cryomodule </a:t>
            </a:r>
            <a:r>
              <a:rPr lang="en-US" sz="2000" dirty="0" smtClean="0"/>
              <a:t>magnet 16.Apr. </a:t>
            </a:r>
            <a:r>
              <a:rPr lang="en-US" sz="2000" dirty="0"/>
              <a:t>2015 – Final Design</a:t>
            </a:r>
          </a:p>
          <a:p>
            <a:pPr marL="800100" lvl="1" indent="-342900"/>
            <a:r>
              <a:rPr lang="en-US" sz="1200" dirty="0">
                <a:hlinkClick r:id="rId5"/>
              </a:rPr>
              <a:t>https://</a:t>
            </a:r>
            <a:r>
              <a:rPr lang="en-US" sz="1200" dirty="0" smtClean="0">
                <a:hlinkClick r:id="rId5"/>
              </a:rPr>
              <a:t>indico.fnal.gov/conferenceDisplay.py?confId=9808</a:t>
            </a:r>
            <a:r>
              <a:rPr lang="en-US" sz="1200" dirty="0" smtClean="0"/>
              <a:t>   </a:t>
            </a:r>
            <a:endParaRPr lang="fr-FR" dirty="0" smtClean="0"/>
          </a:p>
          <a:p>
            <a:pPr marL="342900" indent="-342900">
              <a:buFont typeface="Wingdings" panose="05000000000000000000" pitchFamily="2" charset="2"/>
              <a:buChar char="Ø"/>
            </a:pPr>
            <a:r>
              <a:rPr lang="fr-FR" sz="2000" dirty="0" smtClean="0"/>
              <a:t>1.3 </a:t>
            </a:r>
            <a:r>
              <a:rPr lang="fr-FR" sz="2000" dirty="0"/>
              <a:t>GHz Production CM Final Design </a:t>
            </a:r>
            <a:r>
              <a:rPr lang="fr-FR" sz="2000" dirty="0" err="1"/>
              <a:t>Review</a:t>
            </a:r>
            <a:r>
              <a:rPr lang="fr-FR" sz="2000" dirty="0"/>
              <a:t> May 12-14 </a:t>
            </a:r>
            <a:r>
              <a:rPr lang="fr-FR" sz="2000" dirty="0" smtClean="0"/>
              <a:t>2015</a:t>
            </a:r>
          </a:p>
          <a:p>
            <a:pPr marL="800100" lvl="1" indent="-342900"/>
            <a:r>
              <a:rPr lang="fr-FR" sz="1200" dirty="0">
                <a:hlinkClick r:id="rId6"/>
              </a:rPr>
              <a:t>https://</a:t>
            </a:r>
            <a:r>
              <a:rPr lang="fr-FR" sz="1200" dirty="0" smtClean="0">
                <a:hlinkClick r:id="rId6"/>
              </a:rPr>
              <a:t>indico.fnal.gov/conferenceDisplay.py?confId=10102</a:t>
            </a:r>
            <a:r>
              <a:rPr lang="fr-FR" sz="1200" dirty="0" smtClean="0"/>
              <a:t> </a:t>
            </a:r>
          </a:p>
          <a:p>
            <a:pPr marL="342900" indent="-342900">
              <a:buFont typeface="Wingdings" panose="05000000000000000000" pitchFamily="2" charset="2"/>
              <a:buChar char="Ø"/>
            </a:pPr>
            <a:r>
              <a:rPr lang="fr-FR" sz="2000" dirty="0" smtClean="0"/>
              <a:t>Cryomodule </a:t>
            </a:r>
            <a:r>
              <a:rPr lang="fr-FR" sz="2000" dirty="0" err="1" smtClean="0"/>
              <a:t>Interconnect</a:t>
            </a:r>
            <a:r>
              <a:rPr lang="fr-FR" sz="2000" dirty="0" smtClean="0"/>
              <a:t> </a:t>
            </a:r>
            <a:r>
              <a:rPr lang="fr-FR" sz="2000" dirty="0" err="1" smtClean="0"/>
              <a:t>Review</a:t>
            </a:r>
            <a:r>
              <a:rPr lang="fr-FR" sz="2000" dirty="0" smtClean="0"/>
              <a:t> July 29 2015</a:t>
            </a:r>
          </a:p>
          <a:p>
            <a:pPr marL="800100" lvl="1" indent="-342900"/>
            <a:r>
              <a:rPr lang="fr-FR" sz="1200" dirty="0">
                <a:hlinkClick r:id="rId7"/>
              </a:rPr>
              <a:t>https://</a:t>
            </a:r>
            <a:r>
              <a:rPr lang="fr-FR" sz="1200" dirty="0" smtClean="0">
                <a:hlinkClick r:id="rId7"/>
              </a:rPr>
              <a:t>indico.fnal.gov/conferenceDisplay.py?confId=9874</a:t>
            </a:r>
            <a:r>
              <a:rPr lang="fr-FR" sz="1800" dirty="0" smtClean="0"/>
              <a:t>	</a:t>
            </a:r>
          </a:p>
          <a:p>
            <a:pPr marL="342900" indent="-342900">
              <a:buFont typeface="Arial" pitchFamily="34" charset="0"/>
              <a:buChar char="•"/>
            </a:pPr>
            <a:endParaRPr lang="en-US" sz="2000" dirty="0" smtClean="0"/>
          </a:p>
          <a:p>
            <a:pPr marL="342900" indent="-342900">
              <a:buFont typeface="Arial" pitchFamily="34" charset="0"/>
              <a:buChar char="•"/>
            </a:pPr>
            <a:r>
              <a:rPr lang="en-US" sz="2000" dirty="0" smtClean="0"/>
              <a:t>All review recommendations closed, except two not specific to PRR</a:t>
            </a:r>
            <a:endParaRPr lang="en-US" sz="1600" dirty="0"/>
          </a:p>
          <a:p>
            <a:pPr marL="342900" indent="-342900">
              <a:buFont typeface="Wingdings" panose="05000000000000000000" pitchFamily="2" charset="2"/>
              <a:buChar char="Ø"/>
            </a:pPr>
            <a:endParaRPr lang="fr-FR" sz="2000" dirty="0"/>
          </a:p>
          <a:p>
            <a:pPr lvl="1" indent="0">
              <a:buNone/>
            </a:pPr>
            <a:endParaRPr lang="en-US" sz="1800" dirty="0"/>
          </a:p>
        </p:txBody>
      </p:sp>
      <p:sp>
        <p:nvSpPr>
          <p:cNvPr id="7" name="Slide Number Placeholder 5"/>
          <p:cNvSpPr>
            <a:spLocks noGrp="1"/>
          </p:cNvSpPr>
          <p:nvPr>
            <p:ph type="sldNum" sz="quarter" idx="4294967295"/>
          </p:nvPr>
        </p:nvSpPr>
        <p:spPr bwMode="auto">
          <a:xfrm>
            <a:off x="8566150" y="6318250"/>
            <a:ext cx="319088" cy="539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7910502B-0AF4-49E3-9D53-4A26E5378B2C}" type="slidenum">
              <a:rPr lang="en-US" altLang="en-US"/>
              <a:pPr eaLnBrk="1" hangingPunct="1"/>
              <a:t>22</a:t>
            </a:fld>
            <a:endParaRPr lang="en-US" altLang="en-US" dirty="0"/>
          </a:p>
        </p:txBody>
      </p:sp>
      <p:sp>
        <p:nvSpPr>
          <p:cNvPr id="8" name="Footer Placeholder 3"/>
          <p:cNvSpPr>
            <a:spLocks noGrp="1"/>
          </p:cNvSpPr>
          <p:nvPr>
            <p:ph type="ftr" sz="quarter" idx="4294967295"/>
          </p:nvPr>
        </p:nvSpPr>
        <p:spPr>
          <a:xfrm>
            <a:off x="597872" y="6553200"/>
            <a:ext cx="4126528" cy="314326"/>
          </a:xfrm>
          <a:prstGeom prst="rect">
            <a:avLst/>
          </a:prstGeom>
        </p:spPr>
        <p:txBody>
          <a:bodyPr/>
          <a:lstStyle/>
          <a:p>
            <a:r>
              <a:rPr lang="en-US" dirty="0" smtClean="0"/>
              <a:t>LCLS-II DOE Review Dec 2015 - Ginsburg</a:t>
            </a:r>
            <a:endParaRPr lang="en-US" dirty="0"/>
          </a:p>
        </p:txBody>
      </p:sp>
    </p:spTree>
    <p:extLst>
      <p:ext uri="{BB962C8B-B14F-4D97-AF65-F5344CB8AC3E}">
        <p14:creationId xmlns:p14="http://schemas.microsoft.com/office/powerpoint/2010/main" val="2302241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Risks &amp; Risk </a:t>
            </a:r>
            <a:r>
              <a:rPr lang="en-US" dirty="0" smtClean="0"/>
              <a:t>Mitigations (High Impact) (1/2)</a:t>
            </a:r>
            <a:br>
              <a:rPr lang="en-US" dirty="0" smtClean="0"/>
            </a:br>
            <a:endParaRPr lang="en-US" dirty="0"/>
          </a:p>
        </p:txBody>
      </p:sp>
      <p:graphicFrame>
        <p:nvGraphicFramePr>
          <p:cNvPr id="6" name="Content Placeholder 5"/>
          <p:cNvGraphicFramePr>
            <a:graphicFrameLocks noGrp="1"/>
          </p:cNvGraphicFramePr>
          <p:nvPr>
            <p:ph sz="quarter" idx="14"/>
            <p:extLst/>
          </p:nvPr>
        </p:nvGraphicFramePr>
        <p:xfrm>
          <a:off x="125282" y="1759564"/>
          <a:ext cx="8756649" cy="4994264"/>
        </p:xfrm>
        <a:graphic>
          <a:graphicData uri="http://schemas.openxmlformats.org/drawingml/2006/table">
            <a:tbl>
              <a:tblPr>
                <a:tableStyleId>{5C22544A-7EE6-4342-B048-85BDC9FD1C3A}</a:tableStyleId>
              </a:tblPr>
              <a:tblGrid>
                <a:gridCol w="1066799">
                  <a:extLst>
                    <a:ext uri="{9D8B030D-6E8A-4147-A177-3AD203B41FA5}">
                      <a16:colId xmlns="" xmlns:a16="http://schemas.microsoft.com/office/drawing/2014/main" val="2101458916"/>
                    </a:ext>
                  </a:extLst>
                </a:gridCol>
                <a:gridCol w="1638300">
                  <a:extLst>
                    <a:ext uri="{9D8B030D-6E8A-4147-A177-3AD203B41FA5}">
                      <a16:colId xmlns="" xmlns:a16="http://schemas.microsoft.com/office/drawing/2014/main" val="1557903042"/>
                    </a:ext>
                  </a:extLst>
                </a:gridCol>
                <a:gridCol w="4667250">
                  <a:extLst>
                    <a:ext uri="{9D8B030D-6E8A-4147-A177-3AD203B41FA5}">
                      <a16:colId xmlns="" xmlns:a16="http://schemas.microsoft.com/office/drawing/2014/main" val="3616039095"/>
                    </a:ext>
                  </a:extLst>
                </a:gridCol>
                <a:gridCol w="1384300">
                  <a:extLst>
                    <a:ext uri="{9D8B030D-6E8A-4147-A177-3AD203B41FA5}">
                      <a16:colId xmlns="" xmlns:a16="http://schemas.microsoft.com/office/drawing/2014/main" val="2201402002"/>
                    </a:ext>
                  </a:extLst>
                </a:gridCol>
              </a:tblGrid>
              <a:tr h="2007224">
                <a:tc>
                  <a:txBody>
                    <a:bodyPr/>
                    <a:lstStyle/>
                    <a:p>
                      <a:pPr algn="l" fontAlgn="t"/>
                      <a:r>
                        <a:rPr lang="en-US" sz="1600" u="none" strike="noStrike" dirty="0" err="1" smtClean="0">
                          <a:solidFill>
                            <a:srgbClr val="FF0000"/>
                          </a:solidFill>
                          <a:effectLst/>
                        </a:rPr>
                        <a:t>pCM</a:t>
                      </a:r>
                      <a:endParaRPr lang="en-US" sz="1600" u="none" strike="noStrike" dirty="0" smtClean="0">
                        <a:solidFill>
                          <a:srgbClr val="FF0000"/>
                        </a:solidFill>
                        <a:effectLst/>
                      </a:endParaRPr>
                    </a:p>
                    <a:p>
                      <a:pPr algn="l" fontAlgn="t"/>
                      <a:r>
                        <a:rPr lang="en-US" sz="1600" u="none" strike="noStrike" dirty="0" smtClean="0">
                          <a:solidFill>
                            <a:srgbClr val="FF0000"/>
                          </a:solidFill>
                          <a:effectLst/>
                        </a:rPr>
                        <a:t>Assembly</a:t>
                      </a:r>
                      <a:endParaRPr lang="en-US" sz="1600" b="0" i="0" u="none" strike="noStrike" dirty="0">
                        <a:solidFill>
                          <a:srgbClr val="FF0000"/>
                        </a:solidFill>
                        <a:effectLst/>
                        <a:latin typeface="Calibri" panose="020F0502020204030204" pitchFamily="34" charset="0"/>
                      </a:endParaRPr>
                    </a:p>
                  </a:txBody>
                  <a:tcPr marL="0" marR="0" marT="0" marB="0"/>
                </a:tc>
                <a:tc>
                  <a:txBody>
                    <a:bodyPr/>
                    <a:lstStyle/>
                    <a:p>
                      <a:pPr algn="l" fontAlgn="t"/>
                      <a:r>
                        <a:rPr lang="en-US" sz="1600" u="none" strike="noStrike" dirty="0" smtClean="0">
                          <a:effectLst/>
                        </a:rPr>
                        <a:t>If </a:t>
                      </a:r>
                      <a:r>
                        <a:rPr lang="en-US" sz="1600" u="none" strike="noStrike" dirty="0" err="1" smtClean="0">
                          <a:effectLst/>
                        </a:rPr>
                        <a:t>pCM</a:t>
                      </a:r>
                      <a:r>
                        <a:rPr lang="en-US" sz="1600" u="none" strike="noStrike" dirty="0" smtClean="0">
                          <a:effectLst/>
                        </a:rPr>
                        <a:t> designs </a:t>
                      </a:r>
                      <a:r>
                        <a:rPr lang="en-US" sz="1600" u="none" strike="noStrike" dirty="0">
                          <a:effectLst/>
                        </a:rPr>
                        <a:t>don't integrate as planned, </a:t>
                      </a:r>
                      <a:endParaRPr lang="en-US" sz="1600" u="none" strike="noStrike" dirty="0" smtClean="0">
                        <a:effectLst/>
                      </a:endParaRPr>
                    </a:p>
                    <a:p>
                      <a:pPr marL="0" marR="0" indent="0" algn="l" defTabSz="914400" rtl="0" eaLnBrk="1" fontAlgn="t" latinLnBrk="0" hangingPunct="1">
                        <a:lnSpc>
                          <a:spcPct val="100000"/>
                        </a:lnSpc>
                        <a:spcBef>
                          <a:spcPts val="0"/>
                        </a:spcBef>
                        <a:spcAft>
                          <a:spcPts val="0"/>
                        </a:spcAft>
                        <a:buClrTx/>
                        <a:buSzTx/>
                        <a:buFontTx/>
                        <a:buNone/>
                        <a:tabLst/>
                        <a:defRPr/>
                      </a:pPr>
                      <a:r>
                        <a:rPr lang="en-US" sz="1600" u="none" strike="noStrike" dirty="0" smtClean="0">
                          <a:effectLst/>
                        </a:rPr>
                        <a:t>THEN production assembly</a:t>
                      </a:r>
                      <a:r>
                        <a:rPr lang="en-US" sz="1600" u="none" strike="noStrike" baseline="0" dirty="0" smtClean="0">
                          <a:effectLst/>
                        </a:rPr>
                        <a:t> will be</a:t>
                      </a:r>
                      <a:r>
                        <a:rPr lang="en-US" sz="1600" u="none" strike="noStrike" dirty="0" smtClean="0">
                          <a:effectLst/>
                        </a:rPr>
                        <a:t> delayed</a:t>
                      </a:r>
                      <a:endParaRPr lang="en-US" sz="1600" b="0"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600" u="none" strike="noStrike" dirty="0" smtClean="0">
                          <a:effectLst/>
                        </a:rPr>
                        <a:t>Develop Lessons Learned, Use prototype work to refine processes and design to reduce impact to production assembly. Revise tooling, update procedures, and revise QA/QC processes.</a:t>
                      </a:r>
                      <a:br>
                        <a:rPr lang="en-US" sz="1600" u="none" strike="noStrike" dirty="0" smtClean="0">
                          <a:effectLst/>
                        </a:rPr>
                      </a:br>
                      <a:r>
                        <a:rPr lang="en-US" sz="1600" u="none" strike="noStrike" dirty="0" smtClean="0">
                          <a:effectLst/>
                        </a:rPr>
                        <a:t>cold test will give lessons learned, design changes and process improvements. </a:t>
                      </a:r>
                      <a:endParaRPr lang="en-US" sz="1600" b="0"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600" u="none" strike="noStrike" dirty="0" smtClean="0">
                          <a:effectLst/>
                        </a:rPr>
                        <a:t>Fermilab </a:t>
                      </a:r>
                      <a:r>
                        <a:rPr lang="en-US" sz="1600" u="none" strike="noStrike" dirty="0" err="1" smtClean="0">
                          <a:effectLst/>
                        </a:rPr>
                        <a:t>pCM</a:t>
                      </a:r>
                      <a:r>
                        <a:rPr lang="en-US" sz="1600" u="none" strike="noStrike" dirty="0" smtClean="0">
                          <a:effectLst/>
                        </a:rPr>
                        <a:t> </a:t>
                      </a:r>
                      <a:r>
                        <a:rPr lang="en-US" sz="1600" u="none" strike="noStrike" dirty="0">
                          <a:effectLst/>
                        </a:rPr>
                        <a:t>begins cold testing </a:t>
                      </a:r>
                      <a:r>
                        <a:rPr lang="en-US" sz="1600" u="none" strike="noStrike" dirty="0" smtClean="0">
                          <a:effectLst/>
                        </a:rPr>
                        <a:t>09.2016</a:t>
                      </a:r>
                      <a:r>
                        <a:rPr lang="en-US" sz="1600" u="none" strike="noStrike" dirty="0">
                          <a:effectLst/>
                        </a:rPr>
                        <a:t/>
                      </a:r>
                      <a:br>
                        <a:rPr lang="en-US" sz="1600" u="none" strike="noStrike" dirty="0">
                          <a:effectLst/>
                        </a:rPr>
                      </a:br>
                      <a:r>
                        <a:rPr lang="en-US" sz="1600" u="none" strike="noStrike" dirty="0">
                          <a:effectLst/>
                        </a:rPr>
                        <a:t/>
                      </a:r>
                      <a:br>
                        <a:rPr lang="en-US" sz="1600" u="none" strike="noStrike" dirty="0">
                          <a:effectLst/>
                        </a:rPr>
                      </a:br>
                      <a:r>
                        <a:rPr lang="en-US" sz="1600" u="none" strike="noStrike" dirty="0">
                          <a:effectLst/>
                        </a:rPr>
                        <a:t>JLab </a:t>
                      </a:r>
                      <a:r>
                        <a:rPr lang="en-US" sz="1600" u="none" strike="noStrike" dirty="0" err="1" smtClean="0">
                          <a:effectLst/>
                        </a:rPr>
                        <a:t>pCM</a:t>
                      </a:r>
                      <a:r>
                        <a:rPr lang="en-US" sz="1600" u="none" strike="noStrike" dirty="0" smtClean="0">
                          <a:effectLst/>
                        </a:rPr>
                        <a:t> </a:t>
                      </a:r>
                      <a:r>
                        <a:rPr lang="en-US" sz="1600" u="none" strike="noStrike" dirty="0">
                          <a:effectLst/>
                        </a:rPr>
                        <a:t>cold testing </a:t>
                      </a:r>
                      <a:r>
                        <a:rPr lang="en-US" sz="1600" u="none" strike="noStrike" dirty="0" smtClean="0">
                          <a:effectLst/>
                        </a:rPr>
                        <a:t>10.2016.</a:t>
                      </a:r>
                      <a:endParaRPr lang="en-US" sz="16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 xmlns:a16="http://schemas.microsoft.com/office/drawing/2014/main" val="824053755"/>
                  </a:ext>
                </a:extLst>
              </a:tr>
              <a:tr h="1524000">
                <a:tc>
                  <a:txBody>
                    <a:bodyPr/>
                    <a:lstStyle/>
                    <a:p>
                      <a:pPr algn="l" fontAlgn="t"/>
                      <a:r>
                        <a:rPr lang="en-US" sz="1600" u="none" strike="noStrike" dirty="0">
                          <a:solidFill>
                            <a:srgbClr val="FF0000"/>
                          </a:solidFill>
                          <a:effectLst/>
                        </a:rPr>
                        <a:t>Damage during </a:t>
                      </a:r>
                      <a:r>
                        <a:rPr lang="en-US" sz="1600" u="none" strike="noStrike" dirty="0" smtClean="0">
                          <a:solidFill>
                            <a:srgbClr val="FF0000"/>
                          </a:solidFill>
                          <a:effectLst/>
                        </a:rPr>
                        <a:t>shipping</a:t>
                      </a:r>
                      <a:endParaRPr lang="en-US" sz="1600" b="0" i="0" u="none" strike="noStrike" dirty="0">
                        <a:solidFill>
                          <a:srgbClr val="FF0000"/>
                        </a:solidFill>
                        <a:effectLst/>
                        <a:latin typeface="Calibri" panose="020F0502020204030204" pitchFamily="34" charset="0"/>
                      </a:endParaRPr>
                    </a:p>
                  </a:txBody>
                  <a:tcPr marL="0" marR="0" marT="0" marB="0"/>
                </a:tc>
                <a:tc>
                  <a:txBody>
                    <a:bodyPr/>
                    <a:lstStyle/>
                    <a:p>
                      <a:pPr algn="l" fontAlgn="t"/>
                      <a:r>
                        <a:rPr lang="en-US" sz="1600" u="none" strike="noStrike" dirty="0">
                          <a:effectLst/>
                        </a:rPr>
                        <a:t>If </a:t>
                      </a:r>
                      <a:r>
                        <a:rPr lang="en-US" sz="1600" u="none" strike="noStrike" dirty="0" smtClean="0">
                          <a:effectLst/>
                        </a:rPr>
                        <a:t>shipping subjects CM has </a:t>
                      </a:r>
                      <a:r>
                        <a:rPr lang="en-US" sz="1600" u="none" strike="noStrike" dirty="0">
                          <a:effectLst/>
                        </a:rPr>
                        <a:t>extreme </a:t>
                      </a:r>
                      <a:r>
                        <a:rPr lang="en-US" sz="1600" u="none" strike="noStrike" dirty="0" smtClean="0">
                          <a:effectLst/>
                        </a:rPr>
                        <a:t>shock </a:t>
                      </a:r>
                    </a:p>
                    <a:p>
                      <a:pPr algn="l" fontAlgn="t"/>
                      <a:r>
                        <a:rPr lang="en-US" sz="1600" u="none" strike="noStrike" dirty="0" smtClean="0">
                          <a:effectLst/>
                        </a:rPr>
                        <a:t>Then delivery </a:t>
                      </a:r>
                      <a:r>
                        <a:rPr lang="en-US" sz="1600" u="none" strike="noStrike" dirty="0">
                          <a:effectLst/>
                        </a:rPr>
                        <a:t>will be delayed.</a:t>
                      </a:r>
                      <a:endParaRPr lang="en-US" sz="1600" b="0"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600" u="none" strike="noStrike" dirty="0" smtClean="0">
                          <a:effectLst/>
                        </a:rPr>
                        <a:t>Other </a:t>
                      </a:r>
                      <a:r>
                        <a:rPr lang="en-US" sz="1600" u="none" strike="noStrike" dirty="0">
                          <a:effectLst/>
                        </a:rPr>
                        <a:t>labs (DESY XFEL) have realized  </a:t>
                      </a:r>
                      <a:r>
                        <a:rPr lang="en-US" sz="1600" u="none" strike="noStrike" dirty="0" smtClean="0">
                          <a:effectLst/>
                        </a:rPr>
                        <a:t>2/101 </a:t>
                      </a:r>
                      <a:r>
                        <a:rPr lang="en-US" sz="1600" u="none" strike="noStrike" dirty="0">
                          <a:effectLst/>
                        </a:rPr>
                        <a:t>failure </a:t>
                      </a:r>
                      <a:r>
                        <a:rPr lang="en-US" sz="1600" u="none" strike="noStrike" dirty="0" smtClean="0">
                          <a:effectLst/>
                        </a:rPr>
                        <a:t>without </a:t>
                      </a:r>
                      <a:r>
                        <a:rPr lang="en-US" sz="1600" u="none" strike="noStrike" dirty="0">
                          <a:effectLst/>
                        </a:rPr>
                        <a:t>mitigations in place.  SNS </a:t>
                      </a:r>
                      <a:r>
                        <a:rPr lang="en-US" sz="1600" u="none" strike="noStrike" dirty="0" smtClean="0">
                          <a:effectLst/>
                        </a:rPr>
                        <a:t>similar </a:t>
                      </a:r>
                      <a:r>
                        <a:rPr lang="en-US" sz="1600" u="none" strike="noStrike" dirty="0">
                          <a:effectLst/>
                        </a:rPr>
                        <a:t/>
                      </a:r>
                      <a:br>
                        <a:rPr lang="en-US" sz="1600" u="none" strike="noStrike" dirty="0">
                          <a:effectLst/>
                        </a:rPr>
                      </a:br>
                      <a:r>
                        <a:rPr lang="en-US" sz="1600" u="none" strike="noStrike" dirty="0">
                          <a:effectLst/>
                        </a:rPr>
                        <a:t>Perform dry-runs under realistic conditions. Investigate </a:t>
                      </a:r>
                      <a:r>
                        <a:rPr lang="en-US" sz="1600" u="none" strike="noStrike" dirty="0" smtClean="0">
                          <a:effectLst/>
                        </a:rPr>
                        <a:t>and determine alternate scheme. </a:t>
                      </a:r>
                      <a:r>
                        <a:rPr lang="en-US" sz="1600" u="none" strike="noStrike" dirty="0">
                          <a:effectLst/>
                        </a:rPr>
                        <a:t/>
                      </a:r>
                      <a:br>
                        <a:rPr lang="en-US" sz="1600" u="none" strike="noStrike" dirty="0">
                          <a:effectLst/>
                        </a:rPr>
                      </a:br>
                      <a:r>
                        <a:rPr lang="en-US" sz="1600" u="none" strike="noStrike" dirty="0">
                          <a:effectLst/>
                        </a:rPr>
                        <a:t>Shipping test March 2017. </a:t>
                      </a:r>
                      <a:r>
                        <a:rPr lang="en-US" sz="1600" u="none" strike="noStrike" dirty="0" smtClean="0">
                          <a:effectLst/>
                        </a:rPr>
                        <a:t>labs </a:t>
                      </a:r>
                      <a:r>
                        <a:rPr lang="en-US" sz="1600" u="none" strike="noStrike" dirty="0">
                          <a:effectLst/>
                        </a:rPr>
                        <a:t>will need to store </a:t>
                      </a:r>
                      <a:r>
                        <a:rPr lang="en-US" sz="1600" u="none" strike="noStrike" dirty="0" smtClean="0">
                          <a:effectLst/>
                        </a:rPr>
                        <a:t>Cryomodules</a:t>
                      </a:r>
                      <a:r>
                        <a:rPr lang="en-US" sz="1600" u="none" strike="noStrike" baseline="0" dirty="0" smtClean="0">
                          <a:effectLst/>
                        </a:rPr>
                        <a:t> until OK.</a:t>
                      </a:r>
                      <a:endParaRPr lang="en-US" sz="1600" b="0"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600" u="none" strike="noStrike" dirty="0">
                          <a:effectLst/>
                        </a:rPr>
                        <a:t>Preliminary shipping test </a:t>
                      </a:r>
                      <a:r>
                        <a:rPr lang="en-US" sz="1600" u="none" strike="noStrike" dirty="0" smtClean="0">
                          <a:effectLst/>
                        </a:rPr>
                        <a:t>for Q1FY17</a:t>
                      </a:r>
                      <a:endParaRPr lang="en-US" sz="16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 xmlns:a16="http://schemas.microsoft.com/office/drawing/2014/main" val="1559470617"/>
                  </a:ext>
                </a:extLst>
              </a:tr>
              <a:tr h="774318">
                <a:tc>
                  <a:txBody>
                    <a:bodyPr/>
                    <a:lstStyle/>
                    <a:p>
                      <a:pPr algn="l" fontAlgn="t"/>
                      <a:r>
                        <a:rPr lang="en-US" sz="1600" u="none" strike="noStrike" dirty="0" smtClean="0">
                          <a:solidFill>
                            <a:srgbClr val="FF0000"/>
                          </a:solidFill>
                          <a:effectLst/>
                        </a:rPr>
                        <a:t>CM</a:t>
                      </a:r>
                      <a:r>
                        <a:rPr lang="en-US" sz="1600" u="none" strike="noStrike" baseline="0" dirty="0" smtClean="0">
                          <a:solidFill>
                            <a:srgbClr val="FF0000"/>
                          </a:solidFill>
                          <a:effectLst/>
                        </a:rPr>
                        <a:t> </a:t>
                      </a:r>
                      <a:r>
                        <a:rPr lang="en-US" sz="1600" u="none" strike="noStrike" dirty="0" smtClean="0">
                          <a:solidFill>
                            <a:srgbClr val="FF0000"/>
                          </a:solidFill>
                          <a:effectLst/>
                        </a:rPr>
                        <a:t>rework</a:t>
                      </a:r>
                      <a:endParaRPr lang="en-US" sz="1600" b="0" i="0" u="none" strike="noStrike" dirty="0">
                        <a:solidFill>
                          <a:srgbClr val="FF0000"/>
                        </a:solidFill>
                        <a:effectLst/>
                        <a:latin typeface="Calibri" panose="020F0502020204030204" pitchFamily="34" charset="0"/>
                      </a:endParaRPr>
                    </a:p>
                  </a:txBody>
                  <a:tcPr marL="0" marR="0" marT="0" marB="0"/>
                </a:tc>
                <a:tc>
                  <a:txBody>
                    <a:bodyPr/>
                    <a:lstStyle/>
                    <a:p>
                      <a:pPr algn="l" fontAlgn="t"/>
                      <a:r>
                        <a:rPr lang="en-US" sz="1600" u="none" strike="noStrike" dirty="0">
                          <a:effectLst/>
                        </a:rPr>
                        <a:t>Production Cryomodule fails test </a:t>
                      </a:r>
                      <a:r>
                        <a:rPr lang="en-US" sz="1600" u="none" strike="noStrike" dirty="0" smtClean="0">
                          <a:effectLst/>
                        </a:rPr>
                        <a:t> </a:t>
                      </a:r>
                    </a:p>
                    <a:p>
                      <a:pPr algn="l" fontAlgn="t"/>
                      <a:r>
                        <a:rPr lang="en-US" sz="1600" u="none" strike="noStrike" dirty="0" smtClean="0">
                          <a:effectLst/>
                        </a:rPr>
                        <a:t>Then</a:t>
                      </a:r>
                      <a:r>
                        <a:rPr lang="en-US" sz="1600" u="none" strike="noStrike" baseline="0" dirty="0" smtClean="0">
                          <a:effectLst/>
                        </a:rPr>
                        <a:t> </a:t>
                      </a:r>
                      <a:r>
                        <a:rPr lang="en-US" sz="1600" u="none" strike="noStrike" dirty="0" smtClean="0">
                          <a:effectLst/>
                        </a:rPr>
                        <a:t> </a:t>
                      </a:r>
                      <a:r>
                        <a:rPr lang="en-US" sz="1600" u="none" strike="noStrike" dirty="0">
                          <a:effectLst/>
                        </a:rPr>
                        <a:t>require </a:t>
                      </a:r>
                      <a:r>
                        <a:rPr lang="en-US" sz="1600" u="none" strike="noStrike" dirty="0" smtClean="0">
                          <a:effectLst/>
                        </a:rPr>
                        <a:t>rework/retest</a:t>
                      </a:r>
                      <a:endParaRPr lang="en-US" sz="1600" b="0"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600" u="none" strike="noStrike" dirty="0" smtClean="0">
                          <a:effectLst/>
                        </a:rPr>
                        <a:t>Supply </a:t>
                      </a:r>
                      <a:r>
                        <a:rPr lang="en-US" sz="1600" u="none" strike="noStrike" dirty="0">
                          <a:effectLst/>
                        </a:rPr>
                        <a:t>Chain, Defective </a:t>
                      </a:r>
                      <a:r>
                        <a:rPr lang="en-US" sz="1600" u="none" strike="noStrike" dirty="0" smtClean="0">
                          <a:effectLst/>
                        </a:rPr>
                        <a:t>Parts</a:t>
                      </a:r>
                      <a:r>
                        <a:rPr lang="en-US" sz="1600" u="none" strike="noStrike" dirty="0">
                          <a:effectLst/>
                        </a:rPr>
                        <a:t/>
                      </a:r>
                      <a:br>
                        <a:rPr lang="en-US" sz="1600" u="none" strike="noStrike" dirty="0">
                          <a:effectLst/>
                        </a:rPr>
                      </a:br>
                      <a:r>
                        <a:rPr lang="en-US" sz="1600" u="none" strike="noStrike" dirty="0">
                          <a:effectLst/>
                        </a:rPr>
                        <a:t>Include pre-production Cryomodule in project plan at each partner laboratory.  Production plan includes longer duration for the first three Cryomodules to finalize assembly and QC procedures.</a:t>
                      </a:r>
                      <a:endParaRPr lang="en-US" sz="1600" b="0"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600" u="none" strike="noStrike" dirty="0" err="1" smtClean="0">
                          <a:effectLst/>
                        </a:rPr>
                        <a:t>pCM</a:t>
                      </a:r>
                      <a:r>
                        <a:rPr lang="en-US" sz="1600" u="none" strike="noStrike" dirty="0" smtClean="0">
                          <a:effectLst/>
                        </a:rPr>
                        <a:t> almost</a:t>
                      </a:r>
                      <a:r>
                        <a:rPr lang="en-US" sz="1600" u="none" strike="noStrike" baseline="0" dirty="0" smtClean="0">
                          <a:effectLst/>
                        </a:rPr>
                        <a:t> complete </a:t>
                      </a:r>
                      <a:r>
                        <a:rPr lang="en-US" sz="1600" u="none" strike="noStrike" dirty="0" smtClean="0">
                          <a:effectLst/>
                        </a:rPr>
                        <a:t>9/2016</a:t>
                      </a:r>
                      <a:r>
                        <a:rPr lang="en-US" sz="1600" u="none" strike="noStrike" dirty="0">
                          <a:effectLst/>
                        </a:rPr>
                        <a:t>.</a:t>
                      </a:r>
                      <a:endParaRPr lang="en-US" sz="16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 xmlns:a16="http://schemas.microsoft.com/office/drawing/2014/main" val="346608998"/>
                  </a:ext>
                </a:extLst>
              </a:tr>
            </a:tbl>
          </a:graphicData>
        </a:graphic>
      </p:graphicFrame>
      <p:graphicFrame>
        <p:nvGraphicFramePr>
          <p:cNvPr id="8" name="Table 7"/>
          <p:cNvGraphicFramePr>
            <a:graphicFrameLocks noGrp="1"/>
          </p:cNvGraphicFramePr>
          <p:nvPr>
            <p:extLst/>
          </p:nvPr>
        </p:nvGraphicFramePr>
        <p:xfrm>
          <a:off x="137349" y="1160019"/>
          <a:ext cx="8756652" cy="548640"/>
        </p:xfrm>
        <a:graphic>
          <a:graphicData uri="http://schemas.openxmlformats.org/drawingml/2006/table">
            <a:tbl>
              <a:tblPr firstRow="1" bandRow="1">
                <a:tableStyleId>{5C22544A-7EE6-4342-B048-85BDC9FD1C3A}</a:tableStyleId>
              </a:tblPr>
              <a:tblGrid>
                <a:gridCol w="1044577">
                  <a:extLst>
                    <a:ext uri="{9D8B030D-6E8A-4147-A177-3AD203B41FA5}">
                      <a16:colId xmlns="" xmlns:a16="http://schemas.microsoft.com/office/drawing/2014/main" val="1105628032"/>
                    </a:ext>
                  </a:extLst>
                </a:gridCol>
                <a:gridCol w="1592035">
                  <a:extLst>
                    <a:ext uri="{9D8B030D-6E8A-4147-A177-3AD203B41FA5}">
                      <a16:colId xmlns="" xmlns:a16="http://schemas.microsoft.com/office/drawing/2014/main" val="249940572"/>
                    </a:ext>
                  </a:extLst>
                </a:gridCol>
                <a:gridCol w="4659086">
                  <a:extLst>
                    <a:ext uri="{9D8B030D-6E8A-4147-A177-3AD203B41FA5}">
                      <a16:colId xmlns="" xmlns:a16="http://schemas.microsoft.com/office/drawing/2014/main" val="2303357845"/>
                    </a:ext>
                  </a:extLst>
                </a:gridCol>
                <a:gridCol w="1460954">
                  <a:extLst>
                    <a:ext uri="{9D8B030D-6E8A-4147-A177-3AD203B41FA5}">
                      <a16:colId xmlns="" xmlns:a16="http://schemas.microsoft.com/office/drawing/2014/main" val="2646684077"/>
                    </a:ext>
                  </a:extLst>
                </a:gridCol>
              </a:tblGrid>
              <a:tr h="370840">
                <a:tc>
                  <a:txBody>
                    <a:bodyPr/>
                    <a:lstStyle/>
                    <a:p>
                      <a:pPr algn="l" fontAlgn="t"/>
                      <a:r>
                        <a:rPr lang="en-US" sz="2000" b="1" i="0" u="none" strike="noStrike" dirty="0" smtClean="0">
                          <a:solidFill>
                            <a:schemeClr val="bg1"/>
                          </a:solidFill>
                          <a:effectLst/>
                          <a:latin typeface="Calibri" panose="020F0502020204030204" pitchFamily="34" charset="0"/>
                        </a:rPr>
                        <a:t>Title</a:t>
                      </a:r>
                      <a:endParaRPr lang="en-US" sz="2000" b="1" i="0" u="none" strike="noStrike" dirty="0">
                        <a:solidFill>
                          <a:schemeClr val="bg1"/>
                        </a:solidFill>
                        <a:effectLst/>
                        <a:latin typeface="Calibri" panose="020F0502020204030204" pitchFamily="34" charset="0"/>
                      </a:endParaRPr>
                    </a:p>
                  </a:txBody>
                  <a:tcPr marL="0" marR="0" marT="0" marB="0"/>
                </a:tc>
                <a:tc>
                  <a:txBody>
                    <a:bodyPr/>
                    <a:lstStyle/>
                    <a:p>
                      <a:pPr algn="l" fontAlgn="t"/>
                      <a:r>
                        <a:rPr lang="en-US" sz="1800" b="1" i="0" u="none" strike="noStrike" dirty="0">
                          <a:solidFill>
                            <a:schemeClr val="bg1"/>
                          </a:solidFill>
                          <a:effectLst/>
                          <a:latin typeface="Calibri" panose="020F0502020204030204" pitchFamily="34" charset="0"/>
                        </a:rPr>
                        <a:t>IF/THEN</a:t>
                      </a:r>
                    </a:p>
                  </a:txBody>
                  <a:tcPr marL="0" marR="0" marT="0" marB="0"/>
                </a:tc>
                <a:tc>
                  <a:txBody>
                    <a:bodyPr/>
                    <a:lstStyle/>
                    <a:p>
                      <a:pPr algn="l" fontAlgn="t"/>
                      <a:r>
                        <a:rPr lang="en-US" sz="1800" b="1" i="0" u="none" strike="noStrike" dirty="0" smtClean="0">
                          <a:solidFill>
                            <a:schemeClr val="bg1"/>
                          </a:solidFill>
                          <a:effectLst/>
                          <a:latin typeface="Calibri" panose="020F0502020204030204" pitchFamily="34" charset="0"/>
                        </a:rPr>
                        <a:t>Mitigations</a:t>
                      </a:r>
                      <a:endParaRPr lang="en-US" sz="1800" b="1" i="0" u="none" strike="noStrike" dirty="0">
                        <a:solidFill>
                          <a:schemeClr val="bg1"/>
                        </a:solidFill>
                        <a:effectLst/>
                        <a:latin typeface="Calibri" panose="020F0502020204030204" pitchFamily="34" charset="0"/>
                      </a:endParaRPr>
                    </a:p>
                  </a:txBody>
                  <a:tcPr marL="0" marR="0" marT="0" marB="0"/>
                </a:tc>
                <a:tc>
                  <a:txBody>
                    <a:bodyPr/>
                    <a:lstStyle/>
                    <a:p>
                      <a:pPr algn="l" fontAlgn="t"/>
                      <a:r>
                        <a:rPr lang="en-US" sz="1800" b="1" i="0" u="none" strike="noStrike" dirty="0" smtClean="0">
                          <a:solidFill>
                            <a:schemeClr val="bg1"/>
                          </a:solidFill>
                          <a:effectLst/>
                          <a:latin typeface="Calibri" panose="020F0502020204030204" pitchFamily="34" charset="0"/>
                        </a:rPr>
                        <a:t>Schedule</a:t>
                      </a:r>
                      <a:r>
                        <a:rPr lang="en-US" sz="1800" b="1" i="0" u="none" strike="noStrike" dirty="0">
                          <a:solidFill>
                            <a:schemeClr val="bg1"/>
                          </a:solidFill>
                          <a:effectLst/>
                          <a:latin typeface="Calibri" panose="020F0502020204030204" pitchFamily="34" charset="0"/>
                        </a:rPr>
                        <a:t/>
                      </a:r>
                      <a:br>
                        <a:rPr lang="en-US" sz="1800" b="1" i="0" u="none" strike="noStrike" dirty="0">
                          <a:solidFill>
                            <a:schemeClr val="bg1"/>
                          </a:solidFill>
                          <a:effectLst/>
                          <a:latin typeface="Calibri" panose="020F0502020204030204" pitchFamily="34" charset="0"/>
                        </a:rPr>
                      </a:br>
                      <a:endParaRPr lang="en-US" sz="1800" b="1" i="0" u="none" strike="noStrike" dirty="0">
                        <a:solidFill>
                          <a:schemeClr val="bg1"/>
                        </a:solidFill>
                        <a:effectLst/>
                        <a:latin typeface="Calibri" panose="020F0502020204030204" pitchFamily="34" charset="0"/>
                      </a:endParaRPr>
                    </a:p>
                  </a:txBody>
                  <a:tcPr marL="0" marR="0" marT="0" marB="0"/>
                </a:tc>
                <a:extLst>
                  <a:ext uri="{0D108BD9-81ED-4DB2-BD59-A6C34878D82A}">
                    <a16:rowId xmlns="" xmlns:a16="http://schemas.microsoft.com/office/drawing/2014/main" val="295796744"/>
                  </a:ext>
                </a:extLst>
              </a:tr>
            </a:tbl>
          </a:graphicData>
        </a:graphic>
      </p:graphicFrame>
      <p:sp>
        <p:nvSpPr>
          <p:cNvPr id="2" name="Footer Placeholder 1"/>
          <p:cNvSpPr>
            <a:spLocks noGrp="1"/>
          </p:cNvSpPr>
          <p:nvPr>
            <p:ph type="ftr" sz="quarter" idx="13"/>
          </p:nvPr>
        </p:nvSpPr>
        <p:spPr/>
        <p:txBody>
          <a:bodyPr/>
          <a:lstStyle/>
          <a:p>
            <a:r>
              <a:rPr lang="de-DE" smtClean="0"/>
              <a:t>C.M. Ginsburg - CM PRR Sep.13-14 2016</a:t>
            </a:r>
            <a:endParaRPr lang="en-US" dirty="0"/>
          </a:p>
        </p:txBody>
      </p:sp>
      <p:sp>
        <p:nvSpPr>
          <p:cNvPr id="4" name="Slide Number Placeholder 3"/>
          <p:cNvSpPr>
            <a:spLocks noGrp="1"/>
          </p:cNvSpPr>
          <p:nvPr>
            <p:ph type="sldNum" sz="quarter" idx="11"/>
          </p:nvPr>
        </p:nvSpPr>
        <p:spPr/>
        <p:txBody>
          <a:bodyPr/>
          <a:lstStyle/>
          <a:p>
            <a:fld id="{5BD36294-2849-48A8-8531-5354CF3095D2}" type="slidenum">
              <a:rPr lang="en-US" smtClean="0"/>
              <a:pPr/>
              <a:t>23</a:t>
            </a:fld>
            <a:endParaRPr lang="en-US" dirty="0"/>
          </a:p>
        </p:txBody>
      </p:sp>
    </p:spTree>
    <p:extLst>
      <p:ext uri="{BB962C8B-B14F-4D97-AF65-F5344CB8AC3E}">
        <p14:creationId xmlns:p14="http://schemas.microsoft.com/office/powerpoint/2010/main" val="442769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24</a:t>
            </a:fld>
            <a:endParaRPr lang="en-US" dirty="0"/>
          </a:p>
        </p:txBody>
      </p:sp>
      <p:sp>
        <p:nvSpPr>
          <p:cNvPr id="3" name="Title 2"/>
          <p:cNvSpPr>
            <a:spLocks noGrp="1"/>
          </p:cNvSpPr>
          <p:nvPr>
            <p:ph type="title"/>
          </p:nvPr>
        </p:nvSpPr>
        <p:spPr/>
        <p:txBody>
          <a:bodyPr/>
          <a:lstStyle/>
          <a:p>
            <a:r>
              <a:rPr lang="en-US" dirty="0"/>
              <a:t>Risks &amp; Risk </a:t>
            </a:r>
            <a:r>
              <a:rPr lang="en-US" dirty="0" smtClean="0"/>
              <a:t>Mitigations (High Impact) – (2/2)</a:t>
            </a:r>
            <a:endParaRPr lang="en-US" dirty="0"/>
          </a:p>
        </p:txBody>
      </p:sp>
      <p:graphicFrame>
        <p:nvGraphicFramePr>
          <p:cNvPr id="6" name="Content Placeholder 5"/>
          <p:cNvGraphicFramePr>
            <a:graphicFrameLocks noGrp="1"/>
          </p:cNvGraphicFramePr>
          <p:nvPr>
            <p:ph sz="quarter" idx="14"/>
            <p:extLst/>
          </p:nvPr>
        </p:nvGraphicFramePr>
        <p:xfrm>
          <a:off x="193677" y="1954739"/>
          <a:ext cx="8691406" cy="3813323"/>
        </p:xfrm>
        <a:graphic>
          <a:graphicData uri="http://schemas.openxmlformats.org/drawingml/2006/table">
            <a:tbl>
              <a:tblPr>
                <a:tableStyleId>{5C22544A-7EE6-4342-B048-85BDC9FD1C3A}</a:tableStyleId>
              </a:tblPr>
              <a:tblGrid>
                <a:gridCol w="1098792">
                  <a:extLst>
                    <a:ext uri="{9D8B030D-6E8A-4147-A177-3AD203B41FA5}">
                      <a16:colId xmlns="" xmlns:a16="http://schemas.microsoft.com/office/drawing/2014/main" val="2101458916"/>
                    </a:ext>
                  </a:extLst>
                </a:gridCol>
                <a:gridCol w="2720636">
                  <a:extLst>
                    <a:ext uri="{9D8B030D-6E8A-4147-A177-3AD203B41FA5}">
                      <a16:colId xmlns="" xmlns:a16="http://schemas.microsoft.com/office/drawing/2014/main" val="1557903042"/>
                    </a:ext>
                  </a:extLst>
                </a:gridCol>
                <a:gridCol w="2738519">
                  <a:extLst>
                    <a:ext uri="{9D8B030D-6E8A-4147-A177-3AD203B41FA5}">
                      <a16:colId xmlns="" xmlns:a16="http://schemas.microsoft.com/office/drawing/2014/main" val="3616039095"/>
                    </a:ext>
                  </a:extLst>
                </a:gridCol>
                <a:gridCol w="2133459">
                  <a:extLst>
                    <a:ext uri="{9D8B030D-6E8A-4147-A177-3AD203B41FA5}">
                      <a16:colId xmlns="" xmlns:a16="http://schemas.microsoft.com/office/drawing/2014/main" val="2201402002"/>
                    </a:ext>
                  </a:extLst>
                </a:gridCol>
              </a:tblGrid>
              <a:tr h="1374923">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600" u="none" strike="noStrike" dirty="0" smtClean="0">
                          <a:solidFill>
                            <a:srgbClr val="FF0000"/>
                          </a:solidFill>
                          <a:effectLst/>
                          <a:latin typeface="+mn-lt"/>
                        </a:rPr>
                        <a:t>JLAB </a:t>
                      </a:r>
                      <a:r>
                        <a:rPr lang="en-US" sz="1600" u="none" strike="noStrike" dirty="0" err="1" smtClean="0">
                          <a:solidFill>
                            <a:srgbClr val="FF0000"/>
                          </a:solidFill>
                          <a:effectLst/>
                          <a:latin typeface="+mn-lt"/>
                        </a:rPr>
                        <a:t>Cryomodule</a:t>
                      </a:r>
                      <a:r>
                        <a:rPr lang="en-US" sz="1600" u="none" strike="noStrike" dirty="0" smtClean="0">
                          <a:solidFill>
                            <a:srgbClr val="FF0000"/>
                          </a:solidFill>
                          <a:effectLst/>
                          <a:latin typeface="+mn-lt"/>
                        </a:rPr>
                        <a:t> test lab availability</a:t>
                      </a:r>
                      <a:endParaRPr lang="en-US" sz="1600" b="0" i="0" u="none" strike="noStrike" dirty="0" smtClean="0">
                        <a:solidFill>
                          <a:srgbClr val="FF0000"/>
                        </a:solidFill>
                        <a:effectLst/>
                        <a:latin typeface="+mn-lt"/>
                      </a:endParaRPr>
                    </a:p>
                    <a:p>
                      <a:pPr algn="l" fontAlgn="t"/>
                      <a:endParaRPr lang="en-US" sz="1600" b="0"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600" u="none" strike="noStrike" dirty="0" smtClean="0">
                          <a:effectLst/>
                          <a:latin typeface="+mn-lt"/>
                        </a:rPr>
                        <a:t>If the CMTF is not available because of </a:t>
                      </a:r>
                      <a:r>
                        <a:rPr lang="en-US" sz="1600" u="none" strike="noStrike" dirty="0" err="1" smtClean="0">
                          <a:effectLst/>
                          <a:latin typeface="+mn-lt"/>
                        </a:rPr>
                        <a:t>cryoplant</a:t>
                      </a:r>
                      <a:r>
                        <a:rPr lang="en-US" sz="1600" u="none" strike="noStrike" dirty="0" smtClean="0">
                          <a:effectLst/>
                          <a:latin typeface="+mn-lt"/>
                        </a:rPr>
                        <a:t> refurbishment, then the project will experience delays in testing</a:t>
                      </a:r>
                      <a:endParaRPr lang="en-US" sz="1600" b="0" i="0" u="none" strike="noStrike" dirty="0">
                        <a:solidFill>
                          <a:srgbClr val="000000"/>
                        </a:solidFill>
                        <a:effectLst/>
                        <a:latin typeface="+mn-lt"/>
                      </a:endParaRPr>
                    </a:p>
                  </a:txBody>
                  <a:tcPr marL="0" marR="0" marT="0" marB="0"/>
                </a:tc>
                <a:tc>
                  <a:txBody>
                    <a:bodyPr/>
                    <a:lstStyle/>
                    <a:p>
                      <a:pPr algn="l" fontAlgn="t"/>
                      <a:r>
                        <a:rPr lang="en-US" sz="1600" u="none" strike="noStrike" dirty="0" smtClean="0">
                          <a:effectLst/>
                          <a:latin typeface="+mn-lt"/>
                        </a:rPr>
                        <a:t>Actively seeking other cryogenic facilities for backup testing, and evaluating testing cycles, assessing schedule impact.</a:t>
                      </a:r>
                      <a:endParaRPr lang="en-US" sz="1600" b="0" i="0" u="none" strike="noStrike" dirty="0">
                        <a:solidFill>
                          <a:srgbClr val="000000"/>
                        </a:solidFill>
                        <a:effectLst/>
                        <a:latin typeface="+mn-lt"/>
                      </a:endParaRPr>
                    </a:p>
                  </a:txBody>
                  <a:tcPr marL="0" marR="0" marT="0" marB="0"/>
                </a:tc>
                <a:tc>
                  <a:txBody>
                    <a:bodyPr/>
                    <a:lstStyle/>
                    <a:p>
                      <a:pPr algn="l" fontAlgn="t"/>
                      <a:r>
                        <a:rPr lang="en-US" sz="1600" u="none" strike="noStrike" dirty="0" smtClean="0">
                          <a:effectLst/>
                          <a:latin typeface="+mn-lt"/>
                        </a:rPr>
                        <a:t>CMTF </a:t>
                      </a:r>
                      <a:r>
                        <a:rPr lang="en-US" sz="1600" u="none" strike="noStrike" dirty="0" err="1" smtClean="0">
                          <a:effectLst/>
                          <a:latin typeface="+mn-lt"/>
                        </a:rPr>
                        <a:t>cryoplant</a:t>
                      </a:r>
                      <a:r>
                        <a:rPr lang="en-US" sz="1600" u="none" strike="noStrike" dirty="0" smtClean="0">
                          <a:effectLst/>
                          <a:latin typeface="+mn-lt"/>
                        </a:rPr>
                        <a:t> work is scheduled for early 2017.</a:t>
                      </a:r>
                      <a:r>
                        <a:rPr lang="en-US" sz="1600" u="none" strike="noStrike" baseline="0" dirty="0" smtClean="0">
                          <a:effectLst/>
                          <a:latin typeface="+mn-lt"/>
                        </a:rPr>
                        <a:t> Integrated planning underway</a:t>
                      </a:r>
                      <a:endParaRPr lang="en-US" sz="1600" b="0" i="0" u="none" strike="noStrike" dirty="0">
                        <a:solidFill>
                          <a:srgbClr val="000000"/>
                        </a:solidFill>
                        <a:effectLst/>
                        <a:latin typeface="+mn-lt"/>
                      </a:endParaRPr>
                    </a:p>
                  </a:txBody>
                  <a:tcPr marL="0" marR="0" marT="0" marB="0"/>
                </a:tc>
                <a:extLst>
                  <a:ext uri="{0D108BD9-81ED-4DB2-BD59-A6C34878D82A}">
                    <a16:rowId xmlns="" xmlns:a16="http://schemas.microsoft.com/office/drawing/2014/main" val="4098425434"/>
                  </a:ext>
                </a:extLst>
              </a:tr>
              <a:tr h="2085491">
                <a:tc>
                  <a:txBody>
                    <a:bodyPr/>
                    <a:lstStyle/>
                    <a:p>
                      <a:pPr algn="l" fontAlgn="t"/>
                      <a:r>
                        <a:rPr lang="en-US" sz="1600" u="none" strike="noStrike" dirty="0" err="1" smtClean="0">
                          <a:solidFill>
                            <a:srgbClr val="FF0000"/>
                          </a:solidFill>
                          <a:effectLst/>
                        </a:rPr>
                        <a:t>Cryo</a:t>
                      </a:r>
                      <a:r>
                        <a:rPr lang="en-US" sz="1600" u="none" strike="noStrike" dirty="0" smtClean="0">
                          <a:solidFill>
                            <a:srgbClr val="FF0000"/>
                          </a:solidFill>
                          <a:effectLst/>
                        </a:rPr>
                        <a:t>. </a:t>
                      </a:r>
                      <a:r>
                        <a:rPr lang="en-US" sz="1600" u="none" strike="noStrike" dirty="0">
                          <a:solidFill>
                            <a:srgbClr val="FF0000"/>
                          </a:solidFill>
                          <a:effectLst/>
                        </a:rPr>
                        <a:t>Heat Load</a:t>
                      </a:r>
                      <a:endParaRPr lang="en-US" sz="1600" b="0" i="0" u="none" strike="noStrike" dirty="0">
                        <a:solidFill>
                          <a:srgbClr val="FF0000"/>
                        </a:solidFill>
                        <a:effectLst/>
                        <a:latin typeface="Calibri" panose="020F0502020204030204" pitchFamily="34" charset="0"/>
                      </a:endParaRPr>
                    </a:p>
                  </a:txBody>
                  <a:tcPr marL="0" marR="0" marT="0" marB="0"/>
                </a:tc>
                <a:tc>
                  <a:txBody>
                    <a:bodyPr/>
                    <a:lstStyle/>
                    <a:p>
                      <a:pPr algn="l" fontAlgn="t"/>
                      <a:r>
                        <a:rPr lang="en-US" sz="1600" u="none" strike="noStrike" dirty="0">
                          <a:effectLst/>
                        </a:rPr>
                        <a:t>If </a:t>
                      </a:r>
                      <a:r>
                        <a:rPr lang="en-US" sz="1600" u="none" strike="noStrike" dirty="0" smtClean="0">
                          <a:effectLst/>
                        </a:rPr>
                        <a:t>cavities </a:t>
                      </a:r>
                      <a:r>
                        <a:rPr lang="en-US" sz="1600" u="none" strike="noStrike" dirty="0">
                          <a:effectLst/>
                        </a:rPr>
                        <a:t>do not expel magnetic flux </a:t>
                      </a:r>
                      <a:r>
                        <a:rPr lang="en-US" sz="1600" u="none" strike="noStrike" dirty="0" smtClean="0">
                          <a:effectLst/>
                        </a:rPr>
                        <a:t>and residual </a:t>
                      </a:r>
                      <a:r>
                        <a:rPr lang="en-US" sz="1600" u="none" strike="noStrike" dirty="0">
                          <a:effectLst/>
                        </a:rPr>
                        <a:t>magnetic field </a:t>
                      </a:r>
                      <a:r>
                        <a:rPr lang="en-US" sz="1600" u="none" strike="noStrike" dirty="0" smtClean="0">
                          <a:effectLst/>
                        </a:rPr>
                        <a:t>is high,  </a:t>
                      </a:r>
                    </a:p>
                    <a:p>
                      <a:pPr algn="l" fontAlgn="t"/>
                      <a:r>
                        <a:rPr lang="en-US" sz="1600" u="none" strike="noStrike" dirty="0" smtClean="0">
                          <a:effectLst/>
                        </a:rPr>
                        <a:t>then </a:t>
                      </a:r>
                      <a:r>
                        <a:rPr lang="en-US" sz="1600" u="none" strike="noStrike" dirty="0" err="1" smtClean="0">
                          <a:effectLst/>
                        </a:rPr>
                        <a:t>cryo</a:t>
                      </a:r>
                      <a:r>
                        <a:rPr lang="en-US" sz="1600" u="none" strike="noStrike" dirty="0" smtClean="0">
                          <a:effectLst/>
                        </a:rPr>
                        <a:t>. </a:t>
                      </a:r>
                      <a:r>
                        <a:rPr lang="en-US" sz="1600" u="none" strike="noStrike" dirty="0">
                          <a:effectLst/>
                        </a:rPr>
                        <a:t>heat load </a:t>
                      </a:r>
                      <a:r>
                        <a:rPr lang="en-US" sz="1600" u="none" strike="noStrike" dirty="0" smtClean="0">
                          <a:effectLst/>
                        </a:rPr>
                        <a:t>will be high</a:t>
                      </a:r>
                    </a:p>
                    <a:p>
                      <a:pPr algn="l" fontAlgn="t"/>
                      <a:r>
                        <a:rPr lang="en-US" sz="1600" u="none" strike="noStrike" dirty="0" smtClean="0">
                          <a:effectLst/>
                          <a:sym typeface="Wingdings" panose="05000000000000000000" pitchFamily="2" charset="2"/>
                        </a:rPr>
                        <a:t> </a:t>
                      </a:r>
                      <a:r>
                        <a:rPr lang="en-US" sz="1600" u="none" strike="noStrike" dirty="0" smtClean="0">
                          <a:effectLst/>
                        </a:rPr>
                        <a:t>cryogenic </a:t>
                      </a:r>
                      <a:r>
                        <a:rPr lang="en-US" sz="1600" u="none" strike="noStrike" dirty="0">
                          <a:effectLst/>
                        </a:rPr>
                        <a:t>margin </a:t>
                      </a:r>
                      <a:r>
                        <a:rPr lang="en-US" sz="1600" u="none" strike="noStrike" dirty="0" smtClean="0">
                          <a:effectLst/>
                        </a:rPr>
                        <a:t>reduced</a:t>
                      </a:r>
                      <a:r>
                        <a:rPr lang="en-US" sz="1600" u="none" strike="noStrike" baseline="0" dirty="0" smtClean="0">
                          <a:effectLst/>
                        </a:rPr>
                        <a:t> 2x</a:t>
                      </a:r>
                      <a:endParaRPr lang="en-US" sz="1600" b="0" i="0" u="none" strike="noStrike" dirty="0">
                        <a:solidFill>
                          <a:srgbClr val="000000"/>
                        </a:solidFill>
                        <a:effectLst/>
                        <a:latin typeface="Calibri" panose="020F0502020204030204" pitchFamily="34" charset="0"/>
                      </a:endParaRPr>
                    </a:p>
                  </a:txBody>
                  <a:tcPr marL="0" marR="0" marT="0" marB="0"/>
                </a:tc>
                <a:tc>
                  <a:txBody>
                    <a:bodyPr/>
                    <a:lstStyle/>
                    <a:p>
                      <a:pPr algn="l" fontAlgn="t"/>
                      <a:r>
                        <a:rPr lang="en-US" sz="1600" u="none" strike="noStrike" dirty="0" smtClean="0">
                          <a:effectLst/>
                        </a:rPr>
                        <a:t>Improvements to </a:t>
                      </a:r>
                      <a:r>
                        <a:rPr lang="en-US" sz="1600" u="none" strike="noStrike" dirty="0">
                          <a:effectLst/>
                        </a:rPr>
                        <a:t>flux </a:t>
                      </a:r>
                      <a:r>
                        <a:rPr lang="en-US" sz="1600" u="none" strike="noStrike" dirty="0" smtClean="0">
                          <a:effectLst/>
                        </a:rPr>
                        <a:t>expulsion-based</a:t>
                      </a:r>
                      <a:r>
                        <a:rPr lang="en-US" sz="1600" u="none" strike="noStrike" baseline="0" dirty="0" smtClean="0">
                          <a:effectLst/>
                        </a:rPr>
                        <a:t> on single-cell testing.</a:t>
                      </a:r>
                    </a:p>
                    <a:p>
                      <a:pPr algn="l" fontAlgn="t"/>
                      <a:endParaRPr lang="en-US" sz="1600" u="none" strike="noStrike" baseline="0" dirty="0" smtClean="0">
                        <a:effectLst/>
                      </a:endParaRPr>
                    </a:p>
                    <a:p>
                      <a:pPr algn="l" fontAlgn="t"/>
                      <a:r>
                        <a:rPr lang="en-US" sz="1600" u="none" strike="noStrike" baseline="0" dirty="0" smtClean="0">
                          <a:effectLst/>
                        </a:rPr>
                        <a:t>I</a:t>
                      </a:r>
                      <a:r>
                        <a:rPr lang="en-US" sz="1600" u="none" strike="noStrike" dirty="0" smtClean="0">
                          <a:effectLst/>
                        </a:rPr>
                        <a:t>nclude higher </a:t>
                      </a:r>
                      <a:r>
                        <a:rPr lang="en-US" sz="1600" u="none" strike="noStrike" dirty="0">
                          <a:effectLst/>
                        </a:rPr>
                        <a:t>bake temperature, tuning and stress analysis</a:t>
                      </a:r>
                      <a:r>
                        <a:rPr lang="en-US" sz="1600" u="none" strike="noStrike" dirty="0" smtClean="0">
                          <a:effectLst/>
                        </a:rPr>
                        <a:t>.</a:t>
                      </a:r>
                    </a:p>
                    <a:p>
                      <a:pPr algn="l" fontAlgn="t"/>
                      <a:endParaRPr lang="en-US" sz="1600" u="none" strike="noStrike" dirty="0" smtClean="0">
                        <a:effectLst/>
                      </a:endParaRPr>
                    </a:p>
                    <a:p>
                      <a:pPr algn="l" fontAlgn="t"/>
                      <a:r>
                        <a:rPr lang="en-US" sz="1600" u="none" strike="noStrike" dirty="0" smtClean="0">
                          <a:effectLst/>
                        </a:rPr>
                        <a:t>Assure low residual magnetic field</a:t>
                      </a:r>
                      <a:endParaRPr lang="en-US" sz="1600" b="0" i="0" u="none" strike="noStrike" dirty="0">
                        <a:solidFill>
                          <a:srgbClr val="000000"/>
                        </a:solidFill>
                        <a:effectLst/>
                        <a:latin typeface="Calibri" panose="020F0502020204030204" pitchFamily="34" charset="0"/>
                      </a:endParaRPr>
                    </a:p>
                  </a:txBody>
                  <a:tcPr marL="0" marR="0" marT="0" marB="0"/>
                </a:tc>
                <a:tc>
                  <a:txBody>
                    <a:bodyPr/>
                    <a:lstStyle/>
                    <a:p>
                      <a:pPr marL="285750" indent="-285750" algn="l" fontAlgn="t">
                        <a:buFontTx/>
                        <a:buChar char="-"/>
                      </a:pPr>
                      <a:r>
                        <a:rPr lang="en-US" sz="1600" u="none" strike="noStrike" dirty="0" smtClean="0">
                          <a:effectLst/>
                        </a:rPr>
                        <a:t>Single </a:t>
                      </a:r>
                      <a:r>
                        <a:rPr lang="en-US" sz="1600" u="none" strike="noStrike" dirty="0">
                          <a:effectLst/>
                        </a:rPr>
                        <a:t>cell cavity tests </a:t>
                      </a:r>
                      <a:r>
                        <a:rPr lang="en-US" sz="1600" u="none" strike="noStrike" dirty="0" smtClean="0">
                          <a:effectLst/>
                        </a:rPr>
                        <a:t>May-Nov 2016</a:t>
                      </a:r>
                    </a:p>
                    <a:p>
                      <a:pPr marL="285750" indent="-285750" algn="l" fontAlgn="t">
                        <a:buFontTx/>
                        <a:buChar char="-"/>
                      </a:pPr>
                      <a:r>
                        <a:rPr lang="en-US" sz="1600" u="none" strike="noStrike" dirty="0" smtClean="0">
                          <a:effectLst/>
                        </a:rPr>
                        <a:t>9 </a:t>
                      </a:r>
                      <a:r>
                        <a:rPr lang="en-US" sz="1600" u="none" strike="noStrike" dirty="0">
                          <a:effectLst/>
                        </a:rPr>
                        <a:t>cell tests begin August </a:t>
                      </a:r>
                      <a:r>
                        <a:rPr lang="en-US" sz="1600" u="none" strike="noStrike" dirty="0" smtClean="0">
                          <a:effectLst/>
                        </a:rPr>
                        <a:t>through Nov 2016.</a:t>
                      </a:r>
                    </a:p>
                    <a:p>
                      <a:pPr marL="285750" indent="-285750" algn="l" fontAlgn="t">
                        <a:buFontTx/>
                        <a:buChar char="-"/>
                      </a:pPr>
                      <a:r>
                        <a:rPr lang="en-US" sz="1600" u="none" strike="noStrike" dirty="0" smtClean="0">
                          <a:effectLst/>
                        </a:rPr>
                        <a:t>Production </a:t>
                      </a:r>
                      <a:r>
                        <a:rPr lang="en-US" sz="1600" u="none" strike="noStrike" dirty="0">
                          <a:effectLst/>
                        </a:rPr>
                        <a:t>process improvement steps </a:t>
                      </a:r>
                      <a:r>
                        <a:rPr lang="en-US" sz="1600" u="none" strike="noStrike" dirty="0" smtClean="0">
                          <a:effectLst/>
                        </a:rPr>
                        <a:t>in Q1FY17</a:t>
                      </a:r>
                      <a:endParaRPr lang="en-US" sz="16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 xmlns:a16="http://schemas.microsoft.com/office/drawing/2014/main" val="2487573317"/>
                  </a:ext>
                </a:extLst>
              </a:tr>
            </a:tbl>
          </a:graphicData>
        </a:graphic>
      </p:graphicFrame>
      <p:graphicFrame>
        <p:nvGraphicFramePr>
          <p:cNvPr id="8" name="Table 7"/>
          <p:cNvGraphicFramePr>
            <a:graphicFrameLocks noGrp="1"/>
          </p:cNvGraphicFramePr>
          <p:nvPr>
            <p:extLst/>
          </p:nvPr>
        </p:nvGraphicFramePr>
        <p:xfrm>
          <a:off x="193673" y="1406100"/>
          <a:ext cx="8756652" cy="548640"/>
        </p:xfrm>
        <a:graphic>
          <a:graphicData uri="http://schemas.openxmlformats.org/drawingml/2006/table">
            <a:tbl>
              <a:tblPr firstRow="1" bandRow="1">
                <a:tableStyleId>{5C22544A-7EE6-4342-B048-85BDC9FD1C3A}</a:tableStyleId>
              </a:tblPr>
              <a:tblGrid>
                <a:gridCol w="1107589">
                  <a:extLst>
                    <a:ext uri="{9D8B030D-6E8A-4147-A177-3AD203B41FA5}">
                      <a16:colId xmlns="" xmlns:a16="http://schemas.microsoft.com/office/drawing/2014/main" val="1105628032"/>
                    </a:ext>
                  </a:extLst>
                </a:gridCol>
                <a:gridCol w="2661138">
                  <a:extLst>
                    <a:ext uri="{9D8B030D-6E8A-4147-A177-3AD203B41FA5}">
                      <a16:colId xmlns="" xmlns:a16="http://schemas.microsoft.com/office/drawing/2014/main" val="249940572"/>
                    </a:ext>
                  </a:extLst>
                </a:gridCol>
                <a:gridCol w="2798762">
                  <a:extLst>
                    <a:ext uri="{9D8B030D-6E8A-4147-A177-3AD203B41FA5}">
                      <a16:colId xmlns="" xmlns:a16="http://schemas.microsoft.com/office/drawing/2014/main" val="2303357845"/>
                    </a:ext>
                  </a:extLst>
                </a:gridCol>
                <a:gridCol w="2189163">
                  <a:extLst>
                    <a:ext uri="{9D8B030D-6E8A-4147-A177-3AD203B41FA5}">
                      <a16:colId xmlns="" xmlns:a16="http://schemas.microsoft.com/office/drawing/2014/main" val="2646684077"/>
                    </a:ext>
                  </a:extLst>
                </a:gridCol>
              </a:tblGrid>
              <a:tr h="370840">
                <a:tc>
                  <a:txBody>
                    <a:bodyPr/>
                    <a:lstStyle/>
                    <a:p>
                      <a:pPr algn="l" fontAlgn="t"/>
                      <a:r>
                        <a:rPr lang="en-US" sz="2000" b="1" i="0" u="none" strike="noStrike" dirty="0" smtClean="0">
                          <a:solidFill>
                            <a:schemeClr val="bg1"/>
                          </a:solidFill>
                          <a:effectLst/>
                          <a:latin typeface="Calibri" panose="020F0502020204030204" pitchFamily="34" charset="0"/>
                        </a:rPr>
                        <a:t>Title</a:t>
                      </a:r>
                      <a:endParaRPr lang="en-US" sz="2000" b="1" i="0" u="none" strike="noStrike" dirty="0">
                        <a:solidFill>
                          <a:schemeClr val="bg1"/>
                        </a:solidFill>
                        <a:effectLst/>
                        <a:latin typeface="Calibri" panose="020F0502020204030204" pitchFamily="34" charset="0"/>
                      </a:endParaRPr>
                    </a:p>
                  </a:txBody>
                  <a:tcPr marL="0" marR="0" marT="0" marB="0"/>
                </a:tc>
                <a:tc>
                  <a:txBody>
                    <a:bodyPr/>
                    <a:lstStyle/>
                    <a:p>
                      <a:pPr algn="l" fontAlgn="t"/>
                      <a:r>
                        <a:rPr lang="en-US" sz="1800" b="1" i="0" u="none" strike="noStrike" dirty="0">
                          <a:solidFill>
                            <a:schemeClr val="bg1"/>
                          </a:solidFill>
                          <a:effectLst/>
                          <a:latin typeface="Calibri" panose="020F0502020204030204" pitchFamily="34" charset="0"/>
                        </a:rPr>
                        <a:t>IF/THEN</a:t>
                      </a:r>
                    </a:p>
                  </a:txBody>
                  <a:tcPr marL="0" marR="0" marT="0" marB="0"/>
                </a:tc>
                <a:tc>
                  <a:txBody>
                    <a:bodyPr/>
                    <a:lstStyle/>
                    <a:p>
                      <a:pPr algn="l" fontAlgn="t"/>
                      <a:r>
                        <a:rPr lang="en-US" sz="1800" b="1" i="0" u="none" strike="noStrike" dirty="0" smtClean="0">
                          <a:solidFill>
                            <a:schemeClr val="bg1"/>
                          </a:solidFill>
                          <a:effectLst/>
                          <a:latin typeface="Calibri" panose="020F0502020204030204" pitchFamily="34" charset="0"/>
                        </a:rPr>
                        <a:t>Mitigations</a:t>
                      </a:r>
                      <a:endParaRPr lang="en-US" sz="1800" b="1" i="0" u="none" strike="noStrike" dirty="0">
                        <a:solidFill>
                          <a:schemeClr val="bg1"/>
                        </a:solidFill>
                        <a:effectLst/>
                        <a:latin typeface="Calibri" panose="020F0502020204030204" pitchFamily="34" charset="0"/>
                      </a:endParaRPr>
                    </a:p>
                  </a:txBody>
                  <a:tcPr marL="0" marR="0" marT="0" marB="0"/>
                </a:tc>
                <a:tc>
                  <a:txBody>
                    <a:bodyPr/>
                    <a:lstStyle/>
                    <a:p>
                      <a:pPr algn="l" fontAlgn="t"/>
                      <a:r>
                        <a:rPr lang="en-US" sz="1800" b="1" i="0" u="none" strike="noStrike" dirty="0" smtClean="0">
                          <a:solidFill>
                            <a:schemeClr val="bg1"/>
                          </a:solidFill>
                          <a:effectLst/>
                          <a:latin typeface="Calibri" panose="020F0502020204030204" pitchFamily="34" charset="0"/>
                        </a:rPr>
                        <a:t>Schedule</a:t>
                      </a:r>
                      <a:r>
                        <a:rPr lang="en-US" sz="1800" b="1" i="0" u="none" strike="noStrike" dirty="0">
                          <a:solidFill>
                            <a:schemeClr val="bg1"/>
                          </a:solidFill>
                          <a:effectLst/>
                          <a:latin typeface="Calibri" panose="020F0502020204030204" pitchFamily="34" charset="0"/>
                        </a:rPr>
                        <a:t/>
                      </a:r>
                      <a:br>
                        <a:rPr lang="en-US" sz="1800" b="1" i="0" u="none" strike="noStrike" dirty="0">
                          <a:solidFill>
                            <a:schemeClr val="bg1"/>
                          </a:solidFill>
                          <a:effectLst/>
                          <a:latin typeface="Calibri" panose="020F0502020204030204" pitchFamily="34" charset="0"/>
                        </a:rPr>
                      </a:br>
                      <a:endParaRPr lang="en-US" sz="1800" b="1" i="0" u="none" strike="noStrike" dirty="0">
                        <a:solidFill>
                          <a:schemeClr val="bg1"/>
                        </a:solidFill>
                        <a:effectLst/>
                        <a:latin typeface="Calibri" panose="020F0502020204030204" pitchFamily="34" charset="0"/>
                      </a:endParaRPr>
                    </a:p>
                  </a:txBody>
                  <a:tcPr marL="0" marR="0" marT="0" marB="0"/>
                </a:tc>
                <a:extLst>
                  <a:ext uri="{0D108BD9-81ED-4DB2-BD59-A6C34878D82A}">
                    <a16:rowId xmlns="" xmlns:a16="http://schemas.microsoft.com/office/drawing/2014/main" val="295796744"/>
                  </a:ext>
                </a:extLst>
              </a:tr>
            </a:tbl>
          </a:graphicData>
        </a:graphic>
      </p:graphicFrame>
      <p:sp>
        <p:nvSpPr>
          <p:cNvPr id="10" name="Footer Placeholder 3"/>
          <p:cNvSpPr>
            <a:spLocks noGrp="1"/>
          </p:cNvSpPr>
          <p:nvPr>
            <p:ph type="ftr" sz="quarter" idx="13"/>
          </p:nvPr>
        </p:nvSpPr>
        <p:spPr>
          <a:xfrm>
            <a:off x="143393" y="6457950"/>
            <a:ext cx="4126528" cy="314326"/>
          </a:xfrm>
        </p:spPr>
        <p:txBody>
          <a:bodyPr/>
          <a:lstStyle/>
          <a:p>
            <a:r>
              <a:rPr lang="de-DE" smtClean="0"/>
              <a:t>C.M. Ginsburg - CM PRR Sep.13-14 2016</a:t>
            </a:r>
            <a:endParaRPr lang="en-US" dirty="0"/>
          </a:p>
        </p:txBody>
      </p:sp>
    </p:spTree>
    <p:extLst>
      <p:ext uri="{BB962C8B-B14F-4D97-AF65-F5344CB8AC3E}">
        <p14:creationId xmlns:p14="http://schemas.microsoft.com/office/powerpoint/2010/main" val="356204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25</a:t>
            </a:fld>
            <a:endParaRPr lang="en-US" dirty="0"/>
          </a:p>
        </p:txBody>
      </p:sp>
      <p:sp>
        <p:nvSpPr>
          <p:cNvPr id="3" name="Title 2"/>
          <p:cNvSpPr>
            <a:spLocks noGrp="1"/>
          </p:cNvSpPr>
          <p:nvPr>
            <p:ph type="title"/>
          </p:nvPr>
        </p:nvSpPr>
        <p:spPr/>
        <p:txBody>
          <a:bodyPr/>
          <a:lstStyle/>
          <a:p>
            <a:r>
              <a:rPr lang="en-US" dirty="0" smtClean="0"/>
              <a:t>FNAL Cryomodule Summary</a:t>
            </a:r>
            <a:endParaRPr lang="en-US" dirty="0"/>
          </a:p>
        </p:txBody>
      </p:sp>
      <p:sp>
        <p:nvSpPr>
          <p:cNvPr id="4" name="Footer Placeholder 3"/>
          <p:cNvSpPr>
            <a:spLocks noGrp="1"/>
          </p:cNvSpPr>
          <p:nvPr>
            <p:ph type="ftr" sz="quarter" idx="13"/>
          </p:nvPr>
        </p:nvSpPr>
        <p:spPr/>
        <p:txBody>
          <a:bodyPr/>
          <a:lstStyle/>
          <a:p>
            <a:r>
              <a:rPr lang="de-DE" smtClean="0"/>
              <a:t>C.M. Ginsburg - CM PRR Sep.13-14 2016</a:t>
            </a:r>
            <a:endParaRPr lang="en-US" dirty="0"/>
          </a:p>
        </p:txBody>
      </p:sp>
      <p:sp>
        <p:nvSpPr>
          <p:cNvPr id="5" name="Content Placeholder 4"/>
          <p:cNvSpPr>
            <a:spLocks noGrp="1"/>
          </p:cNvSpPr>
          <p:nvPr>
            <p:ph sz="quarter" idx="14"/>
          </p:nvPr>
        </p:nvSpPr>
        <p:spPr/>
        <p:txBody>
          <a:bodyPr>
            <a:normAutofit fontScale="92500" lnSpcReduction="10000"/>
          </a:bodyPr>
          <a:lstStyle/>
          <a:p>
            <a:pPr marL="342900" indent="-342900">
              <a:buFont typeface="Arial" panose="020B0604020202020204" pitchFamily="34" charset="0"/>
              <a:buChar char="•"/>
            </a:pPr>
            <a:r>
              <a:rPr lang="en-US" dirty="0" smtClean="0"/>
              <a:t>FNAL prototype CM well underway</a:t>
            </a:r>
          </a:p>
          <a:p>
            <a:pPr marL="800100" lvl="1" indent="-342900"/>
            <a:r>
              <a:rPr lang="en-US" dirty="0" smtClean="0"/>
              <a:t>Fully assembled, test in progress</a:t>
            </a:r>
          </a:p>
          <a:p>
            <a:pPr marL="342900" indent="-342900">
              <a:buFont typeface="Arial" panose="020B0604020202020204" pitchFamily="34" charset="0"/>
              <a:buChar char="•"/>
            </a:pPr>
            <a:r>
              <a:rPr lang="en-US" dirty="0" smtClean="0"/>
              <a:t>Safety, QA/QC have been well developed within the existing partner lab and SLAC/LCLS-II framework</a:t>
            </a:r>
            <a:endParaRPr lang="en-US" dirty="0"/>
          </a:p>
          <a:p>
            <a:pPr marL="342900" indent="-342900">
              <a:buFont typeface="Arial" panose="020B0604020202020204" pitchFamily="34" charset="0"/>
              <a:buChar char="•"/>
            </a:pPr>
            <a:r>
              <a:rPr lang="en-US" dirty="0"/>
              <a:t>Staff in place and working, with clear roles and </a:t>
            </a:r>
            <a:r>
              <a:rPr lang="en-US" dirty="0" smtClean="0"/>
              <a:t>responsibilities </a:t>
            </a:r>
            <a:endParaRPr lang="en-US" dirty="0"/>
          </a:p>
          <a:p>
            <a:pPr marL="342900" indent="-342900">
              <a:buFont typeface="Arial" panose="020B0604020202020204" pitchFamily="34" charset="0"/>
              <a:buChar char="•"/>
            </a:pPr>
            <a:r>
              <a:rPr lang="en-US" dirty="0" smtClean="0"/>
              <a:t>Procurements well advanced; most awards are placed</a:t>
            </a:r>
          </a:p>
          <a:p>
            <a:pPr marL="342900" indent="-342900">
              <a:buFont typeface="Arial" panose="020B0604020202020204" pitchFamily="34" charset="0"/>
              <a:buChar char="•"/>
            </a:pPr>
            <a:r>
              <a:rPr lang="en-US" dirty="0" smtClean="0"/>
              <a:t>Design reviews are complete</a:t>
            </a:r>
          </a:p>
          <a:p>
            <a:pPr marL="342900" indent="-342900">
              <a:buFont typeface="Arial" panose="020B0604020202020204" pitchFamily="34" charset="0"/>
              <a:buChar char="•"/>
            </a:pPr>
            <a:r>
              <a:rPr lang="en-US" dirty="0" smtClean="0"/>
              <a:t>Plans for production CM assembly are mature; risk mitigations have been considered</a:t>
            </a:r>
          </a:p>
          <a:p>
            <a:pPr marL="342900" indent="-342900">
              <a:buFont typeface="Arial" panose="020B0604020202020204" pitchFamily="34" charset="0"/>
              <a:buChar char="•"/>
            </a:pPr>
            <a:r>
              <a:rPr lang="en-US" dirty="0" smtClean="0"/>
              <a:t>Passing this review is required to consider WS2 complete for CM02</a:t>
            </a:r>
          </a:p>
          <a:p>
            <a:pPr marL="342900" indent="-342900">
              <a:buFont typeface="Wingdings" panose="05000000000000000000" pitchFamily="2" charset="2"/>
              <a:buChar char="Ø"/>
            </a:pPr>
            <a:r>
              <a:rPr lang="en-US" dirty="0" smtClean="0"/>
              <a:t>We look forward to a productive review and Thanks(!) in advance for your help</a:t>
            </a:r>
            <a:endParaRPr lang="en-US" dirty="0"/>
          </a:p>
        </p:txBody>
      </p:sp>
    </p:spTree>
    <p:extLst>
      <p:ext uri="{BB962C8B-B14F-4D97-AF65-F5344CB8AC3E}">
        <p14:creationId xmlns:p14="http://schemas.microsoft.com/office/powerpoint/2010/main" val="107248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3</a:t>
            </a:fld>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
        <p:nvSpPr>
          <p:cNvPr id="4" name="Footer Placeholder 3"/>
          <p:cNvSpPr>
            <a:spLocks noGrp="1"/>
          </p:cNvSpPr>
          <p:nvPr>
            <p:ph type="ftr" sz="quarter" idx="13"/>
          </p:nvPr>
        </p:nvSpPr>
        <p:spPr/>
        <p:txBody>
          <a:bodyPr/>
          <a:lstStyle/>
          <a:p>
            <a:r>
              <a:rPr lang="de-DE" smtClean="0"/>
              <a:t>C.M. Ginsburg - CM PRR Sep.13-14 2016</a:t>
            </a:r>
            <a:endParaRPr lang="en-US" dirty="0"/>
          </a:p>
        </p:txBody>
      </p:sp>
      <p:sp>
        <p:nvSpPr>
          <p:cNvPr id="5" name="Content Placeholder 4"/>
          <p:cNvSpPr>
            <a:spLocks noGrp="1"/>
          </p:cNvSpPr>
          <p:nvPr>
            <p:ph sz="quarter" idx="14"/>
          </p:nvPr>
        </p:nvSpPr>
        <p:spPr/>
        <p:txBody>
          <a:bodyPr/>
          <a:lstStyle/>
          <a:p>
            <a:pPr marL="231775" indent="-231775">
              <a:buFont typeface="Arial" panose="020B0604020202020204" pitchFamily="34" charset="0"/>
              <a:buChar char="•"/>
            </a:pPr>
            <a:r>
              <a:rPr lang="en-US" dirty="0" smtClean="0"/>
              <a:t>Committee</a:t>
            </a:r>
          </a:p>
          <a:p>
            <a:pPr marL="231775" indent="-231775">
              <a:buFont typeface="Arial" panose="020B0604020202020204" pitchFamily="34" charset="0"/>
              <a:buChar char="•"/>
            </a:pPr>
            <a:r>
              <a:rPr lang="en-US" dirty="0" smtClean="0"/>
              <a:t>FNAL and JLab cryomodule team</a:t>
            </a:r>
          </a:p>
          <a:p>
            <a:pPr marL="231775" indent="-231775">
              <a:buFont typeface="Arial" panose="020B0604020202020204" pitchFamily="34" charset="0"/>
              <a:buChar char="•"/>
            </a:pPr>
            <a:r>
              <a:rPr lang="en-US" dirty="0" smtClean="0"/>
              <a:t>Joint FNAL/JLab review</a:t>
            </a:r>
          </a:p>
          <a:p>
            <a:pPr marL="566738" lvl="1" indent="-334963"/>
            <a:r>
              <a:rPr lang="en-US" dirty="0" smtClean="0"/>
              <a:t>Two labs are at different stages of </a:t>
            </a:r>
            <a:r>
              <a:rPr lang="en-US" dirty="0" err="1" smtClean="0"/>
              <a:t>pCM</a:t>
            </a:r>
            <a:r>
              <a:rPr lang="en-US" dirty="0" smtClean="0"/>
              <a:t> </a:t>
            </a:r>
          </a:p>
          <a:p>
            <a:pPr marL="566738" lvl="1" indent="-334963"/>
            <a:r>
              <a:rPr lang="en-US" dirty="0" smtClean="0"/>
              <a:t>Procedures and travelers are developed together</a:t>
            </a:r>
          </a:p>
          <a:p>
            <a:pPr marL="1033463" lvl="2" indent="-342900"/>
            <a:r>
              <a:rPr lang="en-US" dirty="0" smtClean="0"/>
              <a:t>Assemble an equivalent product</a:t>
            </a:r>
          </a:p>
          <a:p>
            <a:pPr marL="566738" lvl="1" indent="-334963"/>
            <a:r>
              <a:rPr lang="en-US" dirty="0" smtClean="0"/>
              <a:t>JLab and FNAL have very complementary cryomodule design/build experience</a:t>
            </a:r>
          </a:p>
          <a:p>
            <a:pPr marL="566738" lvl="1" indent="-334963"/>
            <a:r>
              <a:rPr lang="en-US" dirty="0" smtClean="0"/>
              <a:t>Assembly experience by both labs adds confidence to plans</a:t>
            </a:r>
          </a:p>
        </p:txBody>
      </p:sp>
    </p:spTree>
    <p:extLst>
      <p:ext uri="{BB962C8B-B14F-4D97-AF65-F5344CB8AC3E}">
        <p14:creationId xmlns:p14="http://schemas.microsoft.com/office/powerpoint/2010/main" val="4192425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4</a:t>
            </a:fld>
            <a:endParaRPr lang="en-US" dirty="0"/>
          </a:p>
        </p:txBody>
      </p:sp>
      <p:sp>
        <p:nvSpPr>
          <p:cNvPr id="3" name="Title 2"/>
          <p:cNvSpPr>
            <a:spLocks noGrp="1"/>
          </p:cNvSpPr>
          <p:nvPr>
            <p:ph type="title"/>
          </p:nvPr>
        </p:nvSpPr>
        <p:spPr/>
        <p:txBody>
          <a:bodyPr/>
          <a:lstStyle/>
          <a:p>
            <a:r>
              <a:rPr lang="en-US" dirty="0" smtClean="0"/>
              <a:t>Charge (1/3)</a:t>
            </a:r>
            <a:endParaRPr lang="en-US" dirty="0"/>
          </a:p>
        </p:txBody>
      </p:sp>
      <p:sp>
        <p:nvSpPr>
          <p:cNvPr id="4" name="Footer Placeholder 3"/>
          <p:cNvSpPr>
            <a:spLocks noGrp="1"/>
          </p:cNvSpPr>
          <p:nvPr>
            <p:ph type="ftr" sz="quarter" idx="13"/>
          </p:nvPr>
        </p:nvSpPr>
        <p:spPr/>
        <p:txBody>
          <a:bodyPr/>
          <a:lstStyle/>
          <a:p>
            <a:r>
              <a:rPr lang="de-DE" smtClean="0"/>
              <a:t>C.M. Ginsburg - CM PRR Sep.13-14 2016</a:t>
            </a:r>
            <a:endParaRPr lang="en-US" dirty="0"/>
          </a:p>
        </p:txBody>
      </p:sp>
      <p:sp>
        <p:nvSpPr>
          <p:cNvPr id="5" name="Content Placeholder 4"/>
          <p:cNvSpPr>
            <a:spLocks noGrp="1"/>
          </p:cNvSpPr>
          <p:nvPr>
            <p:ph sz="quarter" idx="14"/>
          </p:nvPr>
        </p:nvSpPr>
        <p:spPr>
          <a:xfrm>
            <a:off x="290286" y="1146629"/>
            <a:ext cx="8461828" cy="5428342"/>
          </a:xfrm>
        </p:spPr>
        <p:txBody>
          <a:bodyPr>
            <a:noAutofit/>
          </a:bodyPr>
          <a:lstStyle/>
          <a:p>
            <a:r>
              <a:rPr lang="en-US" sz="1400" dirty="0" smtClean="0"/>
              <a:t>The </a:t>
            </a:r>
            <a:r>
              <a:rPr lang="en-US" sz="1400" dirty="0"/>
              <a:t>review committee is charged to evaluate the production readiness of the LCLS-II cryomodule at Fermi National Accelerator Laboratory (FNAL) and Thomas Jefferson National Accelerator Lab (JLab). To carry out this charge, the review committee should evaluate the system readiness by responding to the </a:t>
            </a:r>
            <a:r>
              <a:rPr lang="en-US" sz="1400" dirty="0" smtClean="0"/>
              <a:t>following: </a:t>
            </a:r>
            <a:endParaRPr lang="en-US" sz="1400" dirty="0"/>
          </a:p>
          <a:p>
            <a:endParaRPr lang="en-US" sz="600" b="1" dirty="0" smtClean="0"/>
          </a:p>
          <a:p>
            <a:pPr lvl="0"/>
            <a:r>
              <a:rPr lang="en-US" sz="1400" b="1" dirty="0" smtClean="0"/>
              <a:t>1 Technical </a:t>
            </a:r>
            <a:r>
              <a:rPr lang="en-US" sz="1400" b="1" dirty="0"/>
              <a:t>Scope and Schedule (FNAL and JLab</a:t>
            </a:r>
            <a:r>
              <a:rPr lang="en-US" sz="1400" b="1" dirty="0" smtClean="0"/>
              <a:t>) [CMG,ED,JK/YO,TA#1,AR,TA#2,RL,GW/EH]</a:t>
            </a:r>
            <a:endParaRPr lang="en-US" sz="1400" dirty="0"/>
          </a:p>
          <a:p>
            <a:pPr marL="231775" lvl="0" indent="-231775">
              <a:buFont typeface="+mj-lt"/>
              <a:buAutoNum type="alphaLcParenR"/>
            </a:pPr>
            <a:r>
              <a:rPr lang="en-US" sz="1400" dirty="0"/>
              <a:t>Is the scope of work defined properly? </a:t>
            </a:r>
          </a:p>
          <a:p>
            <a:pPr marL="231775" lvl="0" indent="-231775">
              <a:buFont typeface="+mj-lt"/>
              <a:buAutoNum type="alphaLcParenR"/>
            </a:pPr>
            <a:r>
              <a:rPr lang="en-US" sz="1400" dirty="0"/>
              <a:t>Is the schedule reasonable to achieve the defined scope? </a:t>
            </a:r>
          </a:p>
          <a:p>
            <a:pPr marL="231775" lvl="0" indent="-231775">
              <a:buFont typeface="+mj-lt"/>
              <a:buAutoNum type="alphaLcParenR"/>
            </a:pPr>
            <a:r>
              <a:rPr lang="en-US" sz="1400" dirty="0"/>
              <a:t>Are there opportunities for schedule </a:t>
            </a:r>
            <a:r>
              <a:rPr lang="en-US" sz="1400" dirty="0" smtClean="0"/>
              <a:t>advancement/recovery </a:t>
            </a:r>
            <a:r>
              <a:rPr lang="en-US" sz="1400" dirty="0"/>
              <a:t>in cases of cryomodule rework or repairs? </a:t>
            </a:r>
          </a:p>
          <a:p>
            <a:pPr marL="231775" lvl="0" indent="-231775">
              <a:buFont typeface="+mj-lt"/>
              <a:buAutoNum type="alphaLcParenR"/>
            </a:pPr>
            <a:r>
              <a:rPr lang="en-US" sz="1400" dirty="0"/>
              <a:t>Are the prototype test-results, as available, consistent with initial acceptance criteria? </a:t>
            </a:r>
          </a:p>
          <a:p>
            <a:endParaRPr lang="en-US" sz="600" dirty="0"/>
          </a:p>
          <a:p>
            <a:r>
              <a:rPr lang="en-US" sz="1400" b="1" dirty="0"/>
              <a:t>2 Cryomodule Assembly Team (FNAL and JLab</a:t>
            </a:r>
            <a:r>
              <a:rPr lang="en-US" sz="1400" b="1" dirty="0" smtClean="0"/>
              <a:t>) [CG,ED,TA,AR]</a:t>
            </a:r>
            <a:endParaRPr lang="en-US" sz="1400" dirty="0"/>
          </a:p>
          <a:p>
            <a:pPr marL="231775" lvl="0" indent="-231775">
              <a:buFont typeface="+mj-lt"/>
              <a:buAutoNum type="alphaLcParenR"/>
            </a:pPr>
            <a:r>
              <a:rPr lang="en-US" sz="1400" dirty="0"/>
              <a:t>Have all key project team members been identified? </a:t>
            </a:r>
          </a:p>
          <a:p>
            <a:pPr marL="231775" lvl="0" indent="-231775">
              <a:buFont typeface="+mj-lt"/>
              <a:buAutoNum type="alphaLcParenR"/>
            </a:pPr>
            <a:r>
              <a:rPr lang="en-US" sz="1400" dirty="0"/>
              <a:t>Have roles and responsibilities been clearly defined? </a:t>
            </a:r>
          </a:p>
          <a:p>
            <a:pPr marL="231775" lvl="0" indent="-231775">
              <a:buFont typeface="+mj-lt"/>
              <a:buAutoNum type="alphaLcParenR"/>
            </a:pPr>
            <a:r>
              <a:rPr lang="en-US" sz="1400" dirty="0"/>
              <a:t>Is the staffing level suitable to support the production plan? </a:t>
            </a:r>
          </a:p>
          <a:p>
            <a:endParaRPr lang="en-US" sz="600" dirty="0"/>
          </a:p>
          <a:p>
            <a:r>
              <a:rPr lang="en-US" sz="1400" b="1" dirty="0"/>
              <a:t>3 Design Status (FNAL</a:t>
            </a:r>
            <a:r>
              <a:rPr lang="en-US" sz="1400" b="1" dirty="0" smtClean="0"/>
              <a:t>) [CMG,JK/YO]</a:t>
            </a:r>
            <a:endParaRPr lang="en-US" sz="1400" dirty="0"/>
          </a:p>
          <a:p>
            <a:pPr marL="231775" lvl="0" indent="-231775">
              <a:buFont typeface="+mj-lt"/>
              <a:buAutoNum type="alphaLcParenR"/>
            </a:pPr>
            <a:r>
              <a:rPr lang="en-US" sz="1400" dirty="0"/>
              <a:t>Are all design specifications, requirements, performance, and interface documents reviewed, approved and released? </a:t>
            </a:r>
          </a:p>
          <a:p>
            <a:pPr marL="231775" lvl="0" indent="-231775">
              <a:buFont typeface="+mj-lt"/>
              <a:buAutoNum type="alphaLcParenR"/>
            </a:pPr>
            <a:r>
              <a:rPr lang="en-US" sz="1400" dirty="0"/>
              <a:t>Are the drawing packages 100% complete and released to permit successful fabrication? </a:t>
            </a:r>
          </a:p>
          <a:p>
            <a:pPr marL="231775" lvl="0" indent="-231775">
              <a:buFont typeface="+mj-lt"/>
              <a:buAutoNum type="alphaLcParenR"/>
            </a:pPr>
            <a:r>
              <a:rPr lang="en-US" sz="1400" dirty="0"/>
              <a:t>Have all previous design review recommendations been addressed and/or closed out? </a:t>
            </a:r>
          </a:p>
        </p:txBody>
      </p:sp>
    </p:spTree>
    <p:extLst>
      <p:ext uri="{BB962C8B-B14F-4D97-AF65-F5344CB8AC3E}">
        <p14:creationId xmlns:p14="http://schemas.microsoft.com/office/powerpoint/2010/main" val="2515272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5</a:t>
            </a:fld>
            <a:endParaRPr lang="en-US" dirty="0"/>
          </a:p>
        </p:txBody>
      </p:sp>
      <p:sp>
        <p:nvSpPr>
          <p:cNvPr id="3" name="Title 2"/>
          <p:cNvSpPr>
            <a:spLocks noGrp="1"/>
          </p:cNvSpPr>
          <p:nvPr>
            <p:ph type="title"/>
          </p:nvPr>
        </p:nvSpPr>
        <p:spPr/>
        <p:txBody>
          <a:bodyPr/>
          <a:lstStyle/>
          <a:p>
            <a:r>
              <a:rPr lang="en-US" dirty="0" smtClean="0"/>
              <a:t>Charge (2/3)</a:t>
            </a:r>
            <a:endParaRPr lang="en-US" dirty="0"/>
          </a:p>
        </p:txBody>
      </p:sp>
      <p:sp>
        <p:nvSpPr>
          <p:cNvPr id="4" name="Footer Placeholder 3"/>
          <p:cNvSpPr>
            <a:spLocks noGrp="1"/>
          </p:cNvSpPr>
          <p:nvPr>
            <p:ph type="ftr" sz="quarter" idx="13"/>
          </p:nvPr>
        </p:nvSpPr>
        <p:spPr/>
        <p:txBody>
          <a:bodyPr/>
          <a:lstStyle/>
          <a:p>
            <a:r>
              <a:rPr lang="de-DE" smtClean="0"/>
              <a:t>C.M. Ginsburg - CM PRR Sep.13-14 2016</a:t>
            </a:r>
            <a:endParaRPr lang="en-US" dirty="0"/>
          </a:p>
        </p:txBody>
      </p:sp>
      <p:sp>
        <p:nvSpPr>
          <p:cNvPr id="5" name="Content Placeholder 4"/>
          <p:cNvSpPr>
            <a:spLocks noGrp="1"/>
          </p:cNvSpPr>
          <p:nvPr>
            <p:ph sz="quarter" idx="14"/>
          </p:nvPr>
        </p:nvSpPr>
        <p:spPr>
          <a:xfrm>
            <a:off x="304800" y="1117600"/>
            <a:ext cx="8447314" cy="5191506"/>
          </a:xfrm>
        </p:spPr>
        <p:txBody>
          <a:bodyPr>
            <a:noAutofit/>
          </a:bodyPr>
          <a:lstStyle/>
          <a:p>
            <a:r>
              <a:rPr lang="en-US" sz="1400" b="1" dirty="0"/>
              <a:t>4 ES&amp;H and Work Planning and Control (FNAL and JLab</a:t>
            </a:r>
            <a:r>
              <a:rPr lang="en-US" sz="1400" b="1" dirty="0" smtClean="0"/>
              <a:t>) [CMG,TA#1,AR,JB,JL,TA#2,RL,GW/EH]</a:t>
            </a:r>
            <a:endParaRPr lang="en-US" sz="1400" dirty="0"/>
          </a:p>
          <a:p>
            <a:pPr marL="231775" lvl="0" indent="-231775">
              <a:buFont typeface="+mj-lt"/>
              <a:buAutoNum type="alphaLcParenR"/>
            </a:pPr>
            <a:r>
              <a:rPr lang="en-US" sz="1400" dirty="0"/>
              <a:t>Is there evidence of work planning and control processes in day-to-day procedures? </a:t>
            </a:r>
          </a:p>
          <a:p>
            <a:pPr marL="231775" lvl="0" indent="-231775">
              <a:buFont typeface="+mj-lt"/>
              <a:buAutoNum type="alphaLcParenR"/>
            </a:pPr>
            <a:r>
              <a:rPr lang="en-US" sz="1400" dirty="0"/>
              <a:t>Have all safety risks been identified and ranked? </a:t>
            </a:r>
          </a:p>
          <a:p>
            <a:pPr marL="231775" lvl="0" indent="-231775">
              <a:buFont typeface="+mj-lt"/>
              <a:buAutoNum type="alphaLcParenR"/>
            </a:pPr>
            <a:r>
              <a:rPr lang="en-US" sz="1400" dirty="0"/>
              <a:t>Is there evidence of appropriate hazard mitigation plans? </a:t>
            </a:r>
            <a:endParaRPr lang="en-US" sz="500" dirty="0"/>
          </a:p>
          <a:p>
            <a:r>
              <a:rPr lang="en-US" sz="1400" b="1" dirty="0"/>
              <a:t>5 Quality Assurance and Quality Control (FNAL and JLab</a:t>
            </a:r>
            <a:r>
              <a:rPr lang="en-US" sz="1400" b="1" dirty="0" smtClean="0"/>
              <a:t>) [JB,JL,KW,TA#1,AR,AM,KD,GW/EH]</a:t>
            </a:r>
            <a:endParaRPr lang="en-US" sz="1400" dirty="0"/>
          </a:p>
          <a:p>
            <a:pPr marL="231775" lvl="0" indent="-231775">
              <a:buFont typeface="+mj-lt"/>
              <a:buAutoNum type="alphaLcParenR"/>
            </a:pPr>
            <a:r>
              <a:rPr lang="en-US" sz="1400" dirty="0"/>
              <a:t>Is there a process for configuration management in place, e.g. drawing release status, change approval authorization, red-line process, as-</a:t>
            </a:r>
            <a:r>
              <a:rPr lang="en-US" sz="1400" dirty="0" err="1"/>
              <a:t>builts</a:t>
            </a:r>
            <a:r>
              <a:rPr lang="en-US" sz="1400" dirty="0"/>
              <a:t>, </a:t>
            </a:r>
            <a:r>
              <a:rPr lang="en-US" sz="1400" dirty="0" smtClean="0"/>
              <a:t>etc.? </a:t>
            </a:r>
            <a:endParaRPr lang="en-US" sz="1400" dirty="0"/>
          </a:p>
          <a:p>
            <a:pPr marL="231775" lvl="0" indent="-231775">
              <a:buFont typeface="+mj-lt"/>
              <a:buAutoNum type="alphaLcParenR"/>
            </a:pPr>
            <a:r>
              <a:rPr lang="en-US" sz="1400" dirty="0"/>
              <a:t>Is the process for incoming component inspections, sub-system check-out, documentation, and responsibilities well planned? </a:t>
            </a:r>
            <a:endParaRPr lang="en-US" sz="500" dirty="0"/>
          </a:p>
          <a:p>
            <a:r>
              <a:rPr lang="en-US" sz="1400" b="1" dirty="0"/>
              <a:t>6 Production Management (FNAL and JLab</a:t>
            </a:r>
            <a:r>
              <a:rPr lang="en-US" sz="1400" b="1" dirty="0" smtClean="0"/>
              <a:t>) [CMG,ED,TA#1,AR,JB,JL,KW,AM,KD,GW/EH]</a:t>
            </a:r>
            <a:endParaRPr lang="en-US" sz="1400" dirty="0"/>
          </a:p>
          <a:p>
            <a:pPr marL="231775" indent="-231775">
              <a:buFont typeface="+mj-lt"/>
              <a:buAutoNum type="alphaLcParenR"/>
            </a:pPr>
            <a:r>
              <a:rPr lang="en-US" sz="1400" dirty="0" smtClean="0"/>
              <a:t>Have </a:t>
            </a:r>
            <a:r>
              <a:rPr lang="en-US" sz="1400" dirty="0"/>
              <a:t>all of the major risks been identified and managed? </a:t>
            </a:r>
          </a:p>
          <a:p>
            <a:pPr marL="231775" indent="-231775">
              <a:buFont typeface="+mj-lt"/>
              <a:buAutoNum type="alphaLcParenR"/>
            </a:pPr>
            <a:r>
              <a:rPr lang="en-US" sz="1400" dirty="0" smtClean="0"/>
              <a:t>Is </a:t>
            </a:r>
            <a:r>
              <a:rPr lang="en-US" sz="1400" dirty="0"/>
              <a:t>the supply chain in place and well planned, especially drop-shipments between partner laboratories?</a:t>
            </a:r>
          </a:p>
          <a:p>
            <a:pPr marL="231775" indent="-231775">
              <a:buFont typeface="+mj-lt"/>
              <a:buAutoNum type="alphaLcParenR"/>
            </a:pPr>
            <a:r>
              <a:rPr lang="en-US" sz="1400" dirty="0" smtClean="0"/>
              <a:t>Are </a:t>
            </a:r>
            <a:r>
              <a:rPr lang="en-US" sz="1400" dirty="0"/>
              <a:t>the processes for qualification, QA, material handling, storage, and risk mitigation adequate for the cavities and fundamental power couplers (FPCs), both of which are high-risk, no guarantee elements? </a:t>
            </a:r>
          </a:p>
          <a:p>
            <a:pPr marL="231775" indent="-231775">
              <a:buFont typeface="+mj-lt"/>
              <a:buAutoNum type="alphaLcParenR"/>
            </a:pPr>
            <a:r>
              <a:rPr lang="en-US" sz="1400" dirty="0" smtClean="0"/>
              <a:t>Have </a:t>
            </a:r>
            <a:r>
              <a:rPr lang="en-US" sz="1400" dirty="0"/>
              <a:t>lessons learned and traveler documentation from </a:t>
            </a:r>
            <a:r>
              <a:rPr lang="en-US" sz="1400" dirty="0" err="1"/>
              <a:t>Eu</a:t>
            </a:r>
            <a:r>
              <a:rPr lang="en-US" sz="1400" dirty="0"/>
              <a:t>-XFEL, Fermilab CM02, and JLab 12 GeV Upgrade been incorporated into the assembly procedures and component/system check-out planning? </a:t>
            </a:r>
          </a:p>
          <a:p>
            <a:pPr marL="231775" indent="-231775">
              <a:buFont typeface="+mj-lt"/>
              <a:buAutoNum type="alphaLcParenR"/>
            </a:pPr>
            <a:r>
              <a:rPr lang="en-US" sz="1400" dirty="0" smtClean="0"/>
              <a:t>Are </a:t>
            </a:r>
            <a:r>
              <a:rPr lang="en-US" sz="1400" dirty="0"/>
              <a:t>all travelers and assembly procedures updated and available? </a:t>
            </a:r>
          </a:p>
          <a:p>
            <a:pPr marL="231775" indent="-231775">
              <a:buFont typeface="+mj-lt"/>
              <a:buAutoNum type="alphaLcParenR"/>
            </a:pPr>
            <a:r>
              <a:rPr lang="en-US" sz="1400" dirty="0" smtClean="0"/>
              <a:t>Is </a:t>
            </a:r>
            <a:r>
              <a:rPr lang="en-US" sz="1400" dirty="0"/>
              <a:t>there an agreed upon plan in place to collect and deliver all relevant inspection, assembly and testing data to SLAC for each cryomodule</a:t>
            </a:r>
            <a:r>
              <a:rPr lang="en-US" sz="1400" dirty="0" smtClean="0"/>
              <a:t>?</a:t>
            </a:r>
            <a:endParaRPr lang="en-US" sz="1400" dirty="0"/>
          </a:p>
        </p:txBody>
      </p:sp>
    </p:spTree>
    <p:extLst>
      <p:ext uri="{BB962C8B-B14F-4D97-AF65-F5344CB8AC3E}">
        <p14:creationId xmlns:p14="http://schemas.microsoft.com/office/powerpoint/2010/main" val="2982707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6</a:t>
            </a:fld>
            <a:endParaRPr lang="en-US" dirty="0"/>
          </a:p>
        </p:txBody>
      </p:sp>
      <p:sp>
        <p:nvSpPr>
          <p:cNvPr id="3" name="Title 2"/>
          <p:cNvSpPr>
            <a:spLocks noGrp="1"/>
          </p:cNvSpPr>
          <p:nvPr>
            <p:ph type="title"/>
          </p:nvPr>
        </p:nvSpPr>
        <p:spPr/>
        <p:txBody>
          <a:bodyPr/>
          <a:lstStyle/>
          <a:p>
            <a:r>
              <a:rPr lang="en-US" dirty="0" smtClean="0"/>
              <a:t>Charge (3/3)</a:t>
            </a:r>
            <a:endParaRPr lang="en-US" dirty="0"/>
          </a:p>
        </p:txBody>
      </p:sp>
      <p:sp>
        <p:nvSpPr>
          <p:cNvPr id="4" name="Footer Placeholder 3"/>
          <p:cNvSpPr>
            <a:spLocks noGrp="1"/>
          </p:cNvSpPr>
          <p:nvPr>
            <p:ph type="ftr" sz="quarter" idx="13"/>
          </p:nvPr>
        </p:nvSpPr>
        <p:spPr/>
        <p:txBody>
          <a:bodyPr/>
          <a:lstStyle/>
          <a:p>
            <a:r>
              <a:rPr lang="de-DE" smtClean="0"/>
              <a:t>C.M. Ginsburg - CM PRR Sep.13-14 2016</a:t>
            </a:r>
            <a:endParaRPr lang="en-US" dirty="0"/>
          </a:p>
        </p:txBody>
      </p:sp>
      <p:sp>
        <p:nvSpPr>
          <p:cNvPr id="5" name="Content Placeholder 4"/>
          <p:cNvSpPr>
            <a:spLocks noGrp="1"/>
          </p:cNvSpPr>
          <p:nvPr>
            <p:ph sz="quarter" idx="14"/>
          </p:nvPr>
        </p:nvSpPr>
        <p:spPr>
          <a:xfrm>
            <a:off x="333829" y="1243584"/>
            <a:ext cx="8389257" cy="5065522"/>
          </a:xfrm>
        </p:spPr>
        <p:txBody>
          <a:bodyPr/>
          <a:lstStyle/>
          <a:p>
            <a:r>
              <a:rPr lang="en-US" sz="1800" b="1" dirty="0"/>
              <a:t>7 Miscellaneous (FNAL and JLab</a:t>
            </a:r>
            <a:r>
              <a:rPr lang="en-US" sz="1800" b="1" dirty="0" smtClean="0"/>
              <a:t>) [CMG, All]</a:t>
            </a:r>
            <a:endParaRPr lang="en-US" sz="1800" dirty="0"/>
          </a:p>
          <a:p>
            <a:pPr marL="342900" lvl="0" indent="-342900">
              <a:buFont typeface="+mj-lt"/>
              <a:buAutoNum type="alphaLcParenR"/>
            </a:pPr>
            <a:r>
              <a:rPr lang="en-US" sz="1800" dirty="0"/>
              <a:t>Have all of the major risks been identified and managed? </a:t>
            </a:r>
          </a:p>
          <a:p>
            <a:pPr marL="342900" lvl="0" indent="-342900">
              <a:buFont typeface="+mj-lt"/>
              <a:buAutoNum type="alphaLcParenR"/>
            </a:pPr>
            <a:r>
              <a:rPr lang="en-US" sz="1800" dirty="0"/>
              <a:t>Are there any other issues that have been identified that need to be addressed? </a:t>
            </a:r>
          </a:p>
          <a:p>
            <a:r>
              <a:rPr lang="en-US" sz="1800" dirty="0"/>
              <a:t> </a:t>
            </a:r>
          </a:p>
          <a:p>
            <a:r>
              <a:rPr lang="en-US" sz="1800" b="1" dirty="0"/>
              <a:t>8 Overall Readiness (FNAL and JLab</a:t>
            </a:r>
            <a:r>
              <a:rPr lang="en-US" sz="1800" b="1" dirty="0" smtClean="0"/>
              <a:t>) [CMG, ED, All]</a:t>
            </a:r>
            <a:endParaRPr lang="en-US" sz="1800" dirty="0"/>
          </a:p>
          <a:p>
            <a:pPr lvl="0"/>
            <a:r>
              <a:rPr lang="en-US" sz="1800" dirty="0"/>
              <a:t>Are all plans, processes and resources in place to fabricate the LCLS-II cryomodule, so that there is a high likelihood of success to meet the schedule and system performance requirements?</a:t>
            </a:r>
          </a:p>
          <a:p>
            <a:endParaRPr lang="en-US" dirty="0"/>
          </a:p>
        </p:txBody>
      </p:sp>
    </p:spTree>
    <p:extLst>
      <p:ext uri="{BB962C8B-B14F-4D97-AF65-F5344CB8AC3E}">
        <p14:creationId xmlns:p14="http://schemas.microsoft.com/office/powerpoint/2010/main" val="2786026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86" y="129091"/>
            <a:ext cx="8594796" cy="753033"/>
          </a:xfrm>
        </p:spPr>
        <p:txBody>
          <a:bodyPr/>
          <a:lstStyle/>
          <a:p>
            <a:r>
              <a:rPr lang="en-US" dirty="0" smtClean="0"/>
              <a:t>FNAL cryomodule WBS scope of work</a:t>
            </a:r>
            <a:r>
              <a:rPr lang="en-US" sz="1800" dirty="0" smtClean="0"/>
              <a:t> </a:t>
            </a:r>
            <a:r>
              <a:rPr lang="en-US" dirty="0" smtClean="0"/>
              <a:t>–</a:t>
            </a:r>
            <a:r>
              <a:rPr lang="en-US" sz="1800" dirty="0" smtClean="0"/>
              <a:t> </a:t>
            </a:r>
            <a:r>
              <a:rPr lang="en-US" dirty="0" smtClean="0"/>
              <a:t>for this review</a:t>
            </a:r>
            <a:r>
              <a:rPr lang="en-US" sz="1050" dirty="0" smtClean="0"/>
              <a:t> </a:t>
            </a:r>
            <a:r>
              <a:rPr lang="en-US" dirty="0" smtClean="0"/>
              <a:t>(1/4)</a:t>
            </a:r>
            <a:endParaRPr lang="en-US" dirty="0"/>
          </a:p>
        </p:txBody>
      </p:sp>
      <p:sp>
        <p:nvSpPr>
          <p:cNvPr id="3" name="Content Placeholder 2"/>
          <p:cNvSpPr>
            <a:spLocks noGrp="1"/>
          </p:cNvSpPr>
          <p:nvPr>
            <p:ph sz="quarter" idx="14"/>
          </p:nvPr>
        </p:nvSpPr>
        <p:spPr/>
        <p:txBody>
          <a:bodyPr/>
          <a:lstStyle/>
          <a:p>
            <a:pPr marL="342900" indent="-342900">
              <a:buFont typeface="Arial" pitchFamily="34" charset="0"/>
              <a:buChar char="•"/>
            </a:pPr>
            <a:r>
              <a:rPr lang="en-US" sz="2000" b="1" dirty="0" smtClean="0"/>
              <a:t>PL </a:t>
            </a:r>
            <a:r>
              <a:rPr lang="en-US" sz="2000" b="1" dirty="0"/>
              <a:t>Management &amp; </a:t>
            </a:r>
            <a:r>
              <a:rPr lang="en-US" sz="2000" b="1" dirty="0" smtClean="0"/>
              <a:t>Integration (1.04.05.01) </a:t>
            </a:r>
          </a:p>
          <a:p>
            <a:pPr marL="800100" lvl="1" indent="-342900"/>
            <a:r>
              <a:rPr lang="en-US" sz="1600" b="1" dirty="0" smtClean="0"/>
              <a:t>Oversight </a:t>
            </a:r>
            <a:r>
              <a:rPr lang="en-US" sz="1600" b="1" dirty="0"/>
              <a:t>and integration of all WBS 1.04.05 related </a:t>
            </a:r>
            <a:r>
              <a:rPr lang="en-US" sz="1600" b="1" dirty="0" smtClean="0"/>
              <a:t>activities</a:t>
            </a:r>
          </a:p>
          <a:p>
            <a:pPr marL="800100" lvl="1" indent="-342900"/>
            <a:r>
              <a:rPr lang="en-US" sz="1600" b="1" dirty="0" smtClean="0"/>
              <a:t>Overall </a:t>
            </a:r>
            <a:r>
              <a:rPr lang="en-US" sz="1600" b="1" dirty="0"/>
              <a:t>CM support in areas that include </a:t>
            </a:r>
            <a:r>
              <a:rPr lang="en-US" sz="1600" b="1" dirty="0">
                <a:solidFill>
                  <a:srgbClr val="FF0000"/>
                </a:solidFill>
              </a:rPr>
              <a:t>ES&amp;H, QA/QC</a:t>
            </a:r>
            <a:r>
              <a:rPr lang="en-US" sz="1600" b="1" dirty="0"/>
              <a:t>, and supporting </a:t>
            </a:r>
            <a:r>
              <a:rPr lang="en-US" sz="1600" b="1" dirty="0" smtClean="0"/>
              <a:t>engineering</a:t>
            </a:r>
          </a:p>
          <a:p>
            <a:pPr marL="800100" lvl="1" indent="-342900"/>
            <a:r>
              <a:rPr lang="en-US" sz="1600" b="1" dirty="0" smtClean="0"/>
              <a:t>CM </a:t>
            </a:r>
            <a:r>
              <a:rPr lang="en-US" sz="1600" b="1" dirty="0"/>
              <a:t>related travel M&amp;S (including vendor visits</a:t>
            </a:r>
            <a:r>
              <a:rPr lang="en-US" sz="1600" b="1" dirty="0" smtClean="0"/>
              <a:t>)</a:t>
            </a:r>
          </a:p>
          <a:p>
            <a:pPr marL="342900" indent="-342900">
              <a:buFont typeface="Arial" pitchFamily="34" charset="0"/>
              <a:buChar char="•"/>
            </a:pPr>
            <a:r>
              <a:rPr lang="en-US" sz="2000" b="1" dirty="0" smtClean="0"/>
              <a:t>Engineering </a:t>
            </a:r>
            <a:r>
              <a:rPr lang="en-US" sz="2000" b="1" dirty="0"/>
              <a:t>&amp; </a:t>
            </a:r>
            <a:r>
              <a:rPr lang="en-US" sz="2000" b="1" dirty="0" smtClean="0"/>
              <a:t>Design (1.04.05.05)</a:t>
            </a:r>
          </a:p>
          <a:p>
            <a:pPr marL="800100" lvl="1" indent="-342900"/>
            <a:r>
              <a:rPr lang="en-US" sz="1600" b="1" dirty="0" smtClean="0"/>
              <a:t>Design </a:t>
            </a:r>
            <a:r>
              <a:rPr lang="en-US" sz="1600" b="1" dirty="0"/>
              <a:t>1.3GHz prototype and production cryomodules, and 3.9 GHz </a:t>
            </a:r>
            <a:r>
              <a:rPr lang="en-US" sz="1600" b="1" dirty="0" smtClean="0"/>
              <a:t>cryomodules </a:t>
            </a:r>
          </a:p>
          <a:p>
            <a:pPr marL="800100" lvl="1" indent="-342900"/>
            <a:r>
              <a:rPr lang="en-US" sz="1600" b="1" dirty="0" smtClean="0"/>
              <a:t>Produce </a:t>
            </a:r>
            <a:r>
              <a:rPr lang="en-US" sz="1600" b="1" dirty="0"/>
              <a:t>all necessary calculations, analyses, models, and </a:t>
            </a:r>
            <a:r>
              <a:rPr lang="en-US" sz="1600" b="1" dirty="0" smtClean="0"/>
              <a:t>drawings </a:t>
            </a:r>
          </a:p>
          <a:p>
            <a:pPr marL="800100" lvl="1" indent="-342900"/>
            <a:r>
              <a:rPr lang="en-US" sz="1600" b="1" dirty="0" smtClean="0"/>
              <a:t>Perform </a:t>
            </a:r>
            <a:r>
              <a:rPr lang="en-US" sz="1600" b="1" dirty="0"/>
              <a:t>design verification tests of cryomodule </a:t>
            </a:r>
            <a:r>
              <a:rPr lang="en-US" sz="1600" b="1" dirty="0" smtClean="0"/>
              <a:t>subcomponents</a:t>
            </a:r>
          </a:p>
          <a:p>
            <a:pPr marL="342900" indent="-342900">
              <a:buFont typeface="Arial" pitchFamily="34" charset="0"/>
              <a:buChar char="•"/>
            </a:pPr>
            <a:r>
              <a:rPr lang="en-US" sz="2000" b="1" dirty="0"/>
              <a:t>Prototype </a:t>
            </a:r>
            <a:r>
              <a:rPr lang="en-US" sz="2000" b="1" dirty="0" smtClean="0"/>
              <a:t>Cryomodule (1.04.05.06)</a:t>
            </a:r>
          </a:p>
          <a:p>
            <a:pPr marL="800100" lvl="1" indent="-342900"/>
            <a:r>
              <a:rPr lang="en-US" sz="1600" b="1" dirty="0" smtClean="0"/>
              <a:t>Procure materials for prototype CM</a:t>
            </a:r>
          </a:p>
          <a:p>
            <a:pPr marL="800100" lvl="1" indent="-342900"/>
            <a:r>
              <a:rPr lang="en-US" sz="1600" b="1" dirty="0" smtClean="0"/>
              <a:t>Surface process and test bare cavities, dress cavities</a:t>
            </a:r>
          </a:p>
          <a:p>
            <a:pPr marL="800100" lvl="1" indent="-342900"/>
            <a:r>
              <a:rPr lang="en-US" sz="1600" b="1" dirty="0" smtClean="0"/>
              <a:t>Vertical and horizontal cavity tests</a:t>
            </a:r>
          </a:p>
          <a:p>
            <a:pPr marL="800100" lvl="1" indent="-342900"/>
            <a:r>
              <a:rPr lang="en-US" sz="1600" b="1" dirty="0" smtClean="0"/>
              <a:t>CM assembly</a:t>
            </a:r>
          </a:p>
          <a:p>
            <a:pPr marL="800100" lvl="1" indent="-342900"/>
            <a:r>
              <a:rPr lang="en-US" sz="1600" b="1" dirty="0" smtClean="0"/>
              <a:t>CM test</a:t>
            </a:r>
          </a:p>
          <a:p>
            <a:pPr marL="342900" indent="-342900">
              <a:buFont typeface="Arial" pitchFamily="34" charset="0"/>
              <a:buChar char="•"/>
            </a:pPr>
            <a:endParaRPr lang="en-US" sz="1200" b="1" dirty="0"/>
          </a:p>
          <a:p>
            <a:pPr marL="342900" indent="-342900">
              <a:buFont typeface="Arial" pitchFamily="34" charset="0"/>
              <a:buChar char="•"/>
            </a:pPr>
            <a:endParaRPr lang="en-US" sz="1200" b="1" dirty="0"/>
          </a:p>
          <a:p>
            <a:pPr marL="342900" indent="-342900">
              <a:buFont typeface="Arial" pitchFamily="34" charset="0"/>
              <a:buChar char="•"/>
            </a:pPr>
            <a:endParaRPr lang="en-US" sz="1200" dirty="0"/>
          </a:p>
        </p:txBody>
      </p:sp>
      <p:sp>
        <p:nvSpPr>
          <p:cNvPr id="6" name="Footer Placeholder 3"/>
          <p:cNvSpPr>
            <a:spLocks noGrp="1"/>
          </p:cNvSpPr>
          <p:nvPr>
            <p:ph type="ftr" sz="quarter" idx="4294967295"/>
          </p:nvPr>
        </p:nvSpPr>
        <p:spPr>
          <a:xfrm>
            <a:off x="597872" y="6553200"/>
            <a:ext cx="4126528" cy="314326"/>
          </a:xfrm>
          <a:prstGeom prst="rect">
            <a:avLst/>
          </a:prstGeom>
        </p:spPr>
        <p:txBody>
          <a:bodyPr/>
          <a:lstStyle/>
          <a:p>
            <a:r>
              <a:rPr lang="en-US" smtClean="0"/>
              <a:t>Ginsburg-LCLS-II Director’s Status Review, Aug.30-Sep.1 2016</a:t>
            </a:r>
            <a:endParaRPr lang="en-US" dirty="0"/>
          </a:p>
        </p:txBody>
      </p:sp>
      <p:sp>
        <p:nvSpPr>
          <p:cNvPr id="7" name="Slide Number Placeholder 1"/>
          <p:cNvSpPr>
            <a:spLocks noGrp="1"/>
          </p:cNvSpPr>
          <p:nvPr>
            <p:ph type="sldNum" sz="quarter" idx="11"/>
          </p:nvPr>
        </p:nvSpPr>
        <p:spPr>
          <a:xfrm>
            <a:off x="8566150" y="6335836"/>
            <a:ext cx="318932" cy="539750"/>
          </a:xfrm>
        </p:spPr>
        <p:txBody>
          <a:bodyPr/>
          <a:lstStyle/>
          <a:p>
            <a:r>
              <a:rPr lang="en-US" dirty="0" smtClean="0"/>
              <a:t>27</a:t>
            </a:r>
            <a:endParaRPr lang="en-US" dirty="0"/>
          </a:p>
        </p:txBody>
      </p:sp>
      <p:sp>
        <p:nvSpPr>
          <p:cNvPr id="4" name="TextBox 3"/>
          <p:cNvSpPr txBox="1"/>
          <p:nvPr/>
        </p:nvSpPr>
        <p:spPr>
          <a:xfrm>
            <a:off x="6081486" y="2566526"/>
            <a:ext cx="2803596" cy="646331"/>
          </a:xfrm>
          <a:prstGeom prst="rect">
            <a:avLst/>
          </a:prstGeom>
          <a:noFill/>
          <a:ln>
            <a:solidFill>
              <a:schemeClr val="accent1"/>
            </a:solidFill>
          </a:ln>
        </p:spPr>
        <p:txBody>
          <a:bodyPr wrap="square" rtlCol="0">
            <a:spAutoFit/>
          </a:bodyPr>
          <a:lstStyle/>
          <a:p>
            <a:r>
              <a:rPr lang="en-US" dirty="0" smtClean="0"/>
              <a:t>1.3 GHz design activities are complete and closed </a:t>
            </a:r>
            <a:endParaRPr lang="en-US" dirty="0"/>
          </a:p>
        </p:txBody>
      </p:sp>
      <p:sp>
        <p:nvSpPr>
          <p:cNvPr id="5" name="TextBox 4"/>
          <p:cNvSpPr txBox="1"/>
          <p:nvPr/>
        </p:nvSpPr>
        <p:spPr>
          <a:xfrm>
            <a:off x="4993881" y="4391649"/>
            <a:ext cx="4057521" cy="369332"/>
          </a:xfrm>
          <a:prstGeom prst="rect">
            <a:avLst/>
          </a:prstGeom>
          <a:noFill/>
          <a:ln>
            <a:solidFill>
              <a:schemeClr val="accent1"/>
            </a:solidFill>
          </a:ln>
        </p:spPr>
        <p:txBody>
          <a:bodyPr wrap="none" rtlCol="0">
            <a:spAutoFit/>
          </a:bodyPr>
          <a:lstStyle/>
          <a:p>
            <a:r>
              <a:rPr lang="en-US" dirty="0" smtClean="0"/>
              <a:t>As it informs production CM assembly</a:t>
            </a:r>
            <a:endParaRPr lang="en-US" dirty="0"/>
          </a:p>
        </p:txBody>
      </p:sp>
      <p:sp>
        <p:nvSpPr>
          <p:cNvPr id="8" name="Rectangle 7"/>
          <p:cNvSpPr/>
          <p:nvPr/>
        </p:nvSpPr>
        <p:spPr>
          <a:xfrm>
            <a:off x="5162309" y="1921397"/>
            <a:ext cx="1534547" cy="279733"/>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3501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86" y="129091"/>
            <a:ext cx="8594796" cy="753033"/>
          </a:xfrm>
        </p:spPr>
        <p:txBody>
          <a:bodyPr/>
          <a:lstStyle/>
          <a:p>
            <a:r>
              <a:rPr lang="en-US" dirty="0" smtClean="0"/>
              <a:t>FNAL Cryomodule WBS scope of work</a:t>
            </a:r>
            <a:r>
              <a:rPr lang="en-US" sz="1800" dirty="0" smtClean="0"/>
              <a:t> </a:t>
            </a:r>
            <a:r>
              <a:rPr lang="en-US" dirty="0" smtClean="0"/>
              <a:t>-</a:t>
            </a:r>
            <a:r>
              <a:rPr lang="en-US" sz="1800" dirty="0" smtClean="0"/>
              <a:t> </a:t>
            </a:r>
            <a:r>
              <a:rPr lang="en-US" dirty="0" smtClean="0"/>
              <a:t>for this review</a:t>
            </a:r>
            <a:r>
              <a:rPr lang="en-US" sz="1800" dirty="0" smtClean="0"/>
              <a:t> </a:t>
            </a:r>
            <a:r>
              <a:rPr lang="en-US" dirty="0" smtClean="0"/>
              <a:t>(2/4)</a:t>
            </a:r>
            <a:endParaRPr lang="en-US" dirty="0"/>
          </a:p>
        </p:txBody>
      </p:sp>
      <p:sp>
        <p:nvSpPr>
          <p:cNvPr id="3" name="Content Placeholder 2"/>
          <p:cNvSpPr>
            <a:spLocks noGrp="1"/>
          </p:cNvSpPr>
          <p:nvPr>
            <p:ph sz="quarter" idx="14"/>
          </p:nvPr>
        </p:nvSpPr>
        <p:spPr/>
        <p:txBody>
          <a:bodyPr/>
          <a:lstStyle/>
          <a:p>
            <a:pPr marL="342900" indent="-342900">
              <a:buFont typeface="Arial" pitchFamily="34" charset="0"/>
              <a:buChar char="•"/>
            </a:pPr>
            <a:r>
              <a:rPr lang="en-US" sz="2000" b="1" dirty="0" smtClean="0"/>
              <a:t>1.3 </a:t>
            </a:r>
            <a:r>
              <a:rPr lang="en-US" sz="2000" b="1" dirty="0"/>
              <a:t>GHz Cryomodule </a:t>
            </a:r>
            <a:r>
              <a:rPr lang="en-US" sz="2000" b="1" dirty="0" smtClean="0"/>
              <a:t>Procurements (1.04.05.07)</a:t>
            </a:r>
          </a:p>
          <a:p>
            <a:pPr marL="800100" lvl="1" indent="-342900"/>
            <a:r>
              <a:rPr lang="en-US" sz="1600" b="1" dirty="0" smtClean="0"/>
              <a:t>Procurement responsibilities for the production cryomodules are shared between FNAL and JLAB as outlined in document LCLSII-4.1-PM-0229-R0</a:t>
            </a:r>
          </a:p>
          <a:p>
            <a:pPr marL="800100" lvl="1" indent="-342900"/>
            <a:r>
              <a:rPr lang="en-US" sz="1600" b="1" dirty="0" smtClean="0"/>
              <a:t>Each </a:t>
            </a:r>
            <a:r>
              <a:rPr lang="en-US" sz="1600" b="1" dirty="0"/>
              <a:t>lab will procure quantities sufficient for all production </a:t>
            </a:r>
            <a:r>
              <a:rPr lang="en-US" sz="1600" b="1" dirty="0" smtClean="0"/>
              <a:t>cryomodules</a:t>
            </a:r>
          </a:p>
          <a:p>
            <a:pPr marL="800100" lvl="1" indent="-342900"/>
            <a:r>
              <a:rPr lang="en-US" sz="1600" b="1" dirty="0" smtClean="0"/>
              <a:t>SLAC </a:t>
            </a:r>
            <a:r>
              <a:rPr lang="en-US" sz="1600" b="1" dirty="0"/>
              <a:t>LCLS-II Procurement Management plan outlines the formal process for procurements including reviews and </a:t>
            </a:r>
            <a:r>
              <a:rPr lang="en-US" sz="1600" b="1" dirty="0" smtClean="0"/>
              <a:t>approvals</a:t>
            </a:r>
          </a:p>
          <a:p>
            <a:pPr marL="342900" indent="-342900" fontAlgn="t">
              <a:buFont typeface="Arial" pitchFamily="34" charset="0"/>
              <a:buChar char="•"/>
            </a:pPr>
            <a:r>
              <a:rPr lang="en-US" sz="2000" b="1" dirty="0"/>
              <a:t>1.3 GHz Cryomodule Cavity </a:t>
            </a:r>
            <a:r>
              <a:rPr lang="en-US" sz="2000" b="1" dirty="0" smtClean="0"/>
              <a:t>Prep/Test (1.04.05.08)</a:t>
            </a:r>
          </a:p>
          <a:p>
            <a:pPr marL="800100" lvl="1" indent="-342900" fontAlgn="t"/>
            <a:r>
              <a:rPr lang="en-US" sz="1600" b="1" dirty="0"/>
              <a:t>Receive and inspect dressed cavities as received from vendors(s</a:t>
            </a:r>
            <a:r>
              <a:rPr lang="en-US" sz="1600" b="1" dirty="0" smtClean="0"/>
              <a:t>)</a:t>
            </a:r>
          </a:p>
          <a:p>
            <a:pPr marL="800100" lvl="1" indent="-342900" fontAlgn="t"/>
            <a:r>
              <a:rPr lang="en-US" sz="1600" b="1" dirty="0" smtClean="0"/>
              <a:t>Vertically </a:t>
            </a:r>
            <a:r>
              <a:rPr lang="en-US" sz="1600" b="1" dirty="0"/>
              <a:t>test all cavities, horizontally test </a:t>
            </a:r>
            <a:r>
              <a:rPr lang="en-US" sz="1600" b="1" dirty="0" smtClean="0"/>
              <a:t>a subset</a:t>
            </a:r>
          </a:p>
          <a:p>
            <a:pPr marL="800100" lvl="1" indent="-342900" fontAlgn="t"/>
            <a:r>
              <a:rPr lang="en-US" sz="1600" b="1" dirty="0" smtClean="0"/>
              <a:t>Reprocess as required</a:t>
            </a:r>
          </a:p>
          <a:p>
            <a:pPr marL="800100" lvl="1" indent="-342900" fontAlgn="t"/>
            <a:r>
              <a:rPr lang="en-US" sz="1600" b="1" dirty="0" smtClean="0"/>
              <a:t>Prepare </a:t>
            </a:r>
            <a:r>
              <a:rPr lang="en-US" sz="1600" b="1" dirty="0"/>
              <a:t>all cavities for use in strings for FNAL constructed </a:t>
            </a:r>
            <a:r>
              <a:rPr lang="en-US" sz="1600" b="1" dirty="0" smtClean="0"/>
              <a:t>cryomodules</a:t>
            </a:r>
          </a:p>
        </p:txBody>
      </p:sp>
      <p:sp>
        <p:nvSpPr>
          <p:cNvPr id="6" name="Footer Placeholder 3"/>
          <p:cNvSpPr>
            <a:spLocks noGrp="1"/>
          </p:cNvSpPr>
          <p:nvPr>
            <p:ph type="ftr" sz="quarter" idx="4294967295"/>
          </p:nvPr>
        </p:nvSpPr>
        <p:spPr>
          <a:xfrm>
            <a:off x="597872" y="6553200"/>
            <a:ext cx="4126528" cy="314326"/>
          </a:xfrm>
          <a:prstGeom prst="rect">
            <a:avLst/>
          </a:prstGeom>
        </p:spPr>
        <p:txBody>
          <a:bodyPr/>
          <a:lstStyle/>
          <a:p>
            <a:r>
              <a:rPr lang="de-DE" smtClean="0"/>
              <a:t>C.M. Ginsburg - CM PRR Sep.13-14 2016</a:t>
            </a:r>
            <a:endParaRPr lang="en-US" dirty="0"/>
          </a:p>
        </p:txBody>
      </p:sp>
      <p:sp>
        <p:nvSpPr>
          <p:cNvPr id="7" name="Slide Number Placeholder 1"/>
          <p:cNvSpPr>
            <a:spLocks noGrp="1"/>
          </p:cNvSpPr>
          <p:nvPr>
            <p:ph type="sldNum" sz="quarter" idx="11"/>
          </p:nvPr>
        </p:nvSpPr>
        <p:spPr>
          <a:xfrm>
            <a:off x="8566150" y="6318251"/>
            <a:ext cx="318932" cy="539750"/>
          </a:xfrm>
        </p:spPr>
        <p:txBody>
          <a:bodyPr/>
          <a:lstStyle/>
          <a:p>
            <a:r>
              <a:rPr lang="en-US" dirty="0" smtClean="0"/>
              <a:t>28</a:t>
            </a:r>
            <a:endParaRPr lang="en-US" dirty="0"/>
          </a:p>
        </p:txBody>
      </p:sp>
    </p:spTree>
    <p:extLst>
      <p:ext uri="{BB962C8B-B14F-4D97-AF65-F5344CB8AC3E}">
        <p14:creationId xmlns:p14="http://schemas.microsoft.com/office/powerpoint/2010/main" val="3854820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29" y="129091"/>
            <a:ext cx="8652853" cy="753033"/>
          </a:xfrm>
        </p:spPr>
        <p:txBody>
          <a:bodyPr/>
          <a:lstStyle/>
          <a:p>
            <a:r>
              <a:rPr lang="en-US" dirty="0" smtClean="0"/>
              <a:t>FNAL Cryomodule WBS scope of work</a:t>
            </a:r>
            <a:r>
              <a:rPr lang="en-US" sz="1800" dirty="0" smtClean="0"/>
              <a:t> </a:t>
            </a:r>
            <a:r>
              <a:rPr lang="en-US" dirty="0" smtClean="0"/>
              <a:t>–</a:t>
            </a:r>
            <a:r>
              <a:rPr lang="en-US" sz="1800" dirty="0" smtClean="0"/>
              <a:t> </a:t>
            </a:r>
            <a:r>
              <a:rPr lang="en-US" dirty="0" smtClean="0"/>
              <a:t>for this review</a:t>
            </a:r>
            <a:r>
              <a:rPr lang="en-US" sz="1800" dirty="0" smtClean="0"/>
              <a:t> </a:t>
            </a:r>
            <a:r>
              <a:rPr lang="en-US" dirty="0" smtClean="0"/>
              <a:t>(3/4)</a:t>
            </a:r>
            <a:endParaRPr lang="en-US" dirty="0"/>
          </a:p>
        </p:txBody>
      </p:sp>
      <p:sp>
        <p:nvSpPr>
          <p:cNvPr id="3" name="Content Placeholder 2"/>
          <p:cNvSpPr>
            <a:spLocks noGrp="1"/>
          </p:cNvSpPr>
          <p:nvPr>
            <p:ph sz="quarter" idx="14"/>
          </p:nvPr>
        </p:nvSpPr>
        <p:spPr/>
        <p:txBody>
          <a:bodyPr/>
          <a:lstStyle/>
          <a:p>
            <a:pPr marL="342900" indent="-342900" fontAlgn="t">
              <a:buFont typeface="Arial" pitchFamily="34" charset="0"/>
              <a:buChar char="•"/>
            </a:pPr>
            <a:r>
              <a:rPr lang="en-US" sz="2000" b="1" dirty="0" smtClean="0"/>
              <a:t>1.3 </a:t>
            </a:r>
            <a:r>
              <a:rPr lang="en-US" sz="2000" b="1" dirty="0"/>
              <a:t>GHz Cryomodule Cavity String </a:t>
            </a:r>
            <a:r>
              <a:rPr lang="en-US" sz="2000" b="1" dirty="0" smtClean="0"/>
              <a:t>Assembly (1.04.05.09)</a:t>
            </a:r>
          </a:p>
          <a:p>
            <a:pPr marL="800100" lvl="1" indent="-342900" fontAlgn="t"/>
            <a:r>
              <a:rPr lang="en-US" sz="1600" b="1" dirty="0"/>
              <a:t>Receive cavities from cavity prep/test </a:t>
            </a:r>
            <a:r>
              <a:rPr lang="en-US" sz="1600" b="1" dirty="0" smtClean="0"/>
              <a:t>step</a:t>
            </a:r>
          </a:p>
          <a:p>
            <a:pPr marL="800100" lvl="1" indent="-342900" fontAlgn="t"/>
            <a:r>
              <a:rPr lang="en-US" sz="1600" b="1" dirty="0"/>
              <a:t>P</a:t>
            </a:r>
            <a:r>
              <a:rPr lang="en-US" sz="1600" b="1" dirty="0" smtClean="0"/>
              <a:t>repare </a:t>
            </a:r>
            <a:r>
              <a:rPr lang="en-US" sz="1600" b="1" dirty="0"/>
              <a:t>and clean </a:t>
            </a:r>
            <a:r>
              <a:rPr lang="en-US" sz="1600" b="1" dirty="0" smtClean="0"/>
              <a:t>parts</a:t>
            </a:r>
          </a:p>
          <a:p>
            <a:pPr marL="800100" lvl="1" indent="-342900" fontAlgn="t"/>
            <a:r>
              <a:rPr lang="en-US" sz="1600" b="1" dirty="0"/>
              <a:t>A</a:t>
            </a:r>
            <a:r>
              <a:rPr lang="en-US" sz="1600" b="1" dirty="0" smtClean="0"/>
              <a:t>ssembly </a:t>
            </a:r>
            <a:r>
              <a:rPr lang="en-US" sz="1600" b="1" dirty="0"/>
              <a:t>cold ends of </a:t>
            </a:r>
            <a:r>
              <a:rPr lang="en-US" sz="1600" b="1" dirty="0" smtClean="0"/>
              <a:t>couplers</a:t>
            </a:r>
          </a:p>
          <a:p>
            <a:pPr marL="800100" lvl="1" indent="-342900" fontAlgn="t"/>
            <a:r>
              <a:rPr lang="en-US" sz="1600" b="1" dirty="0"/>
              <a:t>A</a:t>
            </a:r>
            <a:r>
              <a:rPr lang="en-US" sz="1600" b="1" dirty="0" smtClean="0"/>
              <a:t>ssemble </a:t>
            </a:r>
            <a:r>
              <a:rPr lang="en-US" sz="1600" b="1" dirty="0"/>
              <a:t>cavity string in clean </a:t>
            </a:r>
            <a:r>
              <a:rPr lang="en-US" sz="1600" b="1" dirty="0" smtClean="0"/>
              <a:t>room  </a:t>
            </a:r>
          </a:p>
          <a:p>
            <a:pPr marL="800100" lvl="1" indent="-342900" fontAlgn="t"/>
            <a:r>
              <a:rPr lang="en-US" sz="1600" b="1" dirty="0" smtClean="0"/>
              <a:t>Includes </a:t>
            </a:r>
            <a:r>
              <a:rPr lang="en-US" sz="1600" b="1" dirty="0"/>
              <a:t>leak checking and backfilling cavities, leak checking and assembling couplers, aligning cavities, installing gate valves, assembling cavity-to-cavity string with bellows, BPM, and string pump down, leak check, and </a:t>
            </a:r>
            <a:r>
              <a:rPr lang="en-US" sz="1600" b="1" dirty="0" smtClean="0"/>
              <a:t>backfill</a:t>
            </a:r>
            <a:endParaRPr lang="en-US" sz="1600" b="1" dirty="0"/>
          </a:p>
          <a:p>
            <a:pPr marL="342900" indent="-342900" fontAlgn="t">
              <a:buFont typeface="Arial" pitchFamily="34" charset="0"/>
              <a:buChar char="•"/>
            </a:pPr>
            <a:r>
              <a:rPr lang="en-US" sz="2000" b="1" dirty="0" smtClean="0"/>
              <a:t>1.3 </a:t>
            </a:r>
            <a:r>
              <a:rPr lang="en-US" sz="2000" b="1" dirty="0"/>
              <a:t>GHz Cryomodule </a:t>
            </a:r>
            <a:r>
              <a:rPr lang="en-US" sz="2000" b="1" dirty="0" smtClean="0"/>
              <a:t>Assembly (1.04.05.10)</a:t>
            </a:r>
          </a:p>
          <a:p>
            <a:pPr marL="800100" lvl="1" indent="-342900" fontAlgn="t"/>
            <a:r>
              <a:rPr lang="en-US" sz="1600" b="1" dirty="0"/>
              <a:t>Receive cavity string from Cavity String Assembly </a:t>
            </a:r>
            <a:r>
              <a:rPr lang="en-US" sz="1600" b="1" dirty="0" smtClean="0"/>
              <a:t>WBS</a:t>
            </a:r>
          </a:p>
          <a:p>
            <a:pPr marL="800100" lvl="1" indent="-342900" fontAlgn="t"/>
            <a:r>
              <a:rPr lang="en-US" sz="1600" b="1" dirty="0"/>
              <a:t>I</a:t>
            </a:r>
            <a:r>
              <a:rPr lang="en-US" sz="1600" b="1" dirty="0" smtClean="0"/>
              <a:t>nstall </a:t>
            </a:r>
            <a:r>
              <a:rPr lang="en-US" sz="1600" b="1" dirty="0"/>
              <a:t>2-phase pipes, bellows, magnetic shield, tuners, insulation, instrumentation, </a:t>
            </a:r>
            <a:r>
              <a:rPr lang="en-US" sz="1600" b="1" dirty="0" smtClean="0"/>
              <a:t>GRHP</a:t>
            </a:r>
            <a:r>
              <a:rPr lang="en-US" sz="1600" b="1" dirty="0"/>
              <a:t>, thermal shields, cooling straps, SC magnet, vacuum vessel, warm part of coupler, coupler pumping </a:t>
            </a:r>
            <a:r>
              <a:rPr lang="en-US" sz="1600" b="1" dirty="0" smtClean="0"/>
              <a:t>lines</a:t>
            </a:r>
          </a:p>
          <a:p>
            <a:pPr marL="800100" lvl="1" indent="-342900" fontAlgn="t"/>
            <a:r>
              <a:rPr lang="en-US" sz="1600" b="1" dirty="0"/>
              <a:t>Perform electrical and RF checks, and leak and pressure check</a:t>
            </a:r>
          </a:p>
          <a:p>
            <a:pPr marL="800100" lvl="1" indent="-342900" fontAlgn="t"/>
            <a:endParaRPr lang="en-US" sz="1600" b="1" dirty="0"/>
          </a:p>
          <a:p>
            <a:pPr marL="342900" indent="-342900">
              <a:buFont typeface="Arial" pitchFamily="34" charset="0"/>
              <a:buChar char="•"/>
            </a:pPr>
            <a:endParaRPr lang="en-US" sz="2000" b="1" dirty="0"/>
          </a:p>
          <a:p>
            <a:pPr marL="342900" indent="-342900">
              <a:buFont typeface="Arial" pitchFamily="34" charset="0"/>
              <a:buChar char="•"/>
            </a:pPr>
            <a:endParaRPr lang="en-US" sz="1200" dirty="0"/>
          </a:p>
        </p:txBody>
      </p:sp>
      <p:sp>
        <p:nvSpPr>
          <p:cNvPr id="6" name="Footer Placeholder 3"/>
          <p:cNvSpPr>
            <a:spLocks noGrp="1"/>
          </p:cNvSpPr>
          <p:nvPr>
            <p:ph type="ftr" sz="quarter" idx="4294967295"/>
          </p:nvPr>
        </p:nvSpPr>
        <p:spPr>
          <a:xfrm>
            <a:off x="597872" y="6553200"/>
            <a:ext cx="4126528" cy="314326"/>
          </a:xfrm>
          <a:prstGeom prst="rect">
            <a:avLst/>
          </a:prstGeom>
        </p:spPr>
        <p:txBody>
          <a:bodyPr/>
          <a:lstStyle/>
          <a:p>
            <a:r>
              <a:rPr lang="de-DE" smtClean="0"/>
              <a:t>C.M. Ginsburg - CM PRR Sep.13-14 2016</a:t>
            </a:r>
            <a:endParaRPr lang="en-US" dirty="0"/>
          </a:p>
        </p:txBody>
      </p:sp>
      <p:sp>
        <p:nvSpPr>
          <p:cNvPr id="7" name="Slide Number Placeholder 1"/>
          <p:cNvSpPr>
            <a:spLocks noGrp="1"/>
          </p:cNvSpPr>
          <p:nvPr>
            <p:ph type="sldNum" sz="quarter" idx="11"/>
          </p:nvPr>
        </p:nvSpPr>
        <p:spPr>
          <a:xfrm>
            <a:off x="8566150" y="6318251"/>
            <a:ext cx="318932" cy="539750"/>
          </a:xfrm>
        </p:spPr>
        <p:txBody>
          <a:bodyPr/>
          <a:lstStyle/>
          <a:p>
            <a:r>
              <a:rPr lang="en-US" dirty="0" smtClean="0"/>
              <a:t>29</a:t>
            </a:r>
            <a:endParaRPr lang="en-US" dirty="0"/>
          </a:p>
        </p:txBody>
      </p:sp>
    </p:spTree>
    <p:extLst>
      <p:ext uri="{BB962C8B-B14F-4D97-AF65-F5344CB8AC3E}">
        <p14:creationId xmlns:p14="http://schemas.microsoft.com/office/powerpoint/2010/main" val="895366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stName_Title_DR201608">
  <a:themeElements>
    <a:clrScheme name="SLAC_RevisedPalette_2012">
      <a:dk1>
        <a:srgbClr val="000000"/>
      </a:dk1>
      <a:lt1>
        <a:sysClr val="window" lastClr="FFFFFF"/>
      </a:lt1>
      <a:dk2>
        <a:srgbClr val="E17000"/>
      </a:dk2>
      <a:lt2>
        <a:srgbClr val="A4001D"/>
      </a:lt2>
      <a:accent1>
        <a:srgbClr val="A4001D"/>
      </a:accent1>
      <a:accent2>
        <a:srgbClr val="E17000"/>
      </a:accent2>
      <a:accent3>
        <a:srgbClr val="4D4F53"/>
      </a:accent3>
      <a:accent4>
        <a:srgbClr val="545455"/>
      </a:accent4>
      <a:accent5>
        <a:srgbClr val="0099CC"/>
      </a:accent5>
      <a:accent6>
        <a:srgbClr val="69BE28"/>
      </a:accent6>
      <a:hlink>
        <a:srgbClr val="A4001D"/>
      </a:hlink>
      <a:folHlink>
        <a:srgbClr val="A4001D"/>
      </a:folHlink>
    </a:clrScheme>
    <a:fontScheme name="TH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5875">
          <a:solidFill>
            <a:srgbClr val="0070C0"/>
          </a:solidFill>
          <a:headEnd type="triangle"/>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Breakout_x0020_Session xmlns="f15a050e-1ce7-4ed2-9890-60f9658c1ede">Template</Breakout_x0020_Sess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48A4933D0FB4B4CA82280B30CAF47E2" ma:contentTypeVersion="14" ma:contentTypeDescription="Create a new document." ma:contentTypeScope="" ma:versionID="7b68698eab841f6565c5c3885a08d4e9">
  <xsd:schema xmlns:xsd="http://www.w3.org/2001/XMLSchema" xmlns:xs="http://www.w3.org/2001/XMLSchema" xmlns:p="http://schemas.microsoft.com/office/2006/metadata/properties" xmlns:ns2="f15a050e-1ce7-4ed2-9890-60f9658c1ede" targetNamespace="http://schemas.microsoft.com/office/2006/metadata/properties" ma:root="true" ma:fieldsID="099edc80864fba8e7bdccaf9ddf53b95" ns2:_="">
    <xsd:import namespace="f15a050e-1ce7-4ed2-9890-60f9658c1ede"/>
    <xsd:element name="properties">
      <xsd:complexType>
        <xsd:sequence>
          <xsd:element name="documentManagement">
            <xsd:complexType>
              <xsd:all>
                <xsd:element ref="ns2:Breakout_x0020_Ses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5a050e-1ce7-4ed2-9890-60f9658c1ede" elementFormDefault="qualified">
    <xsd:import namespace="http://schemas.microsoft.com/office/2006/documentManagement/types"/>
    <xsd:import namespace="http://schemas.microsoft.com/office/infopath/2007/PartnerControls"/>
    <xsd:element name="Breakout_x0020_Session" ma:index="8" nillable="true" ma:displayName="Breakout Session" ma:format="Dropdown" ma:internalName="Breakout_x0020_Session">
      <xsd:simpleType>
        <xsd:restriction base="dms:Choice">
          <xsd:enumeration value="Plenary"/>
          <xsd:enumeration value="1 - Accelerator Physics"/>
          <xsd:enumeration value="2 - Injector/Linac"/>
          <xsd:enumeration value="3 - RF Power Systems"/>
          <xsd:enumeration value="4&amp;5 - Undulator/XTES System"/>
          <xsd:enumeration value="6&amp;7 - Cryoplant/Cryomodules Systems"/>
          <xsd:enumeration value="8 - Controls/Safety Systems"/>
          <xsd:enumeration value="9 - Conventional Facilities and Infrastructure"/>
          <xsd:enumeration value="10 - Env., Safety &amp; Health"/>
          <xsd:enumeration value="11 - Cost and Schedule"/>
          <xsd:enumeration value="12 - Project Management"/>
          <xsd:enumeration value="Closeout"/>
          <xsd:enumeration value="Templat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E3F1C6-E643-4597-BD68-C599B5629ADE}">
  <ds:schemaRefs>
    <ds:schemaRef ds:uri="http://schemas.microsoft.com/sharepoint/v3/contenttype/forms"/>
  </ds:schemaRefs>
</ds:datastoreItem>
</file>

<file path=customXml/itemProps2.xml><?xml version="1.0" encoding="utf-8"?>
<ds:datastoreItem xmlns:ds="http://schemas.openxmlformats.org/officeDocument/2006/customXml" ds:itemID="{DC1B16AA-9221-46AE-B700-523442ABDABD}">
  <ds:schemaRefs>
    <ds:schemaRef ds:uri="http://www.w3.org/XML/1998/namespace"/>
    <ds:schemaRef ds:uri="http://purl.org/dc/dcmitype/"/>
    <ds:schemaRef ds:uri="http://purl.org/dc/elements/1.1/"/>
    <ds:schemaRef ds:uri="http://schemas.microsoft.com/office/infopath/2007/PartnerControls"/>
    <ds:schemaRef ds:uri="http://schemas.microsoft.com/office/2006/documentManagement/types"/>
    <ds:schemaRef ds:uri="http://purl.org/dc/terms/"/>
    <ds:schemaRef ds:uri="f15a050e-1ce7-4ed2-9890-60f9658c1ed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96AC9E9B-2714-4E54-AEB1-61E0F4B7D9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5a050e-1ce7-4ed2-9890-60f9658c1e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LastName_Title_DR201608</Template>
  <TotalTime>7458</TotalTime>
  <Words>2525</Words>
  <Application>Microsoft Office PowerPoint</Application>
  <PresentationFormat>On-screen Show (4:3)</PresentationFormat>
  <Paragraphs>327</Paragraphs>
  <Slides>25</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ＭＳ Ｐゴシック</vt:lpstr>
      <vt:lpstr>Arial</vt:lpstr>
      <vt:lpstr>Calibri</vt:lpstr>
      <vt:lpstr>Courier New</vt:lpstr>
      <vt:lpstr>Wingdings</vt:lpstr>
      <vt:lpstr>LastName_Title_DR201608</vt:lpstr>
      <vt:lpstr>Worksheet</vt:lpstr>
      <vt:lpstr>Fermilab Cryomodule Assembly</vt:lpstr>
      <vt:lpstr>Outline</vt:lpstr>
      <vt:lpstr>Introduction</vt:lpstr>
      <vt:lpstr>Charge (1/3)</vt:lpstr>
      <vt:lpstr>Charge (2/3)</vt:lpstr>
      <vt:lpstr>Charge (3/3)</vt:lpstr>
      <vt:lpstr>FNAL cryomodule WBS scope of work – for this review (1/4)</vt:lpstr>
      <vt:lpstr>FNAL Cryomodule WBS scope of work - for this review (2/4)</vt:lpstr>
      <vt:lpstr>FNAL Cryomodule WBS scope of work – for this review (3/4)</vt:lpstr>
      <vt:lpstr>Cryomodule WBS scope of work – for this review (4/4)</vt:lpstr>
      <vt:lpstr>XFEL CM Modifications for LCLS-II (components)</vt:lpstr>
      <vt:lpstr>XFEL CM Modifications for LCLS-II (cryo-mech)</vt:lpstr>
      <vt:lpstr>FNAL CM technical/project status</vt:lpstr>
      <vt:lpstr>Design Basis – Multi-Lab Safety Considerations</vt:lpstr>
      <vt:lpstr>Safety Summary</vt:lpstr>
      <vt:lpstr>1.04.05 - FNAL Cryomodules - Summary Schedule</vt:lpstr>
      <vt:lpstr>FNAL CM Staff</vt:lpstr>
      <vt:lpstr>PowerPoint Presentation</vt:lpstr>
      <vt:lpstr>1.3 GHz production CM procurement status</vt:lpstr>
      <vt:lpstr>Procurements 93% awarded, by cost</vt:lpstr>
      <vt:lpstr>Major Past Reviews (1/2)</vt:lpstr>
      <vt:lpstr>Major Past Reviews (2/2)</vt:lpstr>
      <vt:lpstr>Risks &amp; Risk Mitigations (High Impact) (1/2) </vt:lpstr>
      <vt:lpstr>Risks &amp; Risk Mitigations (High Impact) – (2/2)</vt:lpstr>
      <vt:lpstr>FNAL Cryomodule Summary</vt:lpstr>
    </vt:vector>
  </TitlesOfParts>
  <Company>SLAC National Accelerator Laboratory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D'Amato, Jennifer Ashley</dc:creator>
  <cp:lastModifiedBy>Camille M. Ginsburg x3901 14149N</cp:lastModifiedBy>
  <cp:revision>105</cp:revision>
  <cp:lastPrinted>2016-09-12T16:18:39Z</cp:lastPrinted>
  <dcterms:created xsi:type="dcterms:W3CDTF">2016-07-26T16:16:01Z</dcterms:created>
  <dcterms:modified xsi:type="dcterms:W3CDTF">2016-09-16T15:27:49Z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0x010100B48A4933D0FB4B4CA82280B30CAF47E2</vt:lpwstr>
  </property>
  <property fmtid="{D5CDD505-2E9C-101B-9397-08002B2CF9AE}" pid="3" name="DocType">
    <vt:lpwstr>Presentation</vt:lpwstr>
  </property>
  <property fmtid="{D5CDD505-2E9C-101B-9397-08002B2CF9AE}" pid="4" name="Plenary Agenda Item">
    <vt:lpwstr>7</vt:lpwstr>
  </property>
  <property fmtid="{D5CDD505-2E9C-101B-9397-08002B2CF9AE}" pid="5" name="Formatting Updated">
    <vt:lpwstr>true</vt:lpwstr>
  </property>
  <property fmtid="{D5CDD505-2E9C-101B-9397-08002B2CF9AE}" pid="6" name="Plenary Agenda">
    <vt:lpwstr>8</vt:lpwstr>
  </property>
</Properties>
</file>