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9" r:id="rId4"/>
  </p:sldMasterIdLst>
  <p:notesMasterIdLst>
    <p:notesMasterId r:id="rId29"/>
  </p:notesMasterIdLst>
  <p:handoutMasterIdLst>
    <p:handoutMasterId r:id="rId30"/>
  </p:handoutMasterIdLst>
  <p:sldIdLst>
    <p:sldId id="662" r:id="rId5"/>
    <p:sldId id="696" r:id="rId6"/>
    <p:sldId id="772" r:id="rId7"/>
    <p:sldId id="718" r:id="rId8"/>
    <p:sldId id="765" r:id="rId9"/>
    <p:sldId id="732" r:id="rId10"/>
    <p:sldId id="773" r:id="rId11"/>
    <p:sldId id="737" r:id="rId12"/>
    <p:sldId id="721" r:id="rId13"/>
    <p:sldId id="720" r:id="rId14"/>
    <p:sldId id="747" r:id="rId15"/>
    <p:sldId id="735" r:id="rId16"/>
    <p:sldId id="760" r:id="rId17"/>
    <p:sldId id="741" r:id="rId18"/>
    <p:sldId id="716" r:id="rId19"/>
    <p:sldId id="740" r:id="rId20"/>
    <p:sldId id="719" r:id="rId21"/>
    <p:sldId id="722" r:id="rId22"/>
    <p:sldId id="726" r:id="rId23"/>
    <p:sldId id="750" r:id="rId24"/>
    <p:sldId id="739" r:id="rId25"/>
    <p:sldId id="694" r:id="rId26"/>
    <p:sldId id="715" r:id="rId27"/>
    <p:sldId id="771" r:id="rId28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1D"/>
    <a:srgbClr val="9A0000"/>
    <a:srgbClr val="FFCC99"/>
    <a:srgbClr val="9D3431"/>
    <a:srgbClr val="0000FF"/>
    <a:srgbClr val="FFFFCC"/>
    <a:srgbClr val="FF0000"/>
    <a:srgbClr val="FF9966"/>
    <a:srgbClr val="0080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4" autoAdjust="0"/>
    <p:restoredTop sz="89680" autoAdjust="0"/>
  </p:normalViewPr>
  <p:slideViewPr>
    <p:cSldViewPr snapToGrid="0">
      <p:cViewPr varScale="1">
        <p:scale>
          <a:sx n="116" d="100"/>
          <a:sy n="116" d="100"/>
        </p:scale>
        <p:origin x="-13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498" y="-7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953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953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226311-62EA-456F-8B76-9220A4C1A6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07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953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133" y="4410392"/>
            <a:ext cx="5586735" cy="417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953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C1C09D7-2034-4A7F-959F-75165A7C71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17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33358E-CE59-44A9-940C-F5E33043BB0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138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138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284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B12B0E-865C-4125-80DD-30A20A8D8E59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Contract# DE-AC05-06OR23177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LCLS-II PCM PRR, 13-14 September, 2016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LCLS-II PCM PRR, 13-14 September, 2016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LCLS-II PCM PRR, 13-14 September, 2016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LCLS-II PCM PRR, 13-14 September, 2016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LCLS-II PCM PRR, 13-14 September, 2016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LCLS-II PCM PRR, 13-14 September,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7322-67CF-4034-803F-189038E0D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75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LCLS-II PCM PRR, 13-14 September,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7322-67CF-4034-803F-189038E0D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53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LCLS-II PCM PRR, 13-14 September,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7" r:id="rId7"/>
    <p:sldLayoutId id="2147484018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lab.org/accel/office/org_chart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57213" y="631825"/>
            <a:ext cx="8008937" cy="2246313"/>
          </a:xfrm>
        </p:spPr>
        <p:txBody>
          <a:bodyPr/>
          <a:lstStyle/>
          <a:p>
            <a:r>
              <a:rPr lang="en-US" sz="4400" dirty="0" smtClean="0"/>
              <a:t>Project Overview:</a:t>
            </a:r>
            <a:br>
              <a:rPr lang="en-US" sz="4400" dirty="0" smtClean="0"/>
            </a:br>
            <a:r>
              <a:rPr lang="en-US" sz="4400" dirty="0" smtClean="0"/>
              <a:t>JLab CM Production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564" y="2877317"/>
            <a:ext cx="7989887" cy="2652522"/>
          </a:xfrm>
        </p:spPr>
        <p:txBody>
          <a:bodyPr/>
          <a:lstStyle/>
          <a:p>
            <a:r>
              <a:rPr lang="en-US" sz="1800" dirty="0" smtClean="0"/>
              <a:t>Edward Daly for the </a:t>
            </a:r>
            <a:r>
              <a:rPr lang="en-US" sz="1800" dirty="0" err="1" smtClean="0"/>
              <a:t>JLab</a:t>
            </a:r>
            <a:r>
              <a:rPr lang="en-US" sz="1800" dirty="0" smtClean="0"/>
              <a:t> CM Team</a:t>
            </a:r>
          </a:p>
          <a:p>
            <a:r>
              <a:rPr lang="en-US" sz="1800" dirty="0"/>
              <a:t>LCLS-II </a:t>
            </a:r>
            <a:r>
              <a:rPr lang="en-US" sz="1800" dirty="0" smtClean="0"/>
              <a:t>1.3 GHz CM PRR</a:t>
            </a:r>
            <a:endParaRPr lang="en-US" sz="1800" dirty="0"/>
          </a:p>
          <a:p>
            <a:r>
              <a:rPr lang="en-US" sz="1800" dirty="0" smtClean="0"/>
              <a:t>13-14 </a:t>
            </a:r>
            <a:r>
              <a:rPr lang="en-US" sz="1800" dirty="0"/>
              <a:t>September, 2016</a:t>
            </a:r>
          </a:p>
        </p:txBody>
      </p:sp>
    </p:spTree>
    <p:extLst>
      <p:ext uri="{BB962C8B-B14F-4D97-AF65-F5344CB8AC3E}">
        <p14:creationId xmlns:p14="http://schemas.microsoft.com/office/powerpoint/2010/main" val="17352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CM Test Facility – Checking CM Position</a:t>
            </a:r>
            <a:endParaRPr lang="en-US" sz="3200" dirty="0"/>
          </a:p>
        </p:txBody>
      </p:sp>
      <p:pic>
        <p:nvPicPr>
          <p:cNvPr id="3074" name="Picture 2" descr="M:\asd\asddata\CryomoduleAssembly\pictures\LCLS\Coaxial Install\DSC_072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735" y="1364619"/>
            <a:ext cx="7315200" cy="484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PCM PRR, 13-14 September,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84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SRF Operations:</a:t>
            </a:r>
            <a:br>
              <a:rPr lang="en-US" dirty="0" smtClean="0"/>
            </a:br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PCM PRR, 13-14 September, 2016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455773" cy="23185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www.jlab.org/accel/office/org_chart.pdf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Approximately 43 people including several hires would in part work on LCLS-II production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8338" y="318049"/>
            <a:ext cx="4637711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315" y="3736755"/>
            <a:ext cx="3009900" cy="254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50710" y="5481528"/>
            <a:ext cx="3048014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u="sng" dirty="0" smtClean="0"/>
              <a:t>Engineering Department Staff </a:t>
            </a:r>
            <a:r>
              <a:rPr lang="en-US" sz="1200" dirty="0" smtClean="0"/>
              <a:t>(matrixed/assigned to SRF Engineering)</a:t>
            </a:r>
          </a:p>
          <a:p>
            <a:r>
              <a:rPr lang="en-US" sz="1200" dirty="0" smtClean="0"/>
              <a:t>K. Wilson	G. Cheng</a:t>
            </a:r>
          </a:p>
          <a:p>
            <a:r>
              <a:rPr lang="en-US" sz="1200" dirty="0" smtClean="0"/>
              <a:t>H. K. Park	T. Hiatt</a:t>
            </a:r>
            <a:endParaRPr lang="en-US" sz="1200" dirty="0"/>
          </a:p>
        </p:txBody>
      </p:sp>
      <p:cxnSp>
        <p:nvCxnSpPr>
          <p:cNvPr id="15" name="Straight Connector 14"/>
          <p:cNvCxnSpPr>
            <a:stCxn id="6" idx="1"/>
          </p:cNvCxnSpPr>
          <p:nvPr/>
        </p:nvCxnSpPr>
        <p:spPr>
          <a:xfrm flipH="1">
            <a:off x="4069492" y="5897027"/>
            <a:ext cx="181218" cy="0"/>
          </a:xfrm>
          <a:prstGeom prst="line">
            <a:avLst/>
          </a:prstGeom>
          <a:ln w="158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69492" y="1771135"/>
            <a:ext cx="1" cy="4125892"/>
          </a:xfrm>
          <a:prstGeom prst="line">
            <a:avLst/>
          </a:prstGeom>
          <a:ln w="158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069493" y="1771135"/>
            <a:ext cx="152399" cy="0"/>
          </a:xfrm>
          <a:prstGeom prst="line">
            <a:avLst/>
          </a:prstGeom>
          <a:ln w="158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84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SRF Operations FY16/17 Staffing Plan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800" b="1" dirty="0" smtClean="0">
                <a:solidFill>
                  <a:schemeClr val="bg2"/>
                </a:solidFill>
                <a:ea typeface="+mj-ea"/>
              </a:rPr>
              <a:t>LCLS </a:t>
            </a:r>
            <a:r>
              <a:rPr lang="en-US" sz="3800" b="1" dirty="0">
                <a:solidFill>
                  <a:schemeClr val="bg2"/>
                </a:solidFill>
                <a:ea typeface="+mj-ea"/>
              </a:rPr>
              <a:t>II Term Hires</a:t>
            </a:r>
          </a:p>
          <a:p>
            <a:r>
              <a:rPr lang="en-US" b="1" dirty="0" err="1" smtClean="0"/>
              <a:t>Cryomodule</a:t>
            </a:r>
            <a:r>
              <a:rPr lang="en-US" b="1" dirty="0" smtClean="0"/>
              <a:t>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Add (8-10) mechanical technicians</a:t>
            </a:r>
          </a:p>
          <a:p>
            <a:pPr marL="800100" lvl="1" indent="-342900"/>
            <a:r>
              <a:rPr lang="en-US" dirty="0" smtClean="0"/>
              <a:t>Need to be capable of completing C50/C75 </a:t>
            </a:r>
            <a:r>
              <a:rPr lang="en-US" dirty="0" err="1" smtClean="0"/>
              <a:t>cryomodules</a:t>
            </a:r>
            <a:r>
              <a:rPr lang="en-US" dirty="0" smtClean="0"/>
              <a:t> during LCLS II</a:t>
            </a:r>
          </a:p>
          <a:p>
            <a:pPr marL="800100" lvl="1" indent="-342900"/>
            <a:r>
              <a:rPr lang="en-US" dirty="0" smtClean="0"/>
              <a:t>Two hires are in progress</a:t>
            </a:r>
          </a:p>
          <a:p>
            <a:pPr marL="800100" lvl="1" indent="-342900"/>
            <a:r>
              <a:rPr lang="en-US" dirty="0" smtClean="0"/>
              <a:t>Add (2) per quarter through Q2FY17</a:t>
            </a:r>
          </a:p>
          <a:p>
            <a:pPr marL="800100" lvl="1" indent="-342900"/>
            <a:r>
              <a:rPr lang="en-US" dirty="0" smtClean="0"/>
              <a:t>Be fully staffed by end of Q2FY17</a:t>
            </a:r>
          </a:p>
          <a:p>
            <a:r>
              <a:rPr lang="en-US" b="1" dirty="0" smtClean="0"/>
              <a:t>Cavity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Add (2) cleanroom mechanical assembly technicians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Add (1) general duty technician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Add (1) parts clean technician (?)</a:t>
            </a:r>
          </a:p>
          <a:p>
            <a:r>
              <a:rPr lang="en-US" b="1" dirty="0" smtClean="0"/>
              <a:t>VTA/Electrical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Add (1) electronics technician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smtClean="0"/>
              <a:t>Project Support/QA </a:t>
            </a:r>
            <a:r>
              <a:rPr lang="en-US" b="1" dirty="0"/>
              <a:t>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smtClean="0"/>
              <a:t>(1) computer scientist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Add (1) QC/CMM operator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b="1" dirty="0" smtClean="0"/>
              <a:t>Technical Services Group</a:t>
            </a: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smtClean="0"/>
              <a:t>(1) </a:t>
            </a:r>
            <a:r>
              <a:rPr lang="en-US" dirty="0" err="1" smtClean="0"/>
              <a:t>produciton</a:t>
            </a:r>
            <a:r>
              <a:rPr lang="en-US" dirty="0" smtClean="0"/>
              <a:t> support technician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000" b="1" dirty="0" smtClean="0">
                <a:solidFill>
                  <a:schemeClr val="bg2"/>
                </a:solidFill>
              </a:rPr>
              <a:t>Hires by Quarter</a:t>
            </a:r>
          </a:p>
          <a:p>
            <a:r>
              <a:rPr lang="en-US" sz="2000" b="1" dirty="0" smtClean="0">
                <a:solidFill>
                  <a:schemeClr val="bg2"/>
                </a:solidFill>
              </a:rPr>
              <a:t>Q1FY16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(2) cryomodule assembly technicians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(2) cleanroom assembly technician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(1) general duty technician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(1) computer scientist – Done</a:t>
            </a:r>
          </a:p>
          <a:p>
            <a:r>
              <a:rPr lang="en-US" sz="2000" b="1" dirty="0" smtClean="0">
                <a:solidFill>
                  <a:schemeClr val="bg2"/>
                </a:solidFill>
              </a:rPr>
              <a:t>Q2FY16</a:t>
            </a:r>
            <a:endParaRPr lang="en-US" sz="2000" b="1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(2) </a:t>
            </a:r>
            <a:r>
              <a:rPr lang="en-US" sz="1600" dirty="0" err="1" smtClean="0"/>
              <a:t>cryomodule</a:t>
            </a:r>
            <a:r>
              <a:rPr lang="en-US" sz="1600" dirty="0" smtClean="0"/>
              <a:t> assembly technicians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(1) QA/CMM operator</a:t>
            </a:r>
          </a:p>
          <a:p>
            <a:r>
              <a:rPr lang="en-US" sz="2000" b="1" dirty="0" smtClean="0">
                <a:solidFill>
                  <a:schemeClr val="bg2"/>
                </a:solidFill>
              </a:rPr>
              <a:t>Q3FY16</a:t>
            </a:r>
            <a:endParaRPr lang="en-US" sz="2000" b="1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(2) </a:t>
            </a:r>
            <a:r>
              <a:rPr lang="en-US" sz="1600" dirty="0" err="1"/>
              <a:t>cryomodule</a:t>
            </a:r>
            <a:r>
              <a:rPr lang="en-US" sz="1600" dirty="0"/>
              <a:t> assembly technicians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(</a:t>
            </a:r>
            <a:r>
              <a:rPr lang="en-US" sz="1600" dirty="0"/>
              <a:t>1) inventory </a:t>
            </a:r>
            <a:r>
              <a:rPr lang="en-US" sz="1600" dirty="0" smtClean="0"/>
              <a:t>technician</a:t>
            </a:r>
            <a:endParaRPr lang="en-US" sz="1600" dirty="0"/>
          </a:p>
          <a:p>
            <a:r>
              <a:rPr lang="en-US" sz="2000" b="1" dirty="0" smtClean="0">
                <a:solidFill>
                  <a:schemeClr val="bg2"/>
                </a:solidFill>
              </a:rPr>
              <a:t>Q4FY16</a:t>
            </a:r>
            <a:endParaRPr lang="en-US" sz="2000" b="1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(2) </a:t>
            </a:r>
            <a:r>
              <a:rPr lang="en-US" sz="1600" dirty="0" err="1"/>
              <a:t>cryomodule</a:t>
            </a:r>
            <a:r>
              <a:rPr lang="en-US" sz="1600" dirty="0"/>
              <a:t> assembly technicians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(1) </a:t>
            </a:r>
            <a:r>
              <a:rPr lang="en-US" sz="1600" dirty="0" smtClean="0"/>
              <a:t>cleanroom technician </a:t>
            </a:r>
          </a:p>
          <a:p>
            <a:r>
              <a:rPr lang="en-US" sz="2000" b="1" dirty="0" smtClean="0">
                <a:solidFill>
                  <a:schemeClr val="bg2"/>
                </a:solidFill>
              </a:rPr>
              <a:t>Q1FY17</a:t>
            </a:r>
            <a:endParaRPr lang="en-US" sz="2000" b="1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(2-4) </a:t>
            </a:r>
            <a:r>
              <a:rPr lang="en-US" sz="1600" dirty="0"/>
              <a:t>cryomodule assembly </a:t>
            </a:r>
            <a:r>
              <a:rPr lang="en-US" sz="1600" dirty="0" smtClean="0"/>
              <a:t>technicians</a:t>
            </a:r>
          </a:p>
          <a:p>
            <a:pPr marL="742950" lvl="1" indent="-285750"/>
            <a:r>
              <a:rPr lang="en-US" sz="1400" dirty="0" smtClean="0"/>
              <a:t>Actual number will be determined based on prototype cryomodule experience</a:t>
            </a:r>
            <a:endParaRPr lang="en-US" sz="1400" dirty="0"/>
          </a:p>
          <a:p>
            <a:endParaRPr lang="en-US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endParaRPr lang="en-US" sz="2000" b="1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8151962" y="1908312"/>
            <a:ext cx="155448" cy="930303"/>
          </a:xfrm>
          <a:prstGeom prst="rightBrace">
            <a:avLst/>
          </a:prstGeom>
          <a:ln w="158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8431452" y="1878530"/>
            <a:ext cx="430887" cy="98986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Done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8173940" y="3139867"/>
            <a:ext cx="133469" cy="533636"/>
          </a:xfrm>
          <a:prstGeom prst="rightBrace">
            <a:avLst/>
          </a:prstGeom>
          <a:ln w="158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6200000">
            <a:off x="8457509" y="2911752"/>
            <a:ext cx="430887" cy="98986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Done</a:t>
            </a:r>
            <a:endParaRPr lang="en-US" sz="16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8053" y="3980620"/>
            <a:ext cx="993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ight Brace 11"/>
          <p:cNvSpPr/>
          <p:nvPr/>
        </p:nvSpPr>
        <p:spPr>
          <a:xfrm>
            <a:off x="8167951" y="3922974"/>
            <a:ext cx="155448" cy="571500"/>
          </a:xfrm>
          <a:prstGeom prst="rightBrace">
            <a:avLst/>
          </a:prstGeom>
          <a:ln w="158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PCM PRR, 13-14 September,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28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PCM PRR, 13-14 September, 2016</a:t>
            </a:r>
            <a:endParaRPr lang="en-US" dirty="0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</p:spPr>
        <p:txBody>
          <a:bodyPr/>
          <a:lstStyle/>
          <a:p>
            <a:r>
              <a:rPr lang="en-US" dirty="0" smtClean="0"/>
              <a:t>1.04.06 JLAB </a:t>
            </a:r>
            <a:r>
              <a:rPr lang="en-US" dirty="0" err="1" smtClean="0"/>
              <a:t>Cryomodules</a:t>
            </a:r>
            <a:r>
              <a:rPr lang="en-US" dirty="0" smtClean="0"/>
              <a:t>- Summary Schedule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1" y="1190625"/>
            <a:ext cx="8757391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189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Challenges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quarter" idx="14"/>
          </p:nvPr>
        </p:nvSpPr>
        <p:spPr>
          <a:xfrm>
            <a:off x="457199" y="1243584"/>
            <a:ext cx="8411029" cy="5065522"/>
          </a:xfrm>
        </p:spPr>
        <p:txBody>
          <a:bodyPr>
            <a:normAutofit/>
          </a:bodyPr>
          <a:lstStyle/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Minion Pro"/>
              </a:rPr>
              <a:t>Production cavity delivery schedule (recipe improvements, baseline machine vs. HE)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/>
              <a:buChar char="•"/>
            </a:pPr>
            <a:r>
              <a:rPr lang="en-US" sz="2800" dirty="0" smtClean="0">
                <a:latin typeface="Minion Pro"/>
              </a:rPr>
              <a:t>Supply chain management – continuity and understanding technical requirements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/>
              <a:buChar char="•"/>
            </a:pPr>
            <a:r>
              <a:rPr lang="en-US" sz="2800" dirty="0" smtClean="0">
                <a:latin typeface="Minion Pro"/>
              </a:rPr>
              <a:t>On-site inventory &amp; logistics – quantity of components, available space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/>
              <a:buChar char="•"/>
            </a:pPr>
            <a:r>
              <a:rPr lang="en-US" sz="2800" dirty="0" smtClean="0">
                <a:latin typeface="Minion Pro"/>
              </a:rPr>
              <a:t>Transferring processes between labs</a:t>
            </a:r>
          </a:p>
          <a:p>
            <a:pPr marL="800100" lvl="1" indent="-342900" defTabSz="457200">
              <a:lnSpc>
                <a:spcPct val="100000"/>
              </a:lnSpc>
              <a:spcBef>
                <a:spcPct val="20000"/>
              </a:spcBef>
              <a:buClrTx/>
              <a:buFont typeface="Arial"/>
              <a:buChar char="•"/>
            </a:pPr>
            <a:r>
              <a:rPr lang="en-US" dirty="0" smtClean="0">
                <a:latin typeface="Minion Pro"/>
              </a:rPr>
              <a:t>SOTRs &amp; Production Leads, Equivalent processes</a:t>
            </a:r>
          </a:p>
          <a:p>
            <a:pPr marL="800100" lvl="1" indent="-342900" defTabSz="457200">
              <a:lnSpc>
                <a:spcPct val="100000"/>
              </a:lnSpc>
              <a:spcBef>
                <a:spcPct val="2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Minion Pro"/>
              </a:rPr>
              <a:t>Updates, modifications and improvements</a:t>
            </a:r>
          </a:p>
          <a:p>
            <a:pPr marL="800100" lvl="1" indent="-342900" defTabSz="457200">
              <a:lnSpc>
                <a:spcPct val="100000"/>
              </a:lnSpc>
              <a:spcBef>
                <a:spcPct val="2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Minion Pro"/>
              </a:rPr>
              <a:t>Implementation of acceptance criteria listing (ACLs)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ClrTx/>
              <a:buFont typeface="Arial"/>
              <a:buChar char="•"/>
            </a:pPr>
            <a:endParaRPr lang="en-US" sz="2800" dirty="0" smtClean="0">
              <a:solidFill>
                <a:prstClr val="black"/>
              </a:solidFill>
              <a:latin typeface="Minion Pro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PCM PRR, 13-14 September,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5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Summary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quarter" idx="14"/>
          </p:nvPr>
        </p:nvSpPr>
        <p:spPr>
          <a:xfrm>
            <a:off x="457199" y="1243584"/>
            <a:ext cx="8411029" cy="5065522"/>
          </a:xfrm>
        </p:spPr>
        <p:txBody>
          <a:bodyPr>
            <a:normAutofit fontScale="77500" lnSpcReduction="20000"/>
          </a:bodyPr>
          <a:lstStyle/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Minion Pro"/>
              </a:rPr>
              <a:t>Goal </a:t>
            </a:r>
            <a:r>
              <a:rPr lang="en-US" sz="2800" dirty="0">
                <a:solidFill>
                  <a:prstClr val="black"/>
                </a:solidFill>
                <a:latin typeface="Minion Pro"/>
              </a:rPr>
              <a:t>for production of CMs at </a:t>
            </a:r>
            <a:r>
              <a:rPr lang="en-US" sz="2800" dirty="0" smtClean="0">
                <a:solidFill>
                  <a:prstClr val="black"/>
                </a:solidFill>
                <a:latin typeface="Minion Pro"/>
              </a:rPr>
              <a:t>JLab/FNAL </a:t>
            </a:r>
            <a:r>
              <a:rPr lang="en-US" sz="2800" dirty="0">
                <a:solidFill>
                  <a:prstClr val="black"/>
                </a:solidFill>
                <a:latin typeface="Minion Pro"/>
              </a:rPr>
              <a:t>is “identical design, identical parts, equivalent processes to yield equivalent performance</a:t>
            </a:r>
            <a:r>
              <a:rPr lang="en-US" sz="2800" dirty="0" smtClean="0">
                <a:solidFill>
                  <a:prstClr val="black"/>
                </a:solidFill>
                <a:latin typeface="Minion Pro"/>
              </a:rPr>
              <a:t>”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/>
              <a:buChar char="•"/>
            </a:pPr>
            <a:r>
              <a:rPr lang="en-US" sz="3000" dirty="0" err="1" smtClean="0">
                <a:solidFill>
                  <a:prstClr val="black"/>
                </a:solidFill>
                <a:latin typeface="Minion Pro"/>
              </a:rPr>
              <a:t>pCM</a:t>
            </a:r>
            <a:r>
              <a:rPr lang="en-US" sz="3000" dirty="0" smtClean="0">
                <a:solidFill>
                  <a:prstClr val="black"/>
                </a:solidFill>
                <a:latin typeface="Minion Pro"/>
              </a:rPr>
              <a:t> assembly in progress with initial procedures/travelers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/>
              <a:buChar char="•"/>
            </a:pPr>
            <a:r>
              <a:rPr lang="en-US" sz="3000" dirty="0" smtClean="0">
                <a:solidFill>
                  <a:prstClr val="black"/>
                </a:solidFill>
                <a:latin typeface="Minion Pro"/>
              </a:rPr>
              <a:t>Procedures in progress for production CMs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/>
              <a:buChar char="•"/>
            </a:pPr>
            <a:r>
              <a:rPr lang="en-US" sz="3000" dirty="0" smtClean="0">
                <a:solidFill>
                  <a:prstClr val="black"/>
                </a:solidFill>
                <a:latin typeface="Minion Pro"/>
              </a:rPr>
              <a:t>Assembly tooling is complete; CMTF is nearly ready</a:t>
            </a:r>
            <a:endParaRPr lang="en-US" sz="2800" dirty="0" smtClean="0">
              <a:solidFill>
                <a:prstClr val="black"/>
              </a:solidFill>
              <a:latin typeface="Minion Pro"/>
            </a:endParaRP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/>
              <a:buChar char="•"/>
            </a:pPr>
            <a:endParaRPr lang="en-US" sz="2800" dirty="0" smtClean="0">
              <a:solidFill>
                <a:prstClr val="black"/>
              </a:solidFill>
              <a:latin typeface="Minion Pro"/>
            </a:endParaRP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Minion Pro"/>
              </a:rPr>
              <a:t>Overall </a:t>
            </a:r>
            <a:r>
              <a:rPr lang="en-US" sz="2800" dirty="0">
                <a:solidFill>
                  <a:prstClr val="black"/>
                </a:solidFill>
                <a:latin typeface="Minion Pro"/>
              </a:rPr>
              <a:t>Plan for Cryomodule </a:t>
            </a:r>
            <a:r>
              <a:rPr lang="en-US" sz="2800" dirty="0" smtClean="0">
                <a:solidFill>
                  <a:prstClr val="black"/>
                </a:solidFill>
                <a:latin typeface="Minion Pro"/>
              </a:rPr>
              <a:t>Production</a:t>
            </a:r>
            <a:endParaRPr lang="en-US" sz="2800" dirty="0">
              <a:solidFill>
                <a:prstClr val="black"/>
              </a:solidFill>
              <a:latin typeface="Minion Pro"/>
            </a:endParaRPr>
          </a:p>
          <a:p>
            <a:pPr marL="800100" lvl="1" indent="-342900" defTabSz="4572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2400" dirty="0">
                <a:solidFill>
                  <a:prstClr val="black"/>
                </a:solidFill>
                <a:latin typeface="Minion Pro"/>
              </a:rPr>
              <a:t>Start of Production 1.3 GHz CMs (33 units)			</a:t>
            </a:r>
            <a:r>
              <a:rPr lang="en-US" sz="2400" dirty="0" smtClean="0">
                <a:solidFill>
                  <a:prstClr val="black"/>
                </a:solidFill>
                <a:latin typeface="Minion Pro"/>
              </a:rPr>
              <a:t>	Jul-2016</a:t>
            </a:r>
            <a:endParaRPr lang="en-US" sz="2400" dirty="0">
              <a:solidFill>
                <a:prstClr val="black"/>
              </a:solidFill>
              <a:latin typeface="Minion Pro"/>
            </a:endParaRPr>
          </a:p>
          <a:p>
            <a:pPr marL="1257300" lvl="2" indent="-342900" defTabSz="4572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Minion Pro"/>
              </a:rPr>
              <a:t>Rates of 1 CM per 6 weeks in current plans</a:t>
            </a:r>
          </a:p>
          <a:p>
            <a:pPr marL="800100" lvl="1" indent="-342900" defTabSz="4572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2400" dirty="0" smtClean="0">
                <a:solidFill>
                  <a:prstClr val="black"/>
                </a:solidFill>
                <a:latin typeface="Minion Pro"/>
              </a:rPr>
              <a:t>CMTF Complete										Sep-2016</a:t>
            </a:r>
          </a:p>
          <a:p>
            <a:pPr marL="800100" lvl="1" indent="-342900" defTabSz="4572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2400" dirty="0" smtClean="0">
                <a:solidFill>
                  <a:prstClr val="black"/>
                </a:solidFill>
                <a:latin typeface="Minion Pro"/>
              </a:rPr>
              <a:t>CM02 String Assembly Start							Sep-2016</a:t>
            </a:r>
            <a:endParaRPr lang="en-US" sz="2400" dirty="0">
              <a:solidFill>
                <a:prstClr val="black"/>
              </a:solidFill>
              <a:latin typeface="Minion Pro"/>
            </a:endParaRPr>
          </a:p>
          <a:p>
            <a:pPr marL="800100" lvl="1" indent="-342900" defTabSz="4572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2400" dirty="0">
                <a:solidFill>
                  <a:prstClr val="black"/>
                </a:solidFill>
                <a:latin typeface="Minion Pro"/>
              </a:rPr>
              <a:t>Prototype </a:t>
            </a:r>
            <a:r>
              <a:rPr lang="en-US" sz="2400" dirty="0" smtClean="0">
                <a:solidFill>
                  <a:prstClr val="black"/>
                </a:solidFill>
                <a:latin typeface="Minion Pro"/>
              </a:rPr>
              <a:t>CM completed and in CMTF					Oct-2016</a:t>
            </a:r>
            <a:endParaRPr lang="en-US" sz="2400" dirty="0">
              <a:solidFill>
                <a:prstClr val="black"/>
              </a:solidFill>
              <a:latin typeface="Minion Pro"/>
            </a:endParaRPr>
          </a:p>
          <a:p>
            <a:pPr marL="800100" lvl="1" indent="-342900" defTabSz="4572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2400" dirty="0">
                <a:solidFill>
                  <a:prstClr val="black"/>
                </a:solidFill>
                <a:latin typeface="Minion Pro"/>
              </a:rPr>
              <a:t>Production Readiness Review (Phase I)				Oct-2016</a:t>
            </a:r>
          </a:p>
          <a:p>
            <a:pPr marL="800100" lvl="1" indent="-342900" defTabSz="4572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2400" dirty="0" smtClean="0">
                <a:solidFill>
                  <a:prstClr val="black"/>
                </a:solidFill>
                <a:latin typeface="Minion Pro"/>
              </a:rPr>
              <a:t>PRR </a:t>
            </a:r>
            <a:r>
              <a:rPr lang="en-US" sz="2400" dirty="0">
                <a:solidFill>
                  <a:prstClr val="black"/>
                </a:solidFill>
                <a:latin typeface="Minion Pro"/>
              </a:rPr>
              <a:t>(Phase </a:t>
            </a:r>
            <a:r>
              <a:rPr lang="en-US" sz="2400" dirty="0" smtClean="0">
                <a:solidFill>
                  <a:prstClr val="black"/>
                </a:solidFill>
                <a:latin typeface="Minion Pro"/>
              </a:rPr>
              <a:t>II) includes </a:t>
            </a:r>
            <a:r>
              <a:rPr lang="en-US" sz="2400" dirty="0" err="1" smtClean="0">
                <a:solidFill>
                  <a:prstClr val="black"/>
                </a:solidFill>
                <a:latin typeface="Minion Pro"/>
              </a:rPr>
              <a:t>pCM</a:t>
            </a:r>
            <a:r>
              <a:rPr lang="en-US" sz="2400" dirty="0" smtClean="0">
                <a:solidFill>
                  <a:prstClr val="black"/>
                </a:solidFill>
                <a:latin typeface="Minion Pro"/>
              </a:rPr>
              <a:t> Test Results</a:t>
            </a:r>
            <a:r>
              <a:rPr lang="en-US" sz="2400" dirty="0">
                <a:solidFill>
                  <a:prstClr val="black"/>
                </a:solidFill>
                <a:latin typeface="Minion Pro"/>
              </a:rPr>
              <a:t>			</a:t>
            </a:r>
            <a:r>
              <a:rPr lang="en-US" sz="2400" dirty="0" smtClean="0">
                <a:solidFill>
                  <a:prstClr val="black"/>
                </a:solidFill>
                <a:latin typeface="Minion Pro"/>
              </a:rPr>
              <a:t>	Nov-2016</a:t>
            </a:r>
            <a:endParaRPr lang="en-US" sz="2400" dirty="0">
              <a:solidFill>
                <a:prstClr val="black"/>
              </a:solidFill>
              <a:latin typeface="Minion Pro"/>
            </a:endParaRPr>
          </a:p>
          <a:p>
            <a:pPr marL="566737" indent="-342900" defTabSz="457200">
              <a:lnSpc>
                <a:spcPct val="100000"/>
              </a:lnSpc>
              <a:spcBef>
                <a:spcPct val="20000"/>
              </a:spcBef>
              <a:buClrTx/>
            </a:pPr>
            <a:endParaRPr lang="en-US" dirty="0">
              <a:solidFill>
                <a:prstClr val="black"/>
              </a:solidFill>
              <a:latin typeface="Minion Pro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PCM PRR, 13-14 September,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3"/>
            <a:ext cx="8229600" cy="745085"/>
          </a:xfrm>
        </p:spPr>
        <p:txBody>
          <a:bodyPr>
            <a:noAutofit/>
          </a:bodyPr>
          <a:lstStyle/>
          <a:p>
            <a:r>
              <a:rPr lang="en-US" sz="4000" dirty="0" smtClean="0"/>
              <a:t>Acknowledgements</a:t>
            </a:r>
            <a:endParaRPr lang="en-US" sz="400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6939" y="1187355"/>
            <a:ext cx="8751035" cy="520702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/>
            <a:r>
              <a:rPr lang="en-US" dirty="0" smtClean="0"/>
              <a:t>Huge Thanks – V. </a:t>
            </a:r>
            <a:r>
              <a:rPr lang="en-US" dirty="0" err="1" smtClean="0"/>
              <a:t>Bookwalter</a:t>
            </a:r>
            <a:r>
              <a:rPr lang="en-US" dirty="0" smtClean="0"/>
              <a:t>, M. Salvador (Pansophy Team)</a:t>
            </a:r>
          </a:p>
          <a:p>
            <a:pPr lvl="1"/>
            <a:r>
              <a:rPr lang="en-US" dirty="0" smtClean="0"/>
              <a:t>Big Thanks - J. Fischer, F. </a:t>
            </a:r>
            <a:r>
              <a:rPr lang="en-US" dirty="0" err="1" smtClean="0"/>
              <a:t>Marhauser</a:t>
            </a:r>
            <a:r>
              <a:rPr lang="en-US" dirty="0" smtClean="0"/>
              <a:t>, K. Davis, C. Ginsburg, T. </a:t>
            </a:r>
            <a:r>
              <a:rPr lang="en-US" dirty="0" err="1" smtClean="0"/>
              <a:t>Arkan</a:t>
            </a:r>
            <a:endParaRPr lang="en-US" dirty="0" smtClean="0"/>
          </a:p>
          <a:p>
            <a:pPr lvl="1"/>
            <a:r>
              <a:rPr lang="en-US" dirty="0" smtClean="0"/>
              <a:t>Many Thanks - JLab, FNAL and SLAC colleagues</a:t>
            </a:r>
          </a:p>
          <a:p>
            <a:pPr lvl="1"/>
            <a:r>
              <a:rPr lang="en-US" dirty="0" err="1" smtClean="0"/>
              <a:t>Danke</a:t>
            </a:r>
            <a:r>
              <a:rPr lang="en-US" dirty="0" smtClean="0"/>
              <a:t> Schoen &amp; Merci Beaucoup - XFEL Project Team at DESY &amp; CEA/</a:t>
            </a:r>
            <a:r>
              <a:rPr lang="en-US" dirty="0" err="1" smtClean="0"/>
              <a:t>Saclay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PCM PRR, 13-14 September,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5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Back 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PCM PRR, 13-14 September,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6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– One Design, Two Production Lines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09182" y="1243584"/>
            <a:ext cx="8911988" cy="5375580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dirty="0"/>
              <a:t>Designs for Prototype and Production CMs (aim to satisfy PR and CM FRS)</a:t>
            </a:r>
          </a:p>
          <a:p>
            <a:pPr lvl="1"/>
            <a:r>
              <a:rPr lang="en-US" b="1" u="sng" dirty="0"/>
              <a:t>Identical Prototypes</a:t>
            </a:r>
            <a:r>
              <a:rPr lang="en-US" dirty="0"/>
              <a:t> - utilize as much existing hardware as possible to reduce schedule risk and reduce overall cost while achieving the same performance as the production CMs</a:t>
            </a:r>
          </a:p>
          <a:p>
            <a:pPr lvl="1"/>
            <a:r>
              <a:rPr lang="en-US" b="1" u="sng" dirty="0"/>
              <a:t>Identical Production Designs</a:t>
            </a:r>
            <a:r>
              <a:rPr lang="en-US" dirty="0"/>
              <a:t> - utilize as much of the DESY/XFEL design as practically possible to reduce schedule risk and reduce overall cost</a:t>
            </a:r>
          </a:p>
          <a:p>
            <a:pPr lvl="2"/>
            <a:r>
              <a:rPr lang="en-US" dirty="0"/>
              <a:t>FNAL produces 16 CMs; JLab produces 17 </a:t>
            </a:r>
            <a:r>
              <a:rPr lang="en-US" dirty="0" smtClean="0"/>
              <a:t>CMs</a:t>
            </a:r>
            <a:r>
              <a:rPr lang="en-US" b="1" dirty="0" smtClean="0"/>
              <a:t> + 1 spare CM</a:t>
            </a:r>
            <a:endParaRPr lang="en-US" b="1" dirty="0"/>
          </a:p>
          <a:p>
            <a:pPr lvl="1"/>
            <a:r>
              <a:rPr lang="en-US" b="1" u="sng" dirty="0"/>
              <a:t>Identical Parts Received</a:t>
            </a:r>
            <a:r>
              <a:rPr lang="en-US" dirty="0"/>
              <a:t> at Partner Labs</a:t>
            </a:r>
          </a:p>
          <a:p>
            <a:pPr lvl="2"/>
            <a:r>
              <a:rPr lang="en-US" dirty="0"/>
              <a:t>Well-developed drawing packages, clear requirements and specifications</a:t>
            </a:r>
          </a:p>
          <a:p>
            <a:pPr lvl="2"/>
            <a:r>
              <a:rPr lang="en-US" dirty="0"/>
              <a:t>Concurrent reviews within LCLS-II project</a:t>
            </a:r>
          </a:p>
          <a:p>
            <a:pPr lvl="2"/>
            <a:r>
              <a:rPr lang="en-US" dirty="0"/>
              <a:t>Procurement activities – lead technical contacts at </a:t>
            </a:r>
            <a:r>
              <a:rPr lang="en-US" dirty="0" err="1"/>
              <a:t>Jlab</a:t>
            </a:r>
            <a:r>
              <a:rPr lang="en-US" dirty="0"/>
              <a:t>/FNAL/SLAC work together during all phases</a:t>
            </a:r>
          </a:p>
          <a:p>
            <a:pPr lvl="1"/>
            <a:r>
              <a:rPr lang="en-US" b="1" u="sng" dirty="0"/>
              <a:t>Identical Tooling Interfaces</a:t>
            </a:r>
          </a:p>
          <a:p>
            <a:pPr lvl="2"/>
            <a:r>
              <a:rPr lang="en-US" dirty="0"/>
              <a:t>Interfaces between CM hardware and tooling are identical</a:t>
            </a:r>
          </a:p>
          <a:p>
            <a:pPr lvl="3"/>
            <a:r>
              <a:rPr lang="en-US" dirty="0"/>
              <a:t>Avoid adding custom features to CM</a:t>
            </a:r>
          </a:p>
          <a:p>
            <a:pPr lvl="2"/>
            <a:r>
              <a:rPr lang="en-US" dirty="0"/>
              <a:t>Adapt non-CM hardware interfaces to Lab-specific tooling</a:t>
            </a:r>
          </a:p>
          <a:p>
            <a:pPr lvl="1"/>
            <a:r>
              <a:rPr lang="en-US" b="1" u="sng" dirty="0"/>
              <a:t>Equivalent Processes yielding Equivalent Performance</a:t>
            </a:r>
          </a:p>
          <a:p>
            <a:pPr lvl="2"/>
            <a:r>
              <a:rPr lang="en-US" dirty="0"/>
              <a:t>Recognize that some tools are different at each lab (e.g. HPR, vertical testing systems, vacuum leak checking equipment, etc.)</a:t>
            </a:r>
          </a:p>
          <a:p>
            <a:pPr lvl="2"/>
            <a:r>
              <a:rPr lang="en-US" dirty="0"/>
              <a:t>Monitor key process variables in consistent fashion (e.g. samples to verify etch rates)</a:t>
            </a:r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PCM PRR, 13-14 September,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20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JLab Cavity String Assembly – Berry Bolts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Restraint that enable pump down and keep cavity string under vacuum using “Berry” Bolts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Installed outside of clean room during </a:t>
            </a:r>
            <a:r>
              <a:rPr lang="en-US" dirty="0" err="1" smtClean="0"/>
              <a:t>cryomodule</a:t>
            </a:r>
            <a:r>
              <a:rPr lang="en-US" dirty="0" smtClean="0"/>
              <a:t> assembly phase I </a:t>
            </a:r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736" y="3017667"/>
            <a:ext cx="4242486" cy="3393989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5545" y="3017667"/>
            <a:ext cx="3115904" cy="23369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PCM PRR, 13-14 September,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6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Outline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 smtClean="0"/>
              <a:t>Introduction</a:t>
            </a:r>
          </a:p>
          <a:p>
            <a:pPr lvl="1"/>
            <a:r>
              <a:rPr lang="en-US" sz="2400" dirty="0" err="1" smtClean="0"/>
              <a:t>JLab’s</a:t>
            </a:r>
            <a:r>
              <a:rPr lang="en-US" sz="2400" dirty="0" smtClean="0"/>
              <a:t> PRR Approach</a:t>
            </a:r>
            <a:endParaRPr lang="en-US" sz="2400" dirty="0"/>
          </a:p>
          <a:p>
            <a:pPr lvl="1"/>
            <a:r>
              <a:rPr lang="en-US" sz="2400" dirty="0" smtClean="0"/>
              <a:t>Infrastructure Status</a:t>
            </a:r>
          </a:p>
          <a:p>
            <a:pPr lvl="1"/>
            <a:r>
              <a:rPr lang="en-US" sz="2400" dirty="0" smtClean="0"/>
              <a:t>Procurement Status</a:t>
            </a:r>
          </a:p>
          <a:p>
            <a:pPr lvl="1"/>
            <a:r>
              <a:rPr lang="en-US" sz="2400" dirty="0" smtClean="0"/>
              <a:t>Staffing</a:t>
            </a:r>
          </a:p>
          <a:p>
            <a:pPr lvl="1"/>
            <a:r>
              <a:rPr lang="en-US" sz="2400" smtClean="0"/>
              <a:t>Schedule</a:t>
            </a:r>
            <a:endParaRPr lang="en-US" sz="2400" dirty="0" smtClean="0"/>
          </a:p>
          <a:p>
            <a:pPr lvl="1"/>
            <a:r>
              <a:rPr lang="en-US" sz="2400" dirty="0" smtClean="0"/>
              <a:t>Challenges</a:t>
            </a:r>
          </a:p>
          <a:p>
            <a:pPr lvl="1"/>
            <a:r>
              <a:rPr lang="en-US" sz="2400" dirty="0" smtClean="0"/>
              <a:t>Summary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PCM PRR, 13-14 September,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01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JLab</a:t>
            </a:r>
            <a:r>
              <a:rPr lang="en-US" dirty="0" smtClean="0"/>
              <a:t> Layout for LCLS-II CM Production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821" y="1237311"/>
            <a:ext cx="8220446" cy="4983195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7" idx="2"/>
          </p:cNvCxnSpPr>
          <p:nvPr/>
        </p:nvCxnSpPr>
        <p:spPr>
          <a:xfrm flipH="1">
            <a:off x="7394700" y="3120165"/>
            <a:ext cx="262226" cy="15318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31028" y="2473834"/>
            <a:ext cx="2051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Clean Room String Assembly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>
            <a:stCxn id="11" idx="2"/>
          </p:cNvCxnSpPr>
          <p:nvPr/>
        </p:nvCxnSpPr>
        <p:spPr>
          <a:xfrm flipH="1">
            <a:off x="5295551" y="3662363"/>
            <a:ext cx="642318" cy="13787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97860" y="3016032"/>
            <a:ext cx="1880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Phase I CM Assembly (2X)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14" name="Straight Arrow Connector 13"/>
          <p:cNvCxnSpPr>
            <a:stCxn id="15" idx="2"/>
          </p:cNvCxnSpPr>
          <p:nvPr/>
        </p:nvCxnSpPr>
        <p:spPr>
          <a:xfrm flipH="1">
            <a:off x="3927944" y="2656558"/>
            <a:ext cx="1367607" cy="142516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90694" y="2010227"/>
            <a:ext cx="2409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Phase II CM Assembly (2X)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18" name="Straight Arrow Connector 17"/>
          <p:cNvCxnSpPr>
            <a:stCxn id="19" idx="0"/>
          </p:cNvCxnSpPr>
          <p:nvPr/>
        </p:nvCxnSpPr>
        <p:spPr>
          <a:xfrm flipV="1">
            <a:off x="2501622" y="5157235"/>
            <a:ext cx="567581" cy="4805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33108" y="5637783"/>
            <a:ext cx="2137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Vacuum Vessel Installation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20" name="Straight Arrow Connector 19"/>
          <p:cNvCxnSpPr>
            <a:stCxn id="21" idx="0"/>
          </p:cNvCxnSpPr>
          <p:nvPr/>
        </p:nvCxnSpPr>
        <p:spPr>
          <a:xfrm flipV="1">
            <a:off x="1585882" y="3799043"/>
            <a:ext cx="289621" cy="9666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5471" y="4765705"/>
            <a:ext cx="2280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Final Assembly / Prep for Testing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26" name="Straight Arrow Connector 25"/>
          <p:cNvCxnSpPr>
            <a:stCxn id="27" idx="1"/>
          </p:cNvCxnSpPr>
          <p:nvPr/>
        </p:nvCxnSpPr>
        <p:spPr>
          <a:xfrm flipH="1">
            <a:off x="2767053" y="1692840"/>
            <a:ext cx="1323641" cy="7646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090694" y="1508174"/>
            <a:ext cx="1399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CM Testing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PCM PRR, 13-14 September,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78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9973" y="6130864"/>
            <a:ext cx="1181969" cy="65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5740" y="4729769"/>
            <a:ext cx="2693461" cy="79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465" y="-15814"/>
            <a:ext cx="8977995" cy="83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LCLS-II Cavity/</a:t>
            </a:r>
            <a:r>
              <a:rPr lang="en-US" sz="2800" dirty="0" err="1" smtClean="0"/>
              <a:t>Cryomodule</a:t>
            </a:r>
            <a:r>
              <a:rPr lang="en-US" sz="2800" dirty="0" smtClean="0"/>
              <a:t> </a:t>
            </a:r>
            <a:r>
              <a:rPr lang="en-US" sz="2800" dirty="0"/>
              <a:t>Process </a:t>
            </a:r>
            <a:r>
              <a:rPr lang="en-US" sz="2800" dirty="0" smtClean="0"/>
              <a:t>at </a:t>
            </a:r>
            <a:r>
              <a:rPr lang="en-US" sz="2800" dirty="0" err="1" smtClean="0"/>
              <a:t>JLab</a:t>
            </a:r>
            <a:endParaRPr lang="en-US" sz="2800" b="0" i="1" dirty="0" smtClean="0">
              <a:solidFill>
                <a:srgbClr val="FF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 bwMode="auto">
          <a:xfrm>
            <a:off x="6383507" y="3575559"/>
            <a:ext cx="2697926" cy="8002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Tx/>
              <a:buNone/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Commissioning at SLAC 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pPr marL="91440">
              <a:buFontTx/>
              <a:buNone/>
              <a:defRPr/>
            </a:pPr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</a:rPr>
              <a:t>Install Cryomodules in Accelerator, cool </a:t>
            </a:r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to </a:t>
            </a:r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</a:rPr>
              <a:t>2 K</a:t>
            </a:r>
          </a:p>
          <a:p>
            <a:pPr marL="262890" indent="-171450">
              <a:buFont typeface="Wingdings" panose="05000000000000000000" pitchFamily="2" charset="2"/>
              <a:buChar char="ü"/>
              <a:defRPr/>
            </a:pPr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</a:rPr>
              <a:t>Weld  &amp; certify leak tight , pressure test </a:t>
            </a:r>
          </a:p>
          <a:p>
            <a:pPr marL="262890" indent="-171450">
              <a:buFont typeface="Wingdings" panose="05000000000000000000" pitchFamily="2" charset="2"/>
              <a:buChar char="ü"/>
              <a:defRPr/>
            </a:pPr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</a:rPr>
              <a:t>check Controls,</a:t>
            </a:r>
          </a:p>
          <a:p>
            <a:pPr marL="262890" indent="-171450">
              <a:buFont typeface="Wingdings" panose="05000000000000000000" pitchFamily="2" charset="2"/>
              <a:buChar char="ü"/>
              <a:defRPr/>
            </a:pPr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</a:rPr>
              <a:t>Gradient </a:t>
            </a:r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&amp; Dynamic Heat Load - Q</a:t>
            </a:r>
            <a:r>
              <a:rPr lang="en-US" sz="800" baseline="-25000" dirty="0">
                <a:solidFill>
                  <a:schemeClr val="bg1">
                    <a:lumMod val="95000"/>
                  </a:schemeClr>
                </a:solidFill>
              </a:rPr>
              <a:t>o</a:t>
            </a:r>
          </a:p>
        </p:txBody>
      </p:sp>
      <p:pic>
        <p:nvPicPr>
          <p:cNvPr id="13347" name="Picture 38" descr="answers,cartoons,door keys,households,keys,people,persons,resolutions,Screen Beans®,skeleton keys,solution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1823" y="4384776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0983" y="1030518"/>
            <a:ext cx="1953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Supplier </a:t>
            </a:r>
          </a:p>
          <a:p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     Partners 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8" name="Bent Arrow 7"/>
          <p:cNvSpPr/>
          <p:nvPr/>
        </p:nvSpPr>
        <p:spPr bwMode="auto">
          <a:xfrm>
            <a:off x="1771235" y="1058461"/>
            <a:ext cx="997529" cy="547482"/>
          </a:xfrm>
          <a:prstGeom prst="bentArrow">
            <a:avLst>
              <a:gd name="adj1" fmla="val 25000"/>
              <a:gd name="adj2" fmla="val 30266"/>
              <a:gd name="adj3" fmla="val 25000"/>
              <a:gd name="adj4" fmla="val 43750"/>
            </a:avLst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" name="Bent Arrow 9"/>
          <p:cNvSpPr/>
          <p:nvPr/>
        </p:nvSpPr>
        <p:spPr bwMode="auto">
          <a:xfrm rot="16200000" flipV="1">
            <a:off x="6454976" y="5471986"/>
            <a:ext cx="974669" cy="1106878"/>
          </a:xfrm>
          <a:prstGeom prst="bentArrow">
            <a:avLst>
              <a:gd name="adj1" fmla="val 25000"/>
              <a:gd name="adj2" fmla="val 25585"/>
              <a:gd name="adj3" fmla="val 25000"/>
              <a:gd name="adj4" fmla="val 43750"/>
            </a:avLst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74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620" y="5999540"/>
            <a:ext cx="975734" cy="63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3656" y="5555299"/>
            <a:ext cx="1247777" cy="84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TextBox 77"/>
          <p:cNvSpPr txBox="1"/>
          <p:nvPr/>
        </p:nvSpPr>
        <p:spPr>
          <a:xfrm>
            <a:off x="6322401" y="5244078"/>
            <a:ext cx="120898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LCLS-II 1.3 GHz Cryomodule </a:t>
            </a:r>
            <a:endParaRPr lang="en-US" sz="600" dirty="0"/>
          </a:p>
        </p:txBody>
      </p:sp>
      <p:sp>
        <p:nvSpPr>
          <p:cNvPr id="54" name="Up Arrow 66"/>
          <p:cNvSpPr>
            <a:spLocks noChangeArrowheads="1"/>
          </p:cNvSpPr>
          <p:nvPr/>
        </p:nvSpPr>
        <p:spPr bwMode="auto">
          <a:xfrm rot="10800000" flipV="1">
            <a:off x="6885580" y="4470500"/>
            <a:ext cx="722735" cy="228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2400" dirty="0">
              <a:latin typeface="Times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388872" y="1452347"/>
            <a:ext cx="1633695" cy="2059559"/>
            <a:chOff x="6388871" y="1058461"/>
            <a:chExt cx="1633695" cy="222352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871" y="1058461"/>
              <a:ext cx="1633695" cy="222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6388872" y="3066539"/>
              <a:ext cx="157331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 smtClean="0"/>
                <a:t>Courtesy Chi-Chang </a:t>
              </a:r>
              <a:r>
                <a:rPr lang="en-US" sz="600" dirty="0"/>
                <a:t>Kao, SLAC 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912912" y="1110647"/>
            <a:ext cx="3321169" cy="5610827"/>
            <a:chOff x="2881223" y="656935"/>
            <a:chExt cx="3321169" cy="6064540"/>
          </a:xfrm>
        </p:grpSpPr>
        <p:sp>
          <p:nvSpPr>
            <p:cNvPr id="37" name="Flowchart: Process 36"/>
            <p:cNvSpPr/>
            <p:nvPr/>
          </p:nvSpPr>
          <p:spPr bwMode="auto">
            <a:xfrm>
              <a:off x="2881223" y="656935"/>
              <a:ext cx="3321169" cy="6064540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49692" y="656935"/>
              <a:ext cx="23969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C00000"/>
                  </a:solidFill>
                </a:rPr>
                <a:t>JLAB SRF Facility </a:t>
              </a:r>
              <a:endParaRPr lang="en-US" b="1" i="1" dirty="0">
                <a:solidFill>
                  <a:srgbClr val="C0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 bwMode="auto">
            <a:xfrm>
              <a:off x="2959847" y="2465081"/>
              <a:ext cx="3161208" cy="430887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1400" dirty="0" smtClean="0">
                  <a:solidFill>
                    <a:schemeClr val="bg1">
                      <a:lumMod val="95000"/>
                    </a:schemeClr>
                  </a:solidFill>
                </a:rPr>
                <a:t>Cavity String Assembly &amp; Leak Test</a:t>
              </a:r>
              <a:endParaRPr lang="en-US" sz="1400" dirty="0">
                <a:solidFill>
                  <a:schemeClr val="bg1">
                    <a:lumMod val="95000"/>
                  </a:schemeClr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ü"/>
                <a:defRPr/>
              </a:pPr>
              <a:r>
                <a:rPr lang="en-US" sz="800" dirty="0">
                  <a:solidFill>
                    <a:schemeClr val="bg1">
                      <a:lumMod val="95000"/>
                    </a:schemeClr>
                  </a:solidFill>
                </a:rPr>
                <a:t>Assemble </a:t>
              </a:r>
              <a:r>
                <a:rPr lang="en-US" sz="800" dirty="0" smtClean="0">
                  <a:solidFill>
                    <a:schemeClr val="bg1">
                      <a:lumMod val="95000"/>
                    </a:schemeClr>
                  </a:solidFill>
                </a:rPr>
                <a:t> Cavity String  -Class </a:t>
              </a:r>
              <a:r>
                <a:rPr lang="en-US" sz="800" dirty="0">
                  <a:solidFill>
                    <a:schemeClr val="bg1">
                      <a:lumMod val="95000"/>
                    </a:schemeClr>
                  </a:solidFill>
                </a:rPr>
                <a:t>100 Clean  </a:t>
              </a:r>
              <a:r>
                <a:rPr lang="en-US" sz="800" dirty="0" smtClean="0">
                  <a:solidFill>
                    <a:schemeClr val="bg1">
                      <a:lumMod val="95000"/>
                    </a:schemeClr>
                  </a:solidFill>
                </a:rPr>
                <a:t>Room</a:t>
              </a:r>
              <a:endParaRPr lang="en-US" sz="8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 bwMode="auto">
            <a:xfrm>
              <a:off x="2958944" y="1922701"/>
              <a:ext cx="3151958" cy="430887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400" dirty="0" smtClean="0">
                  <a:solidFill>
                    <a:schemeClr val="bg1"/>
                  </a:solidFill>
                </a:rPr>
                <a:t>Cavity /Helium Vessel Prep. &amp; Test</a:t>
              </a:r>
              <a:endParaRPr lang="en-US" sz="1400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ü"/>
                <a:defRPr/>
              </a:pPr>
              <a:r>
                <a:rPr lang="en-US" sz="800" dirty="0" smtClean="0">
                  <a:solidFill>
                    <a:schemeClr val="bg1">
                      <a:lumMod val="95000"/>
                    </a:schemeClr>
                  </a:solidFill>
                </a:rPr>
                <a:t>VTA RF  </a:t>
              </a:r>
              <a:r>
                <a:rPr lang="en-US" sz="800" dirty="0">
                  <a:solidFill>
                    <a:schemeClr val="bg1">
                      <a:lumMod val="95000"/>
                    </a:schemeClr>
                  </a:solidFill>
                </a:rPr>
                <a:t>Test in liquid Helium @  2 </a:t>
              </a:r>
              <a:r>
                <a:rPr lang="en-US" sz="800" dirty="0" smtClean="0">
                  <a:solidFill>
                    <a:schemeClr val="bg1">
                      <a:lumMod val="95000"/>
                    </a:schemeClr>
                  </a:solidFill>
                </a:rPr>
                <a:t> K  </a:t>
              </a:r>
              <a:endParaRPr lang="en-US" sz="8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 bwMode="auto">
            <a:xfrm>
              <a:off x="2959847" y="5120010"/>
              <a:ext cx="3171362" cy="677108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342900" indent="-342900">
                <a:buFontTx/>
                <a:buNone/>
                <a:defRPr/>
              </a:pPr>
              <a:r>
                <a:rPr lang="en-US" sz="1400" dirty="0" err="1" smtClean="0">
                  <a:solidFill>
                    <a:schemeClr val="bg1">
                      <a:lumMod val="95000"/>
                    </a:schemeClr>
                  </a:solidFill>
                </a:rPr>
                <a:t>Cryomodule</a:t>
              </a:r>
              <a:r>
                <a:rPr lang="en-US" sz="1400" dirty="0" smtClean="0">
                  <a:solidFill>
                    <a:schemeClr val="bg1">
                      <a:lumMod val="95000"/>
                    </a:schemeClr>
                  </a:solidFill>
                </a:rPr>
                <a:t> Test  in </a:t>
              </a:r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“Test Cave”</a:t>
              </a:r>
            </a:p>
            <a:p>
              <a:pPr marL="137160" indent="-137160">
                <a:buFont typeface="Wingdings" pitchFamily="2" charset="2"/>
                <a:buChar char="ü"/>
                <a:defRPr/>
              </a:pPr>
              <a:r>
                <a:rPr lang="en-US" sz="800" dirty="0" smtClean="0">
                  <a:solidFill>
                    <a:schemeClr val="bg1">
                      <a:lumMod val="95000"/>
                    </a:schemeClr>
                  </a:solidFill>
                </a:rPr>
                <a:t>Cryomodule integrity @ 2  </a:t>
              </a:r>
              <a:r>
                <a:rPr lang="en-US" sz="800" dirty="0">
                  <a:solidFill>
                    <a:schemeClr val="bg1">
                      <a:lumMod val="95000"/>
                    </a:schemeClr>
                  </a:solidFill>
                </a:rPr>
                <a:t>K</a:t>
              </a:r>
            </a:p>
            <a:p>
              <a:pPr marL="137160" indent="-137160">
                <a:buFont typeface="Wingdings" pitchFamily="2" charset="2"/>
                <a:buChar char="ü"/>
                <a:defRPr/>
              </a:pPr>
              <a:r>
                <a:rPr lang="en-US" sz="800" dirty="0" smtClean="0">
                  <a:solidFill>
                    <a:schemeClr val="bg1">
                      <a:lumMod val="95000"/>
                    </a:schemeClr>
                  </a:solidFill>
                </a:rPr>
                <a:t>Tuners - Range</a:t>
              </a:r>
              <a:r>
                <a:rPr lang="en-US" sz="800" dirty="0">
                  <a:solidFill>
                    <a:schemeClr val="bg1">
                      <a:lumMod val="95000"/>
                    </a:schemeClr>
                  </a:solidFill>
                </a:rPr>
                <a:t>, </a:t>
              </a:r>
              <a:r>
                <a:rPr lang="en-US" sz="800" dirty="0" smtClean="0">
                  <a:solidFill>
                    <a:schemeClr val="bg1">
                      <a:lumMod val="95000"/>
                    </a:schemeClr>
                  </a:solidFill>
                </a:rPr>
                <a:t>Hysteresis, &amp; Resolution/ Sensitivity</a:t>
              </a:r>
              <a:endParaRPr lang="en-US" sz="800" dirty="0">
                <a:solidFill>
                  <a:schemeClr val="bg1">
                    <a:lumMod val="95000"/>
                  </a:schemeClr>
                </a:solidFill>
              </a:endParaRPr>
            </a:p>
            <a:p>
              <a:pPr marL="137160" indent="-137160">
                <a:buFont typeface="Wingdings" pitchFamily="2" charset="2"/>
                <a:buChar char="ü"/>
                <a:defRPr/>
              </a:pPr>
              <a:r>
                <a:rPr lang="en-US" sz="800" dirty="0" smtClean="0">
                  <a:solidFill>
                    <a:schemeClr val="bg1">
                      <a:lumMod val="95000"/>
                    </a:schemeClr>
                  </a:solidFill>
                </a:rPr>
                <a:t>Cavities for </a:t>
              </a:r>
              <a:r>
                <a:rPr lang="en-US" sz="800" dirty="0">
                  <a:solidFill>
                    <a:schemeClr val="bg1">
                      <a:lumMod val="95000"/>
                    </a:schemeClr>
                  </a:solidFill>
                </a:rPr>
                <a:t>Gradient </a:t>
              </a:r>
              <a:r>
                <a:rPr lang="en-US" sz="800" dirty="0" smtClean="0">
                  <a:solidFill>
                    <a:schemeClr val="bg1">
                      <a:lumMod val="95000"/>
                    </a:schemeClr>
                  </a:solidFill>
                </a:rPr>
                <a:t>&amp; </a:t>
              </a:r>
              <a:r>
                <a:rPr lang="en-US" sz="800" dirty="0">
                  <a:solidFill>
                    <a:schemeClr val="bg1">
                      <a:lumMod val="95000"/>
                    </a:schemeClr>
                  </a:solidFill>
                </a:rPr>
                <a:t>Dynamic Heat </a:t>
              </a:r>
              <a:r>
                <a:rPr lang="en-US" sz="800" dirty="0" smtClean="0">
                  <a:solidFill>
                    <a:schemeClr val="bg1">
                      <a:lumMod val="95000"/>
                    </a:schemeClr>
                  </a:solidFill>
                </a:rPr>
                <a:t>Load Q</a:t>
              </a:r>
              <a:r>
                <a:rPr lang="en-US" sz="800" baseline="-25000" dirty="0" smtClean="0">
                  <a:solidFill>
                    <a:schemeClr val="bg1">
                      <a:lumMod val="95000"/>
                    </a:schemeClr>
                  </a:solidFill>
                </a:rPr>
                <a:t>o</a:t>
              </a:r>
              <a:r>
                <a:rPr lang="en-US" sz="800" dirty="0" smtClean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endParaRPr lang="en-US" sz="8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 bwMode="auto">
            <a:xfrm>
              <a:off x="2958944" y="3252370"/>
              <a:ext cx="3171362" cy="141577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342900" indent="-342900">
                <a:buFontTx/>
                <a:buNone/>
                <a:defRPr/>
              </a:pPr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Cryomodule Assembly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sz="800" dirty="0">
                  <a:solidFill>
                    <a:schemeClr val="bg1">
                      <a:lumMod val="95000"/>
                    </a:schemeClr>
                  </a:solidFill>
                </a:rPr>
                <a:t>Instrumentation  &amp; Wiring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sz="800" dirty="0">
                  <a:solidFill>
                    <a:schemeClr val="bg1">
                      <a:lumMod val="95000"/>
                    </a:schemeClr>
                  </a:solidFill>
                </a:rPr>
                <a:t>Tuners,  MLI– Multi Layer Insulation, 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sz="800" dirty="0">
                  <a:solidFill>
                    <a:schemeClr val="bg1">
                      <a:lumMod val="95000"/>
                    </a:schemeClr>
                  </a:solidFill>
                </a:rPr>
                <a:t>Cryogenic Circuits , magnetic shielding, </a:t>
              </a:r>
              <a:r>
                <a:rPr lang="en-US" sz="800" dirty="0" smtClean="0">
                  <a:solidFill>
                    <a:schemeClr val="bg1">
                      <a:lumMod val="95000"/>
                    </a:schemeClr>
                  </a:solidFill>
                </a:rPr>
                <a:t>alignment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sz="800" dirty="0" smtClean="0">
                  <a:solidFill>
                    <a:schemeClr val="bg1">
                      <a:lumMod val="95000"/>
                    </a:schemeClr>
                  </a:solidFill>
                </a:rPr>
                <a:t>Super </a:t>
              </a:r>
              <a:r>
                <a:rPr lang="en-US" sz="800" dirty="0">
                  <a:solidFill>
                    <a:schemeClr val="bg1">
                      <a:lumMod val="95000"/>
                    </a:schemeClr>
                  </a:solidFill>
                </a:rPr>
                <a:t>Insulation </a:t>
              </a:r>
              <a:r>
                <a:rPr lang="en-US" sz="800" dirty="0" smtClean="0">
                  <a:solidFill>
                    <a:schemeClr val="bg1">
                      <a:lumMod val="95000"/>
                    </a:schemeClr>
                  </a:solidFill>
                </a:rPr>
                <a:t>Cabling &amp;  Shield   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sz="800" dirty="0" smtClean="0">
                  <a:solidFill>
                    <a:schemeClr val="bg1">
                      <a:lumMod val="95000"/>
                    </a:schemeClr>
                  </a:solidFill>
                </a:rPr>
                <a:t>Vacuum </a:t>
              </a:r>
              <a:r>
                <a:rPr lang="en-US" sz="800" dirty="0">
                  <a:solidFill>
                    <a:schemeClr val="bg1">
                      <a:lumMod val="95000"/>
                    </a:schemeClr>
                  </a:solidFill>
                </a:rPr>
                <a:t>Vessel </a:t>
              </a:r>
              <a:r>
                <a:rPr lang="en-US" sz="800" dirty="0" smtClean="0">
                  <a:solidFill>
                    <a:schemeClr val="bg1">
                      <a:lumMod val="95000"/>
                    </a:schemeClr>
                  </a:solidFill>
                </a:rPr>
                <a:t> &amp; Final Alignment 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sz="800" dirty="0" smtClean="0">
                  <a:solidFill>
                    <a:schemeClr val="bg1">
                      <a:lumMod val="95000"/>
                    </a:schemeClr>
                  </a:solidFill>
                </a:rPr>
                <a:t>Install Cryogenic Supply Interfaces</a:t>
              </a:r>
            </a:p>
            <a:p>
              <a:pPr marL="171450" lvl="1" indent="-171450">
                <a:buFont typeface="Wingdings" panose="05000000000000000000" pitchFamily="2" charset="2"/>
                <a:buChar char="ü"/>
                <a:defRPr/>
              </a:pPr>
              <a:r>
                <a:rPr lang="en-US" sz="800" dirty="0" smtClean="0">
                  <a:solidFill>
                    <a:schemeClr val="bg1">
                      <a:lumMod val="95000"/>
                    </a:schemeClr>
                  </a:solidFill>
                </a:rPr>
                <a:t>Horizontal Test Preparation </a:t>
              </a:r>
            </a:p>
            <a:p>
              <a:pPr marL="171450" lvl="1" indent="-171450">
                <a:buFont typeface="Wingdings" panose="05000000000000000000" pitchFamily="2" charset="2"/>
                <a:buChar char="ü"/>
                <a:defRPr/>
              </a:pPr>
              <a:r>
                <a:rPr lang="en-US" sz="800" dirty="0" smtClean="0">
                  <a:solidFill>
                    <a:schemeClr val="bg1">
                      <a:lumMod val="95000"/>
                    </a:schemeClr>
                  </a:solidFill>
                </a:rPr>
                <a:t>Pressure </a:t>
              </a:r>
              <a:r>
                <a:rPr lang="en-US" sz="800" dirty="0">
                  <a:solidFill>
                    <a:schemeClr val="bg1">
                      <a:lumMod val="95000"/>
                    </a:schemeClr>
                  </a:solidFill>
                </a:rPr>
                <a:t>Test &amp; Leak  Check (vacuum)</a:t>
              </a:r>
            </a:p>
            <a:p>
              <a:pPr marL="228600" lvl="1" indent="-228600">
                <a:buFont typeface="Arial" panose="020B0604020202020204" pitchFamily="34" charset="0"/>
                <a:buChar char="•"/>
                <a:defRPr/>
              </a:pPr>
              <a:endParaRPr lang="en-US" sz="8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6" name="TextBox 9"/>
            <p:cNvSpPr txBox="1">
              <a:spLocks noChangeArrowheads="1"/>
            </p:cNvSpPr>
            <p:nvPr/>
          </p:nvSpPr>
          <p:spPr bwMode="auto">
            <a:xfrm>
              <a:off x="2958944" y="1104997"/>
              <a:ext cx="3151957" cy="43088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Receiving in SRF Inventory </a:t>
              </a:r>
              <a:endParaRPr lang="en-US" sz="800" dirty="0" smtClean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sz="800" dirty="0" smtClean="0">
                  <a:solidFill>
                    <a:schemeClr val="bg1"/>
                  </a:solidFill>
                </a:rPr>
                <a:t>Mechanical Inspection CMM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57" name="Up Arrow 66"/>
            <p:cNvSpPr>
              <a:spLocks noChangeArrowheads="1"/>
            </p:cNvSpPr>
            <p:nvPr/>
          </p:nvSpPr>
          <p:spPr bwMode="auto">
            <a:xfrm flipV="1">
              <a:off x="4167877" y="2954889"/>
              <a:ext cx="734994" cy="2286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2400" dirty="0">
                <a:latin typeface="Times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 bwMode="auto">
            <a:xfrm>
              <a:off x="2958944" y="6179971"/>
              <a:ext cx="3178439" cy="43088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342900" indent="-342900">
                <a:buFontTx/>
                <a:buNone/>
                <a:defRPr/>
              </a:pPr>
              <a:r>
                <a:rPr lang="en-US" sz="1400" dirty="0" err="1" smtClean="0">
                  <a:solidFill>
                    <a:schemeClr val="bg1">
                      <a:lumMod val="95000"/>
                    </a:schemeClr>
                  </a:solidFill>
                </a:rPr>
                <a:t>Cryomodule</a:t>
              </a:r>
              <a:r>
                <a:rPr lang="en-US" sz="1400" dirty="0" smtClean="0">
                  <a:solidFill>
                    <a:schemeClr val="bg1">
                      <a:lumMod val="95000"/>
                    </a:schemeClr>
                  </a:solidFill>
                </a:rPr>
                <a:t> shipping  to SLAC </a:t>
              </a:r>
            </a:p>
            <a:p>
              <a:pPr marL="171450" indent="-171450">
                <a:buFont typeface="Wingdings" panose="05000000000000000000" pitchFamily="2" charset="2"/>
                <a:buChar char="ü"/>
                <a:defRPr/>
              </a:pPr>
              <a:r>
                <a:rPr lang="en-US" sz="800" dirty="0" smtClean="0">
                  <a:solidFill>
                    <a:schemeClr val="bg1">
                      <a:lumMod val="95000"/>
                    </a:schemeClr>
                  </a:solidFill>
                </a:rPr>
                <a:t>JLAB support for installation of first 3 Cryomodule </a:t>
              </a:r>
              <a:endParaRPr lang="en-US" sz="8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9" name="Up Arrow 66"/>
            <p:cNvSpPr>
              <a:spLocks noChangeArrowheads="1"/>
            </p:cNvSpPr>
            <p:nvPr/>
          </p:nvSpPr>
          <p:spPr bwMode="auto">
            <a:xfrm flipV="1">
              <a:off x="4178031" y="4775308"/>
              <a:ext cx="734994" cy="2286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2400" dirty="0">
                <a:latin typeface="Times" pitchFamily="18" charset="0"/>
              </a:endParaRPr>
            </a:p>
          </p:txBody>
        </p:sp>
        <p:sp>
          <p:nvSpPr>
            <p:cNvPr id="60" name="Up Arrow 66"/>
            <p:cNvSpPr>
              <a:spLocks noChangeArrowheads="1"/>
            </p:cNvSpPr>
            <p:nvPr/>
          </p:nvSpPr>
          <p:spPr bwMode="auto">
            <a:xfrm flipV="1">
              <a:off x="4167876" y="1615979"/>
              <a:ext cx="734994" cy="2286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2400" dirty="0">
                <a:latin typeface="Times" pitchFamily="18" charset="0"/>
              </a:endParaRPr>
            </a:p>
          </p:txBody>
        </p:sp>
        <p:sp>
          <p:nvSpPr>
            <p:cNvPr id="61" name="Up Arrow 66"/>
            <p:cNvSpPr>
              <a:spLocks noChangeArrowheads="1"/>
            </p:cNvSpPr>
            <p:nvPr/>
          </p:nvSpPr>
          <p:spPr bwMode="auto">
            <a:xfrm flipV="1">
              <a:off x="4178031" y="5885240"/>
              <a:ext cx="734994" cy="2286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2400" dirty="0">
                <a:latin typeface="Times" pitchFamily="18" charset="0"/>
              </a:endParaRPr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517910"/>
              </p:ext>
            </p:extLst>
          </p:nvPr>
        </p:nvGraphicFramePr>
        <p:xfrm>
          <a:off x="223612" y="1701286"/>
          <a:ext cx="2441277" cy="4271206"/>
        </p:xfrm>
        <a:graphic>
          <a:graphicData uri="http://schemas.openxmlformats.org/drawingml/2006/table">
            <a:tbl>
              <a:tblPr/>
              <a:tblGrid>
                <a:gridCol w="320623"/>
                <a:gridCol w="1634558"/>
                <a:gridCol w="162032"/>
                <a:gridCol w="162032"/>
                <a:gridCol w="162032"/>
              </a:tblGrid>
              <a:tr h="11355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Component                                                                                    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FNAL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JLAB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SLAC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69200"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Cavity String </a:t>
                      </a:r>
                    </a:p>
                  </a:txBody>
                  <a:tcPr marL="6911" marR="6911" marT="6911" marB="0" vert="vert27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Niobium (Prototype) - existing cavities                                                             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3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Niobium (Production)                                                                                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9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Cavities (Prototype) - existing cavities                                                            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3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Helium Vessels (Prototype)                                                                          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25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Cavities w/Helium Vessels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-VTS Ready (Production)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3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Cavity Feedthroughs                                                                                 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509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Cavity Flanges &amp; Assoc. Hardware/Seals (VTS &amp; HTS compatible)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9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Fundamental Power Coupler (FPC)                                                                     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9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Cavity String Interconnecting Bellows                                                               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9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Cavity String Assembly Hardware &amp; Seals                                                           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3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 Magnet Assembly                                                                                  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3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 Position Monitor (BPM)                                                                         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3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Gate Valves                                                                                         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25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Beamline </a:t>
                      </a:r>
                      <a:r>
                        <a:rPr lang="da-DK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Vac. Monitoring </a:t>
                      </a:r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Manifold &amp; Gauge   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3557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Cryomodule </a:t>
                      </a:r>
                    </a:p>
                  </a:txBody>
                  <a:tcPr marL="6911" marR="6911" marT="6911" marB="0" vert="vert27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Two-phase Pipe Bellows                                                                              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24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Tuner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actuator,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piezos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(Prototype)                                                   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093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Tuner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actuator,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piezos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(Production)                                  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13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Magnetic Shielding                                                                   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13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GRHP Sub-assembly                                                                                   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13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 Vessel                                                                                       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09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Coupler Pumping Lines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&amp;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Pumps (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ion+TSP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 + vacuum gauges 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13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Instrumentation                                                                                     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13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Liquid Level Probes &amp; JT Valve                                                                    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09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Beamline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Interconnect Parts including Aluminum Heat Shields       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13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HOM Absorber                                                                                        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25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Shipping Frames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&amp;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 Caps + Shock Log Devices                                         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317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 Lead </a:t>
                      </a:r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 SLAC LCLSII-4.1-PM-0229-R0 (June2014)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8873" y="1152230"/>
            <a:ext cx="1908723" cy="45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PCM PRR, 13-14 September,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7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1.3 </a:t>
            </a:r>
            <a:r>
              <a:rPr lang="en-US" sz="2800" dirty="0"/>
              <a:t>GHz P</a:t>
            </a:r>
            <a:r>
              <a:rPr lang="en-US" sz="2800" dirty="0" smtClean="0"/>
              <a:t>roduction CM Procurement Status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413089"/>
              </p:ext>
            </p:extLst>
          </p:nvPr>
        </p:nvGraphicFramePr>
        <p:xfrm>
          <a:off x="970377" y="1088097"/>
          <a:ext cx="7066722" cy="4907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Worksheet" r:id="rId3" imgW="4638600" imgH="4019640" progId="Excel.Sheet.12">
                  <p:embed/>
                </p:oleObj>
              </mc:Choice>
              <mc:Fallback>
                <p:oleObj name="Worksheet" r:id="rId3" imgW="4638600" imgH="40196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0377" y="1088097"/>
                        <a:ext cx="7066722" cy="4907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46726" y="5962108"/>
            <a:ext cx="5889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Vast majority of production procurements awarded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PCM PRR, 13-14 September,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46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GHz Production CM Procurement Status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Dressed Cavities (F. </a:t>
            </a:r>
            <a:r>
              <a:rPr lang="en-US" dirty="0" err="1" smtClean="0"/>
              <a:t>Marhauser’s</a:t>
            </a:r>
            <a:r>
              <a:rPr lang="en-US" dirty="0" smtClean="0"/>
              <a:t> Talk)</a:t>
            </a:r>
          </a:p>
          <a:p>
            <a:pPr marL="800100" lvl="1" indent="-342900"/>
            <a:r>
              <a:rPr lang="en-US" dirty="0" smtClean="0"/>
              <a:t>HOM &amp; FP </a:t>
            </a:r>
            <a:r>
              <a:rPr lang="en-US" dirty="0" err="1" smtClean="0"/>
              <a:t>Feedthrus</a:t>
            </a:r>
            <a:r>
              <a:rPr lang="en-US" dirty="0" smtClean="0"/>
              <a:t> (100% received)</a:t>
            </a:r>
          </a:p>
          <a:p>
            <a:pPr marL="800100" lvl="1" indent="-342900"/>
            <a:r>
              <a:rPr lang="en-US" dirty="0" smtClean="0"/>
              <a:t>Parts in Circulation (100% received)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Cu Plated Bellows and </a:t>
            </a:r>
            <a:r>
              <a:rPr lang="en-US" dirty="0" smtClean="0"/>
              <a:t>Spools</a:t>
            </a:r>
          </a:p>
          <a:p>
            <a:pPr marL="800100" lvl="1" indent="-342900"/>
            <a:r>
              <a:rPr lang="en-US" dirty="0" smtClean="0"/>
              <a:t>SLAC has plated four sets successfully</a:t>
            </a:r>
          </a:p>
          <a:p>
            <a:pPr marL="800100" lvl="1" indent="-342900"/>
            <a:r>
              <a:rPr lang="en-US" dirty="0" smtClean="0"/>
              <a:t>Production stainless parts (&gt;50% received)</a:t>
            </a:r>
          </a:p>
          <a:p>
            <a:pPr marL="800100" lvl="1" indent="-342900"/>
            <a:r>
              <a:rPr lang="en-US" dirty="0" smtClean="0"/>
              <a:t>Qualified first of two production plating vendors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Gate Valves – 100% Received at PLs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End Lever Tuners – first production units received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Beamline HOM Absorbers – planned for award OCT-16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PCM PRR, 13-14 September,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25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Production Cavity Summary Table</a:t>
            </a:r>
            <a:br>
              <a:rPr lang="en-US" sz="3600" dirty="0" smtClean="0"/>
            </a:br>
            <a:r>
              <a:rPr lang="en-US" sz="2000" dirty="0" err="1">
                <a:solidFill>
                  <a:srgbClr val="000000"/>
                </a:solidFill>
                <a:latin typeface="Calibri"/>
              </a:rPr>
              <a:t>Init_FEonsetMVm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 value of 100 means no FE </a:t>
            </a:r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096759"/>
              </p:ext>
            </p:extLst>
          </p:nvPr>
        </p:nvGraphicFramePr>
        <p:xfrm>
          <a:off x="478463" y="1201478"/>
          <a:ext cx="8272131" cy="4976192"/>
        </p:xfrm>
        <a:graphic>
          <a:graphicData uri="http://schemas.openxmlformats.org/drawingml/2006/table">
            <a:tbl>
              <a:tblPr/>
              <a:tblGrid>
                <a:gridCol w="467835"/>
                <a:gridCol w="1455653"/>
                <a:gridCol w="38220"/>
                <a:gridCol w="887820"/>
                <a:gridCol w="1073888"/>
                <a:gridCol w="1275907"/>
                <a:gridCol w="1180214"/>
                <a:gridCol w="1892594"/>
              </a:tblGrid>
              <a:tr h="5252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CAV</a:t>
                      </a:r>
                    </a:p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Init_FEonset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MVm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Qo_Grad_16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final_EmaxMVm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final_Qo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</a:t>
                      </a:r>
                    </a:p>
                    <a:p>
                      <a:pPr algn="ctr" fontAlgn="ctr"/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Emax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final_Rad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62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E10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2.20E+10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 </a:t>
                      </a: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mR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/h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Quench Limited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25283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002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2.6 E10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24.2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2.63E+10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0.006 </a:t>
                      </a:r>
                      <a:r>
                        <a:rPr lang="en-US" sz="16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mR</a:t>
                      </a:r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/h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Post </a:t>
                      </a:r>
                      <a:r>
                        <a:rPr lang="en-US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degaus</a:t>
                      </a:r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of </a:t>
                      </a:r>
                      <a:r>
                        <a:rPr lang="en-US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HeV</a:t>
                      </a:r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/>
                      </a:r>
                      <a:b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Admin Limited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2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E10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1.69E+10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 </a:t>
                      </a: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mR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/h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 Limited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2528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E10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2.51E+10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0.004 </a:t>
                      </a: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mR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/h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Cable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BD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limited 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 MV/m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2528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009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2.7</a:t>
                      </a:r>
                      <a:r>
                        <a:rPr lang="en-US" sz="16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E10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17.1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0.001</a:t>
                      </a:r>
                      <a:r>
                        <a:rPr lang="en-US" sz="16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mR</a:t>
                      </a:r>
                      <a:r>
                        <a:rPr lang="en-US" sz="16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/h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Quench limit 17.1 MV/m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2528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012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2.3 E10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16.8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2.0 E10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834mR/h 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Radiation</a:t>
                      </a:r>
                      <a:r>
                        <a:rPr lang="en-US" sz="16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limited: rinse retest 8/30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52528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010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17.5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2.1 E10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17.5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2.1e10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 </a:t>
                      </a:r>
                      <a:r>
                        <a:rPr lang="en-US" sz="16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mR</a:t>
                      </a:r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/h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Quench limited,</a:t>
                      </a:r>
                      <a:r>
                        <a:rPr lang="en-US" sz="16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plan to </a:t>
                      </a:r>
                      <a:r>
                        <a:rPr lang="en-US" sz="1600" b="1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rerinse</a:t>
                      </a:r>
                      <a:r>
                        <a:rPr lang="en-US" sz="16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, retest 9/7</a:t>
                      </a:r>
                      <a:endParaRPr lang="en-US" sz="16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52528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014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2.7 E10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24.0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2.7</a:t>
                      </a:r>
                      <a:r>
                        <a:rPr lang="en-US" sz="16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E10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0.001</a:t>
                      </a:r>
                      <a:r>
                        <a:rPr lang="en-US" sz="16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mR</a:t>
                      </a:r>
                      <a:r>
                        <a:rPr lang="en-US" sz="16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/h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Admin limited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264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Fully Qualified, no NCR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Major NCR, no rework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planned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Jlab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NCR,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rework/retest planned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PCM PRR, 13-14 September,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418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Introduction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 smtClean="0"/>
              <a:t>Original plans for PRRs had separate parallel meetings </a:t>
            </a:r>
          </a:p>
          <a:p>
            <a:pPr lvl="1"/>
            <a:r>
              <a:rPr lang="en-US" sz="2400" dirty="0" smtClean="0"/>
              <a:t>FNAL &amp; LCLS-II agreed to host a combined meeting</a:t>
            </a:r>
          </a:p>
          <a:p>
            <a:pPr lvl="1"/>
            <a:r>
              <a:rPr lang="en-US" sz="2400" dirty="0" err="1" smtClean="0"/>
              <a:t>JLab’s</a:t>
            </a:r>
            <a:r>
              <a:rPr lang="en-US" sz="2400" dirty="0" smtClean="0"/>
              <a:t> PRR Plan is an effort to advance the schedule</a:t>
            </a:r>
            <a:endParaRPr lang="en-US" sz="2400" dirty="0"/>
          </a:p>
          <a:p>
            <a:pPr lvl="2"/>
            <a:r>
              <a:rPr lang="en-US" dirty="0" smtClean="0"/>
              <a:t>Split into two phases – production readiness &amp; </a:t>
            </a:r>
            <a:r>
              <a:rPr lang="en-US" dirty="0" err="1" smtClean="0"/>
              <a:t>pCM</a:t>
            </a:r>
            <a:r>
              <a:rPr lang="en-US" dirty="0" smtClean="0"/>
              <a:t> test results</a:t>
            </a:r>
          </a:p>
          <a:p>
            <a:pPr lvl="1"/>
            <a:r>
              <a:rPr lang="en-US" dirty="0" smtClean="0"/>
              <a:t>Production Readiness</a:t>
            </a:r>
          </a:p>
          <a:p>
            <a:pPr lvl="2"/>
            <a:r>
              <a:rPr lang="en-US" dirty="0" smtClean="0"/>
              <a:t>Utilizing existing tested production </a:t>
            </a:r>
            <a:r>
              <a:rPr lang="en-US" dirty="0"/>
              <a:t>t</a:t>
            </a:r>
            <a:r>
              <a:rPr lang="en-US" dirty="0" smtClean="0"/>
              <a:t>ools (Pansophy)</a:t>
            </a:r>
          </a:p>
          <a:p>
            <a:pPr lvl="2"/>
            <a:r>
              <a:rPr lang="en-US" dirty="0" smtClean="0"/>
              <a:t>Logistics &amp; Inventory Management are in place</a:t>
            </a:r>
          </a:p>
          <a:p>
            <a:pPr lvl="2"/>
            <a:r>
              <a:rPr lang="en-US" dirty="0" smtClean="0"/>
              <a:t>String assembly plans/documents very well developed</a:t>
            </a:r>
          </a:p>
          <a:p>
            <a:pPr lvl="2"/>
            <a:r>
              <a:rPr lang="en-US" dirty="0" smtClean="0"/>
              <a:t>CM assembly plans/documents – some progress; linked to </a:t>
            </a:r>
            <a:r>
              <a:rPr lang="en-US" dirty="0" err="1" smtClean="0"/>
              <a:t>pCM</a:t>
            </a:r>
            <a:r>
              <a:rPr lang="en-US" dirty="0" smtClean="0"/>
              <a:t> assembly completion</a:t>
            </a:r>
          </a:p>
          <a:p>
            <a:pPr lvl="1"/>
            <a:r>
              <a:rPr lang="en-US" sz="2400" dirty="0" smtClean="0"/>
              <a:t>Plan to start CM02 string assembly at conclusion of this review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PCM PRR, 13-14 September,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37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Production Readiness – High Level Summary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en-US" sz="2800" dirty="0" smtClean="0"/>
              <a:t>Tooling and Infrastructure for assembly is in use</a:t>
            </a:r>
          </a:p>
          <a:p>
            <a:pPr lvl="2"/>
            <a:r>
              <a:rPr lang="en-US" sz="2600" dirty="0" smtClean="0"/>
              <a:t>Two parallel CM assembly lines</a:t>
            </a:r>
          </a:p>
          <a:p>
            <a:pPr lvl="1"/>
            <a:r>
              <a:rPr lang="en-US" sz="2800" dirty="0" smtClean="0"/>
              <a:t>Preparing for production assembly efforts</a:t>
            </a:r>
            <a:endParaRPr lang="en-US" sz="2800" dirty="0"/>
          </a:p>
          <a:p>
            <a:pPr lvl="2"/>
            <a:r>
              <a:rPr lang="en-US" sz="2600" dirty="0" smtClean="0"/>
              <a:t>Receipt inspection efforts have commenced</a:t>
            </a:r>
          </a:p>
          <a:p>
            <a:pPr lvl="2"/>
            <a:r>
              <a:rPr lang="en-US" sz="2600" dirty="0" smtClean="0"/>
              <a:t>Assembly procedures in progress</a:t>
            </a:r>
          </a:p>
          <a:p>
            <a:pPr lvl="2"/>
            <a:r>
              <a:rPr lang="en-US" sz="2600" dirty="0" smtClean="0"/>
              <a:t>Traveler system in place including reporting</a:t>
            </a:r>
          </a:p>
          <a:p>
            <a:pPr lvl="2"/>
            <a:r>
              <a:rPr lang="en-US" sz="2600" dirty="0" smtClean="0"/>
              <a:t>Staff is ramping up</a:t>
            </a:r>
            <a:endParaRPr lang="en-US" sz="2600" dirty="0"/>
          </a:p>
          <a:p>
            <a:pPr lvl="1"/>
            <a:r>
              <a:rPr lang="en-US" sz="2800" dirty="0" smtClean="0"/>
              <a:t>Currently completing CM Testing Facility</a:t>
            </a:r>
          </a:p>
          <a:p>
            <a:pPr lvl="1"/>
            <a:r>
              <a:rPr lang="en-US" sz="2800" dirty="0" smtClean="0"/>
              <a:t>Production procurements are progressing well</a:t>
            </a:r>
          </a:p>
          <a:p>
            <a:pPr lvl="2"/>
            <a:r>
              <a:rPr lang="en-US" sz="2600" dirty="0" smtClean="0"/>
              <a:t>All contracts placed; vendors have begun deliveries</a:t>
            </a:r>
          </a:p>
          <a:p>
            <a:pPr lvl="1"/>
            <a:r>
              <a:rPr lang="en-US" sz="2800" dirty="0" err="1" smtClean="0"/>
              <a:t>JLab</a:t>
            </a:r>
            <a:r>
              <a:rPr lang="en-US" sz="2800" dirty="0" smtClean="0"/>
              <a:t> PRR was scheduled for October 2016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PCM PRR, 13-14 September,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21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JLab’s</a:t>
            </a:r>
            <a:r>
              <a:rPr lang="en-US" sz="2800" dirty="0" smtClean="0"/>
              <a:t> PRR Approach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en-US" sz="2800" dirty="0" smtClean="0"/>
              <a:t>Schedule</a:t>
            </a:r>
          </a:p>
          <a:p>
            <a:pPr lvl="2"/>
            <a:r>
              <a:rPr lang="en-US" sz="2600" dirty="0" smtClean="0"/>
              <a:t>PRR scheduled for October 2016</a:t>
            </a:r>
          </a:p>
          <a:p>
            <a:pPr lvl="2"/>
            <a:r>
              <a:rPr lang="en-US" sz="2600" dirty="0" err="1" smtClean="0"/>
              <a:t>pCM</a:t>
            </a:r>
            <a:r>
              <a:rPr lang="en-US" sz="2600" dirty="0" smtClean="0"/>
              <a:t> test results available in November 2016</a:t>
            </a:r>
          </a:p>
          <a:p>
            <a:pPr lvl="2"/>
            <a:r>
              <a:rPr lang="en-US" sz="2600" dirty="0" smtClean="0"/>
              <a:t>CM02 string planned for October 2016; CM03 - Jan 2017</a:t>
            </a:r>
          </a:p>
          <a:p>
            <a:pPr lvl="1"/>
            <a:r>
              <a:rPr lang="en-US" sz="2800" dirty="0" smtClean="0"/>
              <a:t>Contains three elements:</a:t>
            </a:r>
          </a:p>
          <a:p>
            <a:pPr lvl="2"/>
            <a:r>
              <a:rPr lang="en-US" sz="2600" dirty="0" smtClean="0"/>
              <a:t>Design completion (FNAL focus)</a:t>
            </a:r>
          </a:p>
          <a:p>
            <a:pPr lvl="2"/>
            <a:r>
              <a:rPr lang="en-US" sz="2600" dirty="0" smtClean="0"/>
              <a:t>Travelers, procedures, processes, infrastructure (Both)</a:t>
            </a:r>
          </a:p>
          <a:p>
            <a:pPr lvl="2"/>
            <a:r>
              <a:rPr lang="en-US" sz="2600" dirty="0" smtClean="0"/>
              <a:t>Results from </a:t>
            </a:r>
            <a:r>
              <a:rPr lang="en-US" sz="2600" dirty="0" err="1" smtClean="0"/>
              <a:t>pCM</a:t>
            </a:r>
            <a:r>
              <a:rPr lang="en-US" sz="2600" dirty="0" smtClean="0"/>
              <a:t> testing (Both)</a:t>
            </a:r>
          </a:p>
          <a:p>
            <a:pPr lvl="1"/>
            <a:r>
              <a:rPr lang="en-US" sz="2800" dirty="0" smtClean="0"/>
              <a:t>Approach</a:t>
            </a:r>
          </a:p>
          <a:p>
            <a:pPr lvl="2"/>
            <a:r>
              <a:rPr lang="en-US" sz="2400" dirty="0"/>
              <a:t>P</a:t>
            </a:r>
            <a:r>
              <a:rPr lang="en-US" sz="2400" dirty="0" smtClean="0"/>
              <a:t>articipate in FNAL PRR</a:t>
            </a:r>
            <a:r>
              <a:rPr lang="en-US" sz="2400" dirty="0"/>
              <a:t> </a:t>
            </a:r>
            <a:r>
              <a:rPr lang="en-US" sz="2400" dirty="0" smtClean="0"/>
              <a:t>in SEP to review travelers and procedures (Phase I)</a:t>
            </a:r>
          </a:p>
          <a:p>
            <a:pPr lvl="2"/>
            <a:r>
              <a:rPr lang="en-US" sz="2400" dirty="0" smtClean="0"/>
              <a:t>Follow up with </a:t>
            </a:r>
            <a:r>
              <a:rPr lang="en-US" sz="2400" dirty="0" err="1" smtClean="0"/>
              <a:t>JLab</a:t>
            </a:r>
            <a:r>
              <a:rPr lang="en-US" sz="2400" dirty="0" smtClean="0"/>
              <a:t> review of </a:t>
            </a:r>
            <a:r>
              <a:rPr lang="en-US" sz="2400" dirty="0" err="1" smtClean="0"/>
              <a:t>pCM</a:t>
            </a:r>
            <a:r>
              <a:rPr lang="en-US" sz="2400" dirty="0" smtClean="0"/>
              <a:t> test results in NOV (Phase II)</a:t>
            </a:r>
          </a:p>
          <a:p>
            <a:pPr lvl="2"/>
            <a:r>
              <a:rPr lang="en-US" sz="2400" dirty="0" smtClean="0"/>
              <a:t>Build CM02 &amp; CM03 cavity strings as schedule risk mitigation if components are available</a:t>
            </a:r>
          </a:p>
          <a:p>
            <a:pPr lvl="2"/>
            <a:endParaRPr lang="en-US" sz="2400" dirty="0" smtClean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PCM PRR, 13-14 September,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9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151" y="1263448"/>
            <a:ext cx="7114032" cy="471189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Cryomodule </a:t>
            </a:r>
            <a:r>
              <a:rPr lang="en-US" sz="3600" dirty="0" smtClean="0"/>
              <a:t>Assembly at </a:t>
            </a:r>
            <a:r>
              <a:rPr lang="en-US" sz="3600" dirty="0" err="1" smtClean="0"/>
              <a:t>JLab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19350" y="1879582"/>
            <a:ext cx="110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" pitchFamily="18" charset="0"/>
              </a:rPr>
              <a:t>LCLS-II @</a:t>
            </a:r>
            <a:endParaRPr lang="en-US" sz="1400" b="1" dirty="0">
              <a:latin typeface="Times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PCM PRR, 13-14 September,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54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672"/>
            <a:ext cx="9144000" cy="791003"/>
          </a:xfrm>
        </p:spPr>
        <p:txBody>
          <a:bodyPr/>
          <a:lstStyle/>
          <a:p>
            <a:r>
              <a:rPr lang="en-US" dirty="0" smtClean="0"/>
              <a:t>    LCLS II </a:t>
            </a:r>
            <a:r>
              <a:rPr lang="en-US" dirty="0" smtClean="0"/>
              <a:t>Uses Well-Established </a:t>
            </a:r>
            <a:r>
              <a:rPr lang="en-US" dirty="0" smtClean="0"/>
              <a:t>JLab ISM program</a:t>
            </a:r>
            <a:endParaRPr lang="en-US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248" y="1114425"/>
            <a:ext cx="4413289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143393" y="6457950"/>
            <a:ext cx="4126528" cy="314326"/>
          </a:xfrm>
        </p:spPr>
        <p:txBody>
          <a:bodyPr/>
          <a:lstStyle/>
          <a:p>
            <a:r>
              <a:rPr lang="en-US" smtClean="0"/>
              <a:t>LCLS-II PCM PRR, 13-14 September, 2016</a:t>
            </a:r>
            <a:endParaRPr lang="en-US" dirty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4"/>
          </p:nvPr>
        </p:nvSpPr>
        <p:spPr>
          <a:xfrm>
            <a:off x="4076700" y="1298475"/>
            <a:ext cx="4972050" cy="2682975"/>
          </a:xfrm>
        </p:spPr>
        <p:txBody>
          <a:bodyPr>
            <a:normAutofit/>
          </a:bodyPr>
          <a:lstStyle/>
          <a:p>
            <a:pPr marL="800100" lvl="1" indent="-342900"/>
            <a:r>
              <a:rPr lang="en-US" dirty="0" smtClean="0"/>
              <a:t>15 work </a:t>
            </a:r>
            <a:r>
              <a:rPr lang="en-US" dirty="0"/>
              <a:t>Observations were </a:t>
            </a:r>
            <a:r>
              <a:rPr lang="en-US" dirty="0" smtClean="0"/>
              <a:t>conducted, </a:t>
            </a:r>
          </a:p>
          <a:p>
            <a:pPr marL="800100" lvl="1" indent="-342900"/>
            <a:r>
              <a:rPr lang="en-US" dirty="0" smtClean="0"/>
              <a:t>ESH </a:t>
            </a:r>
            <a:r>
              <a:rPr lang="en-US" dirty="0"/>
              <a:t>professionals, Division Safety Officer, and Accelerator Division staff and </a:t>
            </a:r>
            <a:r>
              <a:rPr lang="en-US" dirty="0" smtClean="0"/>
              <a:t>management.</a:t>
            </a:r>
          </a:p>
          <a:p>
            <a:pPr marL="800100" lvl="1" indent="-342900"/>
            <a:r>
              <a:rPr lang="en-US" dirty="0" smtClean="0"/>
              <a:t>All safe for all observations</a:t>
            </a:r>
          </a:p>
          <a:p>
            <a:pPr marL="800100" lvl="1" indent="-342900"/>
            <a:endParaRPr lang="en-US" dirty="0"/>
          </a:p>
          <a:p>
            <a:pPr lvl="0"/>
            <a:endParaRPr lang="en-US" sz="2000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123825" y="4486274"/>
            <a:ext cx="8782050" cy="1952625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fontAlgn="auto"/>
            <a:r>
              <a:rPr lang="en-US" dirty="0" smtClean="0"/>
              <a:t>ISM – Integrated Safety Management applies for all work.</a:t>
            </a:r>
            <a:endParaRPr lang="en-US" dirty="0" smtClean="0"/>
          </a:p>
          <a:p>
            <a:pPr marL="1033463" lvl="2" indent="-342900" fontAlgn="auto"/>
            <a:r>
              <a:rPr lang="en-US" dirty="0" smtClean="0"/>
              <a:t>Presenters will address their specific areas (VTA, Assembly, Testing)</a:t>
            </a:r>
            <a:endParaRPr lang="en-US" dirty="0"/>
          </a:p>
          <a:p>
            <a:pPr marL="800100" lvl="1" indent="-342900" fontAlgn="auto"/>
            <a:r>
              <a:rPr lang="en-US" dirty="0" smtClean="0"/>
              <a:t>Example - Shoulder </a:t>
            </a:r>
            <a:r>
              <a:rPr lang="en-US" dirty="0" smtClean="0"/>
              <a:t>injury experienced by a technician while loosing a bolt on a LCLSII cavity flange.</a:t>
            </a:r>
          </a:p>
          <a:p>
            <a:pPr marL="1033463" lvl="2" indent="-342900" fontAlgn="auto"/>
            <a:r>
              <a:rPr lang="en-US" dirty="0" smtClean="0"/>
              <a:t>Immediate actions to modify work procedures, larger wrench</a:t>
            </a:r>
          </a:p>
          <a:p>
            <a:pPr marL="1033463" lvl="2" indent="-342900" fontAlgn="auto"/>
            <a:r>
              <a:rPr lang="en-US" dirty="0" smtClean="0"/>
              <a:t>Follow up in depth investigation by Division Safety Officer</a:t>
            </a:r>
          </a:p>
          <a:p>
            <a:pPr marL="1033463" lvl="2" indent="-342900" fontAlgn="auto"/>
            <a:r>
              <a:rPr lang="en-US" dirty="0" smtClean="0"/>
              <a:t>All corrective actions are either complete or on-schedule for completion. </a:t>
            </a:r>
          </a:p>
          <a:p>
            <a:pPr marL="800100" lvl="1" indent="-342900" fontAlgn="auto"/>
            <a:endParaRPr lang="en-US" i="1" u="sng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565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Processes, Procedures and Travelers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Developed list of procedures and travelers for CM production based on CM assembly processes</a:t>
            </a:r>
          </a:p>
          <a:p>
            <a:pPr marL="800100" lvl="1" indent="-342900"/>
            <a:r>
              <a:rPr lang="en-US" dirty="0" smtClean="0"/>
              <a:t>Leveraged C100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Procedures </a:t>
            </a:r>
            <a:r>
              <a:rPr lang="en-US" b="1" dirty="0"/>
              <a:t>are </a:t>
            </a:r>
            <a:r>
              <a:rPr lang="en-US" b="1" dirty="0" smtClean="0"/>
              <a:t>a composite of C100 and LCLS II </a:t>
            </a:r>
            <a:r>
              <a:rPr lang="en-US" b="1" dirty="0" err="1" smtClean="0"/>
              <a:t>Qo</a:t>
            </a:r>
            <a:r>
              <a:rPr lang="en-US" b="1" dirty="0" smtClean="0"/>
              <a:t> experience folding in FNAL procedures and XFEL techniques in </a:t>
            </a:r>
            <a:r>
              <a:rPr lang="en-US" b="1" dirty="0"/>
              <a:t>use at </a:t>
            </a:r>
            <a:r>
              <a:rPr lang="en-US" b="1" dirty="0" err="1" smtClean="0"/>
              <a:t>Saclay</a:t>
            </a:r>
            <a:endParaRPr lang="en-US" b="1" dirty="0" smtClean="0"/>
          </a:p>
          <a:p>
            <a:pPr marL="800100" lvl="1" indent="-342900"/>
            <a:r>
              <a:rPr lang="en-US" dirty="0"/>
              <a:t>Assembly travelers for </a:t>
            </a:r>
            <a:r>
              <a:rPr lang="en-US" dirty="0" err="1"/>
              <a:t>pCM</a:t>
            </a:r>
            <a:r>
              <a:rPr lang="en-US" dirty="0"/>
              <a:t> cavity string assembly</a:t>
            </a:r>
          </a:p>
          <a:p>
            <a:pPr marL="800100" lvl="1" indent="-342900"/>
            <a:r>
              <a:rPr lang="en-US" dirty="0"/>
              <a:t>Assembly travelers for </a:t>
            </a:r>
            <a:r>
              <a:rPr lang="en-US" dirty="0" err="1"/>
              <a:t>pCM</a:t>
            </a:r>
            <a:r>
              <a:rPr lang="en-US" dirty="0"/>
              <a:t> </a:t>
            </a:r>
            <a:r>
              <a:rPr lang="en-US" dirty="0" smtClean="0"/>
              <a:t>assembly</a:t>
            </a:r>
          </a:p>
          <a:p>
            <a:pPr marL="800100" lvl="1" indent="-342900"/>
            <a:r>
              <a:rPr lang="en-US" dirty="0" smtClean="0"/>
              <a:t>Procedure development - good collaboration with FNAL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Implemented receiving and inspection travelers for the prototype and production CM components</a:t>
            </a:r>
          </a:p>
          <a:p>
            <a:pPr marL="800100" lvl="1" indent="-342900"/>
            <a:r>
              <a:rPr lang="en-US" dirty="0" smtClean="0"/>
              <a:t>FNAL &amp; JLab SOTRs are collaborating</a:t>
            </a:r>
          </a:p>
          <a:p>
            <a:pPr marL="347663" lvl="1" indent="-347663"/>
            <a:r>
              <a:rPr lang="en-US" sz="2400" dirty="0" smtClean="0"/>
              <a:t>Plan </a:t>
            </a:r>
            <a:r>
              <a:rPr lang="en-US" sz="2400" dirty="0"/>
              <a:t>to refine production procedures and travelers based on </a:t>
            </a:r>
            <a:r>
              <a:rPr lang="en-US" sz="2400" dirty="0" err="1"/>
              <a:t>pCM</a:t>
            </a:r>
            <a:r>
              <a:rPr lang="en-US" sz="2400" dirty="0"/>
              <a:t> </a:t>
            </a:r>
            <a:r>
              <a:rPr lang="en-US" sz="2400" dirty="0" smtClean="0"/>
              <a:t>experience &amp; Lessons Learned</a:t>
            </a:r>
          </a:p>
          <a:p>
            <a:pPr marL="347663" lvl="1" indent="-347663"/>
            <a:r>
              <a:rPr lang="en-US" sz="2400" dirty="0" smtClean="0"/>
              <a:t>PRR – venue for review prior to start of string assembly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PCM PRR, 13-14 September,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81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CM Test Facility – SSAs Installed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PCM PRR, 13-14 September, 2016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649" y="1372944"/>
            <a:ext cx="7315200" cy="484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0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stName_Template_FAC201502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Breakout_x0020_Session xmlns="f15a050e-1ce7-4ed2-9890-60f9658c1ede">6&amp;7 - Cryoplant/Cryomodules Systems</Breakout_x0020_Sess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8A4933D0FB4B4CA82280B30CAF47E2" ma:contentTypeVersion="14" ma:contentTypeDescription="Create a new document." ma:contentTypeScope="" ma:versionID="7b68698eab841f6565c5c3885a08d4e9">
  <xsd:schema xmlns:xsd="http://www.w3.org/2001/XMLSchema" xmlns:xs="http://www.w3.org/2001/XMLSchema" xmlns:p="http://schemas.microsoft.com/office/2006/metadata/properties" xmlns:ns2="f15a050e-1ce7-4ed2-9890-60f9658c1ede" targetNamespace="http://schemas.microsoft.com/office/2006/metadata/properties" ma:root="true" ma:fieldsID="099edc80864fba8e7bdccaf9ddf53b95" ns2:_="">
    <xsd:import namespace="f15a050e-1ce7-4ed2-9890-60f9658c1ede"/>
    <xsd:element name="properties">
      <xsd:complexType>
        <xsd:sequence>
          <xsd:element name="documentManagement">
            <xsd:complexType>
              <xsd:all>
                <xsd:element ref="ns2:Breakout_x0020_Ses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a050e-1ce7-4ed2-9890-60f9658c1ede" elementFormDefault="qualified">
    <xsd:import namespace="http://schemas.microsoft.com/office/2006/documentManagement/types"/>
    <xsd:import namespace="http://schemas.microsoft.com/office/infopath/2007/PartnerControls"/>
    <xsd:element name="Breakout_x0020_Session" ma:index="8" nillable="true" ma:displayName="Breakout Session" ma:format="Dropdown" ma:internalName="Breakout_x0020_Session">
      <xsd:simpleType>
        <xsd:restriction base="dms:Choice">
          <xsd:enumeration value="Plenary"/>
          <xsd:enumeration value="1 - Accelerator Physics"/>
          <xsd:enumeration value="2 - Injector/Linac"/>
          <xsd:enumeration value="3 - RF Power Systems"/>
          <xsd:enumeration value="4&amp;5 - Undulator/XTES System"/>
          <xsd:enumeration value="6&amp;7 - Cryoplant/Cryomodules Systems"/>
          <xsd:enumeration value="8 - Controls/Safety Systems"/>
          <xsd:enumeration value="9 - Conventional Facilities and Infrastructure"/>
          <xsd:enumeration value="10 - Env., Safety &amp; Health"/>
          <xsd:enumeration value="11 - Cost and Schedule"/>
          <xsd:enumeration value="12 - Project Management"/>
          <xsd:enumeration value="Closeout"/>
          <xsd:enumeration value="Templat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1B16AA-9221-46AE-B700-523442ABDABD}">
  <ds:schemaRefs>
    <ds:schemaRef ds:uri="http://purl.org/dc/dcmitype/"/>
    <ds:schemaRef ds:uri="http://purl.org/dc/elements/1.1/"/>
    <ds:schemaRef ds:uri="http://schemas.openxmlformats.org/package/2006/metadata/core-properties"/>
    <ds:schemaRef ds:uri="f15a050e-1ce7-4ed2-9890-60f9658c1ede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A412592-B3EC-460B-8247-E50BE1A66E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5a050e-1ce7-4ed2-9890-60f9658c1e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E3F1C6-E643-4597-BD68-C599B5629A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LastName_Template_FAC201502</Template>
  <TotalTime>1824</TotalTime>
  <Words>1975</Words>
  <Application>Microsoft Office PowerPoint</Application>
  <PresentationFormat>On-screen Show (4:3)</PresentationFormat>
  <Paragraphs>462</Paragraphs>
  <Slides>24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LastName_Template_FAC201502</vt:lpstr>
      <vt:lpstr>Worksheet</vt:lpstr>
      <vt:lpstr>Project Overview: JLab CM Production</vt:lpstr>
      <vt:lpstr>Outline</vt:lpstr>
      <vt:lpstr>Introduction</vt:lpstr>
      <vt:lpstr>Production Readiness – High Level Summary</vt:lpstr>
      <vt:lpstr>JLab’s PRR Approach</vt:lpstr>
      <vt:lpstr>Cryomodule Assembly at JLab</vt:lpstr>
      <vt:lpstr>    LCLS II Uses Well-Established JLab ISM program</vt:lpstr>
      <vt:lpstr>Processes, Procedures and Travelers</vt:lpstr>
      <vt:lpstr>CM Test Facility – SSAs Installed</vt:lpstr>
      <vt:lpstr>CM Test Facility – Checking CM Position</vt:lpstr>
      <vt:lpstr>SRF Operations: Organization</vt:lpstr>
      <vt:lpstr>SRF Operations FY16/17 Staffing Plan</vt:lpstr>
      <vt:lpstr>1.04.06 JLAB Cryomodules- Summary Schedule</vt:lpstr>
      <vt:lpstr>Challenges</vt:lpstr>
      <vt:lpstr>Summary</vt:lpstr>
      <vt:lpstr>Acknowledgements</vt:lpstr>
      <vt:lpstr>PowerPoint Presentation</vt:lpstr>
      <vt:lpstr>Strategy – One Design, Two Production Lines</vt:lpstr>
      <vt:lpstr>JLab Cavity String Assembly – Berry Bolts</vt:lpstr>
      <vt:lpstr>JLab Layout for LCLS-II CM Production</vt:lpstr>
      <vt:lpstr>LCLS-II Cavity/Cryomodule Process at JLab</vt:lpstr>
      <vt:lpstr>1.3 GHz Production CM Procurement Status</vt:lpstr>
      <vt:lpstr>1.3 GHz Production CM Procurement Status</vt:lpstr>
      <vt:lpstr>Production Cavity Summary Table Init_FEonsetMVm value of 100 means no FE </vt:lpstr>
    </vt:vector>
  </TitlesOfParts>
  <Company>SLAC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tor</dc:creator>
  <cp:lastModifiedBy>Edward Daly</cp:lastModifiedBy>
  <cp:revision>126</cp:revision>
  <cp:lastPrinted>2013-05-01T00:31:17Z</cp:lastPrinted>
  <dcterms:created xsi:type="dcterms:W3CDTF">2015-01-29T22:30:14Z</dcterms:created>
  <dcterms:modified xsi:type="dcterms:W3CDTF">2016-09-09T19:58:29Z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0x010100B48A4933D0FB4B4CA82280B30CAF47E2</vt:lpwstr>
  </property>
  <property fmtid="{D5CDD505-2E9C-101B-9397-08002B2CF9AE}" pid="3" name="DocType">
    <vt:lpwstr>Presentation</vt:lpwstr>
  </property>
  <property fmtid="{D5CDD505-2E9C-101B-9397-08002B2CF9AE}" pid="4" name="Plenary Agenda Item">
    <vt:lpwstr>7</vt:lpwstr>
  </property>
  <property fmtid="{D5CDD505-2E9C-101B-9397-08002B2CF9AE}" pid="5" name="Formatting Updated">
    <vt:lpwstr>true</vt:lpwstr>
  </property>
  <property fmtid="{D5CDD505-2E9C-101B-9397-08002B2CF9AE}" pid="6" name="Plenary Agenda">
    <vt:lpwstr>8</vt:lpwstr>
  </property>
  <property fmtid="{D5CDD505-2E9C-101B-9397-08002B2CF9AE}" pid="7" name="Order">
    <vt:r8>3300</vt:r8>
  </property>
  <property fmtid="{D5CDD505-2E9C-101B-9397-08002B2CF9AE}" pid="8" name="xd_ProgID">
    <vt:lpwstr/>
  </property>
  <property fmtid="{D5CDD505-2E9C-101B-9397-08002B2CF9AE}" pid="9" name="_CopySource">
    <vt:lpwstr>https://slacspace.slac.stanford.edu/sites/reviews/lclsii/CD1DR_Dec2013/Presentations/Proc pres Dir review 12 2013.pptx</vt:lpwstr>
  </property>
  <property fmtid="{D5CDD505-2E9C-101B-9397-08002B2CF9AE}" pid="10" name="TemplateUrl">
    <vt:lpwstr/>
  </property>
</Properties>
</file>