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29"/>
  </p:notesMasterIdLst>
  <p:handoutMasterIdLst>
    <p:handoutMasterId r:id="rId30"/>
  </p:handoutMasterIdLst>
  <p:sldIdLst>
    <p:sldId id="577" r:id="rId5"/>
    <p:sldId id="738" r:id="rId6"/>
    <p:sldId id="739" r:id="rId7"/>
    <p:sldId id="747" r:id="rId8"/>
    <p:sldId id="743" r:id="rId9"/>
    <p:sldId id="741" r:id="rId10"/>
    <p:sldId id="761" r:id="rId11"/>
    <p:sldId id="742" r:id="rId12"/>
    <p:sldId id="744" r:id="rId13"/>
    <p:sldId id="745" r:id="rId14"/>
    <p:sldId id="756" r:id="rId15"/>
    <p:sldId id="757" r:id="rId16"/>
    <p:sldId id="746" r:id="rId17"/>
    <p:sldId id="749" r:id="rId18"/>
    <p:sldId id="758" r:id="rId19"/>
    <p:sldId id="748" r:id="rId20"/>
    <p:sldId id="759" r:id="rId21"/>
    <p:sldId id="750" r:id="rId22"/>
    <p:sldId id="751" r:id="rId23"/>
    <p:sldId id="760" r:id="rId24"/>
    <p:sldId id="752" r:id="rId25"/>
    <p:sldId id="753" r:id="rId26"/>
    <p:sldId id="754" r:id="rId27"/>
    <p:sldId id="755" r:id="rId28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9966"/>
    <a:srgbClr val="99CCFF"/>
    <a:srgbClr val="6699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80000" autoAdjust="0"/>
  </p:normalViewPr>
  <p:slideViewPr>
    <p:cSldViewPr snapToGrid="0">
      <p:cViewPr varScale="1">
        <p:scale>
          <a:sx n="89" d="100"/>
          <a:sy n="89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J. Blowers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AUTHOR - CM PRR Sep.13-14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AUTHOR - CM PRR Sep.13-14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vector.fnal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vector-onsite.fnal.gov/Tools/Reports/Custom/Projects/LCLS-II/LCLS-II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tp://filesrv01.fnal.gov/t/td-ms/pick-up/LCLSII/ACS/ACS_list.xlsx" TargetMode="External"/><Relationship Id="rId2" Type="http://schemas.openxmlformats.org/officeDocument/2006/relationships/hyperlink" Target="https://vector-dev.fnal.gov/webhosting/RoutingForm/LCLSIIPartsReceiptStatus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Fermilab </a:t>
            </a:r>
            <a:r>
              <a:rPr lang="en-US" sz="4000" dirty="0" err="1" smtClean="0"/>
              <a:t>Cryomodule</a:t>
            </a:r>
            <a:r>
              <a:rPr lang="en-US" sz="4000" dirty="0" smtClean="0"/>
              <a:t> QA/QC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Jamie Blowers</a:t>
            </a:r>
          </a:p>
          <a:p>
            <a:r>
              <a:rPr lang="en-US" sz="1800" dirty="0" smtClean="0"/>
              <a:t>LCLS-II 1.3 GHz Cryomodule Production Readiness Review</a:t>
            </a:r>
          </a:p>
          <a:p>
            <a:r>
              <a:rPr lang="en-US" sz="1800" dirty="0" smtClean="0"/>
              <a:t>13-14 September, 2016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Inspection Example: Vacuum Vessel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2273" y="1387735"/>
            <a:ext cx="4526119" cy="493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5795"/>
            <a:ext cx="4516839" cy="48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Inspection – Current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date we have received 883 shipments of LCLS-II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386 went through formal QC inspection, and 9 are awaiting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186 “Quality Control Reports” were generated</a:t>
            </a:r>
          </a:p>
          <a:p>
            <a:pPr marL="800100" lvl="1" indent="-342900"/>
            <a:r>
              <a:rPr lang="en-US" dirty="0" smtClean="0"/>
              <a:t>May be an NCR, or may be data that needs to be reviewed and dispositioned (e.g. CMM report)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171 QCRs have been dispositioned, and 15 are awaiting disposition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Plots on next 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Inspection – Current Statistics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27" y="1248145"/>
            <a:ext cx="6021007" cy="3708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859" y="2779296"/>
            <a:ext cx="5804757" cy="35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LCLS-II CM assembly and testing work is done according to travelers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Travelers include detailed instructions, measurement results, signoffs, and general safety requirements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3" y="3088773"/>
            <a:ext cx="4197355" cy="32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52" y="3175845"/>
            <a:ext cx="4256538" cy="283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033336" y="3531814"/>
            <a:ext cx="3645570" cy="17205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0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travelers are fully electronic; </a:t>
            </a:r>
            <a:r>
              <a:rPr lang="en-US" dirty="0">
                <a:hlinkClick r:id="rId2"/>
              </a:rPr>
              <a:t>http://vector.fnal.gov/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System is currently read-only to the world, so easy data sharing is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 much as we could, we replicated the functionality and flexibility of a paper traveler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35" y="3570575"/>
            <a:ext cx="4752273" cy="25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30" y="3245296"/>
            <a:ext cx="3679162" cy="30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 – LCLS-II Travelers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23 travelers in place for the Production CM: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74" y="1651979"/>
            <a:ext cx="8304734" cy="46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 - NCRs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non-conformances </a:t>
            </a:r>
            <a:r>
              <a:rPr lang="en-US" dirty="0" smtClean="0"/>
              <a:t>are recorded </a:t>
            </a:r>
            <a:r>
              <a:rPr lang="en-US" dirty="0"/>
              <a:t>using built-in Discrepancy Report System and </a:t>
            </a:r>
            <a:r>
              <a:rPr lang="en-US" dirty="0" smtClean="0"/>
              <a:t>are resolved </a:t>
            </a:r>
            <a:r>
              <a:rPr lang="en-US" dirty="0"/>
              <a:t>by the Lead Engineer before proceeding to next step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Rework Steps will be issued if process repeat is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21" y="4050370"/>
            <a:ext cx="43148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89" y="3135970"/>
            <a:ext cx="3603846" cy="296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553121" y="4355170"/>
            <a:ext cx="2133600" cy="7782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41" y="3334621"/>
            <a:ext cx="4899554" cy="30180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 – </a:t>
            </a:r>
            <a:r>
              <a:rPr lang="en-US" dirty="0" err="1" smtClean="0"/>
              <a:t>pCM</a:t>
            </a:r>
            <a:r>
              <a:rPr lang="en-US" dirty="0" smtClean="0"/>
              <a:t> NCRs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the prototype </a:t>
            </a:r>
            <a:r>
              <a:rPr lang="en-US" dirty="0" err="1" smtClean="0"/>
              <a:t>cryomodule</a:t>
            </a:r>
            <a:r>
              <a:rPr lang="en-US" dirty="0" smtClean="0"/>
              <a:t>, and its subassemblies, there were 60 Discrepancy Reports written</a:t>
            </a:r>
          </a:p>
          <a:p>
            <a:pPr marL="800100" lvl="1" indent="-342900"/>
            <a:r>
              <a:rPr lang="en-US" dirty="0" smtClean="0"/>
              <a:t>22 were related to cavity processing and dressing</a:t>
            </a:r>
          </a:p>
          <a:p>
            <a:pPr marL="800100" lvl="1" indent="-342900"/>
            <a:r>
              <a:rPr lang="en-US" dirty="0" smtClean="0"/>
              <a:t>20 were related to interferences between parts</a:t>
            </a:r>
          </a:p>
          <a:p>
            <a:pPr marL="800100" lvl="1" indent="-342900"/>
            <a:r>
              <a:rPr lang="en-US" dirty="0" smtClean="0"/>
              <a:t>3 were for contamination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145" y="3392899"/>
            <a:ext cx="31763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Remaining were primarily from incorrect materials or nonconforming measurements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System - Reporting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Vector system includes highly-customizable reporting, as well as </a:t>
            </a:r>
            <a:r>
              <a:rPr lang="en-US" dirty="0"/>
              <a:t>LCLS-II specific reports: </a:t>
            </a: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vector-onsite.fnal.gov/Tools/Reports/Custom/Projects/LCLS-II/LCLS-II.asp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08" y="2560320"/>
            <a:ext cx="4236492" cy="3748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271" y="3106710"/>
            <a:ext cx="4894729" cy="30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 - Travelers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travelers are under version control, and revisions are incorporated using a change management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to travelers can be initiated through Discrepancy Reports (e.g. part </a:t>
            </a:r>
            <a:r>
              <a:rPr lang="en-US" dirty="0" err="1"/>
              <a:t>fitup</a:t>
            </a:r>
            <a:r>
              <a:rPr lang="en-US" dirty="0"/>
              <a:t>), “sticky notes” (e.g. “move this step to xxx”), and </a:t>
            </a:r>
            <a:r>
              <a:rPr lang="en-US" dirty="0" smtClean="0"/>
              <a:t>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Process Engineering Group is responsible for managing all the travelers, and all changes are formally approved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157" y="4512329"/>
            <a:ext cx="4658900" cy="1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LCLS-II Quality Assurance Framework, including integration between Fermilab and SLAC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Material 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Incoming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Configuration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Records and data handoff to SLAC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 - Travelers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728411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Beyond DRs and “sticky notes”, we also held “Lessons Learned” meetings with staff who performed the </a:t>
            </a:r>
            <a:r>
              <a:rPr lang="en-US" dirty="0" err="1" smtClean="0"/>
              <a:t>pCM</a:t>
            </a:r>
            <a:r>
              <a:rPr lang="en-US" dirty="0" smtClean="0"/>
              <a:t>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Improvements were made to both workflow/efficiency, as well as to the travelers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3" y="1370644"/>
            <a:ext cx="3730115" cy="49384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0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 - Drawings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The outputs of all engineering work are managed in </a:t>
            </a:r>
            <a:r>
              <a:rPr lang="en-US" dirty="0" err="1" smtClean="0"/>
              <a:t>Teamcenter</a:t>
            </a:r>
            <a:endParaRPr lang="en-US" dirty="0" smtClean="0"/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Requests for design work are formalized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Design releases are reviewed and approved using a </a:t>
            </a:r>
            <a:r>
              <a:rPr lang="en-US" dirty="0" err="1" smtClean="0"/>
              <a:t>Teamcenter</a:t>
            </a:r>
            <a:r>
              <a:rPr lang="en-US" dirty="0" smtClean="0"/>
              <a:t> workflow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Design changes that affect the functional requirements will be brought to the attention of the SLAC Change Control Board for review and approval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To ensure that consideration is given to the effects of “smaller” design changes, they are discussed during weekly Fermilab/</a:t>
            </a:r>
            <a:r>
              <a:rPr lang="en-US" dirty="0" err="1" smtClean="0"/>
              <a:t>JLab</a:t>
            </a:r>
            <a:r>
              <a:rPr lang="en-US" dirty="0" smtClean="0"/>
              <a:t> coordination meetings and communicated to the appropriate SOTR*s</a:t>
            </a:r>
          </a:p>
          <a:p>
            <a:pPr marL="342900" indent="-342900" fontAlgn="auto">
              <a:buFont typeface="Arial" pitchFamily="34" charset="0"/>
              <a:buChar char="•"/>
            </a:pPr>
            <a:r>
              <a:rPr lang="en-US" dirty="0" smtClean="0"/>
              <a:t>Parts and material are not procured without approved drawings</a:t>
            </a:r>
          </a:p>
          <a:p>
            <a:pPr marL="800100" lvl="1" indent="-342900" fontAlgn="auto"/>
            <a:r>
              <a:rPr lang="en-US" dirty="0" smtClean="0"/>
              <a:t>Both Labs pull final (approved) drawings from </a:t>
            </a:r>
            <a:r>
              <a:rPr lang="en-US" dirty="0" err="1" smtClean="0"/>
              <a:t>Teamcenter</a:t>
            </a:r>
            <a:endParaRPr lang="en-US" dirty="0" smtClean="0"/>
          </a:p>
          <a:p>
            <a:pPr marL="800100" lvl="1" indent="-342900" fontAlgn="auto"/>
            <a:endParaRPr lang="en-US" dirty="0"/>
          </a:p>
          <a:p>
            <a:pPr fontAlgn="auto"/>
            <a:r>
              <a:rPr lang="en-US" sz="2100" dirty="0" smtClean="0"/>
              <a:t>* Subcontracting Officer’s Technical Representative, a.k.a. technical lead</a:t>
            </a:r>
          </a:p>
          <a:p>
            <a:pPr marL="342900" indent="-342900" fontAlgn="auto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" y="1151890"/>
            <a:ext cx="4006760" cy="5157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7" y="1144957"/>
            <a:ext cx="8433260" cy="4102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4" y="1155440"/>
            <a:ext cx="9040500" cy="51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 – Readiness Reviews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771016" cy="506552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Starting with the next string assembly, small readiness reviews will be conducted prior to commencing work at each workstation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Purpose of these reviews is to ensure that drawings, travelers, parts, and tooling are all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Functions involved: Engineering, Production, Process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Output includes revision levels of the applicable drawings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216" y="1491541"/>
            <a:ext cx="3791847" cy="4817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65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and Data Handoff to SLAC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Fermilab </a:t>
            </a:r>
            <a:r>
              <a:rPr lang="en-US" sz="2600" dirty="0" err="1" smtClean="0"/>
              <a:t>Teamcenter</a:t>
            </a:r>
            <a:r>
              <a:rPr lang="en-US" sz="2600" dirty="0" smtClean="0"/>
              <a:t> staff are ready to work with SLAC staff to copy our drawings and meta-data to the SLAC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Travelers are read-only to the world, and SLAC staff are already accessing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Conclusion </a:t>
            </a:r>
            <a:r>
              <a:rPr lang="en-US" sz="2600" dirty="0"/>
              <a:t>of the recent “handoff workshop” is SLAC will receive the following record/data deliverables:</a:t>
            </a:r>
            <a:endParaRPr lang="en-US" sz="3000" dirty="0"/>
          </a:p>
          <a:p>
            <a:pPr lvl="2"/>
            <a:r>
              <a:rPr lang="en-US" dirty="0"/>
              <a:t>a final CM performance report (from CMTF results)</a:t>
            </a:r>
            <a:endParaRPr lang="en-US" sz="2400" dirty="0"/>
          </a:p>
          <a:p>
            <a:pPr lvl="2"/>
            <a:r>
              <a:rPr lang="en-US" dirty="0"/>
              <a:t>material certifications</a:t>
            </a:r>
            <a:endParaRPr lang="en-US" sz="2400" dirty="0"/>
          </a:p>
          <a:p>
            <a:pPr lvl="2"/>
            <a:r>
              <a:rPr lang="en-US" dirty="0"/>
              <a:t>all drawings (and all </a:t>
            </a:r>
            <a:r>
              <a:rPr lang="en-US" dirty="0" smtClean="0"/>
              <a:t>versions)</a:t>
            </a:r>
            <a:endParaRPr lang="en-US" sz="2400" dirty="0"/>
          </a:p>
          <a:p>
            <a:pPr lvl="2"/>
            <a:r>
              <a:rPr lang="en-US" dirty="0" smtClean="0"/>
              <a:t>configuration </a:t>
            </a:r>
            <a:r>
              <a:rPr lang="en-US" dirty="0"/>
              <a:t>management report for each CM, indicating the versions of the drawings used for construction for that CM</a:t>
            </a:r>
          </a:p>
        </p:txBody>
      </p:sp>
    </p:spTree>
    <p:extLst>
      <p:ext uri="{BB962C8B-B14F-4D97-AF65-F5344CB8AC3E}">
        <p14:creationId xmlns:p14="http://schemas.microsoft.com/office/powerpoint/2010/main" val="36443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QA/QC systems are in place, and have been validated through the prototype CM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SLAC QA requirements have been integrated into our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Materials are handled safely, and are inspected upon receipt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Travelers are in place for every workstation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Travelers and Drawings are under configuration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There is a records and data handoff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believe we are ready to commence CM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Fermilab, the Technical Division (organization where the LCLS-II </a:t>
            </a:r>
            <a:r>
              <a:rPr lang="en-US" dirty="0" err="1" smtClean="0"/>
              <a:t>cryomodules</a:t>
            </a:r>
            <a:r>
              <a:rPr lang="en-US" dirty="0" smtClean="0"/>
              <a:t> are designed and assembled), and the LCLS-II Project have formal QA programs.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" y="921905"/>
            <a:ext cx="4545281" cy="519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0" y="959921"/>
            <a:ext cx="4059218" cy="496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94" y="959921"/>
            <a:ext cx="3639633" cy="471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4" y="1137185"/>
            <a:ext cx="3699686" cy="47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64" y="1143834"/>
            <a:ext cx="3824728" cy="47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75" y="959921"/>
            <a:ext cx="3897100" cy="50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5227" y="921905"/>
            <a:ext cx="4282815" cy="5551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8183" y="961148"/>
            <a:ext cx="4212001" cy="54727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321" y="921905"/>
            <a:ext cx="4076411" cy="5307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2379" y="916756"/>
            <a:ext cx="4111486" cy="53023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4377" y="948943"/>
            <a:ext cx="4069225" cy="52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Framework - Integration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SLAC QA Requirements have been integrated into the Fermilab LCLS-II QA Plan, e.g. Acceptance Criteria Strategies, Significant </a:t>
            </a:r>
            <a:r>
              <a:rPr lang="en-US" dirty="0" err="1" smtClean="0"/>
              <a:t>Nonconformances</a:t>
            </a:r>
            <a:r>
              <a:rPr lang="en-US" dirty="0" smtClean="0"/>
              <a:t>, 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SLAC LCLS-II QA Manager has performed two QA assessments:</a:t>
            </a:r>
          </a:p>
          <a:p>
            <a:pPr marL="800100" lvl="1" indent="-342900"/>
            <a:r>
              <a:rPr lang="en-US" dirty="0" smtClean="0"/>
              <a:t>Dec-2014 QA “Crosswalk”: “</a:t>
            </a:r>
            <a:r>
              <a:rPr lang="en-US" sz="1800" i="1" dirty="0" smtClean="0"/>
              <a:t>The </a:t>
            </a:r>
            <a:r>
              <a:rPr lang="en-US" sz="1800" i="1" dirty="0"/>
              <a:t>FNAL LCLS II QA Program is compatible with the SLAC/LCLS II Quality Program.  Many outstanding QA and QC practices were observed</a:t>
            </a:r>
            <a:r>
              <a:rPr lang="en-US" sz="1800" i="1" dirty="0" smtClean="0"/>
              <a:t>.</a:t>
            </a:r>
            <a:r>
              <a:rPr lang="en-US" dirty="0" smtClean="0"/>
              <a:t>”</a:t>
            </a:r>
          </a:p>
          <a:p>
            <a:pPr marL="800100" lvl="1" indent="-342900"/>
            <a:r>
              <a:rPr lang="en-US" dirty="0" smtClean="0"/>
              <a:t>July-2016 Welding: “</a:t>
            </a:r>
            <a:r>
              <a:rPr lang="en-US" sz="1800" i="1" dirty="0"/>
              <a:t>The Quality practices reviewed at FNAL, as applied to LCLS II </a:t>
            </a:r>
            <a:r>
              <a:rPr lang="en-US" sz="1800" i="1" dirty="0" err="1"/>
              <a:t>Cryomodule</a:t>
            </a:r>
            <a:r>
              <a:rPr lang="en-US" sz="1800" i="1" dirty="0"/>
              <a:t> production, were found to be satisfactory. </a:t>
            </a:r>
            <a:r>
              <a:rPr lang="en-US" sz="1800" i="1" dirty="0" smtClean="0"/>
              <a:t>No further action </a:t>
            </a:r>
            <a:r>
              <a:rPr lang="en-US" sz="1800" i="1" dirty="0"/>
              <a:t>from the LCLS II QA is requested at this time.</a:t>
            </a:r>
            <a:r>
              <a:rPr lang="en-US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Framework – TD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5341172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the Technical Division the quality functions are centralized in one department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department covers Design/Drafting, Acquisition, Incoming QC, Process Engineering (travelers), and Inventory/Parts Control, and overall QA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50" y="1234105"/>
            <a:ext cx="2574542" cy="54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Handling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QA Plan section 4: “</a:t>
            </a:r>
            <a:r>
              <a:rPr lang="en-US" i="1" dirty="0" smtClean="0"/>
              <a:t>Resources necessary to </a:t>
            </a:r>
            <a:r>
              <a:rPr lang="en-US" i="1" dirty="0"/>
              <a:t>safely complete the work of the </a:t>
            </a:r>
            <a:r>
              <a:rPr lang="en-US" i="1" dirty="0" smtClean="0"/>
              <a:t>Project [are provided]. </a:t>
            </a:r>
            <a:r>
              <a:rPr lang="en-US" i="1" dirty="0"/>
              <a:t>These resources </a:t>
            </a:r>
            <a:r>
              <a:rPr lang="en-US" i="1" dirty="0" smtClean="0"/>
              <a:t>include…the </a:t>
            </a:r>
            <a:r>
              <a:rPr lang="en-US" i="1" dirty="0"/>
              <a:t>necessary infrastructure and work environment to allow the work to be done safely and to meet all quality requirements</a:t>
            </a:r>
            <a:r>
              <a:rPr lang="en-US" i="1" dirty="0" smtClean="0"/>
              <a:t>.</a:t>
            </a:r>
            <a:r>
              <a:rPr lang="en-US" dirty="0" smtClean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 much as possible material handling is done through the use of tooling and </a:t>
            </a:r>
            <a:r>
              <a:rPr lang="en-US" dirty="0" err="1" smtClean="0"/>
              <a:t>fixturing</a:t>
            </a:r>
            <a:r>
              <a:rPr lang="en-US" dirty="0" smtClean="0"/>
              <a:t>, so as to protect workers and materials.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 err="1" smtClean="0"/>
              <a:t>fixturing</a:t>
            </a:r>
            <a:r>
              <a:rPr lang="en-US" dirty="0" smtClean="0"/>
              <a:t> is not practical, materials are handled carefully by hand, using appropriate PPE.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</a:t>
            </a:r>
            <a:r>
              <a:rPr lang="en-US" smtClean="0"/>
              <a:t>andling </a:t>
            </a:r>
            <a:r>
              <a:rPr lang="en-US" dirty="0" smtClean="0"/>
              <a:t>and transportation methods were successfully exercised during the </a:t>
            </a:r>
            <a:r>
              <a:rPr lang="en-US" dirty="0" err="1" smtClean="0"/>
              <a:t>pCM</a:t>
            </a:r>
            <a:r>
              <a:rPr lang="en-US" dirty="0" smtClean="0"/>
              <a:t> assembly.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Handling -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5029200" cy="506552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preparation to receive and store  the VV’s and UCM’s, we have reconfigured one of our storage buildings to provide ~ 4k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of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 to store 6 VV’s and 6 UCM’s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storage space in our receiving building for 30+ cavities (in their crates), with any “overflow” going to our Lab storage warehouse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have staging/storage space for all other components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49" y="1243584"/>
            <a:ext cx="2980788" cy="2980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94" y="2350241"/>
            <a:ext cx="2980788" cy="2235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41" y="3081528"/>
            <a:ext cx="2994647" cy="2245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61" y="4194808"/>
            <a:ext cx="2992829" cy="22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Inspection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components go through an incoming inspection, which may be formal (performed by the QC Group) or informal (performed by the SOTR* or production staff)</a:t>
            </a:r>
          </a:p>
          <a:p>
            <a:pPr marL="800100" lvl="1" indent="-342900"/>
            <a:r>
              <a:rPr lang="en-US" dirty="0" smtClean="0"/>
              <a:t>The SOTR makes this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 components are logged into a tracking database</a:t>
            </a:r>
          </a:p>
          <a:p>
            <a:pPr marL="800100" lvl="1" indent="-342900"/>
            <a:r>
              <a:rPr lang="en-US" dirty="0" smtClean="0"/>
              <a:t>Each receiving “batch” is assigned a unique “Routing Form” number, which connects the parts back to their Purchase Order and to their inspection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Serialized components are inspected according to a traveler; non-serialized parts are inspected as a batch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“Acceptance Criteria Strategy” documents are maintained per the SLAC LCLS-II QA Plan requirements</a:t>
            </a:r>
          </a:p>
          <a:p>
            <a:endParaRPr lang="en-US" sz="1400" dirty="0" smtClean="0"/>
          </a:p>
          <a:p>
            <a:r>
              <a:rPr lang="en-US" sz="1400" dirty="0" smtClean="0"/>
              <a:t>* Subcontracting Officer’s Technical Representative, a.k.a. technical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Inspection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J. Blowers - CM PRR Sep.13-14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Parts listing: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vector-dev.fnal.gov/webhosting/RoutingForm/LCLSIIPartsReceiptStatus.asp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400" dirty="0" smtClean="0"/>
          </a:p>
          <a:p>
            <a:r>
              <a:rPr lang="en-US" dirty="0" smtClean="0"/>
              <a:t>ACS’s</a:t>
            </a:r>
            <a:r>
              <a:rPr lang="en-US" dirty="0"/>
              <a:t>: </a:t>
            </a:r>
            <a:r>
              <a:rPr lang="en-US" sz="1400" dirty="0">
                <a:hlinkClick r:id="rId3"/>
              </a:rPr>
              <a:t>ftp://</a:t>
            </a:r>
            <a:r>
              <a:rPr lang="en-US" sz="1400" dirty="0" smtClean="0">
                <a:hlinkClick r:id="rId3"/>
              </a:rPr>
              <a:t>filesrv01.fnal.gov/t/td-ms/pick-up/LCLSII/ACS/ACS_list.xlsx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72" y="1705876"/>
            <a:ext cx="8338359" cy="1935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32" y="4364228"/>
            <a:ext cx="69913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Props1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schemas.microsoft.com/office/2006/metadata/properties"/>
    <ds:schemaRef ds:uri="f15a050e-1ce7-4ed2-9890-60f9658c1e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3771</TotalTime>
  <Words>1441</Words>
  <Application>Microsoft Office PowerPoint</Application>
  <PresentationFormat>On-screen Show (4:3)</PresentationFormat>
  <Paragraphs>166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ＭＳ Ｐゴシック</vt:lpstr>
      <vt:lpstr>Arial</vt:lpstr>
      <vt:lpstr>Wingdings</vt:lpstr>
      <vt:lpstr>LastName_Title_DR201608</vt:lpstr>
      <vt:lpstr>Fermilab Cryomodule QA/QC</vt:lpstr>
      <vt:lpstr>Outline</vt:lpstr>
      <vt:lpstr>QA Framework</vt:lpstr>
      <vt:lpstr>QA Framework - Integration</vt:lpstr>
      <vt:lpstr>QA Framework – TD Organization</vt:lpstr>
      <vt:lpstr>Material Handling</vt:lpstr>
      <vt:lpstr>Material Handling - Storage</vt:lpstr>
      <vt:lpstr>Incoming Inspection</vt:lpstr>
      <vt:lpstr>Incoming Inspection</vt:lpstr>
      <vt:lpstr>Incoming Inspection Example: Vacuum Vessel</vt:lpstr>
      <vt:lpstr>Incoming Inspection – Current Statistics</vt:lpstr>
      <vt:lpstr>Incoming Inspection – Current Statistics</vt:lpstr>
      <vt:lpstr>Traveler System</vt:lpstr>
      <vt:lpstr>Traveler System</vt:lpstr>
      <vt:lpstr>Traveler System – LCLS-II Travelers</vt:lpstr>
      <vt:lpstr>Traveler System - NCRs</vt:lpstr>
      <vt:lpstr>Traveler System – pCM NCRs</vt:lpstr>
      <vt:lpstr>Traveler System - Reporting</vt:lpstr>
      <vt:lpstr>Configuration Management - Travelers</vt:lpstr>
      <vt:lpstr>Configuration Management - Travelers</vt:lpstr>
      <vt:lpstr>Configuration Management - Drawings</vt:lpstr>
      <vt:lpstr>Configuration Management – Readiness Reviews</vt:lpstr>
      <vt:lpstr>Records and Data Handoff to SLAC</vt:lpstr>
      <vt:lpstr>Summary</vt:lpstr>
    </vt:vector>
  </TitlesOfParts>
  <Company>SLAC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Jamie Blowers x2800 12405N</cp:lastModifiedBy>
  <cp:revision>127</cp:revision>
  <cp:lastPrinted>2009-07-27T17:31:51Z</cp:lastPrinted>
  <dcterms:created xsi:type="dcterms:W3CDTF">2016-07-26T16:16:01Z</dcterms:created>
  <dcterms:modified xsi:type="dcterms:W3CDTF">2016-09-13T15:11:30Z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