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</p:sldMasterIdLst>
  <p:notesMasterIdLst>
    <p:notesMasterId r:id="rId61"/>
  </p:notesMasterIdLst>
  <p:handoutMasterIdLst>
    <p:handoutMasterId r:id="rId62"/>
  </p:handoutMasterIdLst>
  <p:sldIdLst>
    <p:sldId id="577" r:id="rId5"/>
    <p:sldId id="739" r:id="rId6"/>
    <p:sldId id="740" r:id="rId7"/>
    <p:sldId id="741" r:id="rId8"/>
    <p:sldId id="742" r:id="rId9"/>
    <p:sldId id="743" r:id="rId10"/>
    <p:sldId id="744" r:id="rId11"/>
    <p:sldId id="745" r:id="rId12"/>
    <p:sldId id="746" r:id="rId13"/>
    <p:sldId id="791" r:id="rId14"/>
    <p:sldId id="747" r:id="rId15"/>
    <p:sldId id="748" r:id="rId16"/>
    <p:sldId id="749" r:id="rId17"/>
    <p:sldId id="750" r:id="rId18"/>
    <p:sldId id="751" r:id="rId19"/>
    <p:sldId id="752" r:id="rId20"/>
    <p:sldId id="753" r:id="rId21"/>
    <p:sldId id="754" r:id="rId22"/>
    <p:sldId id="755" r:id="rId23"/>
    <p:sldId id="756" r:id="rId24"/>
    <p:sldId id="757" r:id="rId25"/>
    <p:sldId id="758" r:id="rId26"/>
    <p:sldId id="759" r:id="rId27"/>
    <p:sldId id="760" r:id="rId28"/>
    <p:sldId id="761" r:id="rId29"/>
    <p:sldId id="762" r:id="rId30"/>
    <p:sldId id="763" r:id="rId31"/>
    <p:sldId id="764" r:id="rId32"/>
    <p:sldId id="792" r:id="rId33"/>
    <p:sldId id="793" r:id="rId34"/>
    <p:sldId id="765" r:id="rId35"/>
    <p:sldId id="766" r:id="rId36"/>
    <p:sldId id="767" r:id="rId37"/>
    <p:sldId id="768" r:id="rId38"/>
    <p:sldId id="769" r:id="rId39"/>
    <p:sldId id="770" r:id="rId40"/>
    <p:sldId id="771" r:id="rId41"/>
    <p:sldId id="772" r:id="rId42"/>
    <p:sldId id="773" r:id="rId43"/>
    <p:sldId id="774" r:id="rId44"/>
    <p:sldId id="775" r:id="rId45"/>
    <p:sldId id="776" r:id="rId46"/>
    <p:sldId id="777" r:id="rId47"/>
    <p:sldId id="778" r:id="rId48"/>
    <p:sldId id="779" r:id="rId49"/>
    <p:sldId id="780" r:id="rId50"/>
    <p:sldId id="781" r:id="rId51"/>
    <p:sldId id="782" r:id="rId52"/>
    <p:sldId id="783" r:id="rId53"/>
    <p:sldId id="784" r:id="rId54"/>
    <p:sldId id="785" r:id="rId55"/>
    <p:sldId id="786" r:id="rId56"/>
    <p:sldId id="787" r:id="rId57"/>
    <p:sldId id="788" r:id="rId58"/>
    <p:sldId id="789" r:id="rId59"/>
    <p:sldId id="790" r:id="rId6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9966"/>
    <a:srgbClr val="99CCFF"/>
    <a:srgbClr val="6699FF"/>
    <a:srgbClr val="9D3431"/>
    <a:srgbClr val="FF0000"/>
    <a:srgbClr val="FFCC99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6" autoAdjust="0"/>
    <p:restoredTop sz="94286" autoAdjust="0"/>
  </p:normalViewPr>
  <p:slideViewPr>
    <p:cSldViewPr snapToGrid="0">
      <p:cViewPr>
        <p:scale>
          <a:sx n="80" d="100"/>
          <a:sy n="80" d="100"/>
        </p:scale>
        <p:origin x="-1584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B12B0E-865C-4125-80DD-30A20A8D8E59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Contract# DE-AC05-06OR23177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T. Reilly - CM PRR Sep. 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lab.org/ehs/ehsmanual/index.html" TargetMode="External"/><Relationship Id="rId2" Type="http://schemas.openxmlformats.org/officeDocument/2006/relationships/hyperlink" Target="https://www.jlab.org/ehs/ehsmanual/Glossary.htm#WCDDe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 dirty="0" err="1"/>
              <a:t>JLab</a:t>
            </a:r>
            <a:r>
              <a:rPr lang="en-US" sz="4000" dirty="0"/>
              <a:t> Prototype Cryomodule Status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Tony Reilly</a:t>
            </a:r>
          </a:p>
          <a:p>
            <a:r>
              <a:rPr lang="en-US" sz="1800" dirty="0" smtClean="0"/>
              <a:t>LCLS-II 1.3 GHz Cryomodule Production Readiness Review</a:t>
            </a:r>
          </a:p>
          <a:p>
            <a:r>
              <a:rPr lang="en-US" sz="1800" dirty="0" smtClean="0"/>
              <a:t>13-14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Test Facility Improvements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6" y="1636062"/>
            <a:ext cx="3888604" cy="257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49" y="1719863"/>
            <a:ext cx="3859731" cy="255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87" y="3637439"/>
            <a:ext cx="4186989" cy="277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7396" y="1328286"/>
            <a:ext cx="3426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Solid State Amps on roof of CMTF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0382" y="1418039"/>
            <a:ext cx="3426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Hard line coax wave guide installation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92276" y="4988086"/>
            <a:ext cx="2579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Test fit of </a:t>
            </a:r>
            <a:r>
              <a:rPr lang="en-US" sz="1400" b="1" dirty="0" err="1" smtClean="0"/>
              <a:t>pCM</a:t>
            </a:r>
            <a:r>
              <a:rPr lang="en-US" sz="1400" b="1" dirty="0" smtClean="0"/>
              <a:t> </a:t>
            </a:r>
            <a:r>
              <a:rPr lang="en-US" sz="1400" b="1" dirty="0"/>
              <a:t>vacuum vessel with end caps into CMTF</a:t>
            </a:r>
          </a:p>
        </p:txBody>
      </p:sp>
    </p:spTree>
    <p:extLst>
      <p:ext uri="{BB962C8B-B14F-4D97-AF65-F5344CB8AC3E}">
        <p14:creationId xmlns:p14="http://schemas.microsoft.com/office/powerpoint/2010/main" val="3438341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– Work Center Operational Safety Procedures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5035751" cy="5065522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All work centers have an Operational Safety Procedure (OSP)</a:t>
            </a:r>
          </a:p>
          <a:p>
            <a:pPr marL="800100" lvl="1" indent="-342900"/>
            <a:r>
              <a:rPr lang="en-US" sz="1900" dirty="0" smtClean="0"/>
              <a:t>A </a:t>
            </a:r>
            <a:r>
              <a:rPr lang="en-US" sz="1900" dirty="0">
                <a:hlinkClick r:id="rId2"/>
              </a:rPr>
              <a:t>Work Control Document</a:t>
            </a:r>
            <a:r>
              <a:rPr lang="en-US" sz="1900" dirty="0"/>
              <a:t>, with a limited effective life of up to three </a:t>
            </a:r>
            <a:r>
              <a:rPr lang="en-US" sz="1900" dirty="0" smtClean="0"/>
              <a:t>years</a:t>
            </a:r>
          </a:p>
          <a:p>
            <a:pPr marL="800100" lvl="1" indent="-342900"/>
            <a:r>
              <a:rPr lang="en-US" sz="1900" dirty="0" smtClean="0"/>
              <a:t>OSPs </a:t>
            </a:r>
            <a:r>
              <a:rPr lang="en-US" sz="1900" dirty="0"/>
              <a:t>address unique or complex hazards </a:t>
            </a:r>
            <a:r>
              <a:rPr lang="en-US" sz="1900" i="1" dirty="0"/>
              <a:t>not</a:t>
            </a:r>
            <a:r>
              <a:rPr lang="en-US" sz="1900" dirty="0"/>
              <a:t> covered in the </a:t>
            </a:r>
            <a:r>
              <a:rPr lang="en-US" sz="1900" dirty="0">
                <a:hlinkClick r:id="rId3"/>
              </a:rPr>
              <a:t>ES&amp;H Manual</a:t>
            </a:r>
            <a:r>
              <a:rPr lang="en-US" sz="1900" dirty="0"/>
              <a:t>, or require more specific detailed instructions. </a:t>
            </a:r>
            <a:endParaRPr lang="en-US" sz="1900" dirty="0" smtClean="0"/>
          </a:p>
          <a:p>
            <a:pPr marL="800100" lvl="1" indent="-342900"/>
            <a:r>
              <a:rPr lang="en-US" sz="1900" dirty="0" smtClean="0"/>
              <a:t>The </a:t>
            </a:r>
            <a:r>
              <a:rPr lang="en-US" sz="1900" dirty="0"/>
              <a:t>document is signed by the appropriate authorities before work proceeds; and is read and signed by each worker before they take part in the work</a:t>
            </a:r>
            <a:r>
              <a:rPr lang="en-US" sz="19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/>
              <a:t>Equipment within work centers exceeding the risk category prescribed by the ES&amp;H manual also has an associated OSP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/>
              <a:t>Work center OSPs were reviewed and revised where required to incorporate infrastructure added for LCLS  II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/>
              <a:t>Cavity vertical and cryomodule test have additional work control documents associated with radiological control (Rad Worker Permits)</a:t>
            </a:r>
            <a:endParaRPr lang="en-US" sz="2100" dirty="0"/>
          </a:p>
          <a:p>
            <a:pPr marL="800100" lvl="1" indent="-342900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92951" y="1343025"/>
            <a:ext cx="3266843" cy="3476625"/>
            <a:chOff x="2834640" y="914400"/>
            <a:chExt cx="3266843" cy="347662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4640" y="914400"/>
              <a:ext cx="2657243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7040" y="1066800"/>
              <a:ext cx="2657243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9440" y="1219200"/>
              <a:ext cx="2657243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91840" y="1371600"/>
              <a:ext cx="2657243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44240" y="1524000"/>
              <a:ext cx="2657243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-1782" r="61578" b="8004"/>
          <a:stretch/>
        </p:blipFill>
        <p:spPr bwMode="auto">
          <a:xfrm>
            <a:off x="5711794" y="4362450"/>
            <a:ext cx="2743200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910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pCM</a:t>
            </a:r>
            <a:r>
              <a:rPr lang="en-US" sz="3200" dirty="0" smtClean="0"/>
              <a:t> Status and Experience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Technical 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Major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Component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Cavity Prep and Qualification</a:t>
            </a:r>
          </a:p>
          <a:p>
            <a:pPr marL="800100" lvl="1" indent="-342900"/>
            <a:r>
              <a:rPr lang="en-US" dirty="0" err="1" smtClean="0"/>
              <a:t>pCM</a:t>
            </a:r>
            <a:r>
              <a:rPr lang="en-US" dirty="0" smtClean="0"/>
              <a:t> Cavity Vertical Test Results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Cavity String Assembly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Cold Mass Assembly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Completion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Staffing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41" y="4340993"/>
            <a:ext cx="2638367" cy="174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41" y="1510946"/>
            <a:ext cx="2422776" cy="160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60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1.04.06.06	</a:t>
            </a:r>
            <a:r>
              <a:rPr lang="en-US" dirty="0" err="1" smtClean="0"/>
              <a:t>JLab</a:t>
            </a:r>
            <a:r>
              <a:rPr lang="en-US" dirty="0" smtClean="0"/>
              <a:t> Prototype </a:t>
            </a:r>
            <a:r>
              <a:rPr lang="en-US" dirty="0"/>
              <a:t>1.3 GHz Cryomodule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00" b="1" dirty="0"/>
              <a:t>Technical </a:t>
            </a:r>
            <a:r>
              <a:rPr lang="en-US" sz="2600" b="1" dirty="0" smtClean="0"/>
              <a:t>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Producing </a:t>
            </a:r>
            <a:r>
              <a:rPr lang="en-US" dirty="0"/>
              <a:t>and testing one 1.3 GHz prototype cryomodule incorporating many of the LCLS-II features. 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CM </a:t>
            </a:r>
            <a:r>
              <a:rPr lang="en-US" dirty="0"/>
              <a:t>meets technical specification for the machine.</a:t>
            </a:r>
          </a:p>
          <a:p>
            <a:r>
              <a:rPr lang="en-US" sz="2600" b="1" dirty="0"/>
              <a:t>Scope of </a:t>
            </a:r>
            <a:r>
              <a:rPr lang="en-US" sz="2600" b="1" dirty="0" smtClean="0"/>
              <a:t>Work</a:t>
            </a:r>
            <a:endParaRPr lang="en-US" sz="2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Development </a:t>
            </a:r>
            <a:r>
              <a:rPr lang="en-US" dirty="0"/>
              <a:t>of all procedures and documentation required to support cryomodule production, production of one cryomodule with 8 cavities, 1 SC magnet and 1 BPM package  </a:t>
            </a:r>
          </a:p>
          <a:p>
            <a:r>
              <a:rPr lang="en-US" sz="2600" b="1" dirty="0" smtClean="0"/>
              <a:t>Deliverables</a:t>
            </a:r>
            <a:endParaRPr lang="en-US" sz="2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All </a:t>
            </a:r>
            <a:r>
              <a:rPr lang="en-US" dirty="0"/>
              <a:t>procedures and documentation required to support cryomodule production, one cryomodule with 8 cavities similar to the LCLS-II production design</a:t>
            </a:r>
          </a:p>
          <a:p>
            <a:r>
              <a:rPr lang="en-US" sz="2600" b="1" dirty="0" smtClean="0"/>
              <a:t>Relationship/Interfaces</a:t>
            </a:r>
            <a:endParaRPr lang="en-US" sz="2600" b="1" dirty="0"/>
          </a:p>
          <a:p>
            <a:r>
              <a:rPr lang="en-US" dirty="0" smtClean="0"/>
              <a:t>1.04.06.05.01 </a:t>
            </a:r>
            <a:r>
              <a:rPr lang="en-US" dirty="0" err="1"/>
              <a:t>JLab</a:t>
            </a:r>
            <a:r>
              <a:rPr lang="en-US" dirty="0"/>
              <a:t> Prototype Design, 1.04.06.05.04 High Q0 Development, 1.04.06.06.04 Infrastructure  </a:t>
            </a:r>
          </a:p>
          <a:p>
            <a:r>
              <a:rPr lang="en-US" sz="2600" b="1" dirty="0" smtClean="0"/>
              <a:t>Assumptions</a:t>
            </a:r>
            <a:endParaRPr lang="en-US" sz="2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 </a:t>
            </a:r>
            <a:r>
              <a:rPr lang="en-US" dirty="0"/>
              <a:t>will be such that Cryomodule will be usable as ""first article "" at SLAC Cavities provided from FNAL's ILC inventory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80975" y="238125"/>
            <a:ext cx="8782050" cy="708173"/>
          </a:xfrm>
        </p:spPr>
        <p:txBody>
          <a:bodyPr/>
          <a:lstStyle/>
          <a:p>
            <a:r>
              <a:rPr lang="en-US" altLang="en-US" sz="3200" dirty="0" err="1" smtClean="0"/>
              <a:t>JLab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pCM</a:t>
            </a:r>
            <a:r>
              <a:rPr lang="en-US" altLang="en-US" sz="3200" dirty="0" smtClean="0"/>
              <a:t> Assembly – Major Tasks</a:t>
            </a:r>
            <a:endParaRPr lang="en-US" altLang="en-US" sz="2800" dirty="0" smtClean="0">
              <a:latin typeface="Minion Pro"/>
            </a:endParaRPr>
          </a:p>
        </p:txBody>
      </p:sp>
      <p:sp>
        <p:nvSpPr>
          <p:cNvPr id="1536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92065" y="6458466"/>
            <a:ext cx="387177" cy="3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C13911D-7EF1-4933-955C-9196573B4CD0}" type="slidenum">
              <a:rPr lang="en-US" altLang="en-US" sz="1100"/>
              <a:pPr eaLnBrk="1" hangingPunct="1"/>
              <a:t>14</a:t>
            </a:fld>
            <a:endParaRPr lang="en-US" altLang="en-US" sz="1100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96395" y="1246887"/>
            <a:ext cx="6910854" cy="5047587"/>
          </a:xfrm>
        </p:spPr>
        <p:txBody>
          <a:bodyPr>
            <a:normAutofit lnSpcReduction="10000"/>
          </a:bodyPr>
          <a:lstStyle/>
          <a:p>
            <a:pPr lvl="1"/>
            <a:r>
              <a:rPr lang="en-US" altLang="en-US" dirty="0" smtClean="0">
                <a:latin typeface="+mn-lt"/>
              </a:rPr>
              <a:t>Documentation Travelers and Procedures</a:t>
            </a:r>
          </a:p>
          <a:p>
            <a:pPr lvl="1"/>
            <a:r>
              <a:rPr lang="en-US" altLang="en-US" dirty="0" smtClean="0">
                <a:latin typeface="+mn-lt"/>
              </a:rPr>
              <a:t>Component </a:t>
            </a:r>
            <a:r>
              <a:rPr lang="en-US" altLang="en-US" dirty="0">
                <a:latin typeface="+mn-lt"/>
              </a:rPr>
              <a:t>Acceptance</a:t>
            </a:r>
          </a:p>
          <a:p>
            <a:pPr lvl="1"/>
            <a:r>
              <a:rPr lang="en-US" altLang="en-US" dirty="0">
                <a:latin typeface="+mn-lt"/>
              </a:rPr>
              <a:t>Cavity Preparation and Test</a:t>
            </a:r>
          </a:p>
          <a:p>
            <a:pPr lvl="2"/>
            <a:r>
              <a:rPr lang="en-US" altLang="en-US" sz="1700" dirty="0" smtClean="0">
                <a:latin typeface="+mn-lt"/>
              </a:rPr>
              <a:t>Inspection, CMM, Chemistry, Clean Assembly, Vertical Test </a:t>
            </a:r>
          </a:p>
          <a:p>
            <a:pPr lvl="1"/>
            <a:r>
              <a:rPr lang="en-US" altLang="en-US" dirty="0" smtClean="0">
                <a:latin typeface="+mn-lt"/>
              </a:rPr>
              <a:t>Cavity String Assembly </a:t>
            </a:r>
          </a:p>
          <a:p>
            <a:pPr lvl="1"/>
            <a:r>
              <a:rPr lang="en-US" altLang="en-US" dirty="0" smtClean="0">
                <a:latin typeface="+mn-lt"/>
              </a:rPr>
              <a:t>Upper Cold Mass Assembly</a:t>
            </a:r>
          </a:p>
          <a:p>
            <a:pPr lvl="1"/>
            <a:r>
              <a:rPr lang="en-US" altLang="en-US" dirty="0" smtClean="0">
                <a:latin typeface="+mn-lt"/>
              </a:rPr>
              <a:t>Cold Mass Assembly I</a:t>
            </a:r>
            <a:endParaRPr lang="en-US" altLang="en-US" sz="2200" dirty="0">
              <a:latin typeface="+mn-lt"/>
            </a:endParaRPr>
          </a:p>
          <a:p>
            <a:pPr lvl="1"/>
            <a:r>
              <a:rPr lang="en-US" altLang="en-US" dirty="0"/>
              <a:t>Cold Mass Assembly </a:t>
            </a:r>
            <a:r>
              <a:rPr lang="en-US" altLang="en-US" dirty="0" smtClean="0"/>
              <a:t>II</a:t>
            </a:r>
            <a:endParaRPr lang="en-US" altLang="en-US" dirty="0" smtClean="0">
              <a:latin typeface="+mn-lt"/>
            </a:endParaRPr>
          </a:p>
          <a:p>
            <a:pPr lvl="1"/>
            <a:r>
              <a:rPr lang="en-US" altLang="en-US" b="1" dirty="0" smtClean="0">
                <a:solidFill>
                  <a:srgbClr val="0000FF"/>
                </a:solidFill>
                <a:latin typeface="+mn-lt"/>
              </a:rPr>
              <a:t>Vacuum Vessel Assembly</a:t>
            </a:r>
          </a:p>
          <a:p>
            <a:pPr lvl="2"/>
            <a:r>
              <a:rPr lang="en-US" altLang="en-US" sz="2200" b="1" dirty="0" smtClean="0">
                <a:solidFill>
                  <a:srgbClr val="0000FF"/>
                </a:solidFill>
                <a:latin typeface="+mn-lt"/>
              </a:rPr>
              <a:t>Cold Mass Insertion</a:t>
            </a:r>
            <a:r>
              <a:rPr lang="en-US" altLang="en-US" sz="2200" b="1" dirty="0" smtClean="0">
                <a:solidFill>
                  <a:srgbClr val="0000FF"/>
                </a:solidFill>
              </a:rPr>
              <a:t> into Vacuum </a:t>
            </a:r>
            <a:r>
              <a:rPr lang="en-US" altLang="en-US" sz="2200" b="1" dirty="0">
                <a:solidFill>
                  <a:srgbClr val="0000FF"/>
                </a:solidFill>
              </a:rPr>
              <a:t>Vessel </a:t>
            </a:r>
            <a:endParaRPr lang="en-US" altLang="en-US" sz="2200" b="1" dirty="0">
              <a:solidFill>
                <a:srgbClr val="0000FF"/>
              </a:solidFill>
              <a:latin typeface="+mn-lt"/>
            </a:endParaRPr>
          </a:p>
          <a:p>
            <a:pPr lvl="1"/>
            <a:r>
              <a:rPr lang="en-US" altLang="en-US" dirty="0" smtClean="0">
                <a:latin typeface="+mn-lt"/>
              </a:rPr>
              <a:t>Final Assembly</a:t>
            </a:r>
          </a:p>
          <a:p>
            <a:pPr lvl="1"/>
            <a:r>
              <a:rPr lang="en-US" altLang="en-US" dirty="0" smtClean="0">
                <a:latin typeface="+mn-lt"/>
              </a:rPr>
              <a:t>Cryomodule Acceptance Test</a:t>
            </a:r>
          </a:p>
          <a:p>
            <a:pPr lvl="1"/>
            <a:r>
              <a:rPr lang="en-US" altLang="en-US" dirty="0" smtClean="0">
                <a:latin typeface="+mn-lt"/>
              </a:rPr>
              <a:t>Ship</a:t>
            </a:r>
          </a:p>
          <a:p>
            <a:pPr marL="457200" lvl="2" indent="0">
              <a:buNone/>
            </a:pPr>
            <a:endParaRPr lang="en-US" altLang="en-US" sz="1200" dirty="0"/>
          </a:p>
          <a:p>
            <a:pPr lvl="1"/>
            <a:endParaRPr lang="en-US" altLang="en-US" sz="1600" dirty="0"/>
          </a:p>
          <a:p>
            <a:pPr lvl="1"/>
            <a:endParaRPr lang="en-US" altLang="en-US" sz="1600" dirty="0">
              <a:latin typeface="+mn-lt"/>
            </a:endParaRPr>
          </a:p>
          <a:p>
            <a:endParaRPr lang="en-US" altLang="en-US" dirty="0" smtClean="0">
              <a:latin typeface="Minion Pro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569434" y="1266825"/>
            <a:ext cx="707666" cy="2744205"/>
          </a:xfrm>
          <a:prstGeom prst="rightBrace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67600" y="2573779"/>
            <a:ext cx="154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Completed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Processes, Procedures and Travelers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235982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Developed a master list of procedures and travelers for CM production based on C100 experience</a:t>
            </a:r>
          </a:p>
          <a:p>
            <a:pPr marL="800100" lvl="1" indent="-342900"/>
            <a:r>
              <a:rPr lang="en-US" dirty="0" smtClean="0"/>
              <a:t>Master list refined as our understanding of the LCLS II cryomodule improved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Initial contents of travelers and procedures were influenced by  </a:t>
            </a:r>
          </a:p>
          <a:p>
            <a:pPr marL="800100" lvl="1" indent="-342900"/>
            <a:r>
              <a:rPr lang="en-US" dirty="0" smtClean="0"/>
              <a:t>LCLS II </a:t>
            </a:r>
            <a:r>
              <a:rPr lang="en-US" dirty="0" err="1" smtClean="0"/>
              <a:t>Qo</a:t>
            </a:r>
            <a:r>
              <a:rPr lang="en-US" dirty="0" smtClean="0"/>
              <a:t> R&amp;D program</a:t>
            </a:r>
          </a:p>
          <a:p>
            <a:pPr marL="800100" lvl="1" indent="-342900"/>
            <a:r>
              <a:rPr lang="en-US" dirty="0" smtClean="0"/>
              <a:t>Discussions with SME at </a:t>
            </a:r>
            <a:r>
              <a:rPr lang="en-US" dirty="0" err="1" smtClean="0"/>
              <a:t>Saclay</a:t>
            </a:r>
            <a:endParaRPr lang="en-US" dirty="0" smtClean="0"/>
          </a:p>
          <a:p>
            <a:pPr marL="800100" lvl="1" indent="-342900"/>
            <a:r>
              <a:rPr lang="en-US" dirty="0" smtClean="0"/>
              <a:t>FNAL documents shared through Vector and between assembly and engineering peers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Documents have continued to evolve (and will continue)</a:t>
            </a:r>
          </a:p>
          <a:p>
            <a:pPr marL="800100" lvl="1" indent="-342900"/>
            <a:r>
              <a:rPr lang="en-US" dirty="0" smtClean="0"/>
              <a:t>Hands-on experience with </a:t>
            </a:r>
            <a:r>
              <a:rPr lang="en-US" dirty="0" err="1" smtClean="0"/>
              <a:t>pCM</a:t>
            </a:r>
            <a:endParaRPr lang="en-US" dirty="0" smtClean="0"/>
          </a:p>
          <a:p>
            <a:pPr marL="800100" lvl="1" indent="-342900"/>
            <a:r>
              <a:rPr lang="en-US" dirty="0" smtClean="0"/>
              <a:t>Collaborative efforts of assembly groups </a:t>
            </a:r>
          </a:p>
          <a:p>
            <a:pPr marL="1033463" lvl="2" indent="-342900"/>
            <a:r>
              <a:rPr lang="en-US" dirty="0" smtClean="0"/>
              <a:t>Site visits, many meetings and discussions</a:t>
            </a:r>
          </a:p>
          <a:p>
            <a:pPr marL="800100" lvl="1" indent="-342900"/>
            <a:r>
              <a:rPr lang="en-US" dirty="0" smtClean="0"/>
              <a:t>Maturing of the cryomodule design</a:t>
            </a:r>
          </a:p>
          <a:p>
            <a:pPr marL="347663" lvl="1" indent="-347663"/>
            <a:r>
              <a:rPr lang="en-US" sz="2400" dirty="0" smtClean="0"/>
              <a:t>Plan </a:t>
            </a:r>
            <a:r>
              <a:rPr lang="en-US" sz="2400" dirty="0"/>
              <a:t>to refine production procedures and </a:t>
            </a:r>
            <a:r>
              <a:rPr lang="en-US" sz="2400" dirty="0" smtClean="0"/>
              <a:t>travelers</a:t>
            </a:r>
          </a:p>
          <a:p>
            <a:pPr marL="581026" lvl="2" indent="-347663"/>
            <a:r>
              <a:rPr lang="en-US" dirty="0" smtClean="0"/>
              <a:t>Based </a:t>
            </a:r>
            <a:r>
              <a:rPr lang="en-US" dirty="0"/>
              <a:t>on </a:t>
            </a:r>
            <a:r>
              <a:rPr lang="en-US" dirty="0" smtClean="0"/>
              <a:t>collective </a:t>
            </a:r>
            <a:r>
              <a:rPr lang="en-US" dirty="0" err="1" smtClean="0"/>
              <a:t>pCM</a:t>
            </a:r>
            <a:r>
              <a:rPr lang="en-US" dirty="0" smtClean="0"/>
              <a:t> experience</a:t>
            </a:r>
          </a:p>
          <a:p>
            <a:pPr marL="581026" lvl="2" indent="-347663"/>
            <a:r>
              <a:rPr lang="en-US" dirty="0" smtClean="0"/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0624"/>
            <a:ext cx="8103570" cy="753033"/>
          </a:xfrm>
        </p:spPr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Documentation - Travelers &amp; Procedures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Travelers and procedures were developed and implemented </a:t>
            </a:r>
            <a:r>
              <a:rPr lang="en-US" sz="2000" dirty="0" smtClean="0">
                <a:solidFill>
                  <a:srgbClr val="0000FF"/>
                </a:solidFill>
              </a:rPr>
              <a:t>from receiving and acceptance inspections through all phases of </a:t>
            </a:r>
            <a:r>
              <a:rPr lang="en-US" sz="2000" dirty="0" err="1" smtClean="0">
                <a:solidFill>
                  <a:srgbClr val="0000FF"/>
                </a:solidFill>
              </a:rPr>
              <a:t>pCM</a:t>
            </a:r>
            <a:r>
              <a:rPr lang="en-US" sz="2000" dirty="0" smtClean="0">
                <a:solidFill>
                  <a:srgbClr val="0000FF"/>
                </a:solidFill>
              </a:rPr>
              <a:t> assembly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1453" y="2076449"/>
            <a:ext cx="4398266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500" y="2408178"/>
            <a:ext cx="27217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Travelers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 70 Receiving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 70 Acceptance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 20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5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2 </a:t>
            </a:r>
            <a:r>
              <a:rPr lang="en-US" sz="1400" dirty="0" err="1" smtClean="0"/>
              <a:t>pCM</a:t>
            </a:r>
            <a:r>
              <a:rPr lang="en-US" sz="1400" dirty="0" smtClean="0"/>
              <a:t> Shipping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~ 40 Assembly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49" y="3248025"/>
            <a:ext cx="4241027" cy="314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012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Component Receipt and Acceptance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93776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of Sept. </a:t>
            </a:r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, over </a:t>
            </a:r>
            <a:r>
              <a:rPr lang="en-US" b="1" dirty="0" smtClean="0">
                <a:solidFill>
                  <a:srgbClr val="0000FF"/>
                </a:solidFill>
              </a:rPr>
              <a:t>300</a:t>
            </a:r>
            <a:r>
              <a:rPr lang="en-US" dirty="0" smtClean="0"/>
              <a:t> receipt travelers and about </a:t>
            </a:r>
            <a:r>
              <a:rPr lang="en-US" b="1" dirty="0" smtClean="0">
                <a:solidFill>
                  <a:srgbClr val="0000FF"/>
                </a:solidFill>
              </a:rPr>
              <a:t>248</a:t>
            </a:r>
            <a:r>
              <a:rPr lang="en-US" dirty="0" smtClean="0"/>
              <a:t> </a:t>
            </a:r>
            <a:r>
              <a:rPr lang="en-US" dirty="0"/>
              <a:t>acceptance inspection travelers </a:t>
            </a:r>
            <a:r>
              <a:rPr lang="en-US" dirty="0" smtClean="0"/>
              <a:t>have been initiated</a:t>
            </a:r>
          </a:p>
          <a:p>
            <a:pPr marL="800100" lvl="1" indent="-342900"/>
            <a:r>
              <a:rPr lang="en-US" sz="1900" b="1" dirty="0" smtClean="0">
                <a:solidFill>
                  <a:srgbClr val="0000FF"/>
                </a:solidFill>
              </a:rPr>
              <a:t>83% </a:t>
            </a:r>
            <a:r>
              <a:rPr lang="en-US" sz="1900" dirty="0" smtClean="0"/>
              <a:t>of acceptance inspection travelers are closed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233 </a:t>
            </a:r>
            <a:r>
              <a:rPr lang="en-US" dirty="0"/>
              <a:t>non-</a:t>
            </a:r>
            <a:r>
              <a:rPr lang="en-US" dirty="0" smtClean="0"/>
              <a:t>conformance reports (NCR) have been generated, </a:t>
            </a:r>
            <a:r>
              <a:rPr lang="en-US" b="1" dirty="0" smtClean="0">
                <a:solidFill>
                  <a:srgbClr val="0000FF"/>
                </a:solidFill>
              </a:rPr>
              <a:t>92% </a:t>
            </a:r>
            <a:r>
              <a:rPr lang="en-US" dirty="0" smtClean="0"/>
              <a:t>are closed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3" y="3099179"/>
            <a:ext cx="4664092" cy="312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16" y="3633404"/>
            <a:ext cx="4543426" cy="304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67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1.04.06.06.02 </a:t>
            </a:r>
            <a:r>
              <a:rPr lang="en-US" dirty="0" err="1" smtClean="0"/>
              <a:t>JLab</a:t>
            </a:r>
            <a:r>
              <a:rPr lang="en-US" dirty="0"/>
              <a:t>	Prototype Cavity Prep/Test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900" b="1" dirty="0"/>
              <a:t>Technical </a:t>
            </a:r>
            <a:r>
              <a:rPr lang="en-US" sz="1900" b="1" dirty="0" smtClean="0"/>
              <a:t>Objective</a:t>
            </a:r>
            <a:endParaRPr lang="en-US" sz="1900" b="1" dirty="0"/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900" dirty="0"/>
              <a:t>Complete all </a:t>
            </a:r>
            <a:r>
              <a:rPr lang="en-US" sz="1900" dirty="0">
                <a:solidFill>
                  <a:srgbClr val="0000FF"/>
                </a:solidFill>
              </a:rPr>
              <a:t>cavity preparation and qualification</a:t>
            </a:r>
            <a:r>
              <a:rPr lang="en-US" sz="1900" dirty="0"/>
              <a:t> required for the production of one 1.3 GHz prototype cryomodule.</a:t>
            </a:r>
          </a:p>
          <a:p>
            <a:pPr>
              <a:lnSpc>
                <a:spcPct val="110000"/>
              </a:lnSpc>
            </a:pPr>
            <a:r>
              <a:rPr lang="en-US" sz="1900" b="1" dirty="0"/>
              <a:t>Scope of </a:t>
            </a:r>
            <a:r>
              <a:rPr lang="en-US" sz="1900" b="1" dirty="0" smtClean="0"/>
              <a:t>Work</a:t>
            </a:r>
            <a:endParaRPr lang="en-US" sz="19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/>
              <a:t>Receive, inspect, qualify, rework and re-qualify as needed, SRF cavities (8) required for the </a:t>
            </a:r>
            <a:r>
              <a:rPr lang="en-US" sz="1900" dirty="0" err="1"/>
              <a:t>JLab</a:t>
            </a:r>
            <a:r>
              <a:rPr lang="en-US" sz="1900" dirty="0"/>
              <a:t> 1.3 GHz prototype cryomodule.</a:t>
            </a:r>
          </a:p>
          <a:p>
            <a:pPr>
              <a:lnSpc>
                <a:spcPct val="110000"/>
              </a:lnSpc>
            </a:pPr>
            <a:r>
              <a:rPr lang="en-US" sz="1900" b="1" dirty="0" smtClean="0"/>
              <a:t>Deliverables</a:t>
            </a:r>
            <a:endParaRPr lang="en-US" sz="1900" b="1" dirty="0"/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900" dirty="0">
                <a:solidFill>
                  <a:srgbClr val="0000FF"/>
                </a:solidFill>
              </a:rPr>
              <a:t>Qualified cavities with completed production travelers </a:t>
            </a:r>
            <a:r>
              <a:rPr lang="en-US" sz="1900" dirty="0" smtClean="0"/>
              <a:t>and </a:t>
            </a:r>
            <a:r>
              <a:rPr lang="en-US" sz="1900" dirty="0"/>
              <a:t>associated reports and documentation.</a:t>
            </a:r>
          </a:p>
          <a:p>
            <a:r>
              <a:rPr lang="en-US" sz="2200" b="1" dirty="0" smtClean="0">
                <a:solidFill>
                  <a:srgbClr val="0000FF"/>
                </a:solidFill>
              </a:rPr>
              <a:t>Status</a:t>
            </a:r>
            <a:endParaRPr lang="en-US" sz="2200" b="1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Eight </a:t>
            </a:r>
            <a:r>
              <a:rPr lang="en-US" sz="1900" dirty="0"/>
              <a:t>prototype cavities were received, inspected, processed and </a:t>
            </a:r>
            <a:r>
              <a:rPr lang="en-US" sz="1900" dirty="0" smtClean="0"/>
              <a:t>qualified</a:t>
            </a:r>
          </a:p>
          <a:p>
            <a:pPr marL="742950" lvl="1" indent="-285750"/>
            <a:r>
              <a:rPr lang="en-US" sz="1700" dirty="0" smtClean="0"/>
              <a:t>Met </a:t>
            </a:r>
            <a:r>
              <a:rPr lang="en-US" sz="1700" dirty="0"/>
              <a:t>initial cavity performance requirements </a:t>
            </a:r>
          </a:p>
          <a:p>
            <a:pPr marL="742950" lvl="1" indent="-285750"/>
            <a:r>
              <a:rPr lang="en-US" sz="1700" dirty="0" smtClean="0"/>
              <a:t>Cavity </a:t>
            </a:r>
            <a:r>
              <a:rPr lang="en-US" sz="1700" dirty="0"/>
              <a:t>qualification was completed in Feb 2016 </a:t>
            </a:r>
            <a:r>
              <a:rPr lang="en-US" sz="1700" dirty="0" smtClean="0"/>
              <a:t>(based </a:t>
            </a:r>
            <a:r>
              <a:rPr lang="en-US" sz="1700" dirty="0"/>
              <a:t>on </a:t>
            </a:r>
            <a:r>
              <a:rPr lang="en-US" sz="1700" dirty="0" smtClean="0"/>
              <a:t>traveler)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/>
              <a:t>Initiated 97 travelers, 84% of which are closed. Final test travelers are closed</a:t>
            </a:r>
            <a:r>
              <a:rPr lang="en-US" sz="1700" dirty="0" smtClean="0"/>
              <a:t> </a:t>
            </a:r>
            <a:endParaRPr lang="en-US" sz="1700" dirty="0"/>
          </a:p>
          <a:p>
            <a:pPr>
              <a:lnSpc>
                <a:spcPct val="110000"/>
              </a:lnSpc>
            </a:pPr>
            <a:endParaRPr lang="en-US" sz="1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7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152525"/>
            <a:ext cx="6146800" cy="350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Prototype Cavity Test Results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1" y="4588611"/>
            <a:ext cx="2801164" cy="16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86936" y="2792330"/>
            <a:ext cx="4774268" cy="3095625"/>
            <a:chOff x="328612" y="632924"/>
            <a:chExt cx="8539163" cy="570655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2" y="632924"/>
              <a:ext cx="8539163" cy="5706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00050" y="3333750"/>
              <a:ext cx="8467725" cy="1676400"/>
            </a:xfrm>
            <a:prstGeom prst="rect">
              <a:avLst/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47016" y="5887955"/>
            <a:ext cx="485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050" dirty="0" smtClean="0"/>
              <a:t>Reference:  “Final </a:t>
            </a:r>
            <a:r>
              <a:rPr lang="en-US" sz="1050" dirty="0"/>
              <a:t>Report on LCLS-II Cavity Test Acceptance Criteria and Test </a:t>
            </a:r>
            <a:r>
              <a:rPr lang="en-US" sz="1050" dirty="0" smtClean="0"/>
              <a:t>Procedures”, Note </a:t>
            </a:r>
            <a:r>
              <a:rPr lang="en-US" sz="1050" dirty="0"/>
              <a:t>Number: </a:t>
            </a:r>
            <a:r>
              <a:rPr lang="en-US" sz="1050" dirty="0" smtClean="0"/>
              <a:t>LCLSII-4.5-EN-0590-R0</a:t>
            </a:r>
            <a:endParaRPr lang="en-US" sz="1050" dirty="0"/>
          </a:p>
        </p:txBody>
      </p:sp>
      <p:sp>
        <p:nvSpPr>
          <p:cNvPr id="11" name="Rectangle 10"/>
          <p:cNvSpPr/>
          <p:nvPr/>
        </p:nvSpPr>
        <p:spPr>
          <a:xfrm>
            <a:off x="5534025" y="1228725"/>
            <a:ext cx="3448050" cy="156196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Times New Roman"/>
              </a:rPr>
              <a:t>Dressed </a:t>
            </a:r>
            <a:r>
              <a:rPr lang="en-US" sz="1100" b="1" dirty="0">
                <a:solidFill>
                  <a:srgbClr val="000000"/>
                </a:solidFill>
                <a:latin typeface="Times New Roman"/>
              </a:rPr>
              <a:t>Cavity Vertical Test Acceptance </a:t>
            </a:r>
            <a:r>
              <a:rPr lang="en-US" sz="1100" b="1" dirty="0" smtClean="0">
                <a:solidFill>
                  <a:srgbClr val="000000"/>
                </a:solidFill>
                <a:latin typeface="Times New Roman"/>
              </a:rPr>
              <a:t>Criteria (Production) </a:t>
            </a:r>
          </a:p>
          <a:p>
            <a:r>
              <a:rPr lang="en-US" sz="1050" b="1" dirty="0" smtClean="0">
                <a:solidFill>
                  <a:srgbClr val="000000"/>
                </a:solidFill>
                <a:latin typeface="Calibri"/>
              </a:rPr>
              <a:t>Parameters </a:t>
            </a:r>
            <a:r>
              <a:rPr lang="en-US" sz="1050" b="1" dirty="0">
                <a:solidFill>
                  <a:srgbClr val="000000"/>
                </a:solidFill>
                <a:latin typeface="Calibri"/>
              </a:rPr>
              <a:t>	Numbers 	Unit 	</a:t>
            </a:r>
          </a:p>
          <a:p>
            <a:r>
              <a:rPr lang="en-US" sz="1050" b="1" dirty="0">
                <a:solidFill>
                  <a:srgbClr val="000000"/>
                </a:solidFill>
                <a:latin typeface="Calibri"/>
              </a:rPr>
              <a:t>Min Gradient 	19 	MV/m 	</a:t>
            </a:r>
          </a:p>
          <a:p>
            <a:r>
              <a:rPr lang="da-DK" sz="1050" b="1" dirty="0">
                <a:solidFill>
                  <a:srgbClr val="000000"/>
                </a:solidFill>
                <a:latin typeface="Calibri"/>
              </a:rPr>
              <a:t>Q0 	2.5e10 (at 16 </a:t>
            </a:r>
            <a:r>
              <a:rPr lang="da-DK" sz="1050" b="1" dirty="0" smtClean="0">
                <a:solidFill>
                  <a:srgbClr val="000000"/>
                </a:solidFill>
                <a:latin typeface="Calibri"/>
              </a:rPr>
              <a:t>MV/m)</a:t>
            </a:r>
            <a:r>
              <a:rPr lang="en-US" sz="1050" b="1" dirty="0">
                <a:solidFill>
                  <a:srgbClr val="000000"/>
                </a:solidFill>
                <a:latin typeface="Calibri"/>
              </a:rPr>
              <a:t>	</a:t>
            </a:r>
          </a:p>
          <a:p>
            <a:r>
              <a:rPr lang="en-US" sz="1050" b="1" dirty="0">
                <a:solidFill>
                  <a:srgbClr val="000000"/>
                </a:solidFill>
                <a:latin typeface="Calibri"/>
              </a:rPr>
              <a:t>Field emission Onset 	&gt; 17.5 	MV/m 	</a:t>
            </a:r>
          </a:p>
          <a:p>
            <a:r>
              <a:rPr lang="en-US" sz="1050" b="1" dirty="0">
                <a:solidFill>
                  <a:srgbClr val="000000"/>
                </a:solidFill>
                <a:latin typeface="Calibri"/>
              </a:rPr>
              <a:t>Field Emission at onset 	&lt;1 	</a:t>
            </a:r>
            <a:r>
              <a:rPr lang="en-US" sz="1050" b="1" dirty="0" err="1" smtClean="0">
                <a:solidFill>
                  <a:srgbClr val="000000"/>
                </a:solidFill>
                <a:latin typeface="Calibri"/>
              </a:rPr>
              <a:t>nA</a:t>
            </a:r>
            <a:r>
              <a:rPr lang="en-US" sz="1050" b="1" dirty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9024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Contents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1" y="6400800"/>
            <a:ext cx="3108761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First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Overview of SRF Facilities </a:t>
            </a:r>
            <a:r>
              <a:rPr lang="en-US" dirty="0"/>
              <a:t>at </a:t>
            </a:r>
            <a:r>
              <a:rPr lang="en-US" dirty="0" smtClean="0"/>
              <a:t>JLab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Infrastructure added for LCLS II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Second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pCM</a:t>
            </a:r>
            <a:r>
              <a:rPr lang="en-US" dirty="0" smtClean="0"/>
              <a:t> Status and Experience</a:t>
            </a:r>
          </a:p>
          <a:p>
            <a:pPr marL="800100" lvl="1" indent="-342900"/>
            <a:r>
              <a:rPr lang="en-US" dirty="0" smtClean="0"/>
              <a:t>Scope of Work </a:t>
            </a:r>
          </a:p>
          <a:p>
            <a:pPr marL="800100" lvl="1" indent="-342900"/>
            <a:r>
              <a:rPr lang="en-US" dirty="0" smtClean="0"/>
              <a:t>Documentation</a:t>
            </a:r>
          </a:p>
          <a:p>
            <a:pPr marL="800100" lvl="1" indent="-342900"/>
            <a:r>
              <a:rPr lang="en-US" dirty="0" smtClean="0"/>
              <a:t>Cavity and string assembly</a:t>
            </a:r>
          </a:p>
          <a:p>
            <a:pPr marL="800100" lvl="1" indent="-342900"/>
            <a:r>
              <a:rPr lang="en-US" dirty="0" smtClean="0"/>
              <a:t>Cryomodule assembly</a:t>
            </a:r>
          </a:p>
          <a:p>
            <a:pPr marL="800100" lvl="1" indent="-342900"/>
            <a:r>
              <a:rPr lang="en-US" dirty="0" smtClean="0"/>
              <a:t>Staff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Summary</a:t>
            </a:r>
          </a:p>
          <a:p>
            <a:pPr marL="800100" lvl="1" indent="-342900"/>
            <a:endParaRPr lang="en-US" dirty="0" smtClean="0"/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6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1.04.06.06.03 </a:t>
            </a:r>
            <a:r>
              <a:rPr lang="en-US" dirty="0" err="1" smtClean="0"/>
              <a:t>JLab</a:t>
            </a:r>
            <a:r>
              <a:rPr lang="en-US" dirty="0"/>
              <a:t>	Prototype Cavity String Assembly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 b="1" dirty="0" smtClean="0"/>
              <a:t>Technical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Produce a string of 8 cavities as </a:t>
            </a:r>
            <a:r>
              <a:rPr lang="en-US" sz="1700" dirty="0"/>
              <a:t>part of the </a:t>
            </a:r>
            <a:r>
              <a:rPr lang="en-US" sz="1700" dirty="0" err="1"/>
              <a:t>Jlab</a:t>
            </a:r>
            <a:r>
              <a:rPr lang="en-US" sz="1700" dirty="0"/>
              <a:t>  1.3 GHz prototype </a:t>
            </a:r>
            <a:r>
              <a:rPr lang="en-US" sz="1700" dirty="0" smtClean="0"/>
              <a:t>cryomodule</a:t>
            </a:r>
            <a:endParaRPr lang="en-US" sz="1700" dirty="0"/>
          </a:p>
          <a:p>
            <a:r>
              <a:rPr lang="en-US" sz="1800" b="1" dirty="0"/>
              <a:t>Scope of </a:t>
            </a:r>
            <a:r>
              <a:rPr lang="en-US" sz="1800" b="1" dirty="0" smtClean="0"/>
              <a:t>Work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Receive </a:t>
            </a:r>
            <a:r>
              <a:rPr lang="en-US" sz="1700" dirty="0"/>
              <a:t>qualified components (cavities, magnets, BPMs, valves, bellows, and various hardware) and assemble into cavity strings.</a:t>
            </a:r>
          </a:p>
          <a:p>
            <a:r>
              <a:rPr lang="en-US" sz="1800" b="1" dirty="0" smtClean="0"/>
              <a:t>Deliverables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One cavity string </a:t>
            </a:r>
            <a:r>
              <a:rPr lang="en-US" sz="1600" dirty="0"/>
              <a:t>delivered to the cryomodule assembly areas with travelers completed and associated reports and documentation. </a:t>
            </a:r>
          </a:p>
          <a:p>
            <a:r>
              <a:rPr lang="en-US" sz="1800" b="1" dirty="0" smtClean="0"/>
              <a:t>Relationships/Interfaces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Interfaces </a:t>
            </a:r>
            <a:r>
              <a:rPr lang="en-US" sz="1600" dirty="0"/>
              <a:t>with internal </a:t>
            </a:r>
            <a:r>
              <a:rPr lang="en-US" sz="1600" dirty="0" err="1"/>
              <a:t>JLab</a:t>
            </a:r>
            <a:r>
              <a:rPr lang="en-US" sz="1600" dirty="0"/>
              <a:t> production, QA and QC elements.</a:t>
            </a:r>
          </a:p>
          <a:p>
            <a:r>
              <a:rPr lang="en-US" sz="1800" b="1" dirty="0" smtClean="0"/>
              <a:t>Assumptions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/>
              <a:t>NA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 b="1" dirty="0" smtClean="0"/>
              <a:t>Status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String assembly travelers and associated procedures were completed and implemented for the </a:t>
            </a:r>
            <a:r>
              <a:rPr lang="en-US" sz="1400" dirty="0" err="1" smtClean="0"/>
              <a:t>pCM</a:t>
            </a:r>
            <a:endParaRPr lang="en-US" sz="1400" dirty="0" smtClean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Cavity </a:t>
            </a:r>
            <a:r>
              <a:rPr lang="en-US" sz="1400" dirty="0"/>
              <a:t>string </a:t>
            </a:r>
            <a:r>
              <a:rPr lang="en-US" sz="1400" dirty="0" smtClean="0"/>
              <a:t>was completed </a:t>
            </a:r>
            <a:r>
              <a:rPr lang="en-US" sz="1400" dirty="0"/>
              <a:t>and delivered to the cryomodule assembly </a:t>
            </a:r>
            <a:r>
              <a:rPr lang="en-US" sz="1400" dirty="0" smtClean="0"/>
              <a:t>area in May 2016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Cavity string assembly lesson’s learned completed in May 2016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03" y="3306762"/>
            <a:ext cx="29210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72" y="4852987"/>
            <a:ext cx="2745156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873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Cavity String Assembly Experience and Lessons Learned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6372225" cy="50655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Copper plated bellows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Quality issues with plated parts from vendor</a:t>
            </a:r>
          </a:p>
          <a:p>
            <a:pPr marL="800100" lvl="1" indent="-342900"/>
            <a:r>
              <a:rPr lang="en-US" sz="1600" dirty="0"/>
              <a:t>Pin holes, blistering and flaking of Cu plating, scratches on </a:t>
            </a:r>
            <a:r>
              <a:rPr lang="en-US" sz="1600" dirty="0" smtClean="0"/>
              <a:t>flanges</a:t>
            </a:r>
          </a:p>
          <a:p>
            <a:pPr marL="800100" lvl="1" indent="-342900"/>
            <a:r>
              <a:rPr lang="en-US" sz="1600" dirty="0" smtClean="0"/>
              <a:t>Engaged SLAC plating SME</a:t>
            </a:r>
          </a:p>
          <a:p>
            <a:pPr marL="1033463" lvl="2" indent="-342900"/>
            <a:r>
              <a:rPr lang="en-US" sz="1400" dirty="0" smtClean="0"/>
              <a:t>Process changes implemented at vendor</a:t>
            </a:r>
          </a:p>
          <a:p>
            <a:pPr marL="1033463" lvl="2" indent="-342900"/>
            <a:r>
              <a:rPr lang="en-US" sz="1400" dirty="0" smtClean="0"/>
              <a:t>Parts stripped and plated at SLAC and vendor</a:t>
            </a:r>
          </a:p>
          <a:p>
            <a:pPr marL="800100" lvl="1" indent="-342900"/>
            <a:r>
              <a:rPr lang="en-US" sz="1600" dirty="0" smtClean="0"/>
              <a:t>Delayed string assembly by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SLAC is currently providing copper plated string components for first two production strings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New plating vendor qualified and under </a:t>
            </a:r>
            <a:r>
              <a:rPr lang="en-US" sz="1800" dirty="0" smtClean="0"/>
              <a:t>contract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Significant NCR issued to Project </a:t>
            </a:r>
          </a:p>
          <a:p>
            <a:pPr marL="1257300" lvl="3" indent="-342900"/>
            <a:endParaRPr lang="en-US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2" y="5172075"/>
            <a:ext cx="7960329" cy="11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91" y="2667000"/>
            <a:ext cx="2773510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32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String Assembly Experience and Lessons Learned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1" y="1243584"/>
            <a:ext cx="5664200" cy="46576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string assembly was completed in about 3 weeks</a:t>
            </a:r>
          </a:p>
          <a:p>
            <a:pPr marL="800100" lvl="1" indent="-342900"/>
            <a:r>
              <a:rPr lang="en-US" sz="1800" dirty="0"/>
              <a:t>Cavity bleed-up, disassembly, HPR, string assembly, pump down and leak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Leak check revealed leaks along the beam line and at the FPC</a:t>
            </a:r>
          </a:p>
          <a:p>
            <a:pPr marL="800100" lvl="1" indent="-342900"/>
            <a:r>
              <a:rPr lang="en-US" sz="1800" dirty="0"/>
              <a:t>Attempts to correct the leaks using higher torques were not successful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String was completely disassembled</a:t>
            </a:r>
          </a:p>
          <a:p>
            <a:pPr marL="800100" lvl="1" indent="-342900"/>
            <a:r>
              <a:rPr lang="en-US" sz="1800" dirty="0"/>
              <a:t>All sealing surfaces were inspected and any suspect blemish was polished</a:t>
            </a:r>
          </a:p>
          <a:p>
            <a:pPr marL="800100" lvl="1" indent="-342900"/>
            <a:r>
              <a:rPr lang="en-US" sz="1800" dirty="0"/>
              <a:t>Discovered that three of the FPCs were not aligned properly at the flange</a:t>
            </a:r>
          </a:p>
          <a:p>
            <a:pPr marL="1033463" lvl="2" indent="-342900"/>
            <a:r>
              <a:rPr lang="en-US" sz="1800" dirty="0"/>
              <a:t>Corrective actions taken to eliminate misalignment</a:t>
            </a:r>
          </a:p>
          <a:p>
            <a:pPr marL="1257300" lvl="3" indent="-342900"/>
            <a:r>
              <a:rPr lang="en-US" sz="1600" dirty="0"/>
              <a:t>Mock assemblies, additional quality checks (visual and feeler gauge)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35" y="3380315"/>
            <a:ext cx="3132198" cy="176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21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String Assembly Experience and Lessons Learned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Second assembly of string took slightly less than 3 weeks</a:t>
            </a:r>
          </a:p>
          <a:p>
            <a:pPr marL="800100" lvl="1" indent="-342900"/>
            <a:r>
              <a:rPr lang="en-US" sz="1600" dirty="0"/>
              <a:t>String passed leak check </a:t>
            </a:r>
            <a:r>
              <a:rPr lang="en-US" sz="1600" dirty="0" smtClean="0"/>
              <a:t>(based on C100), </a:t>
            </a:r>
            <a:r>
              <a:rPr lang="en-US" sz="1600" dirty="0"/>
              <a:t>rolled out to cryomodule </a:t>
            </a:r>
            <a:r>
              <a:rPr lang="en-US" sz="1600" dirty="0" smtClean="0"/>
              <a:t>assembly</a:t>
            </a:r>
          </a:p>
          <a:p>
            <a:pPr marL="800100" lvl="1" indent="-342900"/>
            <a:r>
              <a:rPr lang="en-US" sz="1600" dirty="0" smtClean="0"/>
              <a:t>String did not meet LCLS II spec – no </a:t>
            </a:r>
            <a:r>
              <a:rPr lang="en-US" sz="1600" dirty="0" err="1" smtClean="0"/>
              <a:t>dectectable</a:t>
            </a:r>
            <a:r>
              <a:rPr lang="en-US" sz="1600" dirty="0" smtClean="0"/>
              <a:t> leak with calibrated leak of 1x10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mbar-l/s</a:t>
            </a:r>
            <a:endParaRPr lang="en-US" sz="1600" dirty="0"/>
          </a:p>
          <a:p>
            <a:pPr marL="800100" lvl="1" indent="-342900"/>
            <a:r>
              <a:rPr lang="en-US" sz="1600" dirty="0"/>
              <a:t>Beam line leaks were higher than the allowable leak rate</a:t>
            </a:r>
          </a:p>
          <a:p>
            <a:pPr marL="800100" lvl="1" indent="-342900"/>
            <a:r>
              <a:rPr lang="en-US" sz="1600" dirty="0"/>
              <a:t>Flange bolts were systematically torqued until successful leak check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Two Significant NCRs </a:t>
            </a:r>
            <a:r>
              <a:rPr lang="en-US" sz="1600" dirty="0"/>
              <a:t>issue to Project for string </a:t>
            </a:r>
            <a:r>
              <a:rPr lang="en-US" sz="1600" dirty="0" smtClean="0"/>
              <a:t>leaks</a:t>
            </a:r>
          </a:p>
          <a:p>
            <a:pPr marL="800100" lvl="1" indent="-342900"/>
            <a:r>
              <a:rPr lang="en-US" sz="1400" dirty="0" smtClean="0"/>
              <a:t>Both are closed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8" y="3695700"/>
            <a:ext cx="8234917" cy="123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067" y="5215931"/>
            <a:ext cx="8568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total of 17 items were capture in the Lessons Learned Log, including the </a:t>
            </a:r>
            <a:r>
              <a:rPr lang="en-US" dirty="0" smtClean="0"/>
              <a:t>leaks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Cause </a:t>
            </a:r>
            <a:r>
              <a:rPr lang="en-US" dirty="0"/>
              <a:t>and effects were identified and corrective actions </a:t>
            </a:r>
            <a:r>
              <a:rPr lang="en-US" dirty="0" smtClean="0"/>
              <a:t>assigned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Changes </a:t>
            </a:r>
            <a:r>
              <a:rPr lang="en-US" dirty="0"/>
              <a:t>were made to tooling, assembly procedures and quality checks</a:t>
            </a:r>
          </a:p>
        </p:txBody>
      </p:sp>
    </p:spTree>
    <p:extLst>
      <p:ext uri="{BB962C8B-B14F-4D97-AF65-F5344CB8AC3E}">
        <p14:creationId xmlns:p14="http://schemas.microsoft.com/office/powerpoint/2010/main" val="139424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1.04.06.06.04 </a:t>
            </a:r>
            <a:r>
              <a:rPr lang="en-US" dirty="0" err="1" smtClean="0"/>
              <a:t>JLab</a:t>
            </a:r>
            <a:r>
              <a:rPr lang="en-US" dirty="0"/>
              <a:t>	Prototype Cryomodule Assembly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667125" cy="5065522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dirty="0" smtClean="0"/>
              <a:t>Technical Objective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Produce </a:t>
            </a:r>
            <a:r>
              <a:rPr lang="en-US" sz="1700" dirty="0"/>
              <a:t>one prototype cryomodule as part of the </a:t>
            </a:r>
            <a:r>
              <a:rPr lang="en-US" sz="1700" dirty="0" err="1"/>
              <a:t>Jlab</a:t>
            </a:r>
            <a:r>
              <a:rPr lang="en-US" sz="1700" dirty="0"/>
              <a:t> LCLS II cryomodule production.</a:t>
            </a:r>
          </a:p>
          <a:p>
            <a:r>
              <a:rPr lang="en-US" sz="1900" b="1" dirty="0"/>
              <a:t>Scope of </a:t>
            </a:r>
            <a:r>
              <a:rPr lang="en-US" sz="1900" b="1" dirty="0" smtClean="0"/>
              <a:t>Work </a:t>
            </a:r>
            <a:endParaRPr lang="en-US" sz="19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/>
              <a:t>Receive qualified components (cavity strings, frequency tuners, instrumentation, thermal and magnetic shields, cryogenic piping, and various hardware) and assemble into the </a:t>
            </a:r>
            <a:r>
              <a:rPr lang="en-US" sz="1700" dirty="0" err="1"/>
              <a:t>JLab</a:t>
            </a:r>
            <a:r>
              <a:rPr lang="en-US" sz="1700" dirty="0"/>
              <a:t> prototype cryomodule. Prepare the cryomodule for testing.</a:t>
            </a:r>
          </a:p>
          <a:p>
            <a:r>
              <a:rPr lang="en-US" sz="1900" b="1" dirty="0" smtClean="0"/>
              <a:t>Deliverables</a:t>
            </a:r>
            <a:endParaRPr lang="en-US" sz="19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700" dirty="0"/>
              <a:t>One prototype cryomodule delivered to the cryomodule test facility with travelers completed and associated reports and documentation.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Completed upper cold mass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Completed cold mass assembly phase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Completed cold mass phase 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Cold mass is being moved onto the cantilever system for installation into the vacuum vessel</a:t>
            </a:r>
            <a:endParaRPr lang="en-US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78" y="4881564"/>
            <a:ext cx="2627248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061404"/>
            <a:ext cx="2570161" cy="170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4055770"/>
            <a:ext cx="2557462" cy="16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8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Cold Mass Assembly – Completed Task</a:t>
            </a:r>
            <a:endParaRPr lang="en-US" sz="280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275738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66825"/>
            <a:ext cx="3886200" cy="5042281"/>
          </a:xfrm>
        </p:spPr>
        <p:txBody>
          <a:bodyPr>
            <a:normAutofit/>
          </a:bodyPr>
          <a:lstStyle/>
          <a:p>
            <a:pPr marL="233362" lvl="1" indent="0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chemeClr val="bg2"/>
                </a:solidFill>
                <a:ea typeface="+mj-ea"/>
              </a:rPr>
              <a:t>CMA I Primary Task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2-phase </a:t>
            </a:r>
            <a:r>
              <a:rPr lang="en-US" sz="1800" dirty="0"/>
              <a:t>helium pipes &amp; bellows welding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Cavity magnetic shields installation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Tuner system installation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Cavity insulation installation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Temperature sensors instrumentation and RF cables installation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Cavity helium vessel  lugs needle bearings and housings installation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Various leak checks / pressure tests of the helium circuit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Various electrical and RF checks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4648200" y="1247775"/>
            <a:ext cx="3886200" cy="5070477"/>
          </a:xfrm>
        </p:spPr>
        <p:txBody>
          <a:bodyPr>
            <a:normAutofit fontScale="40000" lnSpcReduction="20000"/>
          </a:bodyPr>
          <a:lstStyle/>
          <a:p>
            <a:pPr marL="233362" lvl="1" indent="0">
              <a:lnSpc>
                <a:spcPct val="110000"/>
              </a:lnSpc>
              <a:buNone/>
              <a:defRPr/>
            </a:pPr>
            <a:r>
              <a:rPr lang="en-US" sz="6000" b="1" dirty="0">
                <a:solidFill>
                  <a:schemeClr val="bg2"/>
                </a:solidFill>
                <a:ea typeface="+mj-ea"/>
              </a:rPr>
              <a:t>CMA </a:t>
            </a:r>
            <a:r>
              <a:rPr lang="en-US" sz="6000" b="1" dirty="0" smtClean="0">
                <a:solidFill>
                  <a:schemeClr val="bg2"/>
                </a:solidFill>
                <a:ea typeface="+mj-ea"/>
              </a:rPr>
              <a:t>II </a:t>
            </a:r>
            <a:r>
              <a:rPr lang="en-US" sz="6000" b="1" dirty="0">
                <a:solidFill>
                  <a:schemeClr val="bg2"/>
                </a:solidFill>
                <a:ea typeface="+mj-ea"/>
              </a:rPr>
              <a:t>Primary Task</a:t>
            </a:r>
            <a:endParaRPr lang="en-US" altLang="en-US" sz="6000" b="1" dirty="0">
              <a:solidFill>
                <a:schemeClr val="bg2"/>
              </a:solidFill>
              <a:ea typeface="+mj-ea"/>
            </a:endParaRPr>
          </a:p>
          <a:p>
            <a:pPr lvl="1"/>
            <a:r>
              <a:rPr lang="en-US" altLang="en-US" sz="4000" dirty="0" smtClean="0"/>
              <a:t>Put </a:t>
            </a:r>
            <a:r>
              <a:rPr lang="en-US" altLang="en-US" sz="4000" dirty="0"/>
              <a:t>the cold mass on the 4 support spreader bar fixture</a:t>
            </a:r>
          </a:p>
          <a:p>
            <a:pPr lvl="1"/>
            <a:r>
              <a:rPr lang="en-US" altLang="en-US" sz="4000" dirty="0"/>
              <a:t>Align cavity string to GRHP to 0.1 mm (laser tracker)</a:t>
            </a:r>
          </a:p>
          <a:p>
            <a:pPr lvl="1"/>
            <a:r>
              <a:rPr lang="en-US" altLang="en-US" sz="4000" dirty="0"/>
              <a:t>Complete the interconnect magnetic shielding assembly</a:t>
            </a:r>
          </a:p>
          <a:p>
            <a:pPr lvl="1"/>
            <a:r>
              <a:rPr lang="en-US" altLang="en-US" sz="4000" dirty="0"/>
              <a:t>Complete the coupler heat shields intercepts assembly</a:t>
            </a:r>
          </a:p>
          <a:p>
            <a:pPr lvl="1"/>
            <a:r>
              <a:rPr lang="en-US" altLang="en-US" sz="4000" dirty="0"/>
              <a:t>Complete cooling straps assembly to the cavities HOM</a:t>
            </a:r>
          </a:p>
          <a:p>
            <a:pPr lvl="1"/>
            <a:r>
              <a:rPr lang="en-US" altLang="en-US" sz="4000" dirty="0"/>
              <a:t>Complete the harnessing of the instrumentation wires &amp; RF cables</a:t>
            </a:r>
          </a:p>
          <a:p>
            <a:pPr lvl="1"/>
            <a:r>
              <a:rPr lang="en-US" altLang="en-US" sz="4000" dirty="0"/>
              <a:t>Various electrical checks</a:t>
            </a:r>
          </a:p>
          <a:p>
            <a:pPr lvl="1"/>
            <a:r>
              <a:rPr lang="en-US" altLang="en-US" sz="4000" dirty="0"/>
              <a:t>Weld the magnet current leads to the magnet instrumentation box</a:t>
            </a:r>
          </a:p>
          <a:p>
            <a:pPr lvl="1"/>
            <a:r>
              <a:rPr lang="en-US" altLang="en-US" sz="4000" dirty="0"/>
              <a:t>Various leak checks of the helium </a:t>
            </a:r>
            <a:r>
              <a:rPr lang="en-US" altLang="en-US" sz="4000" dirty="0" smtClean="0"/>
              <a:t>circuit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839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Assembly Experience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Assembly of the prototype cryomodule has been challenging</a:t>
            </a:r>
          </a:p>
          <a:p>
            <a:pPr marL="800100" lvl="1" indent="-342900"/>
            <a:r>
              <a:rPr lang="en-US" dirty="0" smtClean="0"/>
              <a:t>New style of cryomodule with an unfamiliar design</a:t>
            </a:r>
          </a:p>
          <a:p>
            <a:pPr marL="1033463" lvl="2" indent="-342900"/>
            <a:r>
              <a:rPr lang="en-US" dirty="0" smtClean="0"/>
              <a:t>Learning curve </a:t>
            </a:r>
          </a:p>
          <a:p>
            <a:pPr marL="800100" lvl="1" indent="-342900"/>
            <a:r>
              <a:rPr lang="en-US" dirty="0" smtClean="0"/>
              <a:t>Different means of doing business for </a:t>
            </a:r>
            <a:r>
              <a:rPr lang="en-US" dirty="0" err="1" smtClean="0"/>
              <a:t>JLab</a:t>
            </a:r>
            <a:r>
              <a:rPr lang="en-US" dirty="0" smtClean="0"/>
              <a:t> CM groups</a:t>
            </a:r>
          </a:p>
          <a:p>
            <a:pPr marL="1033463" lvl="2" indent="-342900"/>
            <a:r>
              <a:rPr lang="en-US" dirty="0" smtClean="0"/>
              <a:t>Engineering done in house for past projects (SNS, 12 GeV)</a:t>
            </a:r>
          </a:p>
          <a:p>
            <a:pPr marL="1257300" lvl="3" indent="-342900"/>
            <a:r>
              <a:rPr lang="en-US" dirty="0" smtClean="0"/>
              <a:t>Communication and ability to catch design changes is more readily done  </a:t>
            </a:r>
          </a:p>
          <a:p>
            <a:pPr marL="800100" lvl="1" indent="-342900"/>
            <a:r>
              <a:rPr lang="en-US" dirty="0" smtClean="0"/>
              <a:t>Evolving design</a:t>
            </a:r>
          </a:p>
          <a:p>
            <a:pPr marL="1033463" lvl="2" indent="-342900"/>
            <a:r>
              <a:rPr lang="en-US" dirty="0" smtClean="0"/>
              <a:t>Even with parallel project structures, joint meetings, site visits from both sides, peer to peer communication, schedule and the shear volume of work made it difficult to keep up with </a:t>
            </a:r>
          </a:p>
          <a:p>
            <a:pPr marL="800100" lvl="1" indent="-342900"/>
            <a:r>
              <a:rPr lang="en-US" dirty="0" smtClean="0"/>
              <a:t>NOT for lack of trying</a:t>
            </a:r>
          </a:p>
          <a:p>
            <a:pPr marL="800100" lvl="1" indent="-342900"/>
            <a:r>
              <a:rPr lang="en-US" dirty="0" smtClean="0"/>
              <a:t>ALL parties (SLAC,FNAL, JLab) made (still making) significant genuine efforts to communicate and provide support needed to produce the highest quality </a:t>
            </a:r>
            <a:r>
              <a:rPr lang="en-US" dirty="0" err="1" smtClean="0"/>
              <a:t>pCM</a:t>
            </a:r>
            <a:r>
              <a:rPr lang="en-US" dirty="0" smtClean="0"/>
              <a:t> possible</a:t>
            </a:r>
          </a:p>
          <a:p>
            <a:pPr marL="800100" lvl="1" indent="-342900"/>
            <a:r>
              <a:rPr lang="en-US" dirty="0" smtClean="0"/>
              <a:t>No one had the sole job function to transfer information (technology transfer)</a:t>
            </a:r>
          </a:p>
          <a:p>
            <a:pPr marL="1033463" lvl="2" indent="-342900"/>
            <a:r>
              <a:rPr lang="en-US" dirty="0" smtClean="0"/>
              <a:t>May be a consideration for future</a:t>
            </a:r>
          </a:p>
          <a:p>
            <a:pPr marL="800100" lvl="1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3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Mass Assembly Experiences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 smtClean="0">
                <a:solidFill>
                  <a:srgbClr val="0000FF"/>
                </a:solidFill>
              </a:rPr>
              <a:t>Quadrupole Magnet</a:t>
            </a:r>
          </a:p>
          <a:p>
            <a:pPr marL="800100" lvl="1" indent="-342900"/>
            <a:r>
              <a:rPr lang="en-US" sz="2900" dirty="0" smtClean="0"/>
              <a:t>The </a:t>
            </a:r>
            <a:r>
              <a:rPr lang="en-US" sz="2900" dirty="0"/>
              <a:t>quad magnet had an assembly problem which confused </a:t>
            </a:r>
            <a:r>
              <a:rPr lang="en-US" sz="2900" dirty="0" smtClean="0"/>
              <a:t>alignment </a:t>
            </a:r>
          </a:p>
          <a:p>
            <a:pPr marL="800100" lvl="1" indent="-342900"/>
            <a:r>
              <a:rPr lang="en-US" sz="2900" dirty="0" smtClean="0"/>
              <a:t>The </a:t>
            </a:r>
            <a:r>
              <a:rPr lang="en-US" sz="2900" dirty="0"/>
              <a:t>two halves faces were not in </a:t>
            </a:r>
            <a:r>
              <a:rPr lang="en-US" sz="2900" dirty="0" smtClean="0"/>
              <a:t>plane</a:t>
            </a:r>
          </a:p>
          <a:p>
            <a:pPr marL="800100" lvl="1" indent="-342900"/>
            <a:r>
              <a:rPr lang="en-US" sz="2900" dirty="0" smtClean="0"/>
              <a:t>We </a:t>
            </a:r>
            <a:r>
              <a:rPr lang="en-US" sz="2900" dirty="0"/>
              <a:t>eventually aligned the center of the quad to the centerline of the beamline and ignored the magnet </a:t>
            </a:r>
            <a:r>
              <a:rPr lang="en-US" sz="2900" dirty="0" smtClean="0"/>
              <a:t>faces</a:t>
            </a:r>
          </a:p>
          <a:p>
            <a:pPr marL="800100" lvl="1" indent="-342900"/>
            <a:r>
              <a:rPr lang="en-US" sz="2900" dirty="0" smtClean="0"/>
              <a:t>The </a:t>
            </a:r>
            <a:r>
              <a:rPr lang="en-US" sz="2900" dirty="0"/>
              <a:t>magnet face needed to be shimmed where it bolted to the BPM </a:t>
            </a:r>
            <a:r>
              <a:rPr lang="en-US" sz="2900" dirty="0" smtClean="0"/>
              <a:t>flange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>
                <a:solidFill>
                  <a:srgbClr val="0000FF"/>
                </a:solidFill>
              </a:rPr>
              <a:t>Magnetic Shielding</a:t>
            </a:r>
          </a:p>
          <a:p>
            <a:pPr marL="800100" lvl="1" indent="-342900"/>
            <a:r>
              <a:rPr lang="en-US" sz="2900" dirty="0" smtClean="0"/>
              <a:t>All </a:t>
            </a:r>
            <a:r>
              <a:rPr lang="en-US" sz="2900" dirty="0"/>
              <a:t>the magnetic shields had to be modified prior to </a:t>
            </a:r>
            <a:r>
              <a:rPr lang="en-US" sz="2900" dirty="0" smtClean="0"/>
              <a:t>installation</a:t>
            </a:r>
          </a:p>
          <a:p>
            <a:pPr marL="800100" lvl="1" indent="-342900"/>
            <a:r>
              <a:rPr lang="en-US" sz="2900" dirty="0" smtClean="0"/>
              <a:t>The </a:t>
            </a:r>
            <a:r>
              <a:rPr lang="en-US" sz="2900" dirty="0"/>
              <a:t>mods did not always match the FNAL </a:t>
            </a:r>
            <a:r>
              <a:rPr lang="en-US" sz="2900" dirty="0" smtClean="0"/>
              <a:t>model</a:t>
            </a:r>
          </a:p>
          <a:p>
            <a:pPr marL="800100" lvl="1" indent="-342900"/>
            <a:r>
              <a:rPr lang="en-US" sz="2900" dirty="0" smtClean="0"/>
              <a:t>Two suppliers</a:t>
            </a:r>
            <a:r>
              <a:rPr lang="en-US" sz="2900" dirty="0"/>
              <a:t>, different designs, special </a:t>
            </a:r>
            <a:r>
              <a:rPr lang="en-US" sz="2900" dirty="0" smtClean="0"/>
              <a:t>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0000FF"/>
                </a:solidFill>
              </a:rPr>
              <a:t>Alignment</a:t>
            </a:r>
          </a:p>
          <a:p>
            <a:pPr marL="800100" lvl="1" indent="-342900"/>
            <a:r>
              <a:rPr lang="en-US" sz="2900" dirty="0" smtClean="0"/>
              <a:t>Alignment </a:t>
            </a:r>
            <a:r>
              <a:rPr lang="en-US" sz="2900" dirty="0"/>
              <a:t>of the string was more complicated than originally </a:t>
            </a:r>
            <a:r>
              <a:rPr lang="en-US" sz="2900" dirty="0" smtClean="0"/>
              <a:t>thought</a:t>
            </a:r>
          </a:p>
          <a:p>
            <a:pPr marL="800100" lvl="1" indent="-342900"/>
            <a:r>
              <a:rPr lang="en-US" sz="2900" dirty="0" smtClean="0"/>
              <a:t>Had </a:t>
            </a:r>
            <a:r>
              <a:rPr lang="en-US" sz="2900" dirty="0"/>
              <a:t>to add an additional clamp to keep cavity one from sliding due to the vacuum </a:t>
            </a:r>
            <a:r>
              <a:rPr lang="en-US" sz="2900" dirty="0" smtClean="0"/>
              <a:t>loading</a:t>
            </a:r>
          </a:p>
          <a:p>
            <a:pPr marL="800100" lvl="1" indent="-342900"/>
            <a:r>
              <a:rPr lang="en-US" sz="2900" dirty="0" smtClean="0"/>
              <a:t>Could </a:t>
            </a:r>
            <a:r>
              <a:rPr lang="en-US" sz="2900" dirty="0"/>
              <a:t>not correct for rolled cavities </a:t>
            </a:r>
            <a:r>
              <a:rPr lang="en-US" sz="2900" dirty="0" smtClean="0"/>
              <a:t>because </a:t>
            </a:r>
            <a:r>
              <a:rPr lang="en-US" sz="2900" dirty="0"/>
              <a:t>our string was sealed and under </a:t>
            </a:r>
            <a:r>
              <a:rPr lang="en-US" sz="2900" dirty="0" smtClean="0"/>
              <a:t>vacuum</a:t>
            </a:r>
          </a:p>
          <a:p>
            <a:pPr marL="800100" lvl="1" indent="-342900"/>
            <a:r>
              <a:rPr lang="en-US" sz="2900" dirty="0" smtClean="0"/>
              <a:t>Because </a:t>
            </a:r>
            <a:r>
              <a:rPr lang="en-US" sz="2900" dirty="0"/>
              <a:t>there were multiple translations by the alignment crew, it wasn't always clear if we were in or out of </a:t>
            </a:r>
            <a:r>
              <a:rPr lang="en-US" sz="2900" dirty="0" smtClean="0"/>
              <a:t>spec</a:t>
            </a:r>
          </a:p>
          <a:p>
            <a:pPr marL="800100" lvl="1" indent="-342900"/>
            <a:r>
              <a:rPr lang="en-US" sz="2900" dirty="0" smtClean="0"/>
              <a:t>Learning curve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951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Mass Assembly </a:t>
            </a:r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0000FF"/>
                </a:solidFill>
              </a:rPr>
              <a:t>HOM clamps </a:t>
            </a:r>
          </a:p>
          <a:p>
            <a:pPr marL="800100" lvl="1" indent="-342900"/>
            <a:r>
              <a:rPr lang="en-US" sz="2900" dirty="0"/>
              <a:t>Redesigned to incorporate the thermal sensor and scallop feature</a:t>
            </a:r>
          </a:p>
          <a:p>
            <a:pPr marL="800100" lvl="1" indent="-342900"/>
            <a:r>
              <a:rPr lang="en-US" sz="2900" dirty="0"/>
              <a:t>Would not go on as originally designed and received</a:t>
            </a:r>
          </a:p>
          <a:p>
            <a:pPr marL="800100" lvl="1" indent="-342900"/>
            <a:r>
              <a:rPr lang="en-US" sz="2900" dirty="0"/>
              <a:t>Needed modification by the machine </a:t>
            </a:r>
            <a:r>
              <a:rPr lang="en-US" sz="2900" dirty="0" smtClean="0"/>
              <a:t>shop</a:t>
            </a:r>
            <a:endParaRPr lang="en-US" sz="3400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 smtClean="0">
                <a:solidFill>
                  <a:srgbClr val="0000FF"/>
                </a:solidFill>
              </a:rPr>
              <a:t>Helium Circuit Stainless Steel Pipe</a:t>
            </a:r>
          </a:p>
          <a:p>
            <a:pPr marL="800100" lvl="1" indent="-342900"/>
            <a:r>
              <a:rPr lang="en-US" sz="2900" dirty="0" smtClean="0"/>
              <a:t>Pipe acquired </a:t>
            </a:r>
            <a:r>
              <a:rPr lang="en-US" sz="2900" dirty="0"/>
              <a:t>by the project for the He piping did not work well with the orbital </a:t>
            </a:r>
            <a:r>
              <a:rPr lang="en-US" sz="2900" dirty="0" smtClean="0"/>
              <a:t>welder, surface finish not polished</a:t>
            </a:r>
          </a:p>
          <a:p>
            <a:pPr marL="800100" lvl="1" indent="-342900"/>
            <a:r>
              <a:rPr lang="en-US" sz="2900" dirty="0" smtClean="0"/>
              <a:t>Sections needed to be hand welded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 smtClean="0">
                <a:solidFill>
                  <a:srgbClr val="0000FF"/>
                </a:solidFill>
              </a:rPr>
              <a:t>Vacuum </a:t>
            </a:r>
            <a:r>
              <a:rPr lang="en-US" sz="3400" b="1" dirty="0">
                <a:solidFill>
                  <a:srgbClr val="0000FF"/>
                </a:solidFill>
              </a:rPr>
              <a:t>Vessel</a:t>
            </a:r>
          </a:p>
          <a:p>
            <a:pPr marL="800100" lvl="1" indent="-342900"/>
            <a:r>
              <a:rPr lang="en-US" sz="2900" dirty="0"/>
              <a:t>The lifting fixture for the vacuum vessel was specified with slots for metric all thread supports</a:t>
            </a:r>
          </a:p>
          <a:p>
            <a:pPr marL="800100" lvl="1" indent="-342900"/>
            <a:r>
              <a:rPr lang="en-US" sz="2900" dirty="0"/>
              <a:t>When SAE parts were substituted in the design, the slots no longer fit</a:t>
            </a:r>
          </a:p>
          <a:p>
            <a:pPr marL="800100" lvl="1" indent="-342900"/>
            <a:r>
              <a:rPr lang="en-US" sz="2900" dirty="0"/>
              <a:t>Modifications were made and because it was part of a lifting fixture, certification was required</a:t>
            </a:r>
          </a:p>
          <a:p>
            <a:pPr marL="1033463" lvl="2" indent="-342900"/>
            <a:r>
              <a:rPr lang="en-US" sz="2900" dirty="0"/>
              <a:t>Load test by an outside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srgbClr val="0000FF"/>
                </a:solidFill>
              </a:rPr>
              <a:t>Thermal Shields</a:t>
            </a:r>
          </a:p>
          <a:p>
            <a:pPr marL="800100" lvl="1" indent="-342900"/>
            <a:r>
              <a:rPr lang="en-US" sz="2900" dirty="0"/>
              <a:t>50K shields </a:t>
            </a:r>
            <a:r>
              <a:rPr lang="en-US" sz="2900" dirty="0" smtClean="0"/>
              <a:t>required re-machining to match new drawings</a:t>
            </a:r>
          </a:p>
          <a:p>
            <a:pPr marL="800100" lvl="1" indent="-342900"/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484544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Hygiene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8108950" cy="524294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Magnetic hygiene has been performed per the FNAL </a:t>
            </a:r>
            <a:r>
              <a:rPr lang="en-US" sz="1800" dirty="0" smtClean="0"/>
              <a:t>specification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magnetic fields of cavity string hardware and </a:t>
            </a:r>
            <a:r>
              <a:rPr lang="en-US" sz="1800" dirty="0" smtClean="0"/>
              <a:t>components </a:t>
            </a:r>
            <a:r>
              <a:rPr lang="en-US" sz="1800" dirty="0" smtClean="0"/>
              <a:t>were checked just prior to final </a:t>
            </a:r>
            <a:r>
              <a:rPr lang="en-US" sz="1800" dirty="0" smtClean="0"/>
              <a:t>UHV cleaning </a:t>
            </a:r>
            <a:r>
              <a:rPr lang="en-US" sz="1800" dirty="0" smtClean="0"/>
              <a:t>by chemistry technicians after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Components exceeding the specified criteria was demagnetized before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Tools were also checked and demagnetized prior to string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For cold mass assembly, components that received quality inspections were also surveyed for magnetic field where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 some instances, components exceeding the specified criteria were taken to the cryomodule test cave (CMTF) to be </a:t>
            </a:r>
            <a:r>
              <a:rPr lang="en-US" sz="1800" dirty="0" smtClean="0"/>
              <a:t>demagnetized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Other components were demagnetized in the CMM room </a:t>
            </a:r>
            <a:r>
              <a:rPr lang="en-US" sz="1800" dirty="0" smtClean="0"/>
              <a:t>(CMTF not available)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Field surveys were also conducted, particularly during tuner installation</a:t>
            </a:r>
          </a:p>
          <a:p>
            <a:pPr marL="800100" lvl="1" indent="-342900"/>
            <a:r>
              <a:rPr lang="en-US" sz="1800" dirty="0" smtClean="0"/>
              <a:t>A set of split rings and a tuner bracket were found to have higher fields, both were removed and demagnetized</a:t>
            </a:r>
          </a:p>
        </p:txBody>
      </p:sp>
    </p:spTree>
    <p:extLst>
      <p:ext uri="{BB962C8B-B14F-4D97-AF65-F5344CB8AC3E}">
        <p14:creationId xmlns:p14="http://schemas.microsoft.com/office/powerpoint/2010/main" val="407596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3" y="6130864"/>
            <a:ext cx="1181969" cy="65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40" y="4729769"/>
            <a:ext cx="2693461" cy="79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65" y="-15814"/>
            <a:ext cx="8977995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LCLS-II Cavity/</a:t>
            </a:r>
            <a:r>
              <a:rPr lang="en-US" sz="2800" dirty="0" err="1" smtClean="0"/>
              <a:t>Cryomodule</a:t>
            </a:r>
            <a:r>
              <a:rPr lang="en-US" sz="2800" dirty="0" smtClean="0"/>
              <a:t> </a:t>
            </a:r>
            <a:r>
              <a:rPr lang="en-US" sz="2800" dirty="0"/>
              <a:t>Process </a:t>
            </a:r>
            <a:r>
              <a:rPr lang="en-US" sz="2800" dirty="0" smtClean="0"/>
              <a:t>at </a:t>
            </a:r>
            <a:r>
              <a:rPr lang="en-US" sz="2800" dirty="0" err="1" smtClean="0"/>
              <a:t>JLab</a:t>
            </a:r>
            <a:endParaRPr lang="en-US" sz="2800" b="0" i="1" dirty="0" smtClean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383507" y="3575559"/>
            <a:ext cx="2697926" cy="8002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Tx/>
              <a:buNone/>
              <a:defRPr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Commissioning at SLAC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 marL="91440">
              <a:buFontTx/>
              <a:buNone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Install Cryomodules in Accelerator, cool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2 K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Weld  &amp; certify leak tight , pressure test 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check Controls,</a:t>
            </a:r>
          </a:p>
          <a:p>
            <a:pPr marL="262890" indent="-171450">
              <a:buFont typeface="Wingdings" panose="05000000000000000000" pitchFamily="2" charset="2"/>
              <a:buChar char="ü"/>
              <a:defRPr/>
            </a:pP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</a:rPr>
              <a:t>Gradient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&amp; Dynamic Heat Load - Q</a:t>
            </a:r>
            <a:r>
              <a:rPr lang="en-US" sz="800" baseline="-25000" dirty="0">
                <a:solidFill>
                  <a:schemeClr val="bg1">
                    <a:lumMod val="95000"/>
                  </a:schemeClr>
                </a:solidFill>
              </a:rPr>
              <a:t>o</a:t>
            </a:r>
          </a:p>
        </p:txBody>
      </p:sp>
      <p:pic>
        <p:nvPicPr>
          <p:cNvPr id="13347" name="Picture 38" descr="answers,cartoons,door keys,households,keys,people,persons,resolutions,Screen Beans®,skeleton keys,soluti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1823" y="4384776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35"/>
          <p:cNvSpPr>
            <a:spLocks noGrp="1"/>
          </p:cNvSpPr>
          <p:nvPr>
            <p:ph type="sldNum" sz="quarter" idx="4294967295"/>
          </p:nvPr>
        </p:nvSpPr>
        <p:spPr>
          <a:xfrm>
            <a:off x="7164511" y="6431413"/>
            <a:ext cx="134430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" dirty="0" smtClean="0"/>
              <a:t>07May2015  – McEwen</a:t>
            </a:r>
            <a:endParaRPr lang="en-US" sz="600" dirty="0"/>
          </a:p>
        </p:txBody>
      </p:sp>
      <p:sp>
        <p:nvSpPr>
          <p:cNvPr id="5" name="TextBox 4"/>
          <p:cNvSpPr txBox="1"/>
          <p:nvPr/>
        </p:nvSpPr>
        <p:spPr>
          <a:xfrm>
            <a:off x="90983" y="1030518"/>
            <a:ext cx="195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Supplier 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     Partners </a:t>
            </a:r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8" name="Bent Arrow 7"/>
          <p:cNvSpPr/>
          <p:nvPr/>
        </p:nvSpPr>
        <p:spPr bwMode="auto">
          <a:xfrm>
            <a:off x="1771235" y="1058461"/>
            <a:ext cx="997529" cy="547482"/>
          </a:xfrm>
          <a:prstGeom prst="bentArrow">
            <a:avLst>
              <a:gd name="adj1" fmla="val 25000"/>
              <a:gd name="adj2" fmla="val 30266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 rot="16200000" flipV="1">
            <a:off x="6454976" y="5471986"/>
            <a:ext cx="974669" cy="1106878"/>
          </a:xfrm>
          <a:prstGeom prst="bentArrow">
            <a:avLst>
              <a:gd name="adj1" fmla="val 25000"/>
              <a:gd name="adj2" fmla="val 25585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0" y="5999540"/>
            <a:ext cx="975734" cy="6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56" y="5555299"/>
            <a:ext cx="1247777" cy="84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322401" y="5244078"/>
            <a:ext cx="12089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LCLS-II 1.3 GHz Cryomodule </a:t>
            </a:r>
            <a:endParaRPr lang="en-US" sz="600" dirty="0"/>
          </a:p>
        </p:txBody>
      </p:sp>
      <p:sp>
        <p:nvSpPr>
          <p:cNvPr id="54" name="Up Arrow 66"/>
          <p:cNvSpPr>
            <a:spLocks noChangeArrowheads="1"/>
          </p:cNvSpPr>
          <p:nvPr/>
        </p:nvSpPr>
        <p:spPr bwMode="auto">
          <a:xfrm rot="10800000" flipV="1">
            <a:off x="6885580" y="4470500"/>
            <a:ext cx="722735" cy="228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dirty="0">
              <a:latin typeface="Times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88872" y="1452347"/>
            <a:ext cx="1633695" cy="2059559"/>
            <a:chOff x="6388871" y="1058461"/>
            <a:chExt cx="1633695" cy="22235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871" y="1058461"/>
              <a:ext cx="1633695" cy="222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388872" y="3066539"/>
              <a:ext cx="1573310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/>
                <a:t>Courtesy Chi-Chang </a:t>
              </a:r>
              <a:r>
                <a:rPr lang="en-US" sz="600" dirty="0"/>
                <a:t>Kao, SLAC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12912" y="1110647"/>
            <a:ext cx="3321169" cy="5610827"/>
            <a:chOff x="2881223" y="656935"/>
            <a:chExt cx="3321169" cy="6064540"/>
          </a:xfrm>
        </p:grpSpPr>
        <p:sp>
          <p:nvSpPr>
            <p:cNvPr id="37" name="Flowchart: Process 36"/>
            <p:cNvSpPr/>
            <p:nvPr/>
          </p:nvSpPr>
          <p:spPr bwMode="auto">
            <a:xfrm>
              <a:off x="2881223" y="656935"/>
              <a:ext cx="3321169" cy="6064540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49692" y="656935"/>
              <a:ext cx="2396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C00000"/>
                  </a:solidFill>
                </a:rPr>
                <a:t>JLAB SRF Facility </a:t>
              </a:r>
              <a:endParaRPr 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2959847" y="2465081"/>
              <a:ext cx="3161208" cy="43088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Cavity String Assembly &amp; Leak Test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Assemble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Cavity String  -Class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100 Clean 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Room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2958944" y="1922701"/>
              <a:ext cx="3151958" cy="43088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</a:rPr>
                <a:t>Cavity /Helium Vessel Prep. &amp; Test</a:t>
              </a:r>
              <a:endParaRPr lang="en-US" sz="1400" dirty="0">
                <a:solidFill>
                  <a:schemeClr val="bg1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VTA RF 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Test in liquid Helium @  2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K 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 bwMode="auto">
            <a:xfrm>
              <a:off x="2959847" y="5120010"/>
              <a:ext cx="3171362" cy="677108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Cryomodule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Test  in </a:t>
              </a: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“Test Cave”</a:t>
              </a: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Cryomodule integrity @ 2 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K</a:t>
              </a: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Tuners - Range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Hysteresis, &amp; Resolution/ Sensitivity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37160" indent="-137160">
                <a:buFont typeface="Wingdings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Cavities for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Gradient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&amp;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Dynamic Heat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Load Q</a:t>
              </a:r>
              <a:r>
                <a:rPr lang="en-US" sz="800" baseline="-25000" dirty="0" smtClean="0">
                  <a:solidFill>
                    <a:schemeClr val="bg1">
                      <a:lumMod val="95000"/>
                    </a:schemeClr>
                  </a:solidFill>
                </a:rPr>
                <a:t>o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2958944" y="3252370"/>
              <a:ext cx="3171362" cy="141577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</a:rPr>
                <a:t>Cryomodule Assembly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Instrumentation  &amp; Wiring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Tuners,  MLI– Multi Layer Insulation,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Cryogenic Circuits , magnetic shielding,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alignment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Super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Insulation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Cabling &amp;  Shield  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Vacuum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Vessel </a:t>
              </a: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 &amp; Final Alignment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Install Cryogenic Supply Interfaces</a:t>
              </a:r>
            </a:p>
            <a:p>
              <a:pPr marL="171450" lvl="1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Horizontal Test Preparation </a:t>
              </a:r>
            </a:p>
            <a:p>
              <a:pPr marL="171450" lvl="1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Pressure </a:t>
              </a:r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</a:rPr>
                <a:t>Test &amp; Leak  Check (vacuum)</a:t>
              </a:r>
            </a:p>
            <a:p>
              <a:pPr marL="228600" lvl="1" indent="-228600">
                <a:buFont typeface="Arial" panose="020B0604020202020204" pitchFamily="34" charset="0"/>
                <a:buChar char="•"/>
                <a:defRPr/>
              </a:pP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2958944" y="1104997"/>
              <a:ext cx="3151957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Receiving in SRF Inventory </a:t>
              </a:r>
              <a:endParaRPr lang="en-US" sz="800" dirty="0" smtClean="0">
                <a:solidFill>
                  <a:schemeClr val="bg1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sz="800" dirty="0" smtClean="0">
                  <a:solidFill>
                    <a:schemeClr val="bg1"/>
                  </a:solidFill>
                </a:rPr>
                <a:t>Mechanical Inspection CMM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57" name="Up Arrow 66"/>
            <p:cNvSpPr>
              <a:spLocks noChangeArrowheads="1"/>
            </p:cNvSpPr>
            <p:nvPr/>
          </p:nvSpPr>
          <p:spPr bwMode="auto">
            <a:xfrm flipV="1">
              <a:off x="4167877" y="2954889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958944" y="6179971"/>
              <a:ext cx="3178439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Tx/>
                <a:buNone/>
                <a:defRPr/>
              </a:pPr>
              <a:r>
                <a:rPr lang="en-US" sz="1400" dirty="0" err="1" smtClean="0">
                  <a:solidFill>
                    <a:schemeClr val="bg1">
                      <a:lumMod val="95000"/>
                    </a:schemeClr>
                  </a:solidFill>
                </a:rPr>
                <a:t>Cryomodule</a:t>
              </a: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</a:rPr>
                <a:t> shipping  to SLAC </a:t>
              </a: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n-US" sz="800" dirty="0" smtClean="0">
                  <a:solidFill>
                    <a:schemeClr val="bg1">
                      <a:lumMod val="95000"/>
                    </a:schemeClr>
                  </a:solidFill>
                </a:rPr>
                <a:t>JLAB support for installation of first 3 Cryomodule </a:t>
              </a:r>
              <a:endParaRPr lang="en-US" sz="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9" name="Up Arrow 66"/>
            <p:cNvSpPr>
              <a:spLocks noChangeArrowheads="1"/>
            </p:cNvSpPr>
            <p:nvPr/>
          </p:nvSpPr>
          <p:spPr bwMode="auto">
            <a:xfrm flipV="1">
              <a:off x="4178031" y="4775308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60" name="Up Arrow 66"/>
            <p:cNvSpPr>
              <a:spLocks noChangeArrowheads="1"/>
            </p:cNvSpPr>
            <p:nvPr/>
          </p:nvSpPr>
          <p:spPr bwMode="auto">
            <a:xfrm flipV="1">
              <a:off x="4167876" y="1615979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  <p:sp>
          <p:nvSpPr>
            <p:cNvPr id="61" name="Up Arrow 66"/>
            <p:cNvSpPr>
              <a:spLocks noChangeArrowheads="1"/>
            </p:cNvSpPr>
            <p:nvPr/>
          </p:nvSpPr>
          <p:spPr bwMode="auto">
            <a:xfrm flipV="1">
              <a:off x="4178031" y="5885240"/>
              <a:ext cx="734994" cy="228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dirty="0">
                <a:latin typeface="Times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1477"/>
              </p:ext>
            </p:extLst>
          </p:nvPr>
        </p:nvGraphicFramePr>
        <p:xfrm>
          <a:off x="223612" y="1701286"/>
          <a:ext cx="2441277" cy="4271206"/>
        </p:xfrm>
        <a:graphic>
          <a:graphicData uri="http://schemas.openxmlformats.org/drawingml/2006/table">
            <a:tbl>
              <a:tblPr/>
              <a:tblGrid>
                <a:gridCol w="320623"/>
                <a:gridCol w="1634558"/>
                <a:gridCol w="162032"/>
                <a:gridCol w="162032"/>
                <a:gridCol w="162032"/>
              </a:tblGrid>
              <a:tr h="11355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FNAL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JLAB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SLAC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9200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</a:t>
                      </a:r>
                    </a:p>
                  </a:txBody>
                  <a:tcPr marL="6911" marR="6911" marT="6911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Niobium (Prototype) - existing cavities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Niobium (Production)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Cavities (Prototype) - existing cavities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Helium Vessels (Prototype)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Cavities w/Helium Vessels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-VTS Ready (Production)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Feedthroughs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Flanges &amp; Assoc. Hardware/Seals (VTS &amp; HTS compatible)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Fundamental Power Coupler (FPC)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Interconnecting Bellows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9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Cavity String Assembly Hardware &amp; Seals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 Magnet Assembly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Position Monitor (BPM)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Gate Valves  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 </a:t>
                      </a:r>
                      <a:r>
                        <a:rPr lang="da-DK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Vac. Monitoring </a:t>
                      </a:r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Manifold &amp; Gauge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3557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Cryomodule </a:t>
                      </a:r>
                    </a:p>
                  </a:txBody>
                  <a:tcPr marL="6911" marR="6911" marT="6911" marB="0" vert="vert27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Two-phase Pipe Bellows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244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actuator,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piezos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(Prototype)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093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Tuner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actuator,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piezos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(Production)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Magnetic Shielding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GRHP Sub-assembly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Vacuum Vessel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Coupler Pumping Lines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&amp;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Pumps (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ion+TSP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+ vacuum gauges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Instrumentation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Liquid Level Probes &amp; JT Valve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509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Beamline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Interconnect Parts including Aluminum Heat Shields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1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HOM Absorber                                               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125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Shipping Frames 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&amp;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Caps + Shock Log Devices                                         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911" marR="6911" marT="6911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1831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11" marR="6911" marT="691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 =  Lead </a:t>
                      </a:r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SLAC LCLSII-4.1-PM-0229-R0 (June2014)</a:t>
                      </a:r>
                    </a:p>
                  </a:txBody>
                  <a:tcPr marL="6911" marR="6911" marT="691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73" y="1152230"/>
            <a:ext cx="1908723" cy="45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Hygiene – Flux Gates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13 flux gates installed on the cold </a:t>
            </a:r>
            <a:r>
              <a:rPr lang="en-US" dirty="0" smtClean="0"/>
              <a:t>mass</a:t>
            </a:r>
          </a:p>
          <a:p>
            <a:pPr marL="800100" lvl="1" indent="-342900"/>
            <a:r>
              <a:rPr lang="en-US" dirty="0" smtClean="0"/>
              <a:t>Eight are </a:t>
            </a:r>
            <a:r>
              <a:rPr lang="en-US" dirty="0"/>
              <a:t>located inside the helium vessels on cavities 1, 4, 5 and </a:t>
            </a:r>
            <a:r>
              <a:rPr lang="en-US" dirty="0" smtClean="0"/>
              <a:t>8</a:t>
            </a:r>
          </a:p>
          <a:p>
            <a:pPr marL="1033463" lvl="2" indent="-342900"/>
            <a:r>
              <a:rPr lang="en-US" dirty="0" smtClean="0"/>
              <a:t>Two per cavity; top and bottom</a:t>
            </a:r>
          </a:p>
          <a:p>
            <a:pPr marL="800100" lvl="1" indent="-342900"/>
            <a:r>
              <a:rPr lang="en-US" dirty="0" smtClean="0"/>
              <a:t>Three are </a:t>
            </a:r>
            <a:r>
              <a:rPr lang="en-US" dirty="0"/>
              <a:t>attached to the second layer magnetic shields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Flux gate measurements have been taken at predetermined phases of cold mass assembly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086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Hygiene – Data and Observations (</a:t>
            </a:r>
            <a:r>
              <a:rPr lang="en-US" dirty="0" err="1" smtClean="0"/>
              <a:t>G.Cheng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Inside </a:t>
            </a:r>
            <a:r>
              <a:rPr lang="en-US" sz="1600" dirty="0"/>
              <a:t>HV FGs show lower readings </a:t>
            </a:r>
            <a:r>
              <a:rPr lang="en-US" sz="1600" dirty="0" smtClean="0"/>
              <a:t>compared to Fermi's </a:t>
            </a:r>
            <a:r>
              <a:rPr lang="en-US" sz="1600" dirty="0"/>
              <a:t>6/1 </a:t>
            </a:r>
            <a:r>
              <a:rPr lang="en-US" sz="1600" dirty="0" smtClean="0"/>
              <a:t>data</a:t>
            </a:r>
            <a:r>
              <a:rPr lang="en-US" sz="1600" dirty="0"/>
              <a:t>, when </a:t>
            </a:r>
            <a:r>
              <a:rPr lang="en-US" sz="1600" dirty="0" err="1" smtClean="0"/>
              <a:t>pCM</a:t>
            </a:r>
            <a:r>
              <a:rPr lang="en-US" sz="1600" dirty="0" smtClean="0"/>
              <a:t> cold </a:t>
            </a:r>
            <a:r>
              <a:rPr lang="en-US" sz="1600" dirty="0"/>
              <a:t>mass </a:t>
            </a:r>
            <a:r>
              <a:rPr lang="en-US" sz="1600" dirty="0" smtClean="0"/>
              <a:t>is slid into VV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Numbers </a:t>
            </a:r>
            <a:r>
              <a:rPr lang="en-US" sz="1600" dirty="0"/>
              <a:t>above 5 </a:t>
            </a:r>
            <a:r>
              <a:rPr lang="en-US" sz="1600" dirty="0" err="1"/>
              <a:t>mG</a:t>
            </a:r>
            <a:r>
              <a:rPr lang="en-US" sz="1600" dirty="0"/>
              <a:t> are </a:t>
            </a:r>
            <a:r>
              <a:rPr lang="en-US" sz="1600" dirty="0" smtClean="0"/>
              <a:t>unfavorable</a:t>
            </a:r>
            <a:r>
              <a:rPr lang="en-US" sz="1600" dirty="0"/>
              <a:t>. </a:t>
            </a:r>
            <a:r>
              <a:rPr lang="en-US" sz="1600" dirty="0" smtClean="0"/>
              <a:t>Both </a:t>
            </a:r>
            <a:r>
              <a:rPr lang="en-US" sz="1600" dirty="0" err="1" smtClean="0"/>
              <a:t>JLab</a:t>
            </a:r>
            <a:r>
              <a:rPr lang="en-US" sz="1600" dirty="0" smtClean="0"/>
              <a:t> and Fermi have values above 5 </a:t>
            </a:r>
            <a:r>
              <a:rPr lang="en-US" sz="1600" dirty="0" err="1" smtClean="0"/>
              <a:t>mG</a:t>
            </a:r>
            <a:r>
              <a:rPr lang="en-US" sz="1600" dirty="0" smtClean="0"/>
              <a:t>, 7.89 </a:t>
            </a:r>
            <a:r>
              <a:rPr lang="en-US" sz="1600" dirty="0" err="1"/>
              <a:t>mG</a:t>
            </a:r>
            <a:r>
              <a:rPr lang="en-US" sz="1600" dirty="0"/>
              <a:t> and 11.08 </a:t>
            </a:r>
            <a:r>
              <a:rPr lang="en-US" sz="1600" dirty="0" err="1" smtClean="0"/>
              <a:t>mG</a:t>
            </a:r>
            <a:r>
              <a:rPr lang="en-US" sz="1600" dirty="0" smtClean="0"/>
              <a:t> (both are </a:t>
            </a:r>
            <a:r>
              <a:rPr lang="en-US" sz="1600" dirty="0"/>
              <a:t>transverse </a:t>
            </a:r>
            <a:r>
              <a:rPr lang="en-US" sz="1600" dirty="0" smtClean="0"/>
              <a:t>components) and 26 </a:t>
            </a:r>
            <a:r>
              <a:rPr lang="en-US" sz="1600" dirty="0" err="1"/>
              <a:t>mG</a:t>
            </a:r>
            <a:r>
              <a:rPr lang="en-US" sz="1600" dirty="0"/>
              <a:t> and </a:t>
            </a:r>
            <a:r>
              <a:rPr lang="en-US" sz="1600" dirty="0" smtClean="0"/>
              <a:t>10 </a:t>
            </a:r>
            <a:r>
              <a:rPr lang="en-US" sz="1600" dirty="0" err="1" smtClean="0"/>
              <a:t>mG</a:t>
            </a:r>
            <a:r>
              <a:rPr lang="en-US" sz="1600" dirty="0" smtClean="0"/>
              <a:t>, respectively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Two FGs </a:t>
            </a:r>
            <a:r>
              <a:rPr lang="en-US" sz="1600" dirty="0"/>
              <a:t>attached to mag shield show 3.1 </a:t>
            </a:r>
            <a:r>
              <a:rPr lang="en-US" sz="1600" dirty="0" err="1"/>
              <a:t>mG</a:t>
            </a:r>
            <a:r>
              <a:rPr lang="en-US" sz="1600" dirty="0"/>
              <a:t> and 4 </a:t>
            </a:r>
            <a:r>
              <a:rPr lang="en-US" sz="1600" dirty="0" err="1"/>
              <a:t>mG</a:t>
            </a:r>
            <a:r>
              <a:rPr lang="en-US" sz="1600" dirty="0"/>
              <a:t> </a:t>
            </a:r>
            <a:r>
              <a:rPr lang="en-US" sz="1600" dirty="0" smtClean="0"/>
              <a:t>readings</a:t>
            </a:r>
            <a:r>
              <a:rPr lang="en-US" sz="16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2" y="3063834"/>
            <a:ext cx="8344457" cy="317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4478" y="6234054"/>
            <a:ext cx="502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 of Gary Cheng, </a:t>
            </a:r>
            <a:r>
              <a:rPr lang="en-US" sz="1400" dirty="0" err="1" smtClean="0"/>
              <a:t>JLab</a:t>
            </a:r>
            <a:r>
              <a:rPr lang="en-US" sz="1400" dirty="0" smtClean="0"/>
              <a:t> Mechanical Engineering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3830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Operations 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1" y="1243583"/>
            <a:ext cx="3352636" cy="527575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/>
              <a:t>SRF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Part of Accelerator Division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Execution of all SRF related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Technical support to onsite accelerators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LCLS II</a:t>
            </a:r>
          </a:p>
          <a:p>
            <a:pPr marL="800100" lvl="1" indent="-342900"/>
            <a:r>
              <a:rPr lang="en-US" b="1" dirty="0" smtClean="0">
                <a:solidFill>
                  <a:srgbClr val="0000FF"/>
                </a:solidFill>
              </a:rPr>
              <a:t>Most of the Organization  experienced the </a:t>
            </a:r>
            <a:r>
              <a:rPr lang="en-US" b="1" dirty="0" err="1" smtClean="0">
                <a:solidFill>
                  <a:srgbClr val="0000FF"/>
                </a:solidFill>
              </a:rPr>
              <a:t>pCM</a:t>
            </a:r>
            <a:r>
              <a:rPr lang="en-US" b="1" dirty="0" smtClean="0">
                <a:solidFill>
                  <a:srgbClr val="0000FF"/>
                </a:solidFill>
              </a:rPr>
              <a:t> and will be engaged in Production</a:t>
            </a:r>
          </a:p>
          <a:p>
            <a:endParaRPr lang="en-US" b="1" dirty="0" smtClean="0"/>
          </a:p>
          <a:p>
            <a:r>
              <a:rPr lang="en-US" b="1" dirty="0" smtClean="0"/>
              <a:t>LCLSII Project in SRF Operations</a:t>
            </a:r>
            <a:endParaRPr lang="en-US" b="1" dirty="0"/>
          </a:p>
          <a:p>
            <a:r>
              <a:rPr lang="en-US" sz="1600" dirty="0" smtClean="0"/>
              <a:t>Cost Account Manager (CAM)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Ed Daly</a:t>
            </a:r>
          </a:p>
          <a:p>
            <a:r>
              <a:rPr lang="en-US" sz="1600" dirty="0" smtClean="0"/>
              <a:t>Project Engineer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Katherine Wilson</a:t>
            </a:r>
          </a:p>
          <a:p>
            <a:r>
              <a:rPr lang="en-US" sz="1600" dirty="0" smtClean="0"/>
              <a:t>SRF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 smtClean="0"/>
              <a:t>pCM</a:t>
            </a:r>
            <a:r>
              <a:rPr lang="en-US" sz="1600" dirty="0" smtClean="0"/>
              <a:t> Tooling</a:t>
            </a:r>
          </a:p>
          <a:p>
            <a:pPr marL="342900" indent="-342900"/>
            <a:r>
              <a:rPr lang="en-US" sz="1600" dirty="0" smtClean="0"/>
              <a:t>Cavity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Cavity processing, vertical test and string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CM instrumentation</a:t>
            </a:r>
          </a:p>
          <a:p>
            <a:r>
              <a:rPr lang="en-US" sz="1600" dirty="0" smtClean="0"/>
              <a:t>Cryomodule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Cryomodule assembly and welding</a:t>
            </a:r>
          </a:p>
          <a:p>
            <a:r>
              <a:rPr lang="en-US" sz="1600" dirty="0" smtClean="0"/>
              <a:t>SRF Project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Acceptance inspections, document control and quality</a:t>
            </a:r>
          </a:p>
          <a:p>
            <a:r>
              <a:rPr lang="en-US" sz="1600" dirty="0" smtClean="0"/>
              <a:t>SRF Beam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Cryomodule test</a:t>
            </a:r>
          </a:p>
          <a:p>
            <a:pPr marL="342900" indent="-342900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1249363"/>
            <a:ext cx="4546272" cy="526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37" y="6091239"/>
            <a:ext cx="2008872" cy="57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967893" y="2548467"/>
            <a:ext cx="0" cy="3542771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967893" y="2548467"/>
            <a:ext cx="152399" cy="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874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A4001D"/>
                </a:solidFill>
              </a:rPr>
              <a:t>pCM</a:t>
            </a:r>
            <a:r>
              <a:rPr lang="en-US" sz="3600" dirty="0" smtClean="0">
                <a:solidFill>
                  <a:srgbClr val="A4001D"/>
                </a:solidFill>
              </a:rPr>
              <a:t> Completion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387057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3988816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A4001D"/>
                </a:solidFill>
                <a:ea typeface="+mj-ea"/>
              </a:rPr>
              <a:t>Vacuum </a:t>
            </a:r>
            <a:r>
              <a:rPr lang="en-US" b="1" dirty="0">
                <a:solidFill>
                  <a:srgbClr val="A4001D"/>
                </a:solidFill>
                <a:ea typeface="+mj-ea"/>
              </a:rPr>
              <a:t>Vessel Primary </a:t>
            </a:r>
            <a:r>
              <a:rPr lang="en-US" b="1" dirty="0" smtClean="0">
                <a:solidFill>
                  <a:srgbClr val="A4001D"/>
                </a:solidFill>
                <a:ea typeface="+mj-ea"/>
              </a:rPr>
              <a:t>Tasks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Install and weld lower 5K aluminum shields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Wrap 10 layers of MLI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Install and weld 80K shields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Lay and wrap 30 layers of MLI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Trim insulations around main couplers, magnet and cold mass support posts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Slide vacuum vessel onto the cold mass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Align cold mass to the vacuum vessel (laser tracker)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A4001D"/>
              </a:solidFill>
              <a:ea typeface="+mj-e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4648200" y="1252728"/>
            <a:ext cx="3886200" cy="4030471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dirty="0" smtClean="0">
                <a:solidFill>
                  <a:srgbClr val="A4001D"/>
                </a:solidFill>
              </a:rPr>
              <a:t>Final Assembly Primary </a:t>
            </a:r>
            <a:r>
              <a:rPr lang="en-US" sz="3100" b="1" dirty="0">
                <a:solidFill>
                  <a:srgbClr val="A4001D"/>
                </a:solidFill>
              </a:rPr>
              <a:t>Tasks</a:t>
            </a:r>
          </a:p>
          <a:p>
            <a:pPr lvl="1">
              <a:defRPr/>
            </a:pPr>
            <a:r>
              <a:rPr lang="en-US" dirty="0"/>
              <a:t>Install warm part of the main power couplers + RF Waveguides</a:t>
            </a:r>
          </a:p>
          <a:p>
            <a:pPr lvl="1">
              <a:defRPr/>
            </a:pPr>
            <a:r>
              <a:rPr lang="en-US" dirty="0"/>
              <a:t>Route &amp; terminate  instrumentations wires and RF cables to the feedthrough flanges on the vacuum vessel</a:t>
            </a:r>
          </a:p>
          <a:p>
            <a:pPr lvl="1">
              <a:defRPr/>
            </a:pPr>
            <a:r>
              <a:rPr lang="en-US" dirty="0"/>
              <a:t>Install warm end coupler vacuum/pumping lines</a:t>
            </a:r>
          </a:p>
          <a:p>
            <a:pPr lvl="1">
              <a:defRPr/>
            </a:pPr>
            <a:r>
              <a:rPr lang="en-US" dirty="0"/>
              <a:t>Pump down and leak check warm end coupler vacuum 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70C0"/>
                </a:solidFill>
              </a:rPr>
              <a:t>Install </a:t>
            </a:r>
            <a:r>
              <a:rPr lang="en-US" b="1" dirty="0">
                <a:solidFill>
                  <a:srgbClr val="0070C0"/>
                </a:solidFill>
              </a:rPr>
              <a:t>End Cans and Prep for CM Test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799" y="5434632"/>
            <a:ext cx="811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pCM</a:t>
            </a:r>
            <a:r>
              <a:rPr lang="en-US" sz="2000" b="1" dirty="0" smtClean="0">
                <a:solidFill>
                  <a:srgbClr val="0000FF"/>
                </a:solidFill>
              </a:rPr>
              <a:t> Assembly is scheduled to be completed by late October</a:t>
            </a:r>
          </a:p>
        </p:txBody>
      </p:sp>
    </p:spTree>
    <p:extLst>
      <p:ext uri="{BB962C8B-B14F-4D97-AF65-F5344CB8AC3E}">
        <p14:creationId xmlns:p14="http://schemas.microsoft.com/office/powerpoint/2010/main" val="3801789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P6 Schedule (July)</a:t>
            </a:r>
            <a:endParaRPr lang="en-US" sz="2800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768719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1146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July P6 shows </a:t>
            </a:r>
            <a:r>
              <a:rPr lang="en-US" dirty="0" err="1" smtClean="0"/>
              <a:t>pCM</a:t>
            </a:r>
            <a:r>
              <a:rPr lang="en-US" dirty="0" smtClean="0"/>
              <a:t> assembly to be completed by 10/20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Acceptance test to be completed by 11/30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1" y="2870168"/>
            <a:ext cx="8627310" cy="27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9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Infrastructure added for LCLS II has all been installed and exercised through the </a:t>
            </a:r>
            <a:r>
              <a:rPr lang="en-US" dirty="0" err="1" smtClean="0"/>
              <a:t>pCM</a:t>
            </a:r>
            <a:r>
              <a:rPr lang="en-US" dirty="0" smtClean="0"/>
              <a:t> assembly</a:t>
            </a:r>
          </a:p>
          <a:p>
            <a:pPr marL="800100" lvl="1" indent="-342900"/>
            <a:r>
              <a:rPr lang="en-US" dirty="0" smtClean="0"/>
              <a:t>Actual use and mock-ups</a:t>
            </a:r>
            <a:endParaRPr lang="en-US" dirty="0"/>
          </a:p>
          <a:p>
            <a:pPr marL="800100" lvl="1" indent="-342900"/>
            <a:r>
              <a:rPr lang="en-US" dirty="0" smtClean="0"/>
              <a:t>CMTF upgrades are still in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documentation processes and work control documents (travelers, procedures, NCRs) were implemented and in full use for the </a:t>
            </a:r>
            <a:r>
              <a:rPr lang="en-US" dirty="0" err="1" smtClean="0"/>
              <a:t>pCM</a:t>
            </a:r>
            <a:endParaRPr lang="en-US" dirty="0" smtClean="0"/>
          </a:p>
          <a:p>
            <a:pPr marL="800100" lvl="1" indent="-342900"/>
            <a:r>
              <a:rPr lang="en-US" dirty="0" smtClean="0"/>
              <a:t>Will provide a good starting point for production systems and 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Acceptance Inspection and QA work centers got a lot of “burn-in” with the </a:t>
            </a:r>
            <a:r>
              <a:rPr lang="en-US" dirty="0" err="1" smtClean="0"/>
              <a:t>pCM</a:t>
            </a:r>
            <a:r>
              <a:rPr lang="en-US" dirty="0" smtClean="0"/>
              <a:t> (well over 200 NCRs!)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Cavity Prep and Test yielded a very good set of prototype cavities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CM assembly groups have gained a lot of experience with the LCLS II type of cryomodule and with technology transfer!</a:t>
            </a:r>
          </a:p>
          <a:p>
            <a:pPr marL="800100" lvl="1" indent="-342900"/>
            <a:r>
              <a:rPr lang="en-US" dirty="0" smtClean="0"/>
              <a:t>The collaborations have gained much run time!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Staff in SRF Ops have all had a hand in the production aspects of the LCLS II </a:t>
            </a:r>
            <a:r>
              <a:rPr lang="en-US" dirty="0" err="1" smtClean="0"/>
              <a:t>pCM</a:t>
            </a:r>
            <a:endParaRPr lang="en-US" dirty="0"/>
          </a:p>
          <a:p>
            <a:pPr marL="800100" lvl="1" indent="-342900"/>
            <a:r>
              <a:rPr lang="en-US" dirty="0" smtClean="0"/>
              <a:t>Have gained a good amount of experience which will pay dividends in our production efforts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pCM</a:t>
            </a:r>
            <a:r>
              <a:rPr lang="en-US" dirty="0" smtClean="0"/>
              <a:t> cold mass assembly is almost 100% done and plans are to insert it into the vacuum vessel week of Sep. 19</a:t>
            </a:r>
            <a:r>
              <a:rPr lang="en-US" baseline="30000" dirty="0" smtClean="0"/>
              <a:t>th</a:t>
            </a:r>
            <a:r>
              <a:rPr lang="en-US" dirty="0" smtClean="0"/>
              <a:t>, test in Winter of ‘16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44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57200" y="1957961"/>
            <a:ext cx="8108950" cy="2542604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600" dirty="0">
                <a:solidFill>
                  <a:prstClr val="black"/>
                </a:solidFill>
                <a:latin typeface="Minion Pro"/>
              </a:rPr>
              <a:t>Thanks for your attention!</a:t>
            </a:r>
          </a:p>
          <a:p>
            <a:pPr algn="ctr"/>
            <a:endParaRPr lang="en-US" sz="2600" dirty="0">
              <a:solidFill>
                <a:prstClr val="black"/>
              </a:solidFill>
              <a:latin typeface="Minion Pro"/>
            </a:endParaRPr>
          </a:p>
          <a:p>
            <a:pPr algn="ctr"/>
            <a:r>
              <a:rPr lang="en-US" sz="2600" dirty="0">
                <a:solidFill>
                  <a:prstClr val="black"/>
                </a:solidFill>
                <a:latin typeface="Minion Pro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435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Backup Material</a:t>
            </a:r>
            <a:endParaRPr lang="en-US" sz="36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2909978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1.04.06.06.05 </a:t>
            </a:r>
            <a:r>
              <a:rPr lang="en-US" dirty="0" err="1" smtClean="0"/>
              <a:t>JLab</a:t>
            </a:r>
            <a:r>
              <a:rPr lang="en-US" dirty="0"/>
              <a:t>	Prototype Cryomodule 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>Technical </a:t>
            </a:r>
            <a:r>
              <a:rPr lang="en-US" sz="1800" b="1" dirty="0"/>
              <a:t>Objective: </a:t>
            </a:r>
            <a:endParaRPr lang="en-US" sz="1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Perform </a:t>
            </a:r>
            <a:r>
              <a:rPr lang="en-US" sz="1600" dirty="0"/>
              <a:t>acceptance testing of one prototype cryomodule as part of the </a:t>
            </a:r>
            <a:r>
              <a:rPr lang="en-US" sz="1600" dirty="0" err="1"/>
              <a:t>Jlab</a:t>
            </a:r>
            <a:r>
              <a:rPr lang="en-US" sz="1600" dirty="0"/>
              <a:t> LCLS II cryomodule production.</a:t>
            </a:r>
          </a:p>
          <a:p>
            <a:r>
              <a:rPr lang="en-US" sz="1800" b="1" dirty="0" smtClean="0"/>
              <a:t>Scope </a:t>
            </a:r>
            <a:r>
              <a:rPr lang="en-US" sz="1800" b="1" dirty="0"/>
              <a:t>of Work: </a:t>
            </a:r>
            <a:endParaRPr lang="en-US" sz="1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Install </a:t>
            </a:r>
            <a:r>
              <a:rPr lang="en-US" sz="1600" dirty="0"/>
              <a:t>prototype cryomodule in the cryomodule test facility and perform warm and cold functional tests.  Prepare cryomodule for shipping.</a:t>
            </a:r>
          </a:p>
          <a:p>
            <a:r>
              <a:rPr lang="en-US" sz="1800" b="1" dirty="0" smtClean="0"/>
              <a:t>Deliverables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Completed </a:t>
            </a:r>
            <a:r>
              <a:rPr lang="en-US" sz="1600" dirty="0"/>
              <a:t>travelers and test reports and associated documentation.</a:t>
            </a:r>
          </a:p>
          <a:p>
            <a:r>
              <a:rPr lang="en-US" sz="1800" b="1" dirty="0" smtClean="0"/>
              <a:t>Relationships/Interfaces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Shipping </a:t>
            </a:r>
            <a:endParaRPr lang="en-US" sz="1600" dirty="0"/>
          </a:p>
          <a:p>
            <a:r>
              <a:rPr lang="en-US" sz="1800" b="1" dirty="0" smtClean="0"/>
              <a:t>Assumptions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NA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9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1.04.06.06.01 </a:t>
            </a:r>
            <a:r>
              <a:rPr lang="en-US" dirty="0" err="1" smtClean="0"/>
              <a:t>JLab</a:t>
            </a:r>
            <a:r>
              <a:rPr lang="en-US" dirty="0"/>
              <a:t>	Prototype Procurements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dirty="0" smtClean="0"/>
              <a:t>Technical Objective</a:t>
            </a:r>
          </a:p>
          <a:p>
            <a:pPr marL="342900" indent="-3429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/>
              <a:t>Procure required components to support the production of 0ne 1.3 GHz prototype </a:t>
            </a:r>
            <a:r>
              <a:rPr lang="en-US" sz="1800" dirty="0" err="1"/>
              <a:t>cryomodules</a:t>
            </a:r>
            <a:r>
              <a:rPr lang="en-US" sz="1800" dirty="0"/>
              <a:t> at FNAL and JLAB</a:t>
            </a:r>
          </a:p>
          <a:p>
            <a:r>
              <a:rPr lang="en-US" sz="1800" b="1" dirty="0"/>
              <a:t>Scope of </a:t>
            </a:r>
            <a:r>
              <a:rPr lang="en-US" sz="1800" b="1" dirty="0" smtClean="0"/>
              <a:t>Work</a:t>
            </a: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Source selection, procurement and technical support for long-lead and non-long-lead components.</a:t>
            </a:r>
          </a:p>
          <a:p>
            <a:r>
              <a:rPr lang="en-US" sz="1800" b="1" dirty="0" smtClean="0"/>
              <a:t>Deliverables</a:t>
            </a:r>
            <a:endParaRPr lang="en-US" sz="1800" b="1" dirty="0"/>
          </a:p>
          <a:p>
            <a:pPr marL="342900" indent="-34290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800" dirty="0" err="1"/>
              <a:t>pCM</a:t>
            </a:r>
            <a:r>
              <a:rPr lang="en-US" sz="1800" dirty="0"/>
              <a:t> hardware</a:t>
            </a:r>
          </a:p>
          <a:p>
            <a:r>
              <a:rPr lang="en-US" sz="1800" b="1" dirty="0" smtClean="0"/>
              <a:t>Relationships/Interfaces</a:t>
            </a:r>
            <a:endParaRPr lang="en-US" sz="1800" b="1" dirty="0"/>
          </a:p>
          <a:p>
            <a:pPr marL="342900" indent="-342900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800" dirty="0"/>
              <a:t>FNAL design efforts</a:t>
            </a:r>
          </a:p>
          <a:p>
            <a:r>
              <a:rPr lang="en-US" sz="1800" b="1" dirty="0" smtClean="0"/>
              <a:t>Assumptions</a:t>
            </a:r>
            <a:endParaRPr lang="en-US" sz="1800" b="1" dirty="0"/>
          </a:p>
          <a:p>
            <a:pPr marL="342900" indent="-342900">
              <a:lnSpc>
                <a:spcPct val="140000"/>
              </a:lnSpc>
              <a:buFont typeface="Arial" pitchFamily="34" charset="0"/>
              <a:buChar char="•"/>
            </a:pPr>
            <a:r>
              <a:rPr lang="en-US" sz="1800" dirty="0"/>
              <a:t>NA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Provided SOTRs (Subcontracting Officer’s Technical Representatives) for all procurements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Lead Lab for </a:t>
            </a:r>
            <a:r>
              <a:rPr lang="en-US" sz="1800" dirty="0" err="1" smtClean="0"/>
              <a:t>pCM</a:t>
            </a:r>
            <a:r>
              <a:rPr lang="en-US" sz="1800" dirty="0" smtClean="0"/>
              <a:t> cavity feed-</a:t>
            </a:r>
            <a:r>
              <a:rPr lang="en-US" sz="1800" dirty="0" err="1" smtClean="0"/>
              <a:t>throughs</a:t>
            </a:r>
            <a:r>
              <a:rPr lang="en-US" sz="1800" dirty="0" smtClean="0"/>
              <a:t>, vertical test hardware, gate valves, copper plated string components (spools and bellows), and shipping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All procurements have been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Shipping Frame</a:t>
            </a:r>
          </a:p>
        </p:txBody>
      </p:sp>
    </p:spTree>
    <p:extLst>
      <p:ext uri="{BB962C8B-B14F-4D97-AF65-F5344CB8AC3E}">
        <p14:creationId xmlns:p14="http://schemas.microsoft.com/office/powerpoint/2010/main" val="325300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Slide Number Placeholder 3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48C5009-245B-4503-924A-A28F8257A7A1}" type="slidenum">
              <a:rPr lang="en-US" altLang="en-US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SRF Facilities at JLab</a:t>
            </a:r>
            <a:endParaRPr lang="en-US" altLang="en-US" sz="3200" dirty="0" smtClean="0">
              <a:latin typeface="Minion Pro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35" y="1123018"/>
            <a:ext cx="6966020" cy="52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23"/>
          <p:cNvSpPr txBox="1">
            <a:spLocks noChangeArrowheads="1"/>
          </p:cNvSpPr>
          <p:nvPr/>
        </p:nvSpPr>
        <p:spPr bwMode="auto">
          <a:xfrm>
            <a:off x="7864623" y="4125896"/>
            <a:ext cx="1125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Start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22538" name="TextBox 24"/>
          <p:cNvSpPr txBox="1">
            <a:spLocks noChangeArrowheads="1"/>
          </p:cNvSpPr>
          <p:nvPr/>
        </p:nvSpPr>
        <p:spPr bwMode="auto">
          <a:xfrm>
            <a:off x="4228796" y="5838207"/>
            <a:ext cx="11604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Ship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44665" y="2512194"/>
            <a:ext cx="0" cy="131555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863671" y="3827749"/>
            <a:ext cx="2180994" cy="34926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76371" y="3856324"/>
            <a:ext cx="0" cy="13970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863671" y="3948399"/>
            <a:ext cx="2586038" cy="34925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454471" y="3926174"/>
            <a:ext cx="7938" cy="11747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20771" y="5097750"/>
            <a:ext cx="2941638" cy="41274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20771" y="4002374"/>
            <a:ext cx="0" cy="1149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19171" y="4002374"/>
            <a:ext cx="0" cy="1276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419171" y="4008724"/>
            <a:ext cx="114300" cy="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412821" y="5253324"/>
            <a:ext cx="736600" cy="6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43071" y="5240624"/>
            <a:ext cx="0" cy="114935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8317" y="2188713"/>
            <a:ext cx="1630018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Located in Annex –</a:t>
            </a:r>
          </a:p>
          <a:p>
            <a:r>
              <a:rPr lang="en-US" sz="1400" dirty="0" smtClean="0"/>
              <a:t>Receiving</a:t>
            </a:r>
          </a:p>
          <a:p>
            <a:r>
              <a:rPr lang="en-US" sz="1400" dirty="0" smtClean="0"/>
              <a:t>Inspection</a:t>
            </a:r>
          </a:p>
          <a:p>
            <a:r>
              <a:rPr lang="en-US" sz="1400" dirty="0" smtClean="0"/>
              <a:t>Inventory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0587" y="4271217"/>
            <a:ext cx="163001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Offsite Storage (Production)</a:t>
            </a:r>
            <a:endParaRPr lang="en-US" sz="1400" dirty="0"/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H="1" flipV="1">
            <a:off x="230587" y="1979875"/>
            <a:ext cx="752739" cy="20883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382988" y="4794437"/>
            <a:ext cx="662608" cy="484287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44665" y="2512194"/>
            <a:ext cx="1568918" cy="1905802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91137" y="4640549"/>
            <a:ext cx="159826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CMM/RF Checks</a:t>
            </a:r>
            <a:endParaRPr lang="en-US" sz="1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Traveler Development Progress Chart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316381"/>
            <a:ext cx="6875462" cy="510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076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Traveler Status </a:t>
            </a:r>
            <a:r>
              <a:rPr lang="en-US" sz="2700" dirty="0" smtClean="0"/>
              <a:t>(listed </a:t>
            </a:r>
            <a:r>
              <a:rPr lang="en-US" sz="2700" dirty="0"/>
              <a:t>by Month)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41028" y="1600200"/>
            <a:ext cx="6861943" cy="45259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21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Traveler Status </a:t>
            </a:r>
            <a:r>
              <a:rPr lang="en-US" sz="1800" dirty="0" smtClean="0"/>
              <a:t>(</a:t>
            </a:r>
            <a:r>
              <a:rPr lang="en-US" sz="1800" dirty="0"/>
              <a:t>listed by Work Center Activity)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95600"/>
            <a:ext cx="5505640" cy="365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887199" y="1447800"/>
            <a:ext cx="5846481" cy="3860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98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NCR </a:t>
            </a:r>
            <a:r>
              <a:rPr lang="en-US" dirty="0" smtClean="0"/>
              <a:t>Status </a:t>
            </a:r>
            <a:r>
              <a:rPr lang="en-US" sz="2700" dirty="0" smtClean="0"/>
              <a:t>(</a:t>
            </a:r>
            <a:r>
              <a:rPr lang="en-US" sz="2700" dirty="0"/>
              <a:t>listed by </a:t>
            </a:r>
            <a:r>
              <a:rPr lang="en-US" sz="2700" dirty="0" smtClean="0"/>
              <a:t>Month)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18939" y="1600200"/>
            <a:ext cx="6906121" cy="45259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/>
              <a:t>NCR </a:t>
            </a:r>
            <a:r>
              <a:rPr lang="en-US" dirty="0" smtClean="0"/>
              <a:t>Status </a:t>
            </a:r>
            <a:r>
              <a:rPr lang="en-US" sz="1800" dirty="0" smtClean="0"/>
              <a:t>(listed </a:t>
            </a:r>
            <a:r>
              <a:rPr lang="en-US" sz="1800" dirty="0"/>
              <a:t>by Work Center Activity)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54363"/>
            <a:ext cx="5392221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750485" y="1447800"/>
            <a:ext cx="5936315" cy="3926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NCR </a:t>
            </a:r>
            <a:r>
              <a:rPr lang="en-US" dirty="0" smtClean="0"/>
              <a:t>Status  </a:t>
            </a:r>
            <a:r>
              <a:rPr lang="en-US" sz="1800" dirty="0" smtClean="0"/>
              <a:t>(listed </a:t>
            </a:r>
            <a:r>
              <a:rPr lang="en-US" sz="1800" dirty="0"/>
              <a:t>by traveler)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77621"/>
            <a:ext cx="5138933" cy="370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276600" y="1600200"/>
            <a:ext cx="5486400" cy="395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1331844"/>
            <a:ext cx="8229600" cy="4002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NCRs Initiated to First Response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3580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42160" y="5334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17520" y="5334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92880" y="5334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68240" y="5334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92549" y="5334000"/>
            <a:ext cx="124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Month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00" y="533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2590800" y="1819175"/>
            <a:ext cx="3505200" cy="191462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 new NCR this month…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3149" y="42788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8952" y="4278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17520" y="4278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86463" y="4278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8240" y="4278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4278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38918" y="427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NCRs Time to Closure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696" y="58790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3096" y="5879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58790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20096" y="5879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5879068"/>
            <a:ext cx="124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Month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0114" y="5879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1621693"/>
            <a:ext cx="8229600" cy="4257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NCRs by Classification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7200" y="1650537"/>
            <a:ext cx="8229600" cy="442528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14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Open </a:t>
            </a:r>
            <a:r>
              <a:rPr lang="en-US" dirty="0" smtClean="0"/>
              <a:t>NCRs: HELV &amp; FPC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91684768"/>
              </p:ext>
            </p:extLst>
          </p:nvPr>
        </p:nvGraphicFramePr>
        <p:xfrm>
          <a:off x="304797" y="990600"/>
          <a:ext cx="8610602" cy="5714999"/>
        </p:xfrm>
        <a:graphic>
          <a:graphicData uri="http://schemas.openxmlformats.org/drawingml/2006/table">
            <a:tbl>
              <a:tblPr/>
              <a:tblGrid>
                <a:gridCol w="820936">
                  <a:extLst>
                    <a:ext uri="{9D8B030D-6E8A-4147-A177-3AD203B41FA5}">
                      <a16:colId xmlns:a16="http://schemas.microsoft.com/office/drawing/2014/main" xmlns="" val="3315003542"/>
                    </a:ext>
                  </a:extLst>
                </a:gridCol>
                <a:gridCol w="894728">
                  <a:extLst>
                    <a:ext uri="{9D8B030D-6E8A-4147-A177-3AD203B41FA5}">
                      <a16:colId xmlns:a16="http://schemas.microsoft.com/office/drawing/2014/main" xmlns="" val="1722683980"/>
                    </a:ext>
                  </a:extLst>
                </a:gridCol>
                <a:gridCol w="684882">
                  <a:extLst>
                    <a:ext uri="{9D8B030D-6E8A-4147-A177-3AD203B41FA5}">
                      <a16:colId xmlns:a16="http://schemas.microsoft.com/office/drawing/2014/main" xmlns="" val="446115793"/>
                    </a:ext>
                  </a:extLst>
                </a:gridCol>
                <a:gridCol w="2730303">
                  <a:extLst>
                    <a:ext uri="{9D8B030D-6E8A-4147-A177-3AD203B41FA5}">
                      <a16:colId xmlns:a16="http://schemas.microsoft.com/office/drawing/2014/main" xmlns="" val="7694484"/>
                    </a:ext>
                  </a:extLst>
                </a:gridCol>
                <a:gridCol w="823242">
                  <a:extLst>
                    <a:ext uri="{9D8B030D-6E8A-4147-A177-3AD203B41FA5}">
                      <a16:colId xmlns:a16="http://schemas.microsoft.com/office/drawing/2014/main" xmlns="" val="2810660026"/>
                    </a:ext>
                  </a:extLst>
                </a:gridCol>
                <a:gridCol w="1116104">
                  <a:extLst>
                    <a:ext uri="{9D8B030D-6E8A-4147-A177-3AD203B41FA5}">
                      <a16:colId xmlns:a16="http://schemas.microsoft.com/office/drawing/2014/main" xmlns="" val="58583185"/>
                    </a:ext>
                  </a:extLst>
                </a:gridCol>
                <a:gridCol w="885503">
                  <a:extLst>
                    <a:ext uri="{9D8B030D-6E8A-4147-A177-3AD203B41FA5}">
                      <a16:colId xmlns:a16="http://schemas.microsoft.com/office/drawing/2014/main" xmlns="" val="3485678918"/>
                    </a:ext>
                  </a:extLst>
                </a:gridCol>
                <a:gridCol w="654904">
                  <a:extLst>
                    <a:ext uri="{9D8B030D-6E8A-4147-A177-3AD203B41FA5}">
                      <a16:colId xmlns:a16="http://schemas.microsoft.com/office/drawing/2014/main" xmlns="" val="3098142841"/>
                    </a:ext>
                  </a:extLst>
                </a:gridCol>
              </a:tblGrid>
              <a:tr h="13922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 Report for L2PRO-NCR,L2PRO-NCR on 06-Sep-16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911584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TRAV_SEQ_NUM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TRAV_OPEN_DATE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PARTDESCRIPTION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DESCRIBECOMMENT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TRAVELERID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TRAVSEQNUMBER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  </a:t>
                      </a:r>
                    </a:p>
                  </a:txBody>
                  <a:tcPr marL="5513" marR="5513" marT="5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6537111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6-Aug-15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Visual and dimensional out of tolerance, please see pictures and CMM report.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TB9AES034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L2PRO-CAV-INSP-HELV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7131527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6-Aug-15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Probe flange has partial groove in seal surface, probably left by seal rin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TB9AES029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L2PRO-CAV-INSP-HELV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7566126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12-Aug-15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Please see attached for dimensional non-conforming. Beam tube flange (FP end) ha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TB9AES031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L2PRO-CAV-INSP-HELV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1022577"/>
                  </a:ext>
                </a:extLst>
              </a:tr>
              <a:tr h="13922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13-Apr-16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Shock recorder missing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FPC Pair03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8243891"/>
                  </a:ext>
                </a:extLst>
              </a:tr>
              <a:tr h="5568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 main valve (SN2516) on CPC R397361-02-04 in close position, cannot achieve pressure better than 2 10-5 mbar. Suppose damaged valve. Red tagged valve - CPI should check/replace this valve.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CPI-PA-04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9970412"/>
                  </a:ext>
                </a:extLst>
              </a:tr>
              <a:tr h="41766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Static vacuum of CPI-PA-04 R397361-02-04 1000 mbar (normal pressure). Main valve related or improperly torque nuts on cavity flange. Leak check OK.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CPI-PA-04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597846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Difficult to remove cold ceramic protection cup and found residues form the flat VITON gasket on CF100 copper plated.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CPI-PA-04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3282650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Push-rod 006 with weld issues on bellows. Sent back to CPI to be replaced.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CPI-PA-04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7113966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Dirty Swagelog nitrogen admission valves (on WP as well as on CP).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R397361-02-04A04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1996773"/>
                  </a:ext>
                </a:extLst>
              </a:tr>
              <a:tr h="2784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5-May-16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Dirty Swagelog nitrogen admission valves (on WP as well as on CP).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CPI-PA04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9103055"/>
                  </a:ext>
                </a:extLst>
              </a:tr>
              <a:tr h="5568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1-Aug-16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Missing hardware Kit Electron probe with male sex High particulate counts on external surfaces 5K copper anchor oxidized Blood like stains on test stand frame Greasy Swagelog valves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PA003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059045"/>
                  </a:ext>
                </a:extLst>
              </a:tr>
              <a:tr h="56384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17-Aug-16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LCLSII couplers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Greasy nitrogen admission valves on cold ceramic protection cups. 2. SMA connectors with reverse sex. - Use adapters. 3. Particulate counts on external surfaces higher than ESD specifications ( &gt;&gt;100 counts). 4. Oxidized 5K copper anchors.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LPA#04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9100436"/>
                  </a:ext>
                </a:extLst>
              </a:tr>
              <a:tr h="5568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17-Aug-16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couples for LCLSII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Particulate counts on external surfaces higher than ESD specifications ( &gt;&gt;100 counts). 2. Oxidized 5K copper anchors. 3. Missing M8 Nitronic hardware 4. Missing manual antenna actuators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LPA07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5284706"/>
                  </a:ext>
                </a:extLst>
              </a:tr>
              <a:tr h="5568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49615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17-Aug-16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LCLSII couplers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Particulate counts on external surfaces higher than ESD specifications ( &gt;&gt;100 counts). 2. Oxidized 5K copper anchors. 3. Missing M8 Nitronic hardware 4. Missing manual antenna actuators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CPI LPA#08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L2PRO-CAV-INSP-FPC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18619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6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JLab Facilities Improvements: </a:t>
            </a:r>
            <a:br>
              <a:rPr lang="en-US" sz="2800" dirty="0" smtClean="0"/>
            </a:br>
            <a:r>
              <a:rPr lang="en-US" sz="2800" dirty="0" smtClean="0"/>
              <a:t>Assembly Tools Completed &amp; Utilized for </a:t>
            </a:r>
            <a:r>
              <a:rPr lang="en-US" sz="2800" dirty="0" err="1" smtClean="0"/>
              <a:t>pCM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A4001D"/>
                </a:solidFill>
                <a:ea typeface="+mj-ea"/>
              </a:rPr>
              <a:t>Main Cavity Tools</a:t>
            </a:r>
          </a:p>
          <a:p>
            <a:pPr lvl="1"/>
            <a:r>
              <a:rPr lang="en-US" sz="1800" b="1" dirty="0" smtClean="0">
                <a:solidFill>
                  <a:srgbClr val="0000FF"/>
                </a:solidFill>
              </a:rPr>
              <a:t>Mobile clean room rail for cavity string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Clean room tooling - small fixtures for coupler installation, flange </a:t>
            </a:r>
            <a:r>
              <a:rPr lang="en-US" sz="1800" b="1" dirty="0" smtClean="0">
                <a:solidFill>
                  <a:srgbClr val="0000FF"/>
                </a:solidFill>
              </a:rPr>
              <a:t>alignment </a:t>
            </a:r>
            <a:endParaRPr lang="en-US" sz="1800" b="1" dirty="0">
              <a:solidFill>
                <a:srgbClr val="0000FF"/>
              </a:solidFill>
            </a:endParaRPr>
          </a:p>
          <a:p>
            <a:pPr lvl="1"/>
            <a:r>
              <a:rPr lang="en-US" sz="1800" b="1" dirty="0" smtClean="0">
                <a:solidFill>
                  <a:srgbClr val="0000FF"/>
                </a:solidFill>
              </a:rPr>
              <a:t>Cavity handling and storage </a:t>
            </a:r>
            <a:r>
              <a:rPr lang="en-US" sz="1800" b="1" dirty="0">
                <a:solidFill>
                  <a:srgbClr val="0000FF"/>
                </a:solidFill>
              </a:rPr>
              <a:t>e</a:t>
            </a:r>
            <a:r>
              <a:rPr lang="en-US" sz="1800" b="1" dirty="0" smtClean="0">
                <a:solidFill>
                  <a:srgbClr val="0000FF"/>
                </a:solidFill>
              </a:rPr>
              <a:t>quipment</a:t>
            </a:r>
          </a:p>
          <a:p>
            <a:pPr>
              <a:lnSpc>
                <a:spcPct val="140000"/>
              </a:lnSpc>
            </a:pPr>
            <a:r>
              <a:rPr lang="en-US" b="1" dirty="0">
                <a:solidFill>
                  <a:srgbClr val="A4001D"/>
                </a:solidFill>
                <a:ea typeface="+mj-ea"/>
              </a:rPr>
              <a:t>Main Cold Mass and </a:t>
            </a:r>
            <a:r>
              <a:rPr lang="en-US" b="1" dirty="0" err="1">
                <a:solidFill>
                  <a:srgbClr val="A4001D"/>
                </a:solidFill>
                <a:ea typeface="+mj-ea"/>
              </a:rPr>
              <a:t>Cryomodule</a:t>
            </a:r>
            <a:r>
              <a:rPr lang="en-US" b="1" dirty="0">
                <a:solidFill>
                  <a:srgbClr val="A4001D"/>
                </a:solidFill>
                <a:ea typeface="+mj-ea"/>
              </a:rPr>
              <a:t> Assembly Tools</a:t>
            </a:r>
          </a:p>
          <a:p>
            <a:pPr lvl="1"/>
            <a:r>
              <a:rPr lang="en-US" sz="1800" b="1" dirty="0" smtClean="0">
                <a:solidFill>
                  <a:srgbClr val="0000FF"/>
                </a:solidFill>
              </a:rPr>
              <a:t>Cold </a:t>
            </a:r>
            <a:r>
              <a:rPr lang="en-US" sz="1800" b="1" dirty="0">
                <a:solidFill>
                  <a:srgbClr val="0000FF"/>
                </a:solidFill>
              </a:rPr>
              <a:t>Mass </a:t>
            </a:r>
            <a:r>
              <a:rPr lang="en-US" sz="1800" b="1" dirty="0" smtClean="0">
                <a:solidFill>
                  <a:srgbClr val="0000FF"/>
                </a:solidFill>
              </a:rPr>
              <a:t>4-poster/spreader bar (x2) - Supports </a:t>
            </a:r>
            <a:r>
              <a:rPr lang="en-US" sz="1800" b="1" dirty="0">
                <a:solidFill>
                  <a:srgbClr val="0000FF"/>
                </a:solidFill>
              </a:rPr>
              <a:t>/ Positions Cold </a:t>
            </a:r>
            <a:r>
              <a:rPr lang="en-US" sz="1800" b="1" dirty="0" smtClean="0">
                <a:solidFill>
                  <a:srgbClr val="0000FF"/>
                </a:solidFill>
              </a:rPr>
              <a:t>Mass for cavity string attachment </a:t>
            </a:r>
            <a:endParaRPr lang="en-US" sz="1800" b="1" dirty="0">
              <a:solidFill>
                <a:srgbClr val="0000FF"/>
              </a:solidFill>
            </a:endParaRPr>
          </a:p>
          <a:p>
            <a:pPr lvl="1"/>
            <a:r>
              <a:rPr lang="en-US" sz="1800" b="1" dirty="0" smtClean="0">
                <a:solidFill>
                  <a:srgbClr val="0000FF"/>
                </a:solidFill>
              </a:rPr>
              <a:t>Cantilever System - Installation of cold mass into vacuum </a:t>
            </a:r>
            <a:r>
              <a:rPr lang="en-US" sz="1800" b="1" dirty="0">
                <a:solidFill>
                  <a:srgbClr val="0000FF"/>
                </a:solidFill>
              </a:rPr>
              <a:t>t</a:t>
            </a:r>
            <a:r>
              <a:rPr lang="en-US" sz="1800" b="1" dirty="0" smtClean="0">
                <a:solidFill>
                  <a:srgbClr val="0000FF"/>
                </a:solidFill>
              </a:rPr>
              <a:t>ank</a:t>
            </a:r>
            <a:endParaRPr lang="en-US" sz="1800" b="1" dirty="0">
              <a:solidFill>
                <a:srgbClr val="0000FF"/>
              </a:solidFill>
            </a:endParaRP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Vacuum Tank </a:t>
            </a:r>
            <a:r>
              <a:rPr lang="en-US" sz="1800" b="1" dirty="0" smtClean="0">
                <a:solidFill>
                  <a:srgbClr val="0000FF"/>
                </a:solidFill>
              </a:rPr>
              <a:t>Supports - Used in Final Assembly</a:t>
            </a:r>
          </a:p>
          <a:p>
            <a:pPr lvl="1"/>
            <a:r>
              <a:rPr lang="en-US" sz="1800" b="1" dirty="0" smtClean="0">
                <a:solidFill>
                  <a:srgbClr val="0000FF"/>
                </a:solidFill>
              </a:rPr>
              <a:t>Spreader Bar </a:t>
            </a:r>
            <a:r>
              <a:rPr lang="en-US" sz="1800" b="1" dirty="0">
                <a:solidFill>
                  <a:srgbClr val="0000FF"/>
                </a:solidFill>
              </a:rPr>
              <a:t>- Lifts </a:t>
            </a:r>
            <a:r>
              <a:rPr lang="en-US" sz="1800" b="1" dirty="0" err="1" smtClean="0">
                <a:solidFill>
                  <a:srgbClr val="0000FF"/>
                </a:solidFill>
              </a:rPr>
              <a:t>Cryomodule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pPr indent="-223838"/>
            <a:r>
              <a:rPr lang="en-US" b="1" dirty="0" smtClean="0">
                <a:solidFill>
                  <a:srgbClr val="A4001D"/>
                </a:solidFill>
              </a:rPr>
              <a:t>Clean Room</a:t>
            </a:r>
            <a:endParaRPr lang="en-US" b="1" dirty="0">
              <a:solidFill>
                <a:srgbClr val="0000FF"/>
              </a:solidFill>
            </a:endParaRPr>
          </a:p>
          <a:p>
            <a:pPr lvl="1">
              <a:lnSpc>
                <a:spcPct val="130000"/>
              </a:lnSpc>
            </a:pPr>
            <a:r>
              <a:rPr lang="en-US" sz="1800" b="1" dirty="0">
                <a:solidFill>
                  <a:srgbClr val="0000FF"/>
                </a:solidFill>
              </a:rPr>
              <a:t>Dedicated ~ 1800 </a:t>
            </a:r>
            <a:r>
              <a:rPr lang="en-US" sz="1800" b="1" dirty="0" err="1">
                <a:solidFill>
                  <a:srgbClr val="0000FF"/>
                </a:solidFill>
              </a:rPr>
              <a:t>sq.ft</a:t>
            </a:r>
            <a:r>
              <a:rPr lang="en-US" sz="1800" b="1" dirty="0">
                <a:solidFill>
                  <a:srgbClr val="0000FF"/>
                </a:solidFill>
              </a:rPr>
              <a:t>. </a:t>
            </a:r>
            <a:r>
              <a:rPr lang="en-US" sz="1800" b="1" dirty="0" smtClean="0">
                <a:solidFill>
                  <a:srgbClr val="0000FF"/>
                </a:solidFill>
              </a:rPr>
              <a:t>ISO-4 zone (majority </a:t>
            </a:r>
            <a:r>
              <a:rPr lang="en-US" sz="1800" b="1" dirty="0">
                <a:solidFill>
                  <a:srgbClr val="0000FF"/>
                </a:solidFill>
              </a:rPr>
              <a:t>of open clean room area)</a:t>
            </a:r>
          </a:p>
          <a:p>
            <a:pPr lvl="1">
              <a:lnSpc>
                <a:spcPct val="130000"/>
              </a:lnSpc>
            </a:pPr>
            <a:r>
              <a:rPr lang="en-US" sz="1800" b="1" dirty="0">
                <a:solidFill>
                  <a:srgbClr val="0000FF"/>
                </a:solidFill>
              </a:rPr>
              <a:t>Clean room curtains used for segregation</a:t>
            </a:r>
          </a:p>
          <a:p>
            <a:pPr lvl="1">
              <a:lnSpc>
                <a:spcPct val="130000"/>
              </a:lnSpc>
            </a:pPr>
            <a:r>
              <a:rPr lang="en-US" sz="1800" b="1" dirty="0">
                <a:solidFill>
                  <a:srgbClr val="0000FF"/>
                </a:solidFill>
              </a:rPr>
              <a:t>Compartments for cavity staging, component staging, coupler prep and parts blow down</a:t>
            </a:r>
          </a:p>
          <a:p>
            <a:pPr lvl="1"/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180323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2122998" y="2142876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477909" y="4211540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093349" y="3934571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424529" y="3657601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623145" y="3356776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180815" y="1368085"/>
            <a:ext cx="302150" cy="2146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51875" y="1290761"/>
            <a:ext cx="234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Similar to FNAL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NCRs: </a:t>
            </a:r>
            <a:r>
              <a:rPr lang="en-US" dirty="0" smtClean="0"/>
              <a:t>Magnetic Shielding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6963083"/>
              </p:ext>
            </p:extLst>
          </p:nvPr>
        </p:nvGraphicFramePr>
        <p:xfrm>
          <a:off x="76200" y="1143002"/>
          <a:ext cx="8915399" cy="5477343"/>
        </p:xfrm>
        <a:graphic>
          <a:graphicData uri="http://schemas.openxmlformats.org/drawingml/2006/table">
            <a:tbl>
              <a:tblPr/>
              <a:tblGrid>
                <a:gridCol w="849995">
                  <a:extLst>
                    <a:ext uri="{9D8B030D-6E8A-4147-A177-3AD203B41FA5}">
                      <a16:colId xmlns:a16="http://schemas.microsoft.com/office/drawing/2014/main" xmlns="" val="2994052484"/>
                    </a:ext>
                  </a:extLst>
                </a:gridCol>
                <a:gridCol w="926400">
                  <a:extLst>
                    <a:ext uri="{9D8B030D-6E8A-4147-A177-3AD203B41FA5}">
                      <a16:colId xmlns:a16="http://schemas.microsoft.com/office/drawing/2014/main" xmlns="" val="2219297088"/>
                    </a:ext>
                  </a:extLst>
                </a:gridCol>
                <a:gridCol w="709124">
                  <a:extLst>
                    <a:ext uri="{9D8B030D-6E8A-4147-A177-3AD203B41FA5}">
                      <a16:colId xmlns:a16="http://schemas.microsoft.com/office/drawing/2014/main" xmlns="" val="3869478694"/>
                    </a:ext>
                  </a:extLst>
                </a:gridCol>
                <a:gridCol w="4448681">
                  <a:extLst>
                    <a:ext uri="{9D8B030D-6E8A-4147-A177-3AD203B41FA5}">
                      <a16:colId xmlns:a16="http://schemas.microsoft.com/office/drawing/2014/main" xmlns="" val="882273362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xmlns="" val="303811053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4141885700"/>
                    </a:ext>
                  </a:extLst>
                </a:gridCol>
                <a:gridCol w="388712">
                  <a:extLst>
                    <a:ext uri="{9D8B030D-6E8A-4147-A177-3AD203B41FA5}">
                      <a16:colId xmlns:a16="http://schemas.microsoft.com/office/drawing/2014/main" xmlns="" val="3794346340"/>
                    </a:ext>
                  </a:extLst>
                </a:gridCol>
                <a:gridCol w="678087">
                  <a:extLst>
                    <a:ext uri="{9D8B030D-6E8A-4147-A177-3AD203B41FA5}">
                      <a16:colId xmlns:a16="http://schemas.microsoft.com/office/drawing/2014/main" xmlns="" val="2137277502"/>
                    </a:ext>
                  </a:extLst>
                </a:gridCol>
              </a:tblGrid>
              <a:tr h="6061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 Report for L2PRO-NCR,L2PRO-NCR on 06-Sep-16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5996523"/>
                  </a:ext>
                </a:extLst>
              </a:tr>
              <a:tr h="1212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TRAV_SEQ_NUM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TRAV_OPEN_DATE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PARTDESCRIPTION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DESCRIBECOMMENT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TRAVELERID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TRAVSEQNUMBER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  </a:t>
                      </a:r>
                    </a:p>
                  </a:txBody>
                  <a:tcPr marL="2572" marR="2572" marT="25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1664519"/>
                  </a:ext>
                </a:extLst>
              </a:tr>
              <a:tr h="84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Shielding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Note:Spacer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holes are NOT present on the above parts and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 drawing does not require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them.Part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number F10018116 does not match drawing; additional tabs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present;Part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number F10018117 does not match drawing; additional tabs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present;Note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the above two parts DO have spacer holes not required by the </a:t>
                      </a: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drawing.Note:Part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number F10017749,F10017754,F10017755,F10017756 Do Not have spacer holes. Part number: F10018116,F10018117,F10018120,F10018121,F10039382,F10039384 Do Have Spacer holes present. Drawing does not require them.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1814293"/>
                  </a:ext>
                </a:extLst>
              </a:tr>
              <a:tr h="90920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Note:Spacer holes are NOT present on the above parts and and the drawing does not require them.Part number F10018116 does not match drawing; additional tabs present;Part number F10018117 does not match drawing; additional tabs present;Note: the above two parts DO have spacer holes not required by the drawing.Note:Part number F10017749,F10017754,F10017755,F10017756 Do Not have spacer holes. Part number: F10018116,F10018117,F10018120,F10018121,F10039382,F10039384 Do Have Spacer holes present. Drawing does not require them. Part number F10018117 has a broken screw in threaded insert.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9409737"/>
                  </a:ext>
                </a:extLst>
              </a:tr>
              <a:tr h="84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 Shielding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Note:Spacer holes are NOT present on the above parts and and the drawing does not require them.Part number F10018116 does not match drawing; additional tabs present;Part number F10018117 does not match drawing; additional tabs present;Note: the above two parts DO have spacer holes not required by the drawing.Note:Part number F10017749,F10017754,F10017755,F10017756 Do Not have spacer holes. Part number: F10018116,F10018117,F10018120,F10018121,F10039382,F10039384 Do Have Spacer holes present. Drawing does not require them.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6156873"/>
                  </a:ext>
                </a:extLst>
              </a:tr>
              <a:tr h="84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Note:Spacer holes are NOT present on the above parts and and the drawing does not require them.Part number F10018116 does not match drawing; additional tabs present;Part number F10018117 does not match drawing; additional tabs present;Note: the above two parts DO have spacer holes not required by the drawing.Note:Part number F10017749,F10017754,F10017755,F10017756 Do Not have spacer holes. Part number: F10018116,F10018117,F10018120,F10018121,F10039382,F10039384 Do Have Spacer holes present. Drawing does not require them.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8284759"/>
                  </a:ext>
                </a:extLst>
              </a:tr>
              <a:tr h="84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Note:Spacer holes are NOT present on the above parts and and the drawing does not require them.Part number F10018116 does not match drawing; additional tabs present;Part number F10018117 does not match drawing; additional tabs present;Note: the above two parts DO have spacer holes not required by the drawing.Note:Part number F10017749,F10017754,F10017755,F10017756 Do Not have spacer holes. Part number: F10018116,F10018117,F10018120,F10018121,F10039382,F10039384 Do Have Spacer holes present. Drawing does not require them.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7885652"/>
                  </a:ext>
                </a:extLst>
              </a:tr>
              <a:tr h="84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</a:t>
                      </a:r>
                    </a:p>
                  </a:txBody>
                  <a:tcPr marL="23144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20-Apr-16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 number F10017757 does not match drawing; additional tabs present; Part number F10017758 does not match drawing; additional tabs present. Note:Spacer holes are NOT present on the above parts and and the drawing does not require them.Part number F10018116 does not match drawing; additional tabs present;Part number F10018117 does not match drawing; additional tabs present;Note: the above two parts DO have spacer holes not required by the drawing.Note:Part number F10017749,F10017754,F10017755,F10017756 Do Not have spacer holes. Part number: F10018116,F10018117,F10018120,F10018121,F10039382,F10039384 Do Have Spacer holes present. Drawing does not require them.Part number F10037667 has a bent corner.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L2PRO-CM-INSP-MAG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2572" marR="2572" marT="25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008072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55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NCRs: </a:t>
            </a:r>
            <a:r>
              <a:rPr lang="en-US" dirty="0" smtClean="0"/>
              <a:t>Bellows &amp; TUNMC &amp; CM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457200" y="1680089"/>
          <a:ext cx="8229600" cy="4366184"/>
        </p:xfrm>
        <a:graphic>
          <a:graphicData uri="http://schemas.openxmlformats.org/drawingml/2006/table">
            <a:tbl>
              <a:tblPr/>
              <a:tblGrid>
                <a:gridCol w="784611">
                  <a:extLst>
                    <a:ext uri="{9D8B030D-6E8A-4147-A177-3AD203B41FA5}">
                      <a16:colId xmlns:a16="http://schemas.microsoft.com/office/drawing/2014/main" xmlns="" val="199511983"/>
                    </a:ext>
                  </a:extLst>
                </a:gridCol>
                <a:gridCol w="855138">
                  <a:extLst>
                    <a:ext uri="{9D8B030D-6E8A-4147-A177-3AD203B41FA5}">
                      <a16:colId xmlns:a16="http://schemas.microsoft.com/office/drawing/2014/main" xmlns="" val="1967709970"/>
                    </a:ext>
                  </a:extLst>
                </a:gridCol>
                <a:gridCol w="654577">
                  <a:extLst>
                    <a:ext uri="{9D8B030D-6E8A-4147-A177-3AD203B41FA5}">
                      <a16:colId xmlns:a16="http://schemas.microsoft.com/office/drawing/2014/main" xmlns="" val="2354403449"/>
                    </a:ext>
                  </a:extLst>
                </a:gridCol>
                <a:gridCol w="2609493">
                  <a:extLst>
                    <a:ext uri="{9D8B030D-6E8A-4147-A177-3AD203B41FA5}">
                      <a16:colId xmlns:a16="http://schemas.microsoft.com/office/drawing/2014/main" xmlns="" val="3773675690"/>
                    </a:ext>
                  </a:extLst>
                </a:gridCol>
                <a:gridCol w="786815">
                  <a:extLst>
                    <a:ext uri="{9D8B030D-6E8A-4147-A177-3AD203B41FA5}">
                      <a16:colId xmlns:a16="http://schemas.microsoft.com/office/drawing/2014/main" xmlns="" val="4008924590"/>
                    </a:ext>
                  </a:extLst>
                </a:gridCol>
                <a:gridCol w="1066718">
                  <a:extLst>
                    <a:ext uri="{9D8B030D-6E8A-4147-A177-3AD203B41FA5}">
                      <a16:colId xmlns:a16="http://schemas.microsoft.com/office/drawing/2014/main" xmlns="" val="894308606"/>
                    </a:ext>
                  </a:extLst>
                </a:gridCol>
                <a:gridCol w="846322">
                  <a:extLst>
                    <a:ext uri="{9D8B030D-6E8A-4147-A177-3AD203B41FA5}">
                      <a16:colId xmlns:a16="http://schemas.microsoft.com/office/drawing/2014/main" xmlns="" val="365446041"/>
                    </a:ext>
                  </a:extLst>
                </a:gridCol>
                <a:gridCol w="625926">
                  <a:extLst>
                    <a:ext uri="{9D8B030D-6E8A-4147-A177-3AD203B41FA5}">
                      <a16:colId xmlns:a16="http://schemas.microsoft.com/office/drawing/2014/main" xmlns="" val="3144612633"/>
                    </a:ext>
                  </a:extLst>
                </a:gridCol>
              </a:tblGrid>
              <a:tr h="13230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 Report for L2PRO-NCR,L2PRO-NCR on 06-Sep-16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5745793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TRAV_SEQ_NUM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TRAV_OPEN_DATE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PARTDESCRIPTION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DESCRIBECOMMENT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TRAVELERID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TRAVSEQNUMBER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DISPOSITION  </a:t>
                      </a:r>
                    </a:p>
                  </a:txBody>
                  <a:tcPr marL="6615" marR="6615" marT="66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5219679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24-Nov-15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Weldment Bellows Long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Dark stains and blisters remain in plating after final disposition of cleaning in NCR #155.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L2PRO-NCR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8363444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16-Feb-16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Weldment Bellows Short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Scratches in seal area and cuffs. Dent on convolution, dark spots in plating.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L2PRO-CST-INSP-BLBS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6586310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1-Aug-16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Remnant field is over 5 mG, worst area measured 475 mG. Ceramic balls do not rotate while in the assembly.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L2PRO-CST-INSP-TUNMC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9247651"/>
                  </a:ext>
                </a:extLst>
              </a:tr>
              <a:tr h="39692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8-Aug-16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Tuner assembly missing one lid bearing. Please see attached. Ceramic balls do not rotate while in the assembly. Remnant field is over 5 mG, measured 497 mG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L2PRO-CST-INSP-TUNMC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5873485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9-Aug-16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Remnant field is over 5 mG, measured 392 mG. Ceramic balls do not rotate while in the assembly.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L2PRO-CST-INSP-TUNMC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2788689"/>
                  </a:ext>
                </a:extLst>
              </a:tr>
              <a:tr h="5292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14-Jul-16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Remnant field is over 5 mG, worst area measured 439 mG. F10008766 missing item number 2 and 12. F10006870 missing item number 2,6,9 and 13. Bolt threads damaged from set screw. Please see attached.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L2PRO-CST-INSP-TUNMC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8606261"/>
                  </a:ext>
                </a:extLst>
              </a:tr>
              <a:tr h="145539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20-Jun-16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Damage and scratches present on some flanges.Damage F10030811 . Damage F10026614. See detailed inspection report attached and photos link. Scratches present on some flanges.Paint residue F10018083 (DS). Contamination found in o-ring groove F10023643..Contamination found in o-ring groove F10020935. Scratches F10030285. Scratches/damage F10030301. Refer to Vacuum Vessel Inspection report attached. Most threaded holes are contaminated with chips,burrs,and dirt making the Go Thread Gage not go for full depth. Photo link: M:\cmm\Pictures\Inspection Pictures\LCLS2\Prototype CM\Vacuum Vessel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L2PRO-CM-INSP-VV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Hold/Modify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2510208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26-Jul-16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Rupture Disc Holder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 surface scratched.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15006443A-1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L2PRO-CM-INSP-BBRD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111712"/>
                  </a:ext>
                </a:extLst>
              </a:tr>
              <a:tr h="26461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59539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26-Jul-16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Rupture Disc Holder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Scratches present on seal surface.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15001065A-2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L2PRO-CM-INSP-BBRD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5" marR="6615" marT="66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6132790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35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String Lessons Learned Log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1574"/>
            <a:ext cx="83629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205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String Lessons Learned Log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219201"/>
            <a:ext cx="8348664" cy="486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25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String Lessons Learned Log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" y="1252538"/>
            <a:ext cx="8548688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0225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94548" y="6318254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43393" y="6457950"/>
            <a:ext cx="4126528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04222" y="120124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 smtClean="0"/>
              <a:t>Cryomodule Hardware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392" y="1252243"/>
            <a:ext cx="3330182" cy="220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2" y="1233191"/>
            <a:ext cx="3330185" cy="2205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5" y="3827282"/>
            <a:ext cx="3451412" cy="22860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392" y="3808232"/>
            <a:ext cx="34514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222" y="3438900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Lab Assembly Facility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56393" y="3438898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pCM Cold Mass Assembly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56393" y="6100975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pCM Cavity Tuner Assembly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2995" y="6095648"/>
            <a:ext cx="3451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LCLS II Solid State Amplifiers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</a:t>
            </a:r>
            <a:r>
              <a:rPr lang="en-US" dirty="0" smtClean="0"/>
              <a:t>Cold Mass Spreader Bar Installed</a:t>
            </a:r>
            <a:br>
              <a:rPr lang="en-US" dirty="0" smtClean="0"/>
            </a:br>
            <a:r>
              <a:rPr lang="en-US" dirty="0" smtClean="0"/>
              <a:t>(Phase II Assembly)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108761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3075" name="Picture 3" descr="M:\asd\asddata\CryomoduleAssembly\pictures\LCLS\CM Area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339046"/>
            <a:ext cx="7498196" cy="496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pCM</a:t>
            </a:r>
            <a:r>
              <a:rPr lang="en-US" sz="3200" dirty="0" smtClean="0"/>
              <a:t> </a:t>
            </a:r>
            <a:r>
              <a:rPr lang="en-US" sz="3200" dirty="0"/>
              <a:t>Cavity String Components &amp; Tooling</a:t>
            </a:r>
          </a:p>
        </p:txBody>
      </p:sp>
      <p:pic>
        <p:nvPicPr>
          <p:cNvPr id="1027" name="Picture 3" descr="M:\asd\asddata\LCLS-II\string pics HTB\145_2307\IMG_15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716" y="1223218"/>
            <a:ext cx="1968272" cy="147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asd\asddata\LCLS-II\string pics HTB\100PHOTO\SAM_00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06" y="1186521"/>
            <a:ext cx="1768563" cy="235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7220" y="2877954"/>
            <a:ext cx="6010764" cy="347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M:\asd\asddata\LCLS-II\string pics HTB\145_2307\IMG_148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538" y="1223217"/>
            <a:ext cx="1968272" cy="14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67" y="3773041"/>
            <a:ext cx="1817302" cy="250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20" y="1135063"/>
            <a:ext cx="199390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5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Layout for LCLS-II CM Production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821" y="1237311"/>
            <a:ext cx="8220446" cy="4983195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7394700" y="3120165"/>
            <a:ext cx="262226" cy="1531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31028" y="2473834"/>
            <a:ext cx="205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Clean Room String Assembly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5295551" y="3662363"/>
            <a:ext cx="642318" cy="13787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97860" y="3016032"/>
            <a:ext cx="188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Phase I CM Assembly (2X)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 flipH="1">
            <a:off x="3927944" y="2656558"/>
            <a:ext cx="1367607" cy="142516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694" y="2010227"/>
            <a:ext cx="240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Phase II CM Assembly (2X)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2501622" y="5157235"/>
            <a:ext cx="567581" cy="4805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33108" y="5637783"/>
            <a:ext cx="213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Vacuum Vessel Installation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>
            <a:stCxn id="21" idx="0"/>
          </p:cNvCxnSpPr>
          <p:nvPr/>
        </p:nvCxnSpPr>
        <p:spPr>
          <a:xfrm flipV="1">
            <a:off x="1585882" y="3799043"/>
            <a:ext cx="289621" cy="9666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5471" y="4765705"/>
            <a:ext cx="228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Final Assembly / Prep for Testing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>
            <a:off x="2767053" y="1692840"/>
            <a:ext cx="1323641" cy="7646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90694" y="1508174"/>
            <a:ext cx="139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CM Testing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35" y="1319287"/>
            <a:ext cx="8103928" cy="47410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</a:t>
            </a:r>
            <a:r>
              <a:rPr lang="en-US" dirty="0" smtClean="0"/>
              <a:t>Cold Mass with FNAL Tooling</a:t>
            </a:r>
            <a:br>
              <a:rPr lang="en-US" dirty="0" smtClean="0"/>
            </a:br>
            <a:r>
              <a:rPr lang="en-US" dirty="0" smtClean="0"/>
              <a:t>above </a:t>
            </a:r>
            <a:r>
              <a:rPr lang="en-US" dirty="0"/>
              <a:t>JLab-style </a:t>
            </a:r>
            <a:r>
              <a:rPr lang="en-US" dirty="0" smtClean="0"/>
              <a:t>Rails - Cold Mass Assembly II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3084907" cy="314326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7381" y="2520290"/>
            <a:ext cx="315242" cy="16064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32812" y="2150958"/>
            <a:ext cx="20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Mass </a:t>
            </a:r>
            <a:r>
              <a:rPr lang="en-US" dirty="0" err="1" smtClean="0"/>
              <a:t>Assy</a:t>
            </a:r>
            <a:r>
              <a:rPr lang="en-US" dirty="0" smtClean="0"/>
              <a:t> (10 kips)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93419" y="1688619"/>
            <a:ext cx="916063" cy="1401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67300" y="1319287"/>
            <a:ext cx="229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“Four-Post” Fixture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35534" y="1828800"/>
            <a:ext cx="818984" cy="42141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6884" y="1396981"/>
            <a:ext cx="17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JLab Rail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A4001D"/>
                </a:solidFill>
              </a:rPr>
              <a:t>LCLS II </a:t>
            </a:r>
            <a:r>
              <a:rPr lang="en-US" sz="3600" dirty="0" err="1">
                <a:solidFill>
                  <a:srgbClr val="A4001D"/>
                </a:solidFill>
              </a:rPr>
              <a:t>Cryomodule</a:t>
            </a:r>
            <a:r>
              <a:rPr lang="en-US" sz="3600" dirty="0">
                <a:solidFill>
                  <a:srgbClr val="A4001D"/>
                </a:solidFill>
              </a:rPr>
              <a:t> Assembly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400800"/>
            <a:ext cx="3076575" cy="314325"/>
          </a:xfrm>
        </p:spPr>
        <p:txBody>
          <a:bodyPr/>
          <a:lstStyle/>
          <a:p>
            <a:r>
              <a:rPr lang="en-US" smtClean="0"/>
              <a:t>T. Reilly - CM PRR Sep. 13-14 2016</a:t>
            </a:r>
            <a:endParaRPr lang="en-US" dirty="0"/>
          </a:p>
        </p:txBody>
      </p:sp>
      <p:pic>
        <p:nvPicPr>
          <p:cNvPr id="5122" name="Picture 2" descr="M:\asd\asddata\CryomoduleAssembly\pictures\LCLS\CM Area\DSC_0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7" y="1291338"/>
            <a:ext cx="7546217" cy="499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78685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Template</Breakout_x0020_Sess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f15a050e-1ce7-4ed2-9890-60f9658c1ed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AC9E9B-2714-4E54-AEB1-61E0F4B7D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3542</TotalTime>
  <Words>5404</Words>
  <Application>Microsoft Office PowerPoint</Application>
  <PresentationFormat>On-screen Show (4:3)</PresentationFormat>
  <Paragraphs>948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LastName_Title_DR201608</vt:lpstr>
      <vt:lpstr>JLab Prototype Cryomodule Status</vt:lpstr>
      <vt:lpstr>Contents</vt:lpstr>
      <vt:lpstr>LCLS-II Cavity/Cryomodule Process at JLab</vt:lpstr>
      <vt:lpstr>SRF Facilities at JLab</vt:lpstr>
      <vt:lpstr>JLab Facilities Improvements:  Assembly Tools Completed &amp; Utilized for pCM</vt:lpstr>
      <vt:lpstr>pCM Cavity String Components &amp; Tooling</vt:lpstr>
      <vt:lpstr>JLab Layout for LCLS-II CM Production</vt:lpstr>
      <vt:lpstr>LCLS-II Cold Mass with FNAL Tooling above JLab-style Rails - Cold Mass Assembly II</vt:lpstr>
      <vt:lpstr>LCLS II Cryomodule Assembly </vt:lpstr>
      <vt:lpstr>Cryomodule Test Facility Improvements</vt:lpstr>
      <vt:lpstr>Safety – Work Center Operational Safety Procedures</vt:lpstr>
      <vt:lpstr>pCM Status and Experience</vt:lpstr>
      <vt:lpstr>1.04.06.06 JLab Prototype 1.3 GHz Cryomodule </vt:lpstr>
      <vt:lpstr>JLab pCM Assembly – Major Tasks</vt:lpstr>
      <vt:lpstr>Processes, Procedures and Travelers</vt:lpstr>
      <vt:lpstr>pCM Documentation - Travelers &amp; Procedures</vt:lpstr>
      <vt:lpstr>Component Receipt and Acceptance</vt:lpstr>
      <vt:lpstr>1.04.06.06.02 JLab Prototype Cavity Prep/Test</vt:lpstr>
      <vt:lpstr>Prototype Cavity Test Results</vt:lpstr>
      <vt:lpstr>1.04.06.06.03 JLab Prototype Cavity String Assembly</vt:lpstr>
      <vt:lpstr>Cavity String Assembly Experience and Lessons Learned</vt:lpstr>
      <vt:lpstr>Cavity String Assembly Experience and Lessons Learned</vt:lpstr>
      <vt:lpstr>Cavity String Assembly Experience and Lessons Learned</vt:lpstr>
      <vt:lpstr>1.04.06.06.04 JLab Prototype Cryomodule Assembly</vt:lpstr>
      <vt:lpstr>pCM Cold Mass Assembly – Completed Task</vt:lpstr>
      <vt:lpstr>pCM Assembly Experience</vt:lpstr>
      <vt:lpstr>Cold Mass Assembly Experiences</vt:lpstr>
      <vt:lpstr>Cold Mass Assembly Experiences</vt:lpstr>
      <vt:lpstr>Magnetic Hygiene</vt:lpstr>
      <vt:lpstr>Magnetic Hygiene – Flux Gates</vt:lpstr>
      <vt:lpstr>Magnetic Hygiene – Data and Observations (G.Cheng)</vt:lpstr>
      <vt:lpstr>SRF Operations Organization</vt:lpstr>
      <vt:lpstr>pCM Completion</vt:lpstr>
      <vt:lpstr>P6 Schedule (July)</vt:lpstr>
      <vt:lpstr>Summary</vt:lpstr>
      <vt:lpstr>PowerPoint Presentation</vt:lpstr>
      <vt:lpstr>Backup Material</vt:lpstr>
      <vt:lpstr>1.04.06.06.05 JLab Prototype Cryomodule Test</vt:lpstr>
      <vt:lpstr>1.04.06.06.01 JLab Prototype Procurements</vt:lpstr>
      <vt:lpstr>pCM Traveler Development Progress Chart</vt:lpstr>
      <vt:lpstr>Traveler Status (listed by Month)</vt:lpstr>
      <vt:lpstr>Traveler Status (listed by Work Center Activity)</vt:lpstr>
      <vt:lpstr>NCR Status (listed by Month)</vt:lpstr>
      <vt:lpstr>NCR Status (listed by Work Center Activity)</vt:lpstr>
      <vt:lpstr>NCR Status  (listed by traveler)</vt:lpstr>
      <vt:lpstr>NCRs Initiated to First Response</vt:lpstr>
      <vt:lpstr>NCRs Time to Closure</vt:lpstr>
      <vt:lpstr>NCRs by Classification</vt:lpstr>
      <vt:lpstr>Open NCRs: HELV &amp; FPC</vt:lpstr>
      <vt:lpstr>Open NCRs: Magnetic Shielding</vt:lpstr>
      <vt:lpstr>Open NCRs: Bellows &amp; TUNMC &amp; CM</vt:lpstr>
      <vt:lpstr>Cavity String Lessons Learned Log</vt:lpstr>
      <vt:lpstr>Cavity String Lessons Learned Log</vt:lpstr>
      <vt:lpstr>Cavity String Lessons Learned Log</vt:lpstr>
      <vt:lpstr>PowerPoint Presentation</vt:lpstr>
      <vt:lpstr>LCLS-II Cold Mass Spreader Bar Installed (Phase II Assembly)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D'Amato, Jennifer Ashley</dc:creator>
  <cp:lastModifiedBy>Anthony Reilly</cp:lastModifiedBy>
  <cp:revision>97</cp:revision>
  <cp:lastPrinted>2009-07-27T17:31:51Z</cp:lastPrinted>
  <dcterms:created xsi:type="dcterms:W3CDTF">2016-07-26T16:16:01Z</dcterms:created>
  <dcterms:modified xsi:type="dcterms:W3CDTF">2016-09-13T13:00:42Z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