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98" r:id="rId6"/>
  </p:sldMasterIdLst>
  <p:notesMasterIdLst>
    <p:notesMasterId r:id="rId54"/>
  </p:notesMasterIdLst>
  <p:handoutMasterIdLst>
    <p:handoutMasterId r:id="rId55"/>
  </p:handoutMasterIdLst>
  <p:sldIdLst>
    <p:sldId id="670" r:id="rId7"/>
    <p:sldId id="630" r:id="rId8"/>
    <p:sldId id="676" r:id="rId9"/>
    <p:sldId id="675" r:id="rId10"/>
    <p:sldId id="677" r:id="rId11"/>
    <p:sldId id="674" r:id="rId12"/>
    <p:sldId id="632" r:id="rId13"/>
    <p:sldId id="629" r:id="rId14"/>
    <p:sldId id="633" r:id="rId15"/>
    <p:sldId id="634" r:id="rId16"/>
    <p:sldId id="690" r:id="rId17"/>
    <p:sldId id="635" r:id="rId18"/>
    <p:sldId id="687" r:id="rId19"/>
    <p:sldId id="681" r:id="rId20"/>
    <p:sldId id="682" r:id="rId21"/>
    <p:sldId id="637" r:id="rId22"/>
    <p:sldId id="638" r:id="rId23"/>
    <p:sldId id="684" r:id="rId24"/>
    <p:sldId id="685" r:id="rId25"/>
    <p:sldId id="688" r:id="rId26"/>
    <p:sldId id="686" r:id="rId27"/>
    <p:sldId id="639" r:id="rId28"/>
    <p:sldId id="656" r:id="rId29"/>
    <p:sldId id="640" r:id="rId30"/>
    <p:sldId id="643" r:id="rId31"/>
    <p:sldId id="645" r:id="rId32"/>
    <p:sldId id="646" r:id="rId33"/>
    <p:sldId id="647" r:id="rId34"/>
    <p:sldId id="648" r:id="rId35"/>
    <p:sldId id="651" r:id="rId36"/>
    <p:sldId id="672" r:id="rId37"/>
    <p:sldId id="650" r:id="rId38"/>
    <p:sldId id="649" r:id="rId39"/>
    <p:sldId id="691" r:id="rId40"/>
    <p:sldId id="644" r:id="rId41"/>
    <p:sldId id="657" r:id="rId42"/>
    <p:sldId id="658" r:id="rId43"/>
    <p:sldId id="659" r:id="rId44"/>
    <p:sldId id="660" r:id="rId45"/>
    <p:sldId id="661" r:id="rId46"/>
    <p:sldId id="662" r:id="rId47"/>
    <p:sldId id="663" r:id="rId48"/>
    <p:sldId id="664" r:id="rId49"/>
    <p:sldId id="665" r:id="rId50"/>
    <p:sldId id="666" r:id="rId51"/>
    <p:sldId id="667" r:id="rId52"/>
    <p:sldId id="668" r:id="rId53"/>
  </p:sldIdLst>
  <p:sldSz cx="9144000" cy="6858000" type="screen4x3"/>
  <p:notesSz cx="7023100" cy="9309100"/>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110"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11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11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11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110" charset="-128"/>
        <a:cs typeface="+mn-cs"/>
      </a:defRPr>
    </a:lvl5pPr>
    <a:lvl6pPr marL="2286000" algn="l" defTabSz="914400" rtl="0" eaLnBrk="1" latinLnBrk="0" hangingPunct="1">
      <a:defRPr kern="1200">
        <a:solidFill>
          <a:schemeClr val="tx1"/>
        </a:solidFill>
        <a:latin typeface="Arial" pitchFamily="34" charset="0"/>
        <a:ea typeface="ＭＳ Ｐゴシック" pitchFamily="-110" charset="-128"/>
        <a:cs typeface="+mn-cs"/>
      </a:defRPr>
    </a:lvl6pPr>
    <a:lvl7pPr marL="2743200" algn="l" defTabSz="914400" rtl="0" eaLnBrk="1" latinLnBrk="0" hangingPunct="1">
      <a:defRPr kern="1200">
        <a:solidFill>
          <a:schemeClr val="tx1"/>
        </a:solidFill>
        <a:latin typeface="Arial" pitchFamily="34" charset="0"/>
        <a:ea typeface="ＭＳ Ｐゴシック" pitchFamily="-110" charset="-128"/>
        <a:cs typeface="+mn-cs"/>
      </a:defRPr>
    </a:lvl7pPr>
    <a:lvl8pPr marL="3200400" algn="l" defTabSz="914400" rtl="0" eaLnBrk="1" latinLnBrk="0" hangingPunct="1">
      <a:defRPr kern="1200">
        <a:solidFill>
          <a:schemeClr val="tx1"/>
        </a:solidFill>
        <a:latin typeface="Arial" pitchFamily="34" charset="0"/>
        <a:ea typeface="ＭＳ Ｐゴシック" pitchFamily="-110" charset="-128"/>
        <a:cs typeface="+mn-cs"/>
      </a:defRPr>
    </a:lvl8pPr>
    <a:lvl9pPr marL="3657600" algn="l" defTabSz="914400" rtl="0" eaLnBrk="1" latinLnBrk="0" hangingPunct="1">
      <a:defRPr kern="1200">
        <a:solidFill>
          <a:schemeClr val="tx1"/>
        </a:solidFill>
        <a:latin typeface="Arial" pitchFamily="34" charset="0"/>
        <a:ea typeface="ＭＳ Ｐゴシック" pitchFamily="-11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CC"/>
    <a:srgbClr val="0000FF"/>
    <a:srgbClr val="FFCC99"/>
    <a:srgbClr val="9D3431"/>
    <a:srgbClr val="FF0000"/>
    <a:srgbClr val="FF9966"/>
    <a:srgbClr val="008000"/>
    <a:srgbClr val="669900"/>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81" autoAdjust="0"/>
    <p:restoredTop sz="94607" autoAdjust="0"/>
  </p:normalViewPr>
  <p:slideViewPr>
    <p:cSldViewPr snapToGrid="0">
      <p:cViewPr varScale="1">
        <p:scale>
          <a:sx n="72" d="100"/>
          <a:sy n="72" d="100"/>
        </p:scale>
        <p:origin x="1332"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0" d="100"/>
          <a:sy n="80" d="100"/>
        </p:scale>
        <p:origin x="-3498" y="-78"/>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1442" name="Rectangle 2"/>
          <p:cNvSpPr>
            <a:spLocks noGrp="1" noChangeArrowheads="1"/>
          </p:cNvSpPr>
          <p:nvPr>
            <p:ph type="hdr" sz="quarter"/>
          </p:nvPr>
        </p:nvSpPr>
        <p:spPr bwMode="auto">
          <a:xfrm>
            <a:off x="1" y="1"/>
            <a:ext cx="3043979" cy="465774"/>
          </a:xfrm>
          <a:prstGeom prst="rect">
            <a:avLst/>
          </a:prstGeom>
          <a:noFill/>
          <a:ln w="9525">
            <a:noFill/>
            <a:miter lim="800000"/>
            <a:headEnd/>
            <a:tailEnd/>
          </a:ln>
          <a:effectLst/>
        </p:spPr>
        <p:txBody>
          <a:bodyPr vert="horz" wrap="square" lIns="91529" tIns="45764" rIns="91529" bIns="45764" numCol="1" anchor="t" anchorCtr="0" compatLnSpc="1">
            <a:prstTxWarp prst="textNoShape">
              <a:avLst/>
            </a:prstTxWarp>
          </a:bodyPr>
          <a:lstStyle>
            <a:lvl1pPr>
              <a:defRPr sz="1200">
                <a:latin typeface="Arial" charset="0"/>
                <a:ea typeface="+mn-ea"/>
              </a:defRPr>
            </a:lvl1pPr>
          </a:lstStyle>
          <a:p>
            <a:pPr>
              <a:defRPr/>
            </a:pPr>
            <a:endParaRPr lang="en-US" dirty="0"/>
          </a:p>
        </p:txBody>
      </p:sp>
      <p:sp>
        <p:nvSpPr>
          <p:cNvPr id="701443" name="Rectangle 3"/>
          <p:cNvSpPr>
            <a:spLocks noGrp="1" noChangeArrowheads="1"/>
          </p:cNvSpPr>
          <p:nvPr>
            <p:ph type="dt" sz="quarter" idx="1"/>
          </p:nvPr>
        </p:nvSpPr>
        <p:spPr bwMode="auto">
          <a:xfrm>
            <a:off x="3977532" y="1"/>
            <a:ext cx="3043979" cy="465774"/>
          </a:xfrm>
          <a:prstGeom prst="rect">
            <a:avLst/>
          </a:prstGeom>
          <a:noFill/>
          <a:ln w="9525">
            <a:noFill/>
            <a:miter lim="800000"/>
            <a:headEnd/>
            <a:tailEnd/>
          </a:ln>
          <a:effectLst/>
        </p:spPr>
        <p:txBody>
          <a:bodyPr vert="horz" wrap="square" lIns="91529" tIns="45764" rIns="91529" bIns="45764" numCol="1" anchor="t" anchorCtr="0" compatLnSpc="1">
            <a:prstTxWarp prst="textNoShape">
              <a:avLst/>
            </a:prstTxWarp>
          </a:bodyPr>
          <a:lstStyle>
            <a:lvl1pPr algn="r">
              <a:defRPr sz="1200">
                <a:latin typeface="Arial" charset="0"/>
                <a:ea typeface="+mn-ea"/>
              </a:defRPr>
            </a:lvl1pPr>
          </a:lstStyle>
          <a:p>
            <a:pPr>
              <a:defRPr/>
            </a:pPr>
            <a:endParaRPr lang="en-US" dirty="0"/>
          </a:p>
        </p:txBody>
      </p:sp>
      <p:sp>
        <p:nvSpPr>
          <p:cNvPr id="701444" name="Rectangle 4"/>
          <p:cNvSpPr>
            <a:spLocks noGrp="1" noChangeArrowheads="1"/>
          </p:cNvSpPr>
          <p:nvPr>
            <p:ph type="ftr" sz="quarter" idx="2"/>
          </p:nvPr>
        </p:nvSpPr>
        <p:spPr bwMode="auto">
          <a:xfrm>
            <a:off x="1" y="8841739"/>
            <a:ext cx="3043979" cy="465774"/>
          </a:xfrm>
          <a:prstGeom prst="rect">
            <a:avLst/>
          </a:prstGeom>
          <a:noFill/>
          <a:ln w="9525">
            <a:noFill/>
            <a:miter lim="800000"/>
            <a:headEnd/>
            <a:tailEnd/>
          </a:ln>
          <a:effectLst/>
        </p:spPr>
        <p:txBody>
          <a:bodyPr vert="horz" wrap="square" lIns="91529" tIns="45764" rIns="91529" bIns="45764" numCol="1" anchor="b" anchorCtr="0" compatLnSpc="1">
            <a:prstTxWarp prst="textNoShape">
              <a:avLst/>
            </a:prstTxWarp>
          </a:bodyPr>
          <a:lstStyle>
            <a:lvl1pPr>
              <a:defRPr sz="1200">
                <a:latin typeface="Arial" charset="0"/>
                <a:ea typeface="+mn-ea"/>
              </a:defRPr>
            </a:lvl1pPr>
          </a:lstStyle>
          <a:p>
            <a:pPr>
              <a:defRPr/>
            </a:pPr>
            <a:endParaRPr lang="en-US" dirty="0"/>
          </a:p>
        </p:txBody>
      </p:sp>
      <p:sp>
        <p:nvSpPr>
          <p:cNvPr id="701445" name="Rectangle 5"/>
          <p:cNvSpPr>
            <a:spLocks noGrp="1" noChangeArrowheads="1"/>
          </p:cNvSpPr>
          <p:nvPr>
            <p:ph type="sldNum" sz="quarter" idx="3"/>
          </p:nvPr>
        </p:nvSpPr>
        <p:spPr bwMode="auto">
          <a:xfrm>
            <a:off x="3977532" y="8841739"/>
            <a:ext cx="3043979" cy="465774"/>
          </a:xfrm>
          <a:prstGeom prst="rect">
            <a:avLst/>
          </a:prstGeom>
          <a:noFill/>
          <a:ln w="9525">
            <a:noFill/>
            <a:miter lim="800000"/>
            <a:headEnd/>
            <a:tailEnd/>
          </a:ln>
          <a:effectLst/>
        </p:spPr>
        <p:txBody>
          <a:bodyPr vert="horz" wrap="square" lIns="91529" tIns="45764" rIns="91529" bIns="45764" numCol="1" anchor="b" anchorCtr="0" compatLnSpc="1">
            <a:prstTxWarp prst="textNoShape">
              <a:avLst/>
            </a:prstTxWarp>
          </a:bodyPr>
          <a:lstStyle>
            <a:lvl1pPr algn="r">
              <a:defRPr sz="1200">
                <a:latin typeface="Arial" pitchFamily="34" charset="0"/>
              </a:defRPr>
            </a:lvl1pPr>
          </a:lstStyle>
          <a:p>
            <a:pPr>
              <a:defRPr/>
            </a:pPr>
            <a:fld id="{E8226311-62EA-456F-8B76-9220A4C1A652}" type="slidenum">
              <a:rPr lang="en-US"/>
              <a:pPr>
                <a:defRPr/>
              </a:pPr>
              <a:t>‹#›</a:t>
            </a:fld>
            <a:endParaRPr lang="en-US" dirty="0"/>
          </a:p>
        </p:txBody>
      </p:sp>
    </p:spTree>
    <p:extLst>
      <p:ext uri="{BB962C8B-B14F-4D97-AF65-F5344CB8AC3E}">
        <p14:creationId xmlns:p14="http://schemas.microsoft.com/office/powerpoint/2010/main" val="37578078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0"/>
            <a:ext cx="3043979" cy="464184"/>
          </a:xfrm>
          <a:prstGeom prst="rect">
            <a:avLst/>
          </a:prstGeom>
          <a:noFill/>
          <a:ln w="9525">
            <a:noFill/>
            <a:miter lim="800000"/>
            <a:headEnd/>
            <a:tailEnd/>
          </a:ln>
          <a:effectLst/>
        </p:spPr>
        <p:txBody>
          <a:bodyPr vert="horz" wrap="square" lIns="93264" tIns="46631" rIns="93264" bIns="46631" numCol="1" anchor="t" anchorCtr="0" compatLnSpc="1">
            <a:prstTxWarp prst="textNoShape">
              <a:avLst/>
            </a:prstTxWarp>
          </a:bodyPr>
          <a:lstStyle>
            <a:lvl1pPr defTabSz="933094">
              <a:defRPr sz="1300">
                <a:latin typeface="Arial" charset="0"/>
                <a:ea typeface="+mn-ea"/>
              </a:defRPr>
            </a:lvl1pPr>
          </a:lstStyle>
          <a:p>
            <a:pPr>
              <a:defRPr/>
            </a:pPr>
            <a:endParaRPr lang="en-US" dirty="0"/>
          </a:p>
        </p:txBody>
      </p:sp>
      <p:sp>
        <p:nvSpPr>
          <p:cNvPr id="4099" name="Rectangle 3"/>
          <p:cNvSpPr>
            <a:spLocks noGrp="1" noChangeArrowheads="1"/>
          </p:cNvSpPr>
          <p:nvPr>
            <p:ph type="dt" idx="1"/>
          </p:nvPr>
        </p:nvSpPr>
        <p:spPr bwMode="auto">
          <a:xfrm>
            <a:off x="3977532" y="0"/>
            <a:ext cx="3043979" cy="464184"/>
          </a:xfrm>
          <a:prstGeom prst="rect">
            <a:avLst/>
          </a:prstGeom>
          <a:noFill/>
          <a:ln w="9525">
            <a:noFill/>
            <a:miter lim="800000"/>
            <a:headEnd/>
            <a:tailEnd/>
          </a:ln>
          <a:effectLst/>
        </p:spPr>
        <p:txBody>
          <a:bodyPr vert="horz" wrap="square" lIns="93264" tIns="46631" rIns="93264" bIns="46631" numCol="1" anchor="t" anchorCtr="0" compatLnSpc="1">
            <a:prstTxWarp prst="textNoShape">
              <a:avLst/>
            </a:prstTxWarp>
          </a:bodyPr>
          <a:lstStyle>
            <a:lvl1pPr algn="r" defTabSz="933094">
              <a:defRPr sz="1300">
                <a:latin typeface="Arial" charset="0"/>
                <a:ea typeface="+mn-ea"/>
              </a:defRPr>
            </a:lvl1pPr>
          </a:lstStyle>
          <a:p>
            <a:pPr>
              <a:defRPr/>
            </a:pPr>
            <a:endParaRPr lang="en-US" dirty="0"/>
          </a:p>
        </p:txBody>
      </p:sp>
      <p:sp>
        <p:nvSpPr>
          <p:cNvPr id="16388" name="Rectangle 4"/>
          <p:cNvSpPr>
            <a:spLocks noGrp="1" noRot="1" noChangeAspect="1" noChangeArrowheads="1" noTextEdit="1"/>
          </p:cNvSpPr>
          <p:nvPr>
            <p:ph type="sldImg" idx="2"/>
          </p:nvPr>
        </p:nvSpPr>
        <p:spPr bwMode="auto">
          <a:xfrm>
            <a:off x="1184275" y="700088"/>
            <a:ext cx="4654550" cy="3490912"/>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702947" y="4422461"/>
            <a:ext cx="5617208" cy="4187187"/>
          </a:xfrm>
          <a:prstGeom prst="rect">
            <a:avLst/>
          </a:prstGeom>
          <a:noFill/>
          <a:ln w="9525">
            <a:noFill/>
            <a:miter lim="800000"/>
            <a:headEnd/>
            <a:tailEnd/>
          </a:ln>
          <a:effectLst/>
        </p:spPr>
        <p:txBody>
          <a:bodyPr vert="horz" wrap="square" lIns="93264" tIns="46631" rIns="93264" bIns="466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1" y="8843327"/>
            <a:ext cx="3043979" cy="464184"/>
          </a:xfrm>
          <a:prstGeom prst="rect">
            <a:avLst/>
          </a:prstGeom>
          <a:noFill/>
          <a:ln w="9525">
            <a:noFill/>
            <a:miter lim="800000"/>
            <a:headEnd/>
            <a:tailEnd/>
          </a:ln>
          <a:effectLst/>
        </p:spPr>
        <p:txBody>
          <a:bodyPr vert="horz" wrap="square" lIns="93264" tIns="46631" rIns="93264" bIns="46631" numCol="1" anchor="b" anchorCtr="0" compatLnSpc="1">
            <a:prstTxWarp prst="textNoShape">
              <a:avLst/>
            </a:prstTxWarp>
          </a:bodyPr>
          <a:lstStyle>
            <a:lvl1pPr defTabSz="933094">
              <a:defRPr sz="1300">
                <a:latin typeface="Arial" charset="0"/>
                <a:ea typeface="+mn-ea"/>
              </a:defRPr>
            </a:lvl1pPr>
          </a:lstStyle>
          <a:p>
            <a:pPr>
              <a:defRPr/>
            </a:pPr>
            <a:endParaRPr lang="en-US" dirty="0"/>
          </a:p>
        </p:txBody>
      </p:sp>
      <p:sp>
        <p:nvSpPr>
          <p:cNvPr id="4103" name="Rectangle 7"/>
          <p:cNvSpPr>
            <a:spLocks noGrp="1" noChangeArrowheads="1"/>
          </p:cNvSpPr>
          <p:nvPr>
            <p:ph type="sldNum" sz="quarter" idx="5"/>
          </p:nvPr>
        </p:nvSpPr>
        <p:spPr bwMode="auto">
          <a:xfrm>
            <a:off x="3977532" y="8843327"/>
            <a:ext cx="3043979" cy="464184"/>
          </a:xfrm>
          <a:prstGeom prst="rect">
            <a:avLst/>
          </a:prstGeom>
          <a:noFill/>
          <a:ln w="9525">
            <a:noFill/>
            <a:miter lim="800000"/>
            <a:headEnd/>
            <a:tailEnd/>
          </a:ln>
          <a:effectLst/>
        </p:spPr>
        <p:txBody>
          <a:bodyPr vert="horz" wrap="square" lIns="93264" tIns="46631" rIns="93264" bIns="46631" numCol="1" anchor="b" anchorCtr="0" compatLnSpc="1">
            <a:prstTxWarp prst="textNoShape">
              <a:avLst/>
            </a:prstTxWarp>
          </a:bodyPr>
          <a:lstStyle>
            <a:lvl1pPr algn="r" defTabSz="933094">
              <a:defRPr sz="1300">
                <a:latin typeface="Arial" pitchFamily="34" charset="0"/>
              </a:defRPr>
            </a:lvl1pPr>
          </a:lstStyle>
          <a:p>
            <a:pPr>
              <a:defRPr/>
            </a:pPr>
            <a:fld id="{8C1C09D7-2034-4A7F-959F-75165A7C71A3}" type="slidenum">
              <a:rPr lang="en-US"/>
              <a:pPr>
                <a:defRPr/>
              </a:pPr>
              <a:t>‹#›</a:t>
            </a:fld>
            <a:endParaRPr lang="en-US" dirty="0"/>
          </a:p>
        </p:txBody>
      </p:sp>
    </p:spTree>
    <p:extLst>
      <p:ext uri="{BB962C8B-B14F-4D97-AF65-F5344CB8AC3E}">
        <p14:creationId xmlns:p14="http://schemas.microsoft.com/office/powerpoint/2010/main" val="25353175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D333358E-CE59-44A9-940C-F5E33043BB0D}" type="slidenum">
              <a:rPr lang="en-US" smtClean="0">
                <a:solidFill>
                  <a:prstClr val="black"/>
                </a:solidFill>
              </a:rPr>
              <a:pPr/>
              <a:t>1</a:t>
            </a:fld>
            <a:endParaRPr lang="en-US" dirty="0">
              <a:solidFill>
                <a:prstClr val="black"/>
              </a:solidFill>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dirty="0">
              <a:latin typeface="Arial" pitchFamily="34" charset="0"/>
              <a:ea typeface="ＭＳ Ｐゴシック" pitchFamily="-110" charset="-128"/>
            </a:endParaRPr>
          </a:p>
        </p:txBody>
      </p:sp>
    </p:spTree>
    <p:extLst>
      <p:ext uri="{BB962C8B-B14F-4D97-AF65-F5344CB8AC3E}">
        <p14:creationId xmlns:p14="http://schemas.microsoft.com/office/powerpoint/2010/main" val="30103483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pPr>
                <a:defRPr/>
              </a:pPr>
              <a:t>28</a:t>
            </a:fld>
            <a:endParaRPr lang="en-US" dirty="0"/>
          </a:p>
        </p:txBody>
      </p:sp>
    </p:spTree>
    <p:extLst>
      <p:ext uri="{BB962C8B-B14F-4D97-AF65-F5344CB8AC3E}">
        <p14:creationId xmlns:p14="http://schemas.microsoft.com/office/powerpoint/2010/main" val="1765904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pPr>
                <a:defRPr/>
              </a:pPr>
              <a:t>29</a:t>
            </a:fld>
            <a:endParaRPr lang="en-US" dirty="0"/>
          </a:p>
        </p:txBody>
      </p:sp>
    </p:spTree>
    <p:extLst>
      <p:ext uri="{BB962C8B-B14F-4D97-AF65-F5344CB8AC3E}">
        <p14:creationId xmlns:p14="http://schemas.microsoft.com/office/powerpoint/2010/main" val="2168008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pPr>
                <a:defRPr/>
              </a:pPr>
              <a:t>30</a:t>
            </a:fld>
            <a:endParaRPr lang="en-US" dirty="0"/>
          </a:p>
        </p:txBody>
      </p:sp>
    </p:spTree>
    <p:extLst>
      <p:ext uri="{BB962C8B-B14F-4D97-AF65-F5344CB8AC3E}">
        <p14:creationId xmlns:p14="http://schemas.microsoft.com/office/powerpoint/2010/main" val="2050914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pPr>
                <a:defRPr/>
              </a:pPr>
              <a:t>31</a:t>
            </a:fld>
            <a:endParaRPr lang="en-US" dirty="0"/>
          </a:p>
        </p:txBody>
      </p:sp>
    </p:spTree>
    <p:extLst>
      <p:ext uri="{BB962C8B-B14F-4D97-AF65-F5344CB8AC3E}">
        <p14:creationId xmlns:p14="http://schemas.microsoft.com/office/powerpoint/2010/main" val="253491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pPr>
                <a:defRPr/>
              </a:pPr>
              <a:t>32</a:t>
            </a:fld>
            <a:endParaRPr lang="en-US" dirty="0"/>
          </a:p>
        </p:txBody>
      </p:sp>
    </p:spTree>
    <p:extLst>
      <p:ext uri="{BB962C8B-B14F-4D97-AF65-F5344CB8AC3E}">
        <p14:creationId xmlns:p14="http://schemas.microsoft.com/office/powerpoint/2010/main" val="2553385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pPr>
                <a:defRPr/>
              </a:pPr>
              <a:t>33</a:t>
            </a:fld>
            <a:endParaRPr lang="en-US" dirty="0"/>
          </a:p>
        </p:txBody>
      </p:sp>
    </p:spTree>
    <p:extLst>
      <p:ext uri="{BB962C8B-B14F-4D97-AF65-F5344CB8AC3E}">
        <p14:creationId xmlns:p14="http://schemas.microsoft.com/office/powerpoint/2010/main" val="19641262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pPr>
                <a:defRPr/>
              </a:pPr>
              <a:t>34</a:t>
            </a:fld>
            <a:endParaRPr lang="en-US" dirty="0"/>
          </a:p>
        </p:txBody>
      </p:sp>
    </p:spTree>
    <p:extLst>
      <p:ext uri="{BB962C8B-B14F-4D97-AF65-F5344CB8AC3E}">
        <p14:creationId xmlns:p14="http://schemas.microsoft.com/office/powerpoint/2010/main" val="16157526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pPr>
                <a:defRPr/>
              </a:pPr>
              <a:t>35</a:t>
            </a:fld>
            <a:endParaRPr lang="en-US" dirty="0"/>
          </a:p>
        </p:txBody>
      </p:sp>
    </p:spTree>
    <p:extLst>
      <p:ext uri="{BB962C8B-B14F-4D97-AF65-F5344CB8AC3E}">
        <p14:creationId xmlns:p14="http://schemas.microsoft.com/office/powerpoint/2010/main" val="227835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pPr>
                <a:defRPr/>
              </a:pPr>
              <a:t>16</a:t>
            </a:fld>
            <a:endParaRPr lang="en-US" dirty="0"/>
          </a:p>
        </p:txBody>
      </p:sp>
    </p:spTree>
    <p:extLst>
      <p:ext uri="{BB962C8B-B14F-4D97-AF65-F5344CB8AC3E}">
        <p14:creationId xmlns:p14="http://schemas.microsoft.com/office/powerpoint/2010/main" val="3269780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pPr>
                <a:defRPr/>
              </a:pPr>
              <a:t>17</a:t>
            </a:fld>
            <a:endParaRPr lang="en-US" dirty="0"/>
          </a:p>
        </p:txBody>
      </p:sp>
    </p:spTree>
    <p:extLst>
      <p:ext uri="{BB962C8B-B14F-4D97-AF65-F5344CB8AC3E}">
        <p14:creationId xmlns:p14="http://schemas.microsoft.com/office/powerpoint/2010/main" val="3482221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pPr>
                <a:defRPr/>
              </a:pPr>
              <a:t>22</a:t>
            </a:fld>
            <a:endParaRPr lang="en-US" dirty="0"/>
          </a:p>
        </p:txBody>
      </p:sp>
    </p:spTree>
    <p:extLst>
      <p:ext uri="{BB962C8B-B14F-4D97-AF65-F5344CB8AC3E}">
        <p14:creationId xmlns:p14="http://schemas.microsoft.com/office/powerpoint/2010/main" val="1576142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pPr>
                <a:defRPr/>
              </a:pPr>
              <a:t>23</a:t>
            </a:fld>
            <a:endParaRPr lang="en-US" dirty="0"/>
          </a:p>
        </p:txBody>
      </p:sp>
    </p:spTree>
    <p:extLst>
      <p:ext uri="{BB962C8B-B14F-4D97-AF65-F5344CB8AC3E}">
        <p14:creationId xmlns:p14="http://schemas.microsoft.com/office/powerpoint/2010/main" val="484886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pPr>
                <a:defRPr/>
              </a:pPr>
              <a:t>24</a:t>
            </a:fld>
            <a:endParaRPr lang="en-US" dirty="0"/>
          </a:p>
        </p:txBody>
      </p:sp>
    </p:spTree>
    <p:extLst>
      <p:ext uri="{BB962C8B-B14F-4D97-AF65-F5344CB8AC3E}">
        <p14:creationId xmlns:p14="http://schemas.microsoft.com/office/powerpoint/2010/main" val="4209620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pPr>
                <a:defRPr/>
              </a:pPr>
              <a:t>25</a:t>
            </a:fld>
            <a:endParaRPr lang="en-US" dirty="0"/>
          </a:p>
        </p:txBody>
      </p:sp>
    </p:spTree>
    <p:extLst>
      <p:ext uri="{BB962C8B-B14F-4D97-AF65-F5344CB8AC3E}">
        <p14:creationId xmlns:p14="http://schemas.microsoft.com/office/powerpoint/2010/main" val="3215061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pPr>
                <a:defRPr/>
              </a:pPr>
              <a:t>26</a:t>
            </a:fld>
            <a:endParaRPr lang="en-US" dirty="0"/>
          </a:p>
        </p:txBody>
      </p:sp>
    </p:spTree>
    <p:extLst>
      <p:ext uri="{BB962C8B-B14F-4D97-AF65-F5344CB8AC3E}">
        <p14:creationId xmlns:p14="http://schemas.microsoft.com/office/powerpoint/2010/main" val="2938168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pPr>
                <a:defRPr/>
              </a:pPr>
              <a:t>27</a:t>
            </a:fld>
            <a:endParaRPr lang="en-US" dirty="0"/>
          </a:p>
        </p:txBody>
      </p:sp>
    </p:spTree>
    <p:extLst>
      <p:ext uri="{BB962C8B-B14F-4D97-AF65-F5344CB8AC3E}">
        <p14:creationId xmlns:p14="http://schemas.microsoft.com/office/powerpoint/2010/main" val="212201129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9.png"/><Relationship Id="rId7" Type="http://schemas.openxmlformats.org/officeDocument/2006/relationships/image" Target="../media/image12.tiff"/><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11.jpeg"/><Relationship Id="rId5" Type="http://schemas.openxmlformats.org/officeDocument/2006/relationships/image" Target="../media/image4.gif"/><Relationship Id="rId10" Type="http://schemas.openxmlformats.org/officeDocument/2006/relationships/image" Target="../media/image7.jpeg"/><Relationship Id="rId4" Type="http://schemas.openxmlformats.org/officeDocument/2006/relationships/image" Target="../media/image10.png"/><Relationship Id="rId9" Type="http://schemas.openxmlformats.org/officeDocument/2006/relationships/image" Target="../media/image14.gi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imple Title 01">
    <p:spTree>
      <p:nvGrpSpPr>
        <p:cNvPr id="1" name=""/>
        <p:cNvGrpSpPr/>
        <p:nvPr/>
      </p:nvGrpSpPr>
      <p:grpSpPr>
        <a:xfrm>
          <a:off x="0" y="0"/>
          <a:ext cx="0" cy="0"/>
          <a:chOff x="0" y="0"/>
          <a:chExt cx="0" cy="0"/>
        </a:xfrm>
      </p:grpSpPr>
      <p:pic>
        <p:nvPicPr>
          <p:cNvPr id="1026" name="Picture 2" descr="C:\Users\bronwynb\Desktop\Branding\divider_template_backg#5330.jpg"/>
          <p:cNvPicPr>
            <a:picLocks noChangeAspect="1" noChangeArrowheads="1"/>
          </p:cNvPicPr>
          <p:nvPr userDrawn="1"/>
        </p:nvPicPr>
        <p:blipFill>
          <a:blip r:embed="rId2"/>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48400" y="6196866"/>
            <a:ext cx="3147290" cy="914400"/>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7128" y="6096000"/>
            <a:ext cx="2765528" cy="1005840"/>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bg2"/>
                </a:solidFill>
                <a:latin typeface="Arial" pitchFamily="34" charset="0"/>
                <a:cs typeface="Arial" pitchFamily="34" charset="0"/>
              </a:defRPr>
            </a:lvl1pPr>
          </a:lstStyle>
          <a:p>
            <a:r>
              <a:rPr lang="en-US" dirty="0"/>
              <a:t>Click to edit Master title style</a:t>
            </a:r>
          </a:p>
        </p:txBody>
      </p:sp>
      <p:sp>
        <p:nvSpPr>
          <p:cNvPr id="3" name="Subtitle 2"/>
          <p:cNvSpPr>
            <a:spLocks noGrp="1"/>
          </p:cNvSpPr>
          <p:nvPr>
            <p:ph type="subTitle" idx="1"/>
          </p:nvPr>
        </p:nvSpPr>
        <p:spPr>
          <a:xfrm>
            <a:off x="3067050" y="3646170"/>
            <a:ext cx="5480050" cy="2187702"/>
          </a:xfrm>
        </p:spPr>
        <p:txBody>
          <a:bodyPr>
            <a:noAutofit/>
          </a:bodyPr>
          <a:lstStyle>
            <a:lvl1pPr marL="0" indent="0" algn="l">
              <a:lnSpc>
                <a:spcPct val="110000"/>
              </a:lnSpc>
              <a:buNone/>
              <a:defRPr sz="1600" b="0">
                <a:solidFill>
                  <a:schemeClr val="bg2"/>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
        <p:nvSpPr>
          <p:cNvPr id="15" name="Text Placeholder 14"/>
          <p:cNvSpPr>
            <a:spLocks noGrp="1"/>
          </p:cNvSpPr>
          <p:nvPr>
            <p:ph type="body" sz="quarter" idx="11" hasCustomPrompt="1"/>
          </p:nvPr>
        </p:nvSpPr>
        <p:spPr>
          <a:xfrm>
            <a:off x="557213" y="2755011"/>
            <a:ext cx="8008937" cy="635889"/>
          </a:xfrm>
        </p:spPr>
        <p:txBody>
          <a:bodyPr>
            <a:noAutofit/>
          </a:bodyPr>
          <a:lstStyle>
            <a:lvl1pPr>
              <a:lnSpc>
                <a:spcPct val="100000"/>
              </a:lnSpc>
              <a:defRPr sz="3600" b="0">
                <a:solidFill>
                  <a:schemeClr val="bg2"/>
                </a:solidFill>
                <a:latin typeface="Arial" pitchFamily="34" charset="0"/>
                <a:cs typeface="Arial" pitchFamily="34" charset="0"/>
              </a:defRPr>
            </a:lvl1pPr>
          </a:lstStyle>
          <a:p>
            <a:pPr lvl="0"/>
            <a:r>
              <a:rPr lang="en-CA" dirty="0"/>
              <a:t>Click to edit Master subtitle style</a:t>
            </a:r>
          </a:p>
        </p:txBody>
      </p:sp>
      <p:pic>
        <p:nvPicPr>
          <p:cNvPr id="12" name="Picture 2" descr="C:\Documents and Settings\mcdunn\Desktop\LBNL_Full_Logo_Final.gif"/>
          <p:cNvPicPr>
            <a:picLocks noChangeAspect="1" noChangeArrowheads="1"/>
          </p:cNvPicPr>
          <p:nvPr userDrawn="1"/>
        </p:nvPicPr>
        <p:blipFill>
          <a:blip r:embed="rId5"/>
          <a:srcRect/>
          <a:stretch>
            <a:fillRect/>
          </a:stretch>
        </p:blipFill>
        <p:spPr bwMode="auto">
          <a:xfrm>
            <a:off x="5629276" y="6196062"/>
            <a:ext cx="584812" cy="500014"/>
          </a:xfrm>
          <a:prstGeom prst="rect">
            <a:avLst/>
          </a:prstGeom>
          <a:noFill/>
        </p:spPr>
      </p:pic>
      <p:pic>
        <p:nvPicPr>
          <p:cNvPr id="2050" name="Picture 2" descr="C:\Users\boyce\Documents\fermilab_wd100.jp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72000" y="6222893"/>
            <a:ext cx="952500" cy="29527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boyce\Documents\jlab_wd100.jp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499847" y="6230571"/>
            <a:ext cx="952500" cy="3143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boyce\Documents\lclsII_banner_v01_wd565.jp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88049" y="79409"/>
            <a:ext cx="6137377" cy="1270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751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lvl1pPr>
              <a:defRPr sz="1000"/>
            </a:lvl1p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2" name="Footer Placeholder 11"/>
          <p:cNvSpPr>
            <a:spLocks noGrp="1"/>
          </p:cNvSpPr>
          <p:nvPr>
            <p:ph type="ftr" sz="quarter" idx="13"/>
          </p:nvPr>
        </p:nvSpPr>
        <p:spPr/>
        <p:txBody>
          <a:bodyPr/>
          <a:lstStyle/>
          <a:p>
            <a:r>
              <a:rPr lang="en-US" dirty="0"/>
              <a:t>LCLS-II Planning Meeting, Oct 9-11, 2013</a:t>
            </a:r>
          </a:p>
        </p:txBody>
      </p:sp>
      <p:sp>
        <p:nvSpPr>
          <p:cNvPr id="16" name="Content Placeholder 15"/>
          <p:cNvSpPr>
            <a:spLocks noGrp="1"/>
          </p:cNvSpPr>
          <p:nvPr>
            <p:ph sz="quarter" idx="14"/>
          </p:nvPr>
        </p:nvSpPr>
        <p:spPr>
          <a:xfrm>
            <a:off x="446088" y="1670050"/>
            <a:ext cx="8108950" cy="4648200"/>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11" name="Straight Connector 10"/>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237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lvl1pPr>
              <a:defRPr sz="1000"/>
            </a:lvl1p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2" name="Footer Placeholder 11"/>
          <p:cNvSpPr>
            <a:spLocks noGrp="1"/>
          </p:cNvSpPr>
          <p:nvPr>
            <p:ph type="ftr" sz="quarter" idx="13"/>
          </p:nvPr>
        </p:nvSpPr>
        <p:spPr/>
        <p:txBody>
          <a:bodyPr/>
          <a:lstStyle/>
          <a:p>
            <a:r>
              <a:rPr lang="en-US" dirty="0"/>
              <a:t>LCLS-II Planning Meeting, Oct 9-11, 2013</a:t>
            </a:r>
          </a:p>
        </p:txBody>
      </p:sp>
      <p:cxnSp>
        <p:nvCxnSpPr>
          <p:cNvPr id="7" name="Straight Connector 6"/>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237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lvl1pPr>
              <a:defRPr sz="1000"/>
            </a:lvl1p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2" name="Footer Placeholder 11"/>
          <p:cNvSpPr>
            <a:spLocks noGrp="1"/>
          </p:cNvSpPr>
          <p:nvPr>
            <p:ph type="ftr" sz="quarter" idx="13"/>
          </p:nvPr>
        </p:nvSpPr>
        <p:spPr/>
        <p:txBody>
          <a:bodyPr/>
          <a:lstStyle/>
          <a:p>
            <a:r>
              <a:rPr lang="en-US" dirty="0"/>
              <a:t>LCLS-II Planning Meeting, Oct 9-11, 2013</a:t>
            </a:r>
          </a:p>
        </p:txBody>
      </p:sp>
      <p:sp>
        <p:nvSpPr>
          <p:cNvPr id="5" name="Picture Placeholder 4"/>
          <p:cNvSpPr>
            <a:spLocks noGrp="1"/>
          </p:cNvSpPr>
          <p:nvPr>
            <p:ph type="pic" sz="quarter" idx="15"/>
          </p:nvPr>
        </p:nvSpPr>
        <p:spPr>
          <a:xfrm>
            <a:off x="3646488" y="1723840"/>
            <a:ext cx="2442340" cy="2224216"/>
          </a:xfrm>
        </p:spPr>
        <p:txBody>
          <a:bodyPr/>
          <a:lstStyle/>
          <a:p>
            <a:r>
              <a:rPr lang="en-US" dirty="0"/>
              <a:t>Click icon to add picture</a:t>
            </a:r>
            <a:endParaRPr lang="en-CA" dirty="0"/>
          </a:p>
        </p:txBody>
      </p:sp>
      <p:sp>
        <p:nvSpPr>
          <p:cNvPr id="11" name="Picture Placeholder 4"/>
          <p:cNvSpPr>
            <a:spLocks noGrp="1"/>
          </p:cNvSpPr>
          <p:nvPr>
            <p:ph type="pic" sz="quarter" idx="16"/>
          </p:nvPr>
        </p:nvSpPr>
        <p:spPr>
          <a:xfrm>
            <a:off x="3646488" y="4094034"/>
            <a:ext cx="2442340" cy="2224216"/>
          </a:xfrm>
        </p:spPr>
        <p:txBody>
          <a:bodyPr/>
          <a:lstStyle/>
          <a:p>
            <a:r>
              <a:rPr lang="en-US" dirty="0"/>
              <a:t>Click icon to add picture</a:t>
            </a:r>
            <a:endParaRPr lang="en-CA" dirty="0"/>
          </a:p>
        </p:txBody>
      </p:sp>
      <p:sp>
        <p:nvSpPr>
          <p:cNvPr id="13" name="Picture Placeholder 4"/>
          <p:cNvSpPr>
            <a:spLocks noGrp="1"/>
          </p:cNvSpPr>
          <p:nvPr>
            <p:ph type="pic" sz="quarter" idx="17"/>
          </p:nvPr>
        </p:nvSpPr>
        <p:spPr>
          <a:xfrm>
            <a:off x="6242954" y="1723840"/>
            <a:ext cx="2442340" cy="4594410"/>
          </a:xfrm>
        </p:spPr>
        <p:txBody>
          <a:bodyPr/>
          <a:lstStyle/>
          <a:p>
            <a:r>
              <a:rPr lang="en-US" dirty="0"/>
              <a:t>Click icon to add picture</a:t>
            </a:r>
            <a:endParaRPr lang="en-CA" dirty="0"/>
          </a:p>
        </p:txBody>
      </p:sp>
      <p:sp>
        <p:nvSpPr>
          <p:cNvPr id="3" name="Content Placeholder 2"/>
          <p:cNvSpPr>
            <a:spLocks noGrp="1"/>
          </p:cNvSpPr>
          <p:nvPr>
            <p:ph sz="quarter" idx="18"/>
          </p:nvPr>
        </p:nvSpPr>
        <p:spPr>
          <a:xfrm>
            <a:off x="446088" y="1670050"/>
            <a:ext cx="3013075"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14" name="Straight Connector 13"/>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9646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lvl1pPr>
              <a:defRPr sz="1000"/>
            </a:lvl1p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2" name="Footer Placeholder 11"/>
          <p:cNvSpPr>
            <a:spLocks noGrp="1"/>
          </p:cNvSpPr>
          <p:nvPr>
            <p:ph type="ftr" sz="quarter" idx="13"/>
          </p:nvPr>
        </p:nvSpPr>
        <p:spPr/>
        <p:txBody>
          <a:bodyPr/>
          <a:lstStyle/>
          <a:p>
            <a:r>
              <a:rPr lang="en-US" dirty="0"/>
              <a:t>LCLS-II Planning Meeting, Oct 9-11, 2013</a:t>
            </a:r>
          </a:p>
        </p:txBody>
      </p:sp>
      <p:sp>
        <p:nvSpPr>
          <p:cNvPr id="3" name="Chart Placeholder 2"/>
          <p:cNvSpPr>
            <a:spLocks noGrp="1"/>
          </p:cNvSpPr>
          <p:nvPr>
            <p:ph type="chart" sz="quarter" idx="15"/>
          </p:nvPr>
        </p:nvSpPr>
        <p:spPr>
          <a:xfrm>
            <a:off x="6007100" y="1670050"/>
            <a:ext cx="2667000" cy="4648200"/>
          </a:xfrm>
        </p:spPr>
        <p:txBody>
          <a:bodyPr/>
          <a:lstStyle/>
          <a:p>
            <a:r>
              <a:rPr lang="en-US" dirty="0"/>
              <a:t>Click icon to add chart</a:t>
            </a:r>
            <a:endParaRPr lang="en-CA" dirty="0"/>
          </a:p>
        </p:txBody>
      </p:sp>
      <p:sp>
        <p:nvSpPr>
          <p:cNvPr id="5" name="Content Placeholder 4"/>
          <p:cNvSpPr>
            <a:spLocks noGrp="1"/>
          </p:cNvSpPr>
          <p:nvPr>
            <p:ph sz="quarter" idx="16"/>
          </p:nvPr>
        </p:nvSpPr>
        <p:spPr>
          <a:xfrm>
            <a:off x="446088" y="1670050"/>
            <a:ext cx="5484812"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11" name="Straight Connector 10"/>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5472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pic>
        <p:nvPicPr>
          <p:cNvPr id="10" name="Picture 2" descr="C:\Users\bronwynb\Desktop\Branding\divider_template_backg#5330.jpg"/>
          <p:cNvPicPr>
            <a:picLocks noChangeAspect="1" noChangeArrowheads="1"/>
          </p:cNvPicPr>
          <p:nvPr userDrawn="1"/>
        </p:nvPicPr>
        <p:blipFill>
          <a:blip r:embed="rId2"/>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29100" y="3876675"/>
            <a:ext cx="2524389" cy="733425"/>
          </a:xfrm>
          <a:prstGeom prst="rect">
            <a:avLst/>
          </a:prstGeom>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6124575"/>
            <a:ext cx="1973584" cy="717805"/>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tx1"/>
                </a:solidFill>
                <a:latin typeface="Arial" pitchFamily="34" charset="0"/>
                <a:cs typeface="Arial"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557213" y="3181350"/>
            <a:ext cx="7989887" cy="2652522"/>
          </a:xfrm>
        </p:spPr>
        <p:txBody>
          <a:bodyPr>
            <a:noAutofit/>
          </a:bodyPr>
          <a:lstStyle>
            <a:lvl1pPr marL="0" indent="0" algn="l">
              <a:lnSpc>
                <a:spcPct val="110000"/>
              </a:lnSpc>
              <a:buNone/>
              <a:defRPr sz="1600" b="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dirty="0"/>
          </a:p>
        </p:txBody>
      </p:sp>
      <p:sp>
        <p:nvSpPr>
          <p:cNvPr id="15" name="Text Placeholder 14"/>
          <p:cNvSpPr>
            <a:spLocks noGrp="1"/>
          </p:cNvSpPr>
          <p:nvPr>
            <p:ph type="body" sz="quarter" idx="11" hasCustomPrompt="1"/>
          </p:nvPr>
        </p:nvSpPr>
        <p:spPr>
          <a:xfrm>
            <a:off x="557213" y="2755011"/>
            <a:ext cx="8008937" cy="369189"/>
          </a:xfrm>
        </p:spPr>
        <p:txBody>
          <a:bodyPr>
            <a:noAutofit/>
          </a:bodyPr>
          <a:lstStyle>
            <a:lvl1pPr>
              <a:lnSpc>
                <a:spcPct val="100000"/>
              </a:lnSpc>
              <a:defRPr sz="2800" b="0">
                <a:solidFill>
                  <a:schemeClr val="tx1"/>
                </a:solidFill>
                <a:latin typeface="Arial" pitchFamily="34" charset="0"/>
                <a:cs typeface="Arial" pitchFamily="34" charset="0"/>
              </a:defRPr>
            </a:lvl1pPr>
          </a:lstStyle>
          <a:p>
            <a:pPr lvl="0"/>
            <a:r>
              <a:rPr lang="en-CA" dirty="0"/>
              <a:t>Click to edit Master subtitle style</a:t>
            </a:r>
          </a:p>
        </p:txBody>
      </p:sp>
      <p:pic>
        <p:nvPicPr>
          <p:cNvPr id="12" name="Picture 2" descr="C:\Documents and Settings\mcdunn\Desktop\LBNL_Full_Logo_Final.gif"/>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6400800" y="3590925"/>
            <a:ext cx="907882" cy="776239"/>
          </a:xfrm>
          <a:prstGeom prst="rect">
            <a:avLst/>
          </a:prstGeom>
          <a:noFill/>
        </p:spPr>
      </p:pic>
      <p:pic>
        <p:nvPicPr>
          <p:cNvPr id="13" name="Picture 39" descr="http://inside.anl.gov/resources/standards/images/logos/ANL_H_Black.jpg"/>
          <p:cNvPicPr>
            <a:picLocks noChangeAspect="1" noChangeArrowheads="1"/>
          </p:cNvPicPr>
          <p:nvPr userDrawn="1"/>
        </p:nvPicPr>
        <p:blipFill>
          <a:blip r:embed="rId6"/>
          <a:srcRect/>
          <a:stretch>
            <a:fillRect/>
          </a:stretch>
        </p:blipFill>
        <p:spPr bwMode="auto">
          <a:xfrm>
            <a:off x="7491503" y="3680008"/>
            <a:ext cx="1223871" cy="569939"/>
          </a:xfrm>
          <a:prstGeom prst="rect">
            <a:avLst/>
          </a:prstGeom>
          <a:noFill/>
          <a:ln w="9525">
            <a:solidFill>
              <a:srgbClr val="FFFF00"/>
            </a:solidFill>
            <a:miter lim="800000"/>
            <a:headEnd/>
            <a:tailEnd/>
          </a:ln>
          <a:effectLst/>
        </p:spPr>
      </p:pic>
      <p:pic>
        <p:nvPicPr>
          <p:cNvPr id="1026" name="Picture 2" descr="C:\Users\tor\Downloads\FermiLogo.tiff"/>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189601" y="4531614"/>
            <a:ext cx="1792224" cy="323468"/>
          </a:xfrm>
          <a:prstGeom prst="rect">
            <a:avLst/>
          </a:prstGeom>
          <a:noFill/>
        </p:spPr>
      </p:pic>
      <p:pic>
        <p:nvPicPr>
          <p:cNvPr id="14" name="Picture 13" descr="JLab_logo_white1.jp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077076" y="4380905"/>
            <a:ext cx="1952624" cy="610194"/>
          </a:xfrm>
          <a:prstGeom prst="rect">
            <a:avLst/>
          </a:prstGeom>
        </p:spPr>
      </p:pic>
      <p:pic>
        <p:nvPicPr>
          <p:cNvPr id="16" name="Picture 15" descr="cornell university 2.gif"/>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4210050" y="4371975"/>
            <a:ext cx="775963" cy="754745"/>
          </a:xfrm>
          <a:prstGeom prst="rect">
            <a:avLst/>
          </a:prstGeom>
        </p:spPr>
      </p:pic>
      <p:pic>
        <p:nvPicPr>
          <p:cNvPr id="17" name="Picture 4" descr="C:\Users\boyce\Documents\lclsII_banner_v01_wd565.jpg"/>
          <p:cNvPicPr>
            <a:picLocks noChangeAspect="1" noChangeArrowheads="1"/>
          </p:cNvPicPr>
          <p:nvPr userDrawn="1"/>
        </p:nvPicPr>
        <p:blipFill>
          <a:blip r:embed="rId10">
            <a:extLst>
              <a:ext uri="{28A0092B-C50C-407E-A947-70E740481C1C}">
                <a14:useLocalDpi xmlns:a14="http://schemas.microsoft.com/office/drawing/2010/main"/>
              </a:ext>
            </a:extLst>
          </a:blip>
          <a:srcRect/>
          <a:stretch>
            <a:fillRect/>
          </a:stretch>
        </p:blipFill>
        <p:spPr bwMode="auto">
          <a:xfrm>
            <a:off x="419100" y="414089"/>
            <a:ext cx="5349126" cy="1107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6670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dirty="0"/>
              <a:t>Click to edit Master title style</a:t>
            </a:r>
          </a:p>
        </p:txBody>
      </p:sp>
      <p:sp>
        <p:nvSpPr>
          <p:cNvPr id="3" name="Text Placeholder 2"/>
          <p:cNvSpPr>
            <a:spLocks noGrp="1"/>
          </p:cNvSpPr>
          <p:nvPr>
            <p:ph type="body" idx="1"/>
          </p:nvPr>
        </p:nvSpPr>
        <p:spPr>
          <a:xfrm>
            <a:off x="445473" y="1667866"/>
            <a:ext cx="8109919" cy="4650384"/>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45472" y="6543674"/>
            <a:ext cx="4126528" cy="314326"/>
          </a:xfrm>
          <a:prstGeom prst="rect">
            <a:avLst/>
          </a:prstGeom>
        </p:spPr>
        <p:txBody>
          <a:bodyPr vert="horz" lIns="0" tIns="0" rIns="0" bIns="0" rtlCol="0" anchor="t" anchorCtr="0"/>
          <a:lstStyle>
            <a:lvl1pPr algn="l">
              <a:defRPr sz="700">
                <a:solidFill>
                  <a:schemeClr val="bg2"/>
                </a:solidFill>
                <a:latin typeface="Arial" pitchFamily="34" charset="0"/>
                <a:cs typeface="Arial" pitchFamily="34" charset="0"/>
              </a:defRPr>
            </a:lvl1pPr>
          </a:lstStyle>
          <a:p>
            <a:r>
              <a:rPr lang="en-US" dirty="0"/>
              <a:t>LCLS-II Planning Meeting, Oct 9-11, 2013</a:t>
            </a:r>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800" b="0">
                <a:solidFill>
                  <a:schemeClr val="bg2"/>
                </a:solidFill>
                <a:latin typeface="Arial" pitchFamily="34" charset="0"/>
                <a:cs typeface="Arial" pitchFamily="34" charset="0"/>
              </a:defRPr>
            </a:lvl1pPr>
          </a:lstStyle>
          <a:p>
            <a:fld id="{5BD36294-2849-48A8-8531-5354CF3095D2}" type="slidenum">
              <a:rPr lang="en-US" smtClean="0"/>
              <a:pPr/>
              <a:t>‹#›</a:t>
            </a:fld>
            <a:endParaRPr lang="en-US" dirty="0"/>
          </a:p>
        </p:txBody>
      </p:sp>
    </p:spTree>
    <p:extLst>
      <p:ext uri="{BB962C8B-B14F-4D97-AF65-F5344CB8AC3E}">
        <p14:creationId xmlns:p14="http://schemas.microsoft.com/office/powerpoint/2010/main" val="481531331"/>
      </p:ext>
    </p:extLst>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Lst>
  <p:hf hdr="0" dt="0"/>
  <p:txStyles>
    <p:titleStyle>
      <a:lvl1pPr algn="l" defTabSz="914400" rtl="0" eaLnBrk="1" latinLnBrk="0" hangingPunct="1">
        <a:spcBef>
          <a:spcPct val="0"/>
        </a:spcBef>
        <a:buNone/>
        <a:defRPr sz="2800" b="1" kern="1200">
          <a:solidFill>
            <a:schemeClr val="tx1"/>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000" b="0" kern="1200" baseline="0">
          <a:solidFill>
            <a:schemeClr val="bg2"/>
          </a:solidFill>
          <a:latin typeface="Arial" pitchFamily="34" charset="0"/>
          <a:ea typeface="+mn-ea"/>
          <a:cs typeface="Arial" pitchFamily="34" charset="0"/>
        </a:defRPr>
      </a:lvl1pPr>
      <a:lvl2pPr marL="180000" indent="-180000" algn="l" defTabSz="914400" rtl="0" eaLnBrk="1" latinLnBrk="0" hangingPunct="1">
        <a:lnSpc>
          <a:spcPct val="120000"/>
        </a:lnSpc>
        <a:spcBef>
          <a:spcPts val="800"/>
        </a:spcBef>
        <a:spcAft>
          <a:spcPts val="0"/>
        </a:spcAft>
        <a:buClr>
          <a:schemeClr val="tx1"/>
        </a:buClr>
        <a:buSzPct val="100000"/>
        <a:buFont typeface="Arial" pitchFamily="34" charset="0"/>
        <a:buChar char="•"/>
        <a:defRPr sz="1800" kern="1200">
          <a:solidFill>
            <a:schemeClr val="bg2"/>
          </a:solidFill>
          <a:latin typeface="Arial" pitchFamily="34" charset="0"/>
          <a:ea typeface="+mn-ea"/>
          <a:cs typeface="Arial" pitchFamily="34" charset="0"/>
        </a:defRPr>
      </a:lvl2pPr>
      <a:lvl3pPr marL="504000" indent="-180000" algn="l" defTabSz="914400" rtl="0" eaLnBrk="1" latinLnBrk="0" hangingPunct="1">
        <a:lnSpc>
          <a:spcPct val="120000"/>
        </a:lnSpc>
        <a:spcBef>
          <a:spcPts val="0"/>
        </a:spcBef>
        <a:buClr>
          <a:schemeClr val="tx1"/>
        </a:buClr>
        <a:buSzPct val="100000"/>
        <a:buFont typeface="Arial" pitchFamily="34" charset="0"/>
        <a:buChar char="-"/>
        <a:defRPr sz="1800" kern="1200">
          <a:solidFill>
            <a:schemeClr val="bg2"/>
          </a:solidFill>
          <a:latin typeface="Arial" pitchFamily="34" charset="0"/>
          <a:ea typeface="+mn-ea"/>
          <a:cs typeface="Arial" pitchFamily="34" charset="0"/>
        </a:defRPr>
      </a:lvl3pPr>
      <a:lvl4pPr marL="828000" indent="-180000" algn="l" defTabSz="914400" rtl="0" eaLnBrk="1" latinLnBrk="0" hangingPunct="1">
        <a:lnSpc>
          <a:spcPct val="120000"/>
        </a:lnSpc>
        <a:spcBef>
          <a:spcPts val="0"/>
        </a:spcBef>
        <a:buClr>
          <a:schemeClr val="tx1"/>
        </a:buClr>
        <a:buSzPct val="100000"/>
        <a:buFont typeface="Arial" pitchFamily="34" charset="0"/>
        <a:buChar char="•"/>
        <a:defRPr sz="1800" kern="1200">
          <a:solidFill>
            <a:schemeClr val="bg2"/>
          </a:solidFill>
          <a:latin typeface="Arial" pitchFamily="34" charset="0"/>
          <a:ea typeface="+mn-ea"/>
          <a:cs typeface="Arial" pitchFamily="34" charset="0"/>
        </a:defRPr>
      </a:lvl4pPr>
      <a:lvl5pPr marL="1152000" indent="-180000" algn="l" defTabSz="914400" rtl="0" eaLnBrk="1" latinLnBrk="0" hangingPunct="1">
        <a:lnSpc>
          <a:spcPct val="120000"/>
        </a:lnSpc>
        <a:spcBef>
          <a:spcPts val="0"/>
        </a:spcBef>
        <a:buClr>
          <a:schemeClr val="tx1"/>
        </a:buClr>
        <a:buSzPct val="100000"/>
        <a:buFont typeface="Arial" pitchFamily="34" charset="0"/>
        <a:buChar char="-"/>
        <a:defRPr sz="18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557213" y="631825"/>
            <a:ext cx="8008937" cy="2246313"/>
          </a:xfrm>
        </p:spPr>
        <p:txBody>
          <a:bodyPr/>
          <a:lstStyle/>
          <a:p>
            <a:r>
              <a:rPr lang="en-US" sz="4400" dirty="0">
                <a:solidFill>
                  <a:srgbClr val="000000"/>
                </a:solidFill>
              </a:rPr>
              <a:t>JLab QA/QC</a:t>
            </a:r>
            <a:endParaRPr lang="en-US" dirty="0">
              <a:solidFill>
                <a:srgbClr val="000000"/>
              </a:solidFill>
            </a:endParaRPr>
          </a:p>
        </p:txBody>
      </p:sp>
      <p:sp>
        <p:nvSpPr>
          <p:cNvPr id="5" name="Rectangle 5"/>
          <p:cNvSpPr>
            <a:spLocks noGrp="1" noChangeArrowheads="1"/>
          </p:cNvSpPr>
          <p:nvPr>
            <p:ph type="subTitle" idx="1"/>
          </p:nvPr>
        </p:nvSpPr>
        <p:spPr>
          <a:xfrm>
            <a:off x="533564" y="2877317"/>
            <a:ext cx="7989887" cy="2652522"/>
          </a:xfrm>
        </p:spPr>
        <p:txBody>
          <a:bodyPr/>
          <a:lstStyle/>
          <a:p>
            <a:r>
              <a:rPr lang="en-US" sz="1800" dirty="0">
                <a:solidFill>
                  <a:srgbClr val="000000"/>
                </a:solidFill>
              </a:rPr>
              <a:t>Johnny Leung for the JLab CryoModule Team</a:t>
            </a:r>
          </a:p>
          <a:p>
            <a:r>
              <a:rPr lang="en-US" sz="1800" dirty="0">
                <a:solidFill>
                  <a:srgbClr val="000000"/>
                </a:solidFill>
              </a:rPr>
              <a:t>LCLS-II 1.3 GHz CM Production Readiness Review</a:t>
            </a:r>
          </a:p>
          <a:p>
            <a:r>
              <a:rPr lang="en-US" sz="1800" dirty="0">
                <a:solidFill>
                  <a:srgbClr val="000000"/>
                </a:solidFill>
              </a:rPr>
              <a:t>September 13 - 14, 2016</a:t>
            </a:r>
          </a:p>
        </p:txBody>
      </p:sp>
    </p:spTree>
    <p:extLst>
      <p:ext uri="{BB962C8B-B14F-4D97-AF65-F5344CB8AC3E}">
        <p14:creationId xmlns:p14="http://schemas.microsoft.com/office/powerpoint/2010/main" val="3778226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10</a:t>
            </a:fld>
            <a:endParaRPr lang="en-US" dirty="0"/>
          </a:p>
        </p:txBody>
      </p:sp>
      <p:sp>
        <p:nvSpPr>
          <p:cNvPr id="3" name="Title 2"/>
          <p:cNvSpPr>
            <a:spLocks noGrp="1"/>
          </p:cNvSpPr>
          <p:nvPr>
            <p:ph type="title"/>
          </p:nvPr>
        </p:nvSpPr>
        <p:spPr/>
        <p:txBody>
          <a:bodyPr/>
          <a:lstStyle/>
          <a:p>
            <a:r>
              <a:rPr lang="en-US" dirty="0"/>
              <a:t>Incoming Inspection</a:t>
            </a:r>
          </a:p>
        </p:txBody>
      </p:sp>
      <p:sp>
        <p:nvSpPr>
          <p:cNvPr id="5" name="Content Placeholder 4"/>
          <p:cNvSpPr>
            <a:spLocks noGrp="1"/>
          </p:cNvSpPr>
          <p:nvPr>
            <p:ph sz="quarter" idx="14"/>
          </p:nvPr>
        </p:nvSpPr>
        <p:spPr>
          <a:xfrm>
            <a:off x="328345" y="1428178"/>
            <a:ext cx="8108950" cy="4648200"/>
          </a:xfrm>
        </p:spPr>
        <p:txBody>
          <a:bodyPr/>
          <a:lstStyle/>
          <a:p>
            <a:pPr marL="342900" indent="-342900">
              <a:lnSpc>
                <a:spcPct val="100000"/>
              </a:lnSpc>
              <a:spcAft>
                <a:spcPts val="1800"/>
              </a:spcAft>
              <a:buFont typeface="Arial" panose="020B0604020202020204" pitchFamily="34" charset="0"/>
              <a:buChar char="•"/>
            </a:pPr>
            <a:r>
              <a:rPr lang="en-US" dirty="0"/>
              <a:t>Incoming Inspection is part of Acceptance Criteria Strategy, in addition to reviewing Vendor Hold-Point data.</a:t>
            </a:r>
          </a:p>
          <a:p>
            <a:pPr marL="342900" indent="-342900">
              <a:lnSpc>
                <a:spcPct val="100000"/>
              </a:lnSpc>
              <a:spcAft>
                <a:spcPts val="1800"/>
              </a:spcAft>
              <a:buFont typeface="Arial" panose="020B0604020202020204" pitchFamily="34" charset="0"/>
              <a:buChar char="•"/>
            </a:pPr>
            <a:r>
              <a:rPr lang="en-US" dirty="0"/>
              <a:t>Inspection Travelers are used as part of component QC.</a:t>
            </a:r>
          </a:p>
          <a:p>
            <a:pPr marL="342900" indent="-342900">
              <a:lnSpc>
                <a:spcPct val="100000"/>
              </a:lnSpc>
              <a:spcAft>
                <a:spcPts val="1800"/>
              </a:spcAft>
              <a:buFont typeface="Arial" panose="020B0604020202020204" pitchFamily="34" charset="0"/>
              <a:buChar char="•"/>
            </a:pPr>
            <a:r>
              <a:rPr lang="en-US" dirty="0"/>
              <a:t>Lessons-learned from the pCM are being incorporated into Production Travelers. </a:t>
            </a:r>
          </a:p>
          <a:p>
            <a:pPr marL="342900" indent="-342900">
              <a:lnSpc>
                <a:spcPct val="100000"/>
              </a:lnSpc>
              <a:spcAft>
                <a:spcPts val="1800"/>
              </a:spcAft>
              <a:buFont typeface="Arial" panose="020B0604020202020204" pitchFamily="34" charset="0"/>
              <a:buChar char="•"/>
            </a:pPr>
            <a:r>
              <a:rPr lang="en-US" dirty="0"/>
              <a:t>NCRs are generated for components not meeting requirements.</a:t>
            </a:r>
          </a:p>
          <a:p>
            <a:pPr>
              <a:lnSpc>
                <a:spcPct val="100000"/>
              </a:lnSpc>
              <a:spcAft>
                <a:spcPts val="1800"/>
              </a:spcAft>
            </a:pPr>
            <a:endParaRPr lang="en-US" dirty="0"/>
          </a:p>
          <a:p>
            <a:pPr>
              <a:lnSpc>
                <a:spcPct val="100000"/>
              </a:lnSpc>
              <a:spcAft>
                <a:spcPts val="1800"/>
              </a:spcAft>
            </a:pPr>
            <a:endParaRPr lang="en-US" dirty="0"/>
          </a:p>
        </p:txBody>
      </p:sp>
      <p:pic>
        <p:nvPicPr>
          <p:cNvPr id="4" name="Picture 3"/>
          <p:cNvPicPr>
            <a:picLocks noChangeAspect="1"/>
          </p:cNvPicPr>
          <p:nvPr/>
        </p:nvPicPr>
        <p:blipFill>
          <a:blip r:embed="rId2"/>
          <a:stretch>
            <a:fillRect/>
          </a:stretch>
        </p:blipFill>
        <p:spPr>
          <a:xfrm>
            <a:off x="328345" y="5106985"/>
            <a:ext cx="1374321" cy="121126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9042" y="4114801"/>
            <a:ext cx="4668254" cy="2639786"/>
          </a:xfrm>
          <a:prstGeom prst="rect">
            <a:avLst/>
          </a:prstGeom>
        </p:spPr>
      </p:pic>
      <p:sp>
        <p:nvSpPr>
          <p:cNvPr id="7" name="Footer Placeholder 3"/>
          <p:cNvSpPr>
            <a:spLocks noGrp="1"/>
          </p:cNvSpPr>
          <p:nvPr>
            <p:ph type="ftr" sz="quarter" idx="13"/>
          </p:nvPr>
        </p:nvSpPr>
        <p:spPr>
          <a:xfrm>
            <a:off x="242272" y="6515781"/>
            <a:ext cx="3421678" cy="238125"/>
          </a:xfrm>
        </p:spPr>
        <p:txBody>
          <a:bodyPr/>
          <a:lstStyle/>
          <a:p>
            <a:r>
              <a:rPr lang="en-US" sz="1000" dirty="0"/>
              <a:t>LCLS-II 1.3 GHz Cryomodule PRR, September 13 - 14, 2016</a:t>
            </a:r>
          </a:p>
        </p:txBody>
      </p:sp>
    </p:spTree>
    <p:extLst>
      <p:ext uri="{BB962C8B-B14F-4D97-AF65-F5344CB8AC3E}">
        <p14:creationId xmlns:p14="http://schemas.microsoft.com/office/powerpoint/2010/main" val="2204371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11</a:t>
            </a:fld>
            <a:endParaRPr lang="en-US" dirty="0"/>
          </a:p>
        </p:txBody>
      </p:sp>
      <p:sp>
        <p:nvSpPr>
          <p:cNvPr id="5" name="Content Placeholder 4"/>
          <p:cNvSpPr>
            <a:spLocks noGrp="1"/>
          </p:cNvSpPr>
          <p:nvPr>
            <p:ph sz="quarter" idx="14"/>
          </p:nvPr>
        </p:nvSpPr>
        <p:spPr>
          <a:xfrm>
            <a:off x="200025" y="1266825"/>
            <a:ext cx="8772525" cy="5181600"/>
          </a:xfrm>
        </p:spPr>
        <p:txBody>
          <a:bodyPr>
            <a:normAutofit lnSpcReduction="10000"/>
          </a:bodyPr>
          <a:lstStyle/>
          <a:p>
            <a:pPr marL="285750" indent="-285750">
              <a:lnSpc>
                <a:spcPct val="100000"/>
              </a:lnSpc>
              <a:spcAft>
                <a:spcPts val="1200"/>
              </a:spcAft>
              <a:buFont typeface="Arial" panose="020B0604020202020204" pitchFamily="34" charset="0"/>
              <a:buChar char="•"/>
            </a:pPr>
            <a:r>
              <a:rPr lang="en-US" dirty="0"/>
              <a:t>NCRs mostly created at Incoming Inspection, but also apply to assemblies &amp; tests.</a:t>
            </a:r>
          </a:p>
          <a:p>
            <a:pPr marL="285750" indent="-285750">
              <a:lnSpc>
                <a:spcPct val="100000"/>
              </a:lnSpc>
              <a:spcAft>
                <a:spcPts val="1200"/>
              </a:spcAft>
              <a:buFont typeface="Arial" panose="020B0604020202020204" pitchFamily="34" charset="0"/>
              <a:buChar char="•"/>
            </a:pPr>
            <a:r>
              <a:rPr lang="en-US" dirty="0"/>
              <a:t>SOTRs and relevant staff are </a:t>
            </a:r>
            <a:r>
              <a:rPr lang="en-US" b="1" dirty="0"/>
              <a:t>automatically</a:t>
            </a:r>
            <a:r>
              <a:rPr lang="en-US" dirty="0"/>
              <a:t> notified.</a:t>
            </a:r>
          </a:p>
          <a:p>
            <a:pPr marL="285750" indent="-285750">
              <a:lnSpc>
                <a:spcPct val="100000"/>
              </a:lnSpc>
              <a:spcAft>
                <a:spcPts val="1200"/>
              </a:spcAft>
              <a:buFont typeface="Arial" panose="020B0604020202020204" pitchFamily="34" charset="0"/>
              <a:buChar char="•"/>
            </a:pPr>
            <a:r>
              <a:rPr lang="en-US" dirty="0"/>
              <a:t>NCRs are internally reviewed, and with Fermilab as necessary.  JLab and Fermilab SOTRs are in </a:t>
            </a:r>
            <a:r>
              <a:rPr lang="en-US" b="1" dirty="0"/>
              <a:t>constant contact </a:t>
            </a:r>
            <a:r>
              <a:rPr lang="en-US" dirty="0"/>
              <a:t>with each other on issues and part status.</a:t>
            </a:r>
          </a:p>
          <a:p>
            <a:pPr marL="285750" indent="-285750">
              <a:lnSpc>
                <a:spcPct val="100000"/>
              </a:lnSpc>
              <a:spcAft>
                <a:spcPts val="1200"/>
              </a:spcAft>
              <a:buFont typeface="Arial" panose="020B0604020202020204" pitchFamily="34" charset="0"/>
              <a:buChar char="•"/>
            </a:pPr>
            <a:r>
              <a:rPr lang="en-US" dirty="0"/>
              <a:t>JLab reports NCR Status at regularly scheduled meetings with </a:t>
            </a:r>
            <a:r>
              <a:rPr lang="en-US" b="1" dirty="0"/>
              <a:t>Systems </a:t>
            </a:r>
            <a:r>
              <a:rPr lang="en-US" b="1" dirty="0" err="1"/>
              <a:t>Mgr</a:t>
            </a:r>
            <a:r>
              <a:rPr lang="en-US" b="1" dirty="0"/>
              <a:t> at SLAC</a:t>
            </a:r>
            <a:r>
              <a:rPr lang="en-US" dirty="0"/>
              <a:t>.</a:t>
            </a:r>
          </a:p>
          <a:p>
            <a:pPr marL="285750" indent="-285750">
              <a:lnSpc>
                <a:spcPct val="100000"/>
              </a:lnSpc>
              <a:spcAft>
                <a:spcPts val="1200"/>
              </a:spcAft>
              <a:buFont typeface="Arial" panose="020B0604020202020204" pitchFamily="34" charset="0"/>
              <a:buChar char="•"/>
            </a:pPr>
            <a:r>
              <a:rPr lang="en-US" dirty="0"/>
              <a:t>Ones that have significant impact to Performance, Schedule, and/or Costs are elevated to a </a:t>
            </a:r>
            <a:r>
              <a:rPr lang="en-US" b="1" dirty="0"/>
              <a:t>Significant Level </a:t>
            </a:r>
            <a:r>
              <a:rPr lang="en-US" dirty="0"/>
              <a:t>and reported to </a:t>
            </a:r>
            <a:r>
              <a:rPr lang="en-US" b="1" dirty="0"/>
              <a:t>SLAC Project QA</a:t>
            </a:r>
            <a:r>
              <a:rPr lang="en-US" dirty="0"/>
              <a:t>.</a:t>
            </a:r>
          </a:p>
          <a:p>
            <a:pPr marL="400050">
              <a:lnSpc>
                <a:spcPct val="100000"/>
              </a:lnSpc>
              <a:spcAft>
                <a:spcPts val="1200"/>
              </a:spcAft>
            </a:pPr>
            <a:r>
              <a:rPr lang="en-US" sz="2200" b="1" u="sng" dirty="0"/>
              <a:t>Significant NCR Dashboard</a:t>
            </a:r>
          </a:p>
          <a:p>
            <a:pPr marL="685800" indent="-171450">
              <a:spcAft>
                <a:spcPts val="0"/>
              </a:spcAft>
              <a:buFont typeface="Arial" panose="020B0604020202020204" pitchFamily="34" charset="0"/>
              <a:buChar char="•"/>
            </a:pPr>
            <a:r>
              <a:rPr lang="en-US" dirty="0"/>
              <a:t>Last reported to SLAC for data month August.</a:t>
            </a:r>
          </a:p>
          <a:p>
            <a:pPr marL="685800" indent="-171450">
              <a:spcAft>
                <a:spcPts val="0"/>
              </a:spcAft>
              <a:buFont typeface="Arial" panose="020B0604020202020204" pitchFamily="34" charset="0"/>
              <a:buChar char="•"/>
            </a:pPr>
            <a:r>
              <a:rPr lang="en-US" dirty="0"/>
              <a:t>(5) Closed / (7) Open</a:t>
            </a:r>
          </a:p>
          <a:p>
            <a:pPr marL="685800" indent="-171450">
              <a:spcAft>
                <a:spcPts val="0"/>
              </a:spcAft>
              <a:buFont typeface="Arial" panose="020B0604020202020204" pitchFamily="34" charset="0"/>
              <a:buChar char="•"/>
            </a:pPr>
            <a:r>
              <a:rPr lang="en-US" dirty="0"/>
              <a:t>All related to production Cavities VTA Tests (low </a:t>
            </a:r>
            <a:r>
              <a:rPr lang="en-US" dirty="0" err="1"/>
              <a:t>Qo</a:t>
            </a:r>
            <a:r>
              <a:rPr lang="en-US" dirty="0"/>
              <a:t>)  </a:t>
            </a:r>
          </a:p>
          <a:p>
            <a:pPr marL="342900" indent="-342900">
              <a:lnSpc>
                <a:spcPct val="100000"/>
              </a:lnSpc>
              <a:spcAft>
                <a:spcPts val="1200"/>
              </a:spcAft>
              <a:buFont typeface="Arial" panose="020B0604020202020204" pitchFamily="34" charset="0"/>
              <a:buChar char="•"/>
            </a:pPr>
            <a:endParaRPr lang="en-US" dirty="0"/>
          </a:p>
        </p:txBody>
      </p:sp>
      <p:sp>
        <p:nvSpPr>
          <p:cNvPr id="6" name="Title 2"/>
          <p:cNvSpPr txBox="1">
            <a:spLocks/>
          </p:cNvSpPr>
          <p:nvPr/>
        </p:nvSpPr>
        <p:spPr>
          <a:xfrm>
            <a:off x="604222" y="281491"/>
            <a:ext cx="8103570" cy="753033"/>
          </a:xfrm>
          <a:prstGeom prst="rect">
            <a:avLst/>
          </a:prstGeom>
        </p:spPr>
        <p:txBody>
          <a:bodyPr vert="horz" lIns="0" tIns="0" rIns="0" bIns="0" rtlCol="0" anchor="b" anchorCtr="0">
            <a:noAutofit/>
          </a:bodyPr>
          <a:lstStyle>
            <a:lvl1pPr algn="l" defTabSz="914400" rtl="0" eaLnBrk="1" latinLnBrk="0" hangingPunct="1">
              <a:spcBef>
                <a:spcPct val="0"/>
              </a:spcBef>
              <a:buNone/>
              <a:defRPr sz="2800" b="1" kern="1200">
                <a:solidFill>
                  <a:schemeClr val="tx1"/>
                </a:solidFill>
                <a:latin typeface="Arial" pitchFamily="34" charset="0"/>
                <a:ea typeface="+mj-ea"/>
                <a:cs typeface="Arial" pitchFamily="34" charset="0"/>
              </a:defRPr>
            </a:lvl1pPr>
          </a:lstStyle>
          <a:p>
            <a:pPr fontAlgn="auto">
              <a:spcAft>
                <a:spcPts val="0"/>
              </a:spcAft>
            </a:pPr>
            <a:r>
              <a:rPr lang="en-US" dirty="0"/>
              <a:t>NCR Communication</a:t>
            </a:r>
            <a:endParaRPr lang="en-US" sz="1800" dirty="0"/>
          </a:p>
        </p:txBody>
      </p:sp>
      <p:sp>
        <p:nvSpPr>
          <p:cNvPr id="7" name="Footer Placeholder 3"/>
          <p:cNvSpPr>
            <a:spLocks noGrp="1"/>
          </p:cNvSpPr>
          <p:nvPr>
            <p:ph type="ftr" sz="quarter" idx="13"/>
          </p:nvPr>
        </p:nvSpPr>
        <p:spPr>
          <a:xfrm>
            <a:off x="242272" y="6515781"/>
            <a:ext cx="3421678" cy="238125"/>
          </a:xfrm>
        </p:spPr>
        <p:txBody>
          <a:bodyPr/>
          <a:lstStyle/>
          <a:p>
            <a:r>
              <a:rPr lang="en-US" sz="1000" dirty="0"/>
              <a:t>LCLS-II 1.3 GHz Cryomodule PRR, September 13 - 14, 2016</a:t>
            </a:r>
          </a:p>
        </p:txBody>
      </p:sp>
    </p:spTree>
    <p:extLst>
      <p:ext uri="{BB962C8B-B14F-4D97-AF65-F5344CB8AC3E}">
        <p14:creationId xmlns:p14="http://schemas.microsoft.com/office/powerpoint/2010/main" val="3918964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12</a:t>
            </a:fld>
            <a:endParaRPr lang="en-US" dirty="0"/>
          </a:p>
        </p:txBody>
      </p:sp>
      <p:sp>
        <p:nvSpPr>
          <p:cNvPr id="3" name="Title 2"/>
          <p:cNvSpPr>
            <a:spLocks noGrp="1"/>
          </p:cNvSpPr>
          <p:nvPr>
            <p:ph type="title"/>
          </p:nvPr>
        </p:nvSpPr>
        <p:spPr/>
        <p:txBody>
          <a:bodyPr/>
          <a:lstStyle/>
          <a:p>
            <a:r>
              <a:rPr lang="en-US" dirty="0"/>
              <a:t>NCR Communication</a:t>
            </a:r>
            <a:endParaRPr lang="en-US" sz="18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272" y="1156574"/>
            <a:ext cx="3421678" cy="5288048"/>
          </a:xfrm>
          <a:prstGeom prst="rect">
            <a:avLst/>
          </a:prstGeom>
          <a:ln>
            <a:solidFill>
              <a:schemeClr val="bg2"/>
            </a:solidFill>
          </a:ln>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70086" b="54718"/>
          <a:stretch/>
        </p:blipFill>
        <p:spPr>
          <a:xfrm>
            <a:off x="5122456" y="1333096"/>
            <a:ext cx="3897459" cy="5156289"/>
          </a:xfrm>
          <a:prstGeom prst="rect">
            <a:avLst/>
          </a:prstGeom>
          <a:ln>
            <a:solidFill>
              <a:schemeClr val="bg2"/>
            </a:solidFill>
          </a:ln>
        </p:spPr>
      </p:pic>
      <p:sp>
        <p:nvSpPr>
          <p:cNvPr id="9" name="TextBox 8"/>
          <p:cNvSpPr txBox="1"/>
          <p:nvPr/>
        </p:nvSpPr>
        <p:spPr>
          <a:xfrm>
            <a:off x="3519302" y="3469844"/>
            <a:ext cx="1852798" cy="400110"/>
          </a:xfrm>
          <a:prstGeom prst="rect">
            <a:avLst/>
          </a:prstGeom>
          <a:noFill/>
        </p:spPr>
        <p:txBody>
          <a:bodyPr wrap="square" rtlCol="0">
            <a:spAutoFit/>
          </a:bodyPr>
          <a:lstStyle/>
          <a:p>
            <a:r>
              <a:rPr lang="en-US" sz="2000" b="1" dirty="0"/>
              <a:t>Short Version</a:t>
            </a:r>
          </a:p>
        </p:txBody>
      </p:sp>
      <p:sp>
        <p:nvSpPr>
          <p:cNvPr id="11" name="Footer Placeholder 3"/>
          <p:cNvSpPr>
            <a:spLocks noGrp="1"/>
          </p:cNvSpPr>
          <p:nvPr>
            <p:ph type="ftr" sz="quarter" idx="13"/>
          </p:nvPr>
        </p:nvSpPr>
        <p:spPr>
          <a:xfrm>
            <a:off x="242272" y="6515781"/>
            <a:ext cx="3421678" cy="238125"/>
          </a:xfrm>
        </p:spPr>
        <p:txBody>
          <a:bodyPr/>
          <a:lstStyle/>
          <a:p>
            <a:r>
              <a:rPr lang="en-US" sz="1000" dirty="0"/>
              <a:t>LCLS-II 1.3 GHz Cryomodule PRR, September 13 - 14, 2016</a:t>
            </a:r>
          </a:p>
        </p:txBody>
      </p:sp>
      <p:sp>
        <p:nvSpPr>
          <p:cNvPr id="12" name="TextBox 11"/>
          <p:cNvSpPr txBox="1"/>
          <p:nvPr/>
        </p:nvSpPr>
        <p:spPr>
          <a:xfrm>
            <a:off x="3587529" y="1647421"/>
            <a:ext cx="1851246" cy="400110"/>
          </a:xfrm>
          <a:prstGeom prst="rect">
            <a:avLst/>
          </a:prstGeom>
          <a:noFill/>
        </p:spPr>
        <p:txBody>
          <a:bodyPr wrap="square" rtlCol="0">
            <a:spAutoFit/>
          </a:bodyPr>
          <a:lstStyle/>
          <a:p>
            <a:r>
              <a:rPr lang="en-US" sz="2000" b="1" dirty="0"/>
              <a:t>Long Version</a:t>
            </a:r>
          </a:p>
        </p:txBody>
      </p:sp>
      <p:sp>
        <p:nvSpPr>
          <p:cNvPr id="22" name="Bent Arrow 21"/>
          <p:cNvSpPr/>
          <p:nvPr/>
        </p:nvSpPr>
        <p:spPr>
          <a:xfrm rot="10800000">
            <a:off x="3969987" y="2045391"/>
            <a:ext cx="457200" cy="390526"/>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 name="Bent Arrow 22"/>
          <p:cNvSpPr/>
          <p:nvPr/>
        </p:nvSpPr>
        <p:spPr>
          <a:xfrm rot="10800000" flipH="1">
            <a:off x="4349706" y="3839174"/>
            <a:ext cx="450894" cy="418500"/>
          </a:xfrm>
          <a:prstGeom prst="bentArrow">
            <a:avLst>
              <a:gd name="adj1" fmla="val 25000"/>
              <a:gd name="adj2" fmla="val 17978"/>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4787956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13</a:t>
            </a:fld>
            <a:endParaRPr lang="en-US" dirty="0"/>
          </a:p>
        </p:txBody>
      </p:sp>
      <p:pic>
        <p:nvPicPr>
          <p:cNvPr id="13" name="Picture 12"/>
          <p:cNvPicPr>
            <a:picLocks noChangeAspect="1"/>
          </p:cNvPicPr>
          <p:nvPr/>
        </p:nvPicPr>
        <p:blipFill>
          <a:blip r:embed="rId2"/>
          <a:stretch>
            <a:fillRect/>
          </a:stretch>
        </p:blipFill>
        <p:spPr>
          <a:xfrm>
            <a:off x="190103" y="990600"/>
            <a:ext cx="8042423" cy="5597526"/>
          </a:xfrm>
          <a:prstGeom prst="rect">
            <a:avLst/>
          </a:prstGeom>
        </p:spPr>
      </p:pic>
      <p:sp>
        <p:nvSpPr>
          <p:cNvPr id="14" name="Title 2"/>
          <p:cNvSpPr>
            <a:spLocks noGrp="1"/>
          </p:cNvSpPr>
          <p:nvPr>
            <p:ph type="title"/>
          </p:nvPr>
        </p:nvSpPr>
        <p:spPr>
          <a:xfrm>
            <a:off x="451822" y="129091"/>
            <a:ext cx="8433260" cy="753033"/>
          </a:xfrm>
        </p:spPr>
        <p:txBody>
          <a:bodyPr/>
          <a:lstStyle/>
          <a:p>
            <a:pPr>
              <a:lnSpc>
                <a:spcPct val="150000"/>
              </a:lnSpc>
            </a:pPr>
            <a:r>
              <a:rPr lang="en-US" sz="2600" dirty="0"/>
              <a:t>Overview &amp; Configuration Management of Travelers</a:t>
            </a:r>
          </a:p>
        </p:txBody>
      </p:sp>
      <p:sp>
        <p:nvSpPr>
          <p:cNvPr id="15" name="TextBox 14"/>
          <p:cNvSpPr txBox="1"/>
          <p:nvPr/>
        </p:nvSpPr>
        <p:spPr>
          <a:xfrm>
            <a:off x="4946157" y="6476907"/>
            <a:ext cx="2752627" cy="276999"/>
          </a:xfrm>
          <a:prstGeom prst="rect">
            <a:avLst/>
          </a:prstGeom>
          <a:noFill/>
        </p:spPr>
        <p:txBody>
          <a:bodyPr wrap="square" rtlCol="0">
            <a:spAutoFit/>
          </a:bodyPr>
          <a:lstStyle/>
          <a:p>
            <a:r>
              <a:rPr lang="en-US" sz="1200" dirty="0">
                <a:solidFill>
                  <a:schemeClr val="bg2"/>
                </a:solidFill>
              </a:rPr>
              <a:t>Slide by Valerie Bookwalter</a:t>
            </a:r>
          </a:p>
        </p:txBody>
      </p:sp>
      <p:sp>
        <p:nvSpPr>
          <p:cNvPr id="16" name="Footer Placeholder 3"/>
          <p:cNvSpPr>
            <a:spLocks noGrp="1"/>
          </p:cNvSpPr>
          <p:nvPr>
            <p:ph type="ftr" sz="quarter" idx="13"/>
          </p:nvPr>
        </p:nvSpPr>
        <p:spPr>
          <a:xfrm>
            <a:off x="242272" y="6515781"/>
            <a:ext cx="3421678" cy="238125"/>
          </a:xfrm>
        </p:spPr>
        <p:txBody>
          <a:bodyPr/>
          <a:lstStyle/>
          <a:p>
            <a:r>
              <a:rPr lang="en-US" sz="1000" dirty="0"/>
              <a:t>LCLS-II 1.3 GHz Cryomodule PRR, September 13 - 14, 2016</a:t>
            </a:r>
          </a:p>
        </p:txBody>
      </p:sp>
    </p:spTree>
    <p:extLst>
      <p:ext uri="{BB962C8B-B14F-4D97-AF65-F5344CB8AC3E}">
        <p14:creationId xmlns:p14="http://schemas.microsoft.com/office/powerpoint/2010/main" val="36727143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8610469" y="6318250"/>
            <a:ext cx="318932" cy="539750"/>
          </a:xfrm>
        </p:spPr>
        <p:txBody>
          <a:bodyPr/>
          <a:lstStyle/>
          <a:p>
            <a:fld id="{5BD36294-2849-48A8-8531-5354CF3095D2}" type="slidenum">
              <a:rPr lang="en-US" smtClean="0"/>
              <a:pPr/>
              <a:t>14</a:t>
            </a:fld>
            <a:endParaRPr lang="en-US" dirty="0"/>
          </a:p>
        </p:txBody>
      </p:sp>
      <p:sp>
        <p:nvSpPr>
          <p:cNvPr id="6" name="Title 2"/>
          <p:cNvSpPr>
            <a:spLocks noGrp="1"/>
          </p:cNvSpPr>
          <p:nvPr>
            <p:ph type="title"/>
          </p:nvPr>
        </p:nvSpPr>
        <p:spPr>
          <a:xfrm>
            <a:off x="451822" y="129091"/>
            <a:ext cx="8433260" cy="753033"/>
          </a:xfrm>
        </p:spPr>
        <p:txBody>
          <a:bodyPr/>
          <a:lstStyle/>
          <a:p>
            <a:pPr>
              <a:lnSpc>
                <a:spcPct val="150000"/>
              </a:lnSpc>
            </a:pPr>
            <a:r>
              <a:rPr lang="en-US" sz="2600" dirty="0"/>
              <a:t>Overview &amp; Configuration Management of Travelers</a:t>
            </a:r>
          </a:p>
        </p:txBody>
      </p:sp>
      <p:pic>
        <p:nvPicPr>
          <p:cNvPr id="57" name="Picture 56"/>
          <p:cNvPicPr>
            <a:picLocks noChangeAspect="1"/>
          </p:cNvPicPr>
          <p:nvPr/>
        </p:nvPicPr>
        <p:blipFill>
          <a:blip r:embed="rId2"/>
          <a:stretch>
            <a:fillRect/>
          </a:stretch>
        </p:blipFill>
        <p:spPr>
          <a:xfrm>
            <a:off x="451822" y="1023698"/>
            <a:ext cx="7513827" cy="5445754"/>
          </a:xfrm>
          <a:prstGeom prst="rect">
            <a:avLst/>
          </a:prstGeom>
        </p:spPr>
      </p:pic>
      <p:sp>
        <p:nvSpPr>
          <p:cNvPr id="58" name="TextBox 57"/>
          <p:cNvSpPr txBox="1"/>
          <p:nvPr/>
        </p:nvSpPr>
        <p:spPr>
          <a:xfrm>
            <a:off x="6391373" y="6449625"/>
            <a:ext cx="2752627" cy="276999"/>
          </a:xfrm>
          <a:prstGeom prst="rect">
            <a:avLst/>
          </a:prstGeom>
          <a:noFill/>
        </p:spPr>
        <p:txBody>
          <a:bodyPr wrap="square" rtlCol="0">
            <a:spAutoFit/>
          </a:bodyPr>
          <a:lstStyle/>
          <a:p>
            <a:r>
              <a:rPr lang="en-US" sz="1200" dirty="0">
                <a:solidFill>
                  <a:schemeClr val="bg2"/>
                </a:solidFill>
              </a:rPr>
              <a:t>Slide by Valerie Bookwalter</a:t>
            </a:r>
          </a:p>
        </p:txBody>
      </p:sp>
      <p:sp>
        <p:nvSpPr>
          <p:cNvPr id="60" name="Footer Placeholder 3"/>
          <p:cNvSpPr>
            <a:spLocks noGrp="1"/>
          </p:cNvSpPr>
          <p:nvPr>
            <p:ph type="ftr" sz="quarter" idx="13"/>
          </p:nvPr>
        </p:nvSpPr>
        <p:spPr>
          <a:xfrm>
            <a:off x="242272" y="6515781"/>
            <a:ext cx="3421678" cy="238125"/>
          </a:xfrm>
        </p:spPr>
        <p:txBody>
          <a:bodyPr/>
          <a:lstStyle/>
          <a:p>
            <a:r>
              <a:rPr lang="en-US" sz="1000" dirty="0"/>
              <a:t>LCLS-II 1.3 GHz Cryomodule PRR, September 13 - 14, 2016</a:t>
            </a:r>
          </a:p>
        </p:txBody>
      </p:sp>
    </p:spTree>
    <p:extLst>
      <p:ext uri="{BB962C8B-B14F-4D97-AF65-F5344CB8AC3E}">
        <p14:creationId xmlns:p14="http://schemas.microsoft.com/office/powerpoint/2010/main" val="39935834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15</a:t>
            </a:fld>
            <a:endParaRPr lang="en-US" dirty="0"/>
          </a:p>
        </p:txBody>
      </p:sp>
      <p:sp>
        <p:nvSpPr>
          <p:cNvPr id="6" name="Title 2"/>
          <p:cNvSpPr>
            <a:spLocks noGrp="1"/>
          </p:cNvSpPr>
          <p:nvPr>
            <p:ph type="title"/>
          </p:nvPr>
        </p:nvSpPr>
        <p:spPr>
          <a:xfrm>
            <a:off x="451822" y="129091"/>
            <a:ext cx="8433260" cy="753033"/>
          </a:xfrm>
        </p:spPr>
        <p:txBody>
          <a:bodyPr/>
          <a:lstStyle/>
          <a:p>
            <a:pPr>
              <a:lnSpc>
                <a:spcPct val="150000"/>
              </a:lnSpc>
            </a:pPr>
            <a:r>
              <a:rPr lang="en-US" sz="2600" dirty="0"/>
              <a:t>Overview &amp; Configuration Management of Travelers</a:t>
            </a:r>
          </a:p>
        </p:txBody>
      </p:sp>
      <p:pic>
        <p:nvPicPr>
          <p:cNvPr id="8" name="Picture 7"/>
          <p:cNvPicPr>
            <a:picLocks noChangeAspect="1"/>
          </p:cNvPicPr>
          <p:nvPr/>
        </p:nvPicPr>
        <p:blipFill>
          <a:blip r:embed="rId2"/>
          <a:stretch>
            <a:fillRect/>
          </a:stretch>
        </p:blipFill>
        <p:spPr>
          <a:xfrm>
            <a:off x="800100" y="951690"/>
            <a:ext cx="7491616" cy="5549345"/>
          </a:xfrm>
          <a:prstGeom prst="rect">
            <a:avLst/>
          </a:prstGeom>
        </p:spPr>
      </p:pic>
      <p:sp>
        <p:nvSpPr>
          <p:cNvPr id="12" name="TextBox 11"/>
          <p:cNvSpPr txBox="1"/>
          <p:nvPr/>
        </p:nvSpPr>
        <p:spPr>
          <a:xfrm>
            <a:off x="7070102" y="6041252"/>
            <a:ext cx="2752627" cy="276999"/>
          </a:xfrm>
          <a:prstGeom prst="rect">
            <a:avLst/>
          </a:prstGeom>
          <a:noFill/>
        </p:spPr>
        <p:txBody>
          <a:bodyPr wrap="square" rtlCol="0">
            <a:spAutoFit/>
          </a:bodyPr>
          <a:lstStyle/>
          <a:p>
            <a:r>
              <a:rPr lang="en-US" sz="1200" dirty="0">
                <a:solidFill>
                  <a:schemeClr val="bg2"/>
                </a:solidFill>
              </a:rPr>
              <a:t>Slide by Valerie Bookwalter</a:t>
            </a:r>
          </a:p>
        </p:txBody>
      </p:sp>
      <p:sp>
        <p:nvSpPr>
          <p:cNvPr id="13" name="Footer Placeholder 3"/>
          <p:cNvSpPr>
            <a:spLocks noGrp="1"/>
          </p:cNvSpPr>
          <p:nvPr>
            <p:ph type="ftr" sz="quarter" idx="13"/>
          </p:nvPr>
        </p:nvSpPr>
        <p:spPr>
          <a:xfrm>
            <a:off x="242272" y="6515781"/>
            <a:ext cx="3421678" cy="238125"/>
          </a:xfrm>
        </p:spPr>
        <p:txBody>
          <a:bodyPr/>
          <a:lstStyle/>
          <a:p>
            <a:r>
              <a:rPr lang="en-US" sz="1000" dirty="0"/>
              <a:t>LCLS-II 1.3 GHz Cryomodule PRR, September 13 - 14, 2016</a:t>
            </a:r>
          </a:p>
        </p:txBody>
      </p:sp>
    </p:spTree>
    <p:extLst>
      <p:ext uri="{BB962C8B-B14F-4D97-AF65-F5344CB8AC3E}">
        <p14:creationId xmlns:p14="http://schemas.microsoft.com/office/powerpoint/2010/main" val="1180875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solidFill>
                  <a:srgbClr val="000000"/>
                </a:solidFill>
              </a:rPr>
              <a:pPr/>
              <a:t>16</a:t>
            </a:fld>
            <a:endParaRPr lang="en-US" dirty="0">
              <a:solidFill>
                <a:srgbClr val="000000"/>
              </a:solidFill>
            </a:endParaRPr>
          </a:p>
        </p:txBody>
      </p:sp>
      <p:sp>
        <p:nvSpPr>
          <p:cNvPr id="3" name="Title 2"/>
          <p:cNvSpPr>
            <a:spLocks noGrp="1"/>
          </p:cNvSpPr>
          <p:nvPr>
            <p:ph type="title"/>
          </p:nvPr>
        </p:nvSpPr>
        <p:spPr>
          <a:xfrm>
            <a:off x="171450" y="129091"/>
            <a:ext cx="8877300" cy="753033"/>
          </a:xfrm>
        </p:spPr>
        <p:txBody>
          <a:bodyPr/>
          <a:lstStyle/>
          <a:p>
            <a:pPr>
              <a:lnSpc>
                <a:spcPct val="150000"/>
              </a:lnSpc>
            </a:pPr>
            <a:r>
              <a:rPr lang="en-US" dirty="0"/>
              <a:t>Overview &amp; Configuration Management of Travelers</a:t>
            </a:r>
          </a:p>
        </p:txBody>
      </p:sp>
      <p:pic>
        <p:nvPicPr>
          <p:cNvPr id="13" name="Picture 12"/>
          <p:cNvPicPr>
            <a:picLocks noChangeAspect="1"/>
          </p:cNvPicPr>
          <p:nvPr/>
        </p:nvPicPr>
        <p:blipFill>
          <a:blip r:embed="rId3"/>
          <a:stretch>
            <a:fillRect/>
          </a:stretch>
        </p:blipFill>
        <p:spPr>
          <a:xfrm>
            <a:off x="4968229" y="924752"/>
            <a:ext cx="3597921" cy="5745272"/>
          </a:xfrm>
          <a:prstGeom prst="rect">
            <a:avLst/>
          </a:prstGeom>
        </p:spPr>
      </p:pic>
      <p:sp>
        <p:nvSpPr>
          <p:cNvPr id="15" name="TextBox 14"/>
          <p:cNvSpPr txBox="1"/>
          <p:nvPr/>
        </p:nvSpPr>
        <p:spPr>
          <a:xfrm>
            <a:off x="87153" y="1140129"/>
            <a:ext cx="4872977" cy="353943"/>
          </a:xfrm>
          <a:prstGeom prst="rect">
            <a:avLst/>
          </a:prstGeom>
          <a:noFill/>
        </p:spPr>
        <p:txBody>
          <a:bodyPr wrap="square" rtlCol="0">
            <a:spAutoFit/>
          </a:bodyPr>
          <a:lstStyle/>
          <a:p>
            <a:r>
              <a:rPr lang="en-US" sz="1700" u="sng" dirty="0">
                <a:solidFill>
                  <a:srgbClr val="000000"/>
                </a:solidFill>
              </a:rPr>
              <a:t>Five Stages of Traveler Development &amp; Release</a:t>
            </a:r>
          </a:p>
        </p:txBody>
      </p:sp>
      <p:sp>
        <p:nvSpPr>
          <p:cNvPr id="16" name="TextBox 15"/>
          <p:cNvSpPr txBox="1"/>
          <p:nvPr/>
        </p:nvSpPr>
        <p:spPr>
          <a:xfrm>
            <a:off x="545777" y="1558103"/>
            <a:ext cx="3556162" cy="4893647"/>
          </a:xfrm>
          <a:prstGeom prst="rect">
            <a:avLst/>
          </a:prstGeom>
          <a:noFill/>
        </p:spPr>
        <p:txBody>
          <a:bodyPr wrap="square" rtlCol="0">
            <a:spAutoFit/>
          </a:bodyPr>
          <a:lstStyle/>
          <a:p>
            <a:r>
              <a:rPr lang="en-US" sz="1300" dirty="0">
                <a:solidFill>
                  <a:srgbClr val="000000"/>
                </a:solidFill>
              </a:rPr>
              <a:t>S1.  Planning</a:t>
            </a:r>
          </a:p>
          <a:p>
            <a:pPr marL="576263" indent="-169863">
              <a:buFont typeface="Arial" panose="020B0604020202020204" pitchFamily="34" charset="0"/>
              <a:buChar char="•"/>
            </a:pPr>
            <a:r>
              <a:rPr lang="en-US" sz="1300" dirty="0">
                <a:solidFill>
                  <a:srgbClr val="000000"/>
                </a:solidFill>
              </a:rPr>
              <a:t>I.D. Components and Assemblies</a:t>
            </a:r>
          </a:p>
          <a:p>
            <a:pPr marL="576263" indent="-169863">
              <a:buFont typeface="Arial" panose="020B0604020202020204" pitchFamily="34" charset="0"/>
              <a:buChar char="•"/>
            </a:pPr>
            <a:r>
              <a:rPr lang="en-US" sz="1300" dirty="0">
                <a:solidFill>
                  <a:srgbClr val="000000"/>
                </a:solidFill>
              </a:rPr>
              <a:t>I.D. Work Center Flow</a:t>
            </a:r>
          </a:p>
          <a:p>
            <a:pPr marL="576263" indent="-169863">
              <a:buFont typeface="Arial" panose="020B0604020202020204" pitchFamily="34" charset="0"/>
              <a:buChar char="•"/>
            </a:pPr>
            <a:r>
              <a:rPr lang="en-US" sz="1300" dirty="0">
                <a:solidFill>
                  <a:srgbClr val="000000"/>
                </a:solidFill>
              </a:rPr>
              <a:t>Create Tracking List using acronyms</a:t>
            </a:r>
          </a:p>
          <a:p>
            <a:pPr marL="576263" indent="-169863">
              <a:buFont typeface="Arial" panose="020B0604020202020204" pitchFamily="34" charset="0"/>
              <a:buChar char="•"/>
            </a:pPr>
            <a:r>
              <a:rPr lang="en-US" sz="1300" i="1" u="sng" dirty="0">
                <a:solidFill>
                  <a:srgbClr val="000000"/>
                </a:solidFill>
              </a:rPr>
              <a:t>QC Check</a:t>
            </a:r>
          </a:p>
          <a:p>
            <a:pPr marL="576263" indent="-576263"/>
            <a:endParaRPr lang="en-US" sz="1300" dirty="0">
              <a:solidFill>
                <a:srgbClr val="000000"/>
              </a:solidFill>
            </a:endParaRPr>
          </a:p>
          <a:p>
            <a:pPr marL="576263" indent="-576263"/>
            <a:r>
              <a:rPr lang="en-US" sz="1300" dirty="0">
                <a:solidFill>
                  <a:srgbClr val="000000"/>
                </a:solidFill>
              </a:rPr>
              <a:t>S2.  Draft Creation</a:t>
            </a:r>
          </a:p>
          <a:p>
            <a:pPr marL="576263" indent="-169863">
              <a:buFont typeface="Arial" panose="020B0604020202020204" pitchFamily="34" charset="0"/>
              <a:buChar char="•"/>
            </a:pPr>
            <a:r>
              <a:rPr lang="en-US" sz="1300" dirty="0">
                <a:solidFill>
                  <a:srgbClr val="000000"/>
                </a:solidFill>
              </a:rPr>
              <a:t>Write drafts using templates</a:t>
            </a:r>
          </a:p>
          <a:p>
            <a:pPr marL="576263" indent="-169863">
              <a:buFont typeface="Arial" panose="020B0604020202020204" pitchFamily="34" charset="0"/>
              <a:buChar char="•"/>
            </a:pPr>
            <a:r>
              <a:rPr lang="en-US" sz="1300" dirty="0">
                <a:solidFill>
                  <a:srgbClr val="000000"/>
                </a:solidFill>
              </a:rPr>
              <a:t>Save file to project folder</a:t>
            </a:r>
          </a:p>
          <a:p>
            <a:pPr marL="406400"/>
            <a:endParaRPr lang="en-US" sz="1300" dirty="0">
              <a:solidFill>
                <a:srgbClr val="000000"/>
              </a:solidFill>
            </a:endParaRPr>
          </a:p>
          <a:p>
            <a:r>
              <a:rPr lang="en-US" sz="1300" dirty="0">
                <a:solidFill>
                  <a:srgbClr val="000000"/>
                </a:solidFill>
              </a:rPr>
              <a:t>S3.  Review &amp; Approval</a:t>
            </a:r>
          </a:p>
          <a:p>
            <a:pPr marL="576263" indent="-169863">
              <a:buFont typeface="Arial" panose="020B0604020202020204" pitchFamily="34" charset="0"/>
              <a:buChar char="•"/>
            </a:pPr>
            <a:r>
              <a:rPr lang="en-US" sz="1300" dirty="0">
                <a:solidFill>
                  <a:srgbClr val="000000"/>
                </a:solidFill>
              </a:rPr>
              <a:t>Hardcopy for review</a:t>
            </a:r>
          </a:p>
          <a:p>
            <a:pPr marL="576263" indent="-169863">
              <a:buFont typeface="Arial" panose="020B0604020202020204" pitchFamily="34" charset="0"/>
              <a:buChar char="•"/>
            </a:pPr>
            <a:r>
              <a:rPr lang="en-US" sz="1300" dirty="0">
                <a:solidFill>
                  <a:srgbClr val="000000"/>
                </a:solidFill>
              </a:rPr>
              <a:t>Edit as necessary</a:t>
            </a:r>
          </a:p>
          <a:p>
            <a:pPr marL="576263" indent="-169863">
              <a:buFont typeface="Arial" panose="020B0604020202020204" pitchFamily="34" charset="0"/>
              <a:buChar char="•"/>
            </a:pPr>
            <a:r>
              <a:rPr lang="en-US" sz="1300" dirty="0">
                <a:solidFill>
                  <a:srgbClr val="000000"/>
                </a:solidFill>
              </a:rPr>
              <a:t>Approve &amp; Submit Signed Hard copy</a:t>
            </a:r>
          </a:p>
          <a:p>
            <a:pPr marL="406400"/>
            <a:endParaRPr lang="en-US" sz="1300" dirty="0">
              <a:solidFill>
                <a:srgbClr val="000000"/>
              </a:solidFill>
            </a:endParaRPr>
          </a:p>
          <a:p>
            <a:pPr indent="7938"/>
            <a:r>
              <a:rPr lang="en-US" sz="1300" dirty="0">
                <a:solidFill>
                  <a:srgbClr val="000000"/>
                </a:solidFill>
              </a:rPr>
              <a:t>S4.  File Conversion</a:t>
            </a:r>
          </a:p>
          <a:p>
            <a:pPr marL="576263" indent="-169863">
              <a:buFont typeface="Arial" panose="020B0604020202020204" pitchFamily="34" charset="0"/>
              <a:buChar char="•"/>
            </a:pPr>
            <a:r>
              <a:rPr lang="en-US" sz="1300" i="1" u="sng" dirty="0">
                <a:solidFill>
                  <a:srgbClr val="000000"/>
                </a:solidFill>
              </a:rPr>
              <a:t>QC Check</a:t>
            </a:r>
          </a:p>
          <a:p>
            <a:pPr marL="576263" indent="-169863">
              <a:buFont typeface="Arial" panose="020B0604020202020204" pitchFamily="34" charset="0"/>
              <a:buChar char="•"/>
            </a:pPr>
            <a:r>
              <a:rPr lang="en-US" sz="1300" dirty="0">
                <a:solidFill>
                  <a:srgbClr val="000000"/>
                </a:solidFill>
              </a:rPr>
              <a:t>Traveler Conversion</a:t>
            </a:r>
          </a:p>
          <a:p>
            <a:pPr marL="576263" indent="-169863">
              <a:buFont typeface="Arial" panose="020B0604020202020204" pitchFamily="34" charset="0"/>
              <a:buChar char="•"/>
            </a:pPr>
            <a:r>
              <a:rPr lang="en-US" sz="1300" dirty="0">
                <a:solidFill>
                  <a:srgbClr val="000000"/>
                </a:solidFill>
              </a:rPr>
              <a:t>Release to Pansophy</a:t>
            </a:r>
          </a:p>
          <a:p>
            <a:pPr marL="576263" indent="-169863">
              <a:buFont typeface="Arial" panose="020B0604020202020204" pitchFamily="34" charset="0"/>
              <a:buChar char="•"/>
            </a:pPr>
            <a:r>
              <a:rPr lang="en-US" sz="1300" dirty="0">
                <a:solidFill>
                  <a:srgbClr val="000000"/>
                </a:solidFill>
              </a:rPr>
              <a:t>Move file to ‘Approved’ folder</a:t>
            </a:r>
          </a:p>
          <a:p>
            <a:pPr marL="406400"/>
            <a:endParaRPr lang="en-US" sz="1300" dirty="0">
              <a:solidFill>
                <a:srgbClr val="000000"/>
              </a:solidFill>
            </a:endParaRPr>
          </a:p>
          <a:p>
            <a:pPr indent="7938"/>
            <a:r>
              <a:rPr lang="en-US" sz="1300" dirty="0">
                <a:solidFill>
                  <a:srgbClr val="000000"/>
                </a:solidFill>
              </a:rPr>
              <a:t>S5.  Update Tracking List</a:t>
            </a:r>
          </a:p>
          <a:p>
            <a:pPr marL="576263" indent="-169863">
              <a:buFont typeface="Arial" panose="020B0604020202020204" pitchFamily="34" charset="0"/>
              <a:buChar char="•"/>
            </a:pPr>
            <a:r>
              <a:rPr lang="en-US" sz="1300" dirty="0">
                <a:solidFill>
                  <a:srgbClr val="000000"/>
                </a:solidFill>
              </a:rPr>
              <a:t>Copy for filing</a:t>
            </a:r>
          </a:p>
          <a:p>
            <a:pPr marL="576263" indent="-169863">
              <a:buFont typeface="Arial" panose="020B0604020202020204" pitchFamily="34" charset="0"/>
              <a:buChar char="•"/>
            </a:pPr>
            <a:r>
              <a:rPr lang="en-US" sz="1300" i="1" u="sng" dirty="0">
                <a:solidFill>
                  <a:srgbClr val="000000"/>
                </a:solidFill>
              </a:rPr>
              <a:t>Revisions</a:t>
            </a:r>
            <a:r>
              <a:rPr lang="en-US" sz="1300" dirty="0">
                <a:solidFill>
                  <a:srgbClr val="000000"/>
                </a:solidFill>
              </a:rPr>
              <a:t> start @ S1 or S2</a:t>
            </a:r>
          </a:p>
        </p:txBody>
      </p:sp>
      <p:cxnSp>
        <p:nvCxnSpPr>
          <p:cNvPr id="18" name="Straight Arrow Connector 17"/>
          <p:cNvCxnSpPr/>
          <p:nvPr/>
        </p:nvCxnSpPr>
        <p:spPr>
          <a:xfrm flipV="1">
            <a:off x="4207184" y="1696227"/>
            <a:ext cx="655799" cy="88423"/>
          </a:xfrm>
          <a:prstGeom prst="straightConnector1">
            <a:avLst/>
          </a:prstGeom>
          <a:ln w="444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4209566" y="2850152"/>
            <a:ext cx="688652" cy="22843"/>
          </a:xfrm>
          <a:prstGeom prst="straightConnector1">
            <a:avLst/>
          </a:prstGeom>
          <a:ln w="444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4209566" y="3668783"/>
            <a:ext cx="688652" cy="22843"/>
          </a:xfrm>
          <a:prstGeom prst="straightConnector1">
            <a:avLst/>
          </a:prstGeom>
          <a:ln w="444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4209566" y="4818989"/>
            <a:ext cx="688652" cy="22843"/>
          </a:xfrm>
          <a:prstGeom prst="straightConnector1">
            <a:avLst/>
          </a:prstGeom>
          <a:ln w="444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4225764" y="5737858"/>
            <a:ext cx="688652" cy="22843"/>
          </a:xfrm>
          <a:prstGeom prst="straightConnector1">
            <a:avLst/>
          </a:prstGeom>
          <a:ln w="4445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35" name="Footer Placeholder 3"/>
          <p:cNvSpPr>
            <a:spLocks noGrp="1"/>
          </p:cNvSpPr>
          <p:nvPr>
            <p:ph type="ftr" sz="quarter" idx="13"/>
          </p:nvPr>
        </p:nvSpPr>
        <p:spPr>
          <a:xfrm>
            <a:off x="242272" y="6515781"/>
            <a:ext cx="3421678" cy="238125"/>
          </a:xfrm>
        </p:spPr>
        <p:txBody>
          <a:bodyPr/>
          <a:lstStyle/>
          <a:p>
            <a:r>
              <a:rPr lang="en-US" sz="1000" dirty="0"/>
              <a:t>LCLS-II 1.3 GHz Cryomodule PRR, September 13 - 14, 2016</a:t>
            </a:r>
          </a:p>
        </p:txBody>
      </p:sp>
    </p:spTree>
    <p:extLst>
      <p:ext uri="{BB962C8B-B14F-4D97-AF65-F5344CB8AC3E}">
        <p14:creationId xmlns:p14="http://schemas.microsoft.com/office/powerpoint/2010/main" val="6949295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p:cNvSpPr>
            <a:spLocks noGrp="1"/>
          </p:cNvSpPr>
          <p:nvPr>
            <p:ph type="title"/>
          </p:nvPr>
        </p:nvSpPr>
        <p:spPr>
          <a:xfrm>
            <a:off x="190501" y="129091"/>
            <a:ext cx="8753474" cy="775784"/>
          </a:xfrm>
        </p:spPr>
        <p:txBody>
          <a:bodyPr/>
          <a:lstStyle/>
          <a:p>
            <a:pPr>
              <a:lnSpc>
                <a:spcPct val="150000"/>
              </a:lnSpc>
            </a:pPr>
            <a:r>
              <a:rPr lang="en-US" dirty="0"/>
              <a:t>Overview &amp; Configuration Management of Travelers</a:t>
            </a:r>
          </a:p>
        </p:txBody>
      </p:sp>
      <p:sp>
        <p:nvSpPr>
          <p:cNvPr id="7" name="TextBox 6"/>
          <p:cNvSpPr txBox="1"/>
          <p:nvPr/>
        </p:nvSpPr>
        <p:spPr>
          <a:xfrm>
            <a:off x="242272" y="2460712"/>
            <a:ext cx="3905249" cy="1169551"/>
          </a:xfrm>
          <a:prstGeom prst="rect">
            <a:avLst/>
          </a:prstGeom>
          <a:noFill/>
        </p:spPr>
        <p:txBody>
          <a:bodyPr wrap="square" rtlCol="0">
            <a:spAutoFit/>
          </a:bodyPr>
          <a:lstStyle>
            <a:defPPr>
              <a:defRPr lang="en-US"/>
            </a:defPPr>
            <a:lvl1pPr>
              <a:defRPr sz="1400"/>
            </a:lvl1pPr>
          </a:lstStyle>
          <a:p>
            <a:r>
              <a:rPr lang="en-US" u="sng" dirty="0">
                <a:solidFill>
                  <a:srgbClr val="000000"/>
                </a:solidFill>
              </a:rPr>
              <a:t>Inspection Travelers</a:t>
            </a:r>
          </a:p>
          <a:p>
            <a:endParaRPr lang="en-US" dirty="0">
              <a:solidFill>
                <a:srgbClr val="000000"/>
              </a:solidFill>
            </a:endParaRPr>
          </a:p>
          <a:p>
            <a:pPr marL="285750" indent="-173038">
              <a:buFont typeface="Arial" panose="020B0604020202020204" pitchFamily="34" charset="0"/>
              <a:buChar char="•"/>
            </a:pPr>
            <a:r>
              <a:rPr lang="en-US" dirty="0">
                <a:solidFill>
                  <a:srgbClr val="000000"/>
                </a:solidFill>
              </a:rPr>
              <a:t>L2PRO-CAV-INSP-(component ID)</a:t>
            </a:r>
          </a:p>
          <a:p>
            <a:pPr marL="285750" indent="-173038">
              <a:buFont typeface="Arial" panose="020B0604020202020204" pitchFamily="34" charset="0"/>
              <a:buChar char="•"/>
            </a:pPr>
            <a:r>
              <a:rPr lang="en-US" dirty="0">
                <a:solidFill>
                  <a:srgbClr val="000000"/>
                </a:solidFill>
              </a:rPr>
              <a:t>L2PRO-CST-INSP-(component ID)</a:t>
            </a:r>
          </a:p>
          <a:p>
            <a:pPr marL="285750" indent="-173038">
              <a:buFont typeface="Arial" panose="020B0604020202020204" pitchFamily="34" charset="0"/>
              <a:buChar char="•"/>
            </a:pPr>
            <a:r>
              <a:rPr lang="en-US" dirty="0">
                <a:solidFill>
                  <a:srgbClr val="000000"/>
                </a:solidFill>
              </a:rPr>
              <a:t>L2PRO-CM-INSP-(component ID)</a:t>
            </a:r>
          </a:p>
        </p:txBody>
      </p:sp>
      <p:sp>
        <p:nvSpPr>
          <p:cNvPr id="15" name="TextBox 14"/>
          <p:cNvSpPr txBox="1"/>
          <p:nvPr/>
        </p:nvSpPr>
        <p:spPr>
          <a:xfrm>
            <a:off x="242272" y="1277413"/>
            <a:ext cx="4953000" cy="1169551"/>
          </a:xfrm>
          <a:prstGeom prst="rect">
            <a:avLst/>
          </a:prstGeom>
          <a:noFill/>
        </p:spPr>
        <p:txBody>
          <a:bodyPr wrap="square" rtlCol="0">
            <a:spAutoFit/>
          </a:bodyPr>
          <a:lstStyle/>
          <a:p>
            <a:r>
              <a:rPr lang="en-US" sz="1400" u="sng" dirty="0">
                <a:solidFill>
                  <a:srgbClr val="000000"/>
                </a:solidFill>
              </a:rPr>
              <a:t>Receiving Travelers</a:t>
            </a:r>
          </a:p>
          <a:p>
            <a:endParaRPr lang="en-US" sz="1400" dirty="0">
              <a:solidFill>
                <a:srgbClr val="000000"/>
              </a:solidFill>
            </a:endParaRPr>
          </a:p>
          <a:p>
            <a:pPr marL="282575" indent="-169863">
              <a:buFont typeface="Arial" panose="020B0604020202020204" pitchFamily="34" charset="0"/>
              <a:buChar char="•"/>
            </a:pPr>
            <a:r>
              <a:rPr lang="en-US" sz="1400" dirty="0">
                <a:solidFill>
                  <a:srgbClr val="000000"/>
                </a:solidFill>
              </a:rPr>
              <a:t>L2PRO-CAV-RECV-(component ID)</a:t>
            </a:r>
          </a:p>
          <a:p>
            <a:pPr marL="282575" indent="-169863">
              <a:buFont typeface="Arial" panose="020B0604020202020204" pitchFamily="34" charset="0"/>
              <a:buChar char="•"/>
            </a:pPr>
            <a:r>
              <a:rPr lang="en-US" sz="1400" dirty="0">
                <a:solidFill>
                  <a:srgbClr val="000000"/>
                </a:solidFill>
              </a:rPr>
              <a:t>L2PRO-CST-RECV-(component ID)</a:t>
            </a:r>
          </a:p>
          <a:p>
            <a:pPr marL="282575" indent="-169863">
              <a:buFont typeface="Arial" panose="020B0604020202020204" pitchFamily="34" charset="0"/>
              <a:buChar char="•"/>
            </a:pPr>
            <a:r>
              <a:rPr lang="en-US" sz="1400" dirty="0">
                <a:solidFill>
                  <a:srgbClr val="000000"/>
                </a:solidFill>
              </a:rPr>
              <a:t>L2PRO-CM-RECV-(component ID)</a:t>
            </a:r>
          </a:p>
        </p:txBody>
      </p:sp>
      <p:sp>
        <p:nvSpPr>
          <p:cNvPr id="16" name="TextBox 15"/>
          <p:cNvSpPr txBox="1"/>
          <p:nvPr/>
        </p:nvSpPr>
        <p:spPr>
          <a:xfrm>
            <a:off x="242272" y="3662404"/>
            <a:ext cx="3905249" cy="1169551"/>
          </a:xfrm>
          <a:prstGeom prst="rect">
            <a:avLst/>
          </a:prstGeom>
          <a:noFill/>
        </p:spPr>
        <p:txBody>
          <a:bodyPr wrap="square" rtlCol="0">
            <a:spAutoFit/>
          </a:bodyPr>
          <a:lstStyle/>
          <a:p>
            <a:r>
              <a:rPr lang="en-US" sz="1400" u="sng" dirty="0">
                <a:solidFill>
                  <a:srgbClr val="000000"/>
                </a:solidFill>
              </a:rPr>
              <a:t>Assembly Travelers</a:t>
            </a:r>
          </a:p>
          <a:p>
            <a:endParaRPr lang="en-US" sz="1400" dirty="0">
              <a:solidFill>
                <a:srgbClr val="000000"/>
              </a:solidFill>
            </a:endParaRPr>
          </a:p>
          <a:p>
            <a:pPr marL="285750" indent="-173038">
              <a:buFont typeface="Arial" panose="020B0604020202020204" pitchFamily="34" charset="0"/>
              <a:buChar char="•"/>
            </a:pPr>
            <a:r>
              <a:rPr lang="en-US" sz="1400" dirty="0">
                <a:solidFill>
                  <a:srgbClr val="000000"/>
                </a:solidFill>
              </a:rPr>
              <a:t>L2PRO-CAV-ASSY-(component ID)</a:t>
            </a:r>
          </a:p>
          <a:p>
            <a:pPr marL="285750" indent="-173038">
              <a:buFont typeface="Arial" panose="020B0604020202020204" pitchFamily="34" charset="0"/>
              <a:buChar char="•"/>
            </a:pPr>
            <a:r>
              <a:rPr lang="en-US" sz="1400" dirty="0">
                <a:solidFill>
                  <a:srgbClr val="000000"/>
                </a:solidFill>
              </a:rPr>
              <a:t>L2PRO-CST-ASSY-(component ID)</a:t>
            </a:r>
          </a:p>
          <a:p>
            <a:pPr marL="285750" indent="-173038">
              <a:buFont typeface="Arial" panose="020B0604020202020204" pitchFamily="34" charset="0"/>
              <a:buChar char="•"/>
            </a:pPr>
            <a:r>
              <a:rPr lang="en-US" sz="1400" dirty="0">
                <a:solidFill>
                  <a:srgbClr val="000000"/>
                </a:solidFill>
              </a:rPr>
              <a:t>L2PRO-CM-ASSY-(component ID)</a:t>
            </a:r>
          </a:p>
        </p:txBody>
      </p:sp>
      <p:sp>
        <p:nvSpPr>
          <p:cNvPr id="17" name="TextBox 16"/>
          <p:cNvSpPr txBox="1"/>
          <p:nvPr/>
        </p:nvSpPr>
        <p:spPr>
          <a:xfrm>
            <a:off x="242272" y="4920591"/>
            <a:ext cx="3905249" cy="1169551"/>
          </a:xfrm>
          <a:prstGeom prst="rect">
            <a:avLst/>
          </a:prstGeom>
          <a:noFill/>
        </p:spPr>
        <p:txBody>
          <a:bodyPr wrap="square" rtlCol="0">
            <a:spAutoFit/>
          </a:bodyPr>
          <a:lstStyle/>
          <a:p>
            <a:r>
              <a:rPr lang="en-US" sz="1400" u="sng" dirty="0">
                <a:solidFill>
                  <a:srgbClr val="000000"/>
                </a:solidFill>
              </a:rPr>
              <a:t>Test Travelers</a:t>
            </a:r>
          </a:p>
          <a:p>
            <a:endParaRPr lang="en-US" sz="1400" dirty="0">
              <a:solidFill>
                <a:srgbClr val="000000"/>
              </a:solidFill>
            </a:endParaRPr>
          </a:p>
          <a:p>
            <a:pPr marL="285750" indent="-173038">
              <a:buFont typeface="Arial" panose="020B0604020202020204" pitchFamily="34" charset="0"/>
              <a:buChar char="•"/>
            </a:pPr>
            <a:r>
              <a:rPr lang="en-US" sz="1400" dirty="0">
                <a:solidFill>
                  <a:srgbClr val="000000"/>
                </a:solidFill>
              </a:rPr>
              <a:t>L2PRO-CAV-VTRF</a:t>
            </a:r>
          </a:p>
          <a:p>
            <a:pPr marL="285750" indent="-173038">
              <a:buFont typeface="Arial" panose="020B0604020202020204" pitchFamily="34" charset="0"/>
              <a:buChar char="•"/>
            </a:pPr>
            <a:r>
              <a:rPr lang="en-US" sz="1400" dirty="0">
                <a:solidFill>
                  <a:srgbClr val="000000"/>
                </a:solidFill>
              </a:rPr>
              <a:t>L2PRO-CAV-VTA-COOL</a:t>
            </a:r>
          </a:p>
          <a:p>
            <a:pPr marL="285750" indent="-173038">
              <a:buFont typeface="Arial" panose="020B0604020202020204" pitchFamily="34" charset="0"/>
              <a:buChar char="•"/>
            </a:pPr>
            <a:r>
              <a:rPr lang="en-US" sz="1400" dirty="0">
                <a:solidFill>
                  <a:srgbClr val="000000"/>
                </a:solidFill>
              </a:rPr>
              <a:t>L2PRO-CM-CMTF</a:t>
            </a:r>
          </a:p>
        </p:txBody>
      </p:sp>
      <p:sp>
        <p:nvSpPr>
          <p:cNvPr id="18" name="TextBox 17"/>
          <p:cNvSpPr txBox="1"/>
          <p:nvPr/>
        </p:nvSpPr>
        <p:spPr>
          <a:xfrm>
            <a:off x="4366596" y="2708297"/>
            <a:ext cx="3905249" cy="954107"/>
          </a:xfrm>
          <a:prstGeom prst="rect">
            <a:avLst/>
          </a:prstGeom>
          <a:noFill/>
        </p:spPr>
        <p:txBody>
          <a:bodyPr wrap="square" rtlCol="0">
            <a:spAutoFit/>
          </a:bodyPr>
          <a:lstStyle/>
          <a:p>
            <a:r>
              <a:rPr lang="en-US" sz="1400" u="sng" dirty="0">
                <a:solidFill>
                  <a:srgbClr val="000000"/>
                </a:solidFill>
              </a:rPr>
              <a:t>Shipping Travelers</a:t>
            </a:r>
          </a:p>
          <a:p>
            <a:endParaRPr lang="en-US" sz="1400" dirty="0">
              <a:solidFill>
                <a:srgbClr val="000000"/>
              </a:solidFill>
            </a:endParaRPr>
          </a:p>
          <a:p>
            <a:pPr marL="285750" indent="-173038">
              <a:buFont typeface="Arial" panose="020B0604020202020204" pitchFamily="34" charset="0"/>
              <a:buChar char="•"/>
            </a:pPr>
            <a:r>
              <a:rPr lang="en-US" sz="1400" dirty="0">
                <a:solidFill>
                  <a:srgbClr val="000000"/>
                </a:solidFill>
              </a:rPr>
              <a:t>L2PRO-CM-TRANS-SHP</a:t>
            </a:r>
          </a:p>
          <a:p>
            <a:pPr marL="285750" indent="-173038">
              <a:buFont typeface="Arial" panose="020B0604020202020204" pitchFamily="34" charset="0"/>
              <a:buChar char="•"/>
            </a:pPr>
            <a:r>
              <a:rPr lang="en-US" sz="1400" dirty="0">
                <a:solidFill>
                  <a:srgbClr val="000000"/>
                </a:solidFill>
              </a:rPr>
              <a:t>L2PRO-CM-INSP-ENDC</a:t>
            </a:r>
          </a:p>
        </p:txBody>
      </p:sp>
      <p:sp>
        <p:nvSpPr>
          <p:cNvPr id="19" name="TextBox 18"/>
          <p:cNvSpPr txBox="1"/>
          <p:nvPr/>
        </p:nvSpPr>
        <p:spPr>
          <a:xfrm>
            <a:off x="4366596" y="1300357"/>
            <a:ext cx="3905249" cy="1169551"/>
          </a:xfrm>
          <a:prstGeom prst="rect">
            <a:avLst/>
          </a:prstGeom>
          <a:noFill/>
        </p:spPr>
        <p:txBody>
          <a:bodyPr wrap="square" rtlCol="0">
            <a:spAutoFit/>
          </a:bodyPr>
          <a:lstStyle/>
          <a:p>
            <a:r>
              <a:rPr lang="en-US" sz="1400" u="sng" dirty="0">
                <a:solidFill>
                  <a:srgbClr val="000000"/>
                </a:solidFill>
              </a:rPr>
              <a:t>Standard Project Travelers</a:t>
            </a:r>
          </a:p>
          <a:p>
            <a:endParaRPr lang="en-US" sz="1400" dirty="0">
              <a:solidFill>
                <a:srgbClr val="000000"/>
              </a:solidFill>
            </a:endParaRPr>
          </a:p>
          <a:p>
            <a:pPr marL="285750" indent="-173038">
              <a:buFont typeface="Arial" panose="020B0604020202020204" pitchFamily="34" charset="0"/>
              <a:buChar char="•"/>
            </a:pPr>
            <a:r>
              <a:rPr lang="en-US" sz="1400" dirty="0">
                <a:solidFill>
                  <a:srgbClr val="000000"/>
                </a:solidFill>
              </a:rPr>
              <a:t>L2PRO-NCR</a:t>
            </a:r>
          </a:p>
          <a:p>
            <a:pPr marL="285750" indent="-173038">
              <a:buFont typeface="Arial" panose="020B0604020202020204" pitchFamily="34" charset="0"/>
              <a:buChar char="•"/>
            </a:pPr>
            <a:r>
              <a:rPr lang="en-US" sz="1400" dirty="0">
                <a:solidFill>
                  <a:srgbClr val="000000"/>
                </a:solidFill>
              </a:rPr>
              <a:t>L2PRO-INSR</a:t>
            </a:r>
          </a:p>
          <a:p>
            <a:pPr marL="285750" indent="-173038">
              <a:buFont typeface="Arial" panose="020B0604020202020204" pitchFamily="34" charset="0"/>
              <a:buChar char="•"/>
            </a:pPr>
            <a:r>
              <a:rPr lang="en-US" sz="1400" dirty="0">
                <a:solidFill>
                  <a:srgbClr val="000000"/>
                </a:solidFill>
              </a:rPr>
              <a:t>L2PRO-D3</a:t>
            </a:r>
          </a:p>
        </p:txBody>
      </p:sp>
      <p:sp>
        <p:nvSpPr>
          <p:cNvPr id="20" name="TextBox 19"/>
          <p:cNvSpPr txBox="1"/>
          <p:nvPr/>
        </p:nvSpPr>
        <p:spPr>
          <a:xfrm>
            <a:off x="4567238" y="4425068"/>
            <a:ext cx="3632707" cy="954107"/>
          </a:xfrm>
          <a:prstGeom prst="rect">
            <a:avLst/>
          </a:prstGeom>
          <a:noFill/>
        </p:spPr>
        <p:txBody>
          <a:bodyPr wrap="square" rtlCol="0">
            <a:spAutoFit/>
          </a:bodyPr>
          <a:lstStyle/>
          <a:p>
            <a:r>
              <a:rPr lang="en-US" sz="1400" dirty="0">
                <a:solidFill>
                  <a:srgbClr val="000000"/>
                </a:solidFill>
              </a:rPr>
              <a:t>NOTE:   PRO = prototype cryomodule </a:t>
            </a:r>
          </a:p>
          <a:p>
            <a:endParaRPr lang="en-US" sz="1400" dirty="0">
              <a:solidFill>
                <a:srgbClr val="000000"/>
              </a:solidFill>
            </a:endParaRPr>
          </a:p>
          <a:p>
            <a:r>
              <a:rPr lang="en-US" sz="1400" dirty="0">
                <a:solidFill>
                  <a:srgbClr val="000000"/>
                </a:solidFill>
              </a:rPr>
              <a:t>For Production  ‘PRO’ becomes ‘PRD’ for all Traveler I.D.</a:t>
            </a:r>
          </a:p>
        </p:txBody>
      </p:sp>
      <p:sp>
        <p:nvSpPr>
          <p:cNvPr id="21" name="Explosion 1 20"/>
          <p:cNvSpPr/>
          <p:nvPr/>
        </p:nvSpPr>
        <p:spPr>
          <a:xfrm>
            <a:off x="3289955" y="3337089"/>
            <a:ext cx="5720695" cy="3416817"/>
          </a:xfrm>
          <a:prstGeom prst="irregularSeal1">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ooter Placeholder 3"/>
          <p:cNvSpPr>
            <a:spLocks noGrp="1"/>
          </p:cNvSpPr>
          <p:nvPr>
            <p:ph type="ftr" sz="quarter" idx="13"/>
          </p:nvPr>
        </p:nvSpPr>
        <p:spPr>
          <a:xfrm>
            <a:off x="242272" y="6515781"/>
            <a:ext cx="3421678" cy="238125"/>
          </a:xfrm>
        </p:spPr>
        <p:txBody>
          <a:bodyPr/>
          <a:lstStyle/>
          <a:p>
            <a:r>
              <a:rPr lang="en-US" sz="1000" dirty="0"/>
              <a:t>LCLS-II 1.3 GHz Cryomodule PRR, September 13 - 14, 2016</a:t>
            </a:r>
          </a:p>
        </p:txBody>
      </p:sp>
      <p:sp>
        <p:nvSpPr>
          <p:cNvPr id="12" name="Slide Number Placeholder 1"/>
          <p:cNvSpPr>
            <a:spLocks noGrp="1"/>
          </p:cNvSpPr>
          <p:nvPr>
            <p:ph type="sldNum" sz="quarter" idx="11"/>
          </p:nvPr>
        </p:nvSpPr>
        <p:spPr>
          <a:xfrm>
            <a:off x="8566150" y="6318251"/>
            <a:ext cx="318932" cy="539750"/>
          </a:xfrm>
        </p:spPr>
        <p:txBody>
          <a:bodyPr/>
          <a:lstStyle/>
          <a:p>
            <a:r>
              <a:rPr lang="en-US" dirty="0"/>
              <a:t>17</a:t>
            </a:r>
          </a:p>
        </p:txBody>
      </p:sp>
    </p:spTree>
    <p:extLst>
      <p:ext uri="{BB962C8B-B14F-4D97-AF65-F5344CB8AC3E}">
        <p14:creationId xmlns:p14="http://schemas.microsoft.com/office/powerpoint/2010/main" val="8460040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18</a:t>
            </a:fld>
            <a:endParaRPr lang="en-US" dirty="0"/>
          </a:p>
        </p:txBody>
      </p:sp>
      <p:pic>
        <p:nvPicPr>
          <p:cNvPr id="6" name="Picture 5"/>
          <p:cNvPicPr>
            <a:picLocks noChangeAspect="1"/>
          </p:cNvPicPr>
          <p:nvPr/>
        </p:nvPicPr>
        <p:blipFill>
          <a:blip r:embed="rId2"/>
          <a:stretch>
            <a:fillRect/>
          </a:stretch>
        </p:blipFill>
        <p:spPr>
          <a:xfrm>
            <a:off x="286248" y="1128066"/>
            <a:ext cx="8434717" cy="5169665"/>
          </a:xfrm>
          <a:prstGeom prst="rect">
            <a:avLst/>
          </a:prstGeom>
        </p:spPr>
      </p:pic>
      <p:sp>
        <p:nvSpPr>
          <p:cNvPr id="7" name="Title 2"/>
          <p:cNvSpPr>
            <a:spLocks noGrp="1"/>
          </p:cNvSpPr>
          <p:nvPr>
            <p:ph type="title"/>
          </p:nvPr>
        </p:nvSpPr>
        <p:spPr>
          <a:xfrm>
            <a:off x="171450" y="129091"/>
            <a:ext cx="8877300" cy="753033"/>
          </a:xfrm>
        </p:spPr>
        <p:txBody>
          <a:bodyPr/>
          <a:lstStyle/>
          <a:p>
            <a:pPr>
              <a:lnSpc>
                <a:spcPct val="150000"/>
              </a:lnSpc>
            </a:pPr>
            <a:r>
              <a:rPr lang="en-US" dirty="0"/>
              <a:t>Overview &amp; Configuration Management of Travelers</a:t>
            </a:r>
          </a:p>
        </p:txBody>
      </p:sp>
      <p:sp>
        <p:nvSpPr>
          <p:cNvPr id="8" name="Footer Placeholder 3"/>
          <p:cNvSpPr>
            <a:spLocks noGrp="1"/>
          </p:cNvSpPr>
          <p:nvPr>
            <p:ph type="ftr" sz="quarter" idx="13"/>
          </p:nvPr>
        </p:nvSpPr>
        <p:spPr>
          <a:xfrm>
            <a:off x="242272" y="6515781"/>
            <a:ext cx="3421678" cy="238125"/>
          </a:xfrm>
        </p:spPr>
        <p:txBody>
          <a:bodyPr/>
          <a:lstStyle/>
          <a:p>
            <a:r>
              <a:rPr lang="en-US" sz="1000" dirty="0"/>
              <a:t>LCLS-II 1.3 GHz Cryomodule PRR, September 13 - 14, 2016</a:t>
            </a:r>
          </a:p>
        </p:txBody>
      </p:sp>
      <p:sp>
        <p:nvSpPr>
          <p:cNvPr id="3" name="TextBox 2"/>
          <p:cNvSpPr txBox="1"/>
          <p:nvPr/>
        </p:nvSpPr>
        <p:spPr>
          <a:xfrm rot="20385624">
            <a:off x="6213072" y="2968844"/>
            <a:ext cx="2630784" cy="707886"/>
          </a:xfrm>
          <a:prstGeom prst="rect">
            <a:avLst/>
          </a:prstGeom>
          <a:noFill/>
        </p:spPr>
        <p:txBody>
          <a:bodyPr wrap="square" rtlCol="0">
            <a:spAutoFit/>
          </a:bodyPr>
          <a:lstStyle/>
          <a:p>
            <a:r>
              <a:rPr lang="en-US" sz="2000" dirty="0"/>
              <a:t>Traveler Example for Illustration Purposes</a:t>
            </a:r>
          </a:p>
        </p:txBody>
      </p:sp>
    </p:spTree>
    <p:extLst>
      <p:ext uri="{BB962C8B-B14F-4D97-AF65-F5344CB8AC3E}">
        <p14:creationId xmlns:p14="http://schemas.microsoft.com/office/powerpoint/2010/main" val="41959761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19</a:t>
            </a:fld>
            <a:endParaRPr lang="en-US" dirty="0"/>
          </a:p>
        </p:txBody>
      </p:sp>
      <p:pic>
        <p:nvPicPr>
          <p:cNvPr id="6" name="Picture 5"/>
          <p:cNvPicPr>
            <a:picLocks noChangeAspect="1"/>
          </p:cNvPicPr>
          <p:nvPr/>
        </p:nvPicPr>
        <p:blipFill>
          <a:blip r:embed="rId2"/>
          <a:stretch>
            <a:fillRect/>
          </a:stretch>
        </p:blipFill>
        <p:spPr>
          <a:xfrm>
            <a:off x="134101" y="1054909"/>
            <a:ext cx="8676524" cy="5361438"/>
          </a:xfrm>
          <a:prstGeom prst="rect">
            <a:avLst/>
          </a:prstGeom>
        </p:spPr>
      </p:pic>
      <p:sp>
        <p:nvSpPr>
          <p:cNvPr id="7" name="Title 2"/>
          <p:cNvSpPr>
            <a:spLocks noGrp="1"/>
          </p:cNvSpPr>
          <p:nvPr>
            <p:ph type="title"/>
          </p:nvPr>
        </p:nvSpPr>
        <p:spPr>
          <a:xfrm>
            <a:off x="171450" y="129091"/>
            <a:ext cx="8877300" cy="753033"/>
          </a:xfrm>
        </p:spPr>
        <p:txBody>
          <a:bodyPr/>
          <a:lstStyle/>
          <a:p>
            <a:pPr>
              <a:lnSpc>
                <a:spcPct val="150000"/>
              </a:lnSpc>
            </a:pPr>
            <a:r>
              <a:rPr lang="en-US" dirty="0"/>
              <a:t>Overview &amp; Configuration Management of Travelers</a:t>
            </a:r>
          </a:p>
        </p:txBody>
      </p:sp>
      <p:sp>
        <p:nvSpPr>
          <p:cNvPr id="8" name="Footer Placeholder 3"/>
          <p:cNvSpPr>
            <a:spLocks noGrp="1"/>
          </p:cNvSpPr>
          <p:nvPr>
            <p:ph type="ftr" sz="quarter" idx="13"/>
          </p:nvPr>
        </p:nvSpPr>
        <p:spPr>
          <a:xfrm>
            <a:off x="242272" y="6515781"/>
            <a:ext cx="3421678" cy="238125"/>
          </a:xfrm>
        </p:spPr>
        <p:txBody>
          <a:bodyPr/>
          <a:lstStyle/>
          <a:p>
            <a:r>
              <a:rPr lang="en-US" sz="1000" dirty="0"/>
              <a:t>LCLS-II 1.3 GHz Cryomodule PRR, September 13 - 14, 2016</a:t>
            </a:r>
          </a:p>
        </p:txBody>
      </p:sp>
      <p:sp>
        <p:nvSpPr>
          <p:cNvPr id="9" name="TextBox 8"/>
          <p:cNvSpPr txBox="1"/>
          <p:nvPr/>
        </p:nvSpPr>
        <p:spPr>
          <a:xfrm rot="20385624">
            <a:off x="6357140" y="1805306"/>
            <a:ext cx="2661996" cy="707886"/>
          </a:xfrm>
          <a:prstGeom prst="rect">
            <a:avLst/>
          </a:prstGeom>
          <a:noFill/>
        </p:spPr>
        <p:txBody>
          <a:bodyPr wrap="square" rtlCol="0">
            <a:spAutoFit/>
          </a:bodyPr>
          <a:lstStyle/>
          <a:p>
            <a:r>
              <a:rPr lang="en-US" sz="2000" dirty="0"/>
              <a:t>Examples for Illustration Purposes</a:t>
            </a:r>
          </a:p>
        </p:txBody>
      </p:sp>
    </p:spTree>
    <p:extLst>
      <p:ext uri="{BB962C8B-B14F-4D97-AF65-F5344CB8AC3E}">
        <p14:creationId xmlns:p14="http://schemas.microsoft.com/office/powerpoint/2010/main" val="3736115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a:t>
            </a:fld>
            <a:endParaRPr lang="en-US" dirty="0"/>
          </a:p>
        </p:txBody>
      </p:sp>
      <p:sp>
        <p:nvSpPr>
          <p:cNvPr id="3" name="Title 2"/>
          <p:cNvSpPr>
            <a:spLocks noGrp="1"/>
          </p:cNvSpPr>
          <p:nvPr>
            <p:ph type="title"/>
          </p:nvPr>
        </p:nvSpPr>
        <p:spPr/>
        <p:txBody>
          <a:bodyPr/>
          <a:lstStyle/>
          <a:p>
            <a:r>
              <a:rPr lang="en-US" dirty="0"/>
              <a:t>Outline</a:t>
            </a:r>
          </a:p>
        </p:txBody>
      </p:sp>
      <p:sp>
        <p:nvSpPr>
          <p:cNvPr id="7" name="TextBox 6"/>
          <p:cNvSpPr txBox="1"/>
          <p:nvPr/>
        </p:nvSpPr>
        <p:spPr>
          <a:xfrm>
            <a:off x="375622" y="1367545"/>
            <a:ext cx="8433260" cy="4247317"/>
          </a:xfrm>
          <a:prstGeom prst="rect">
            <a:avLst/>
          </a:prstGeom>
          <a:noFill/>
        </p:spPr>
        <p:txBody>
          <a:bodyPr wrap="square" rtlCol="0">
            <a:spAutoFit/>
          </a:bodyPr>
          <a:lstStyle/>
          <a:p>
            <a:pPr marL="400050" indent="-400050">
              <a:lnSpc>
                <a:spcPct val="150000"/>
              </a:lnSpc>
              <a:buFont typeface="+mj-lt"/>
              <a:buAutoNum type="arabicPeriod"/>
            </a:pPr>
            <a:r>
              <a:rPr lang="en-US" dirty="0">
                <a:solidFill>
                  <a:srgbClr val="000000"/>
                </a:solidFill>
              </a:rPr>
              <a:t>JLab QA Program, ESH&amp;Q, &amp; Quality Plans</a:t>
            </a:r>
          </a:p>
          <a:p>
            <a:pPr marL="400050" indent="-400050">
              <a:lnSpc>
                <a:spcPct val="150000"/>
              </a:lnSpc>
              <a:buFont typeface="+mj-lt"/>
              <a:buAutoNum type="arabicPeriod"/>
            </a:pPr>
            <a:r>
              <a:rPr lang="en-US" dirty="0">
                <a:solidFill>
                  <a:schemeClr val="bg2"/>
                </a:solidFill>
              </a:rPr>
              <a:t>QA/QC Complimentary Processes between JLab and Fermilab</a:t>
            </a:r>
          </a:p>
          <a:p>
            <a:pPr marL="400050" indent="-400050">
              <a:lnSpc>
                <a:spcPct val="150000"/>
              </a:lnSpc>
              <a:buFont typeface="+mj-lt"/>
              <a:buAutoNum type="arabicPeriod"/>
            </a:pPr>
            <a:r>
              <a:rPr lang="en-US" dirty="0">
                <a:solidFill>
                  <a:srgbClr val="000000"/>
                </a:solidFill>
              </a:rPr>
              <a:t>Acceptance Criteria Strategy (ACS) Summary</a:t>
            </a:r>
          </a:p>
          <a:p>
            <a:pPr marL="400050" indent="-400050">
              <a:lnSpc>
                <a:spcPct val="150000"/>
              </a:lnSpc>
              <a:buFont typeface="+mj-lt"/>
              <a:buAutoNum type="arabicPeriod"/>
            </a:pPr>
            <a:r>
              <a:rPr lang="en-US" dirty="0">
                <a:solidFill>
                  <a:srgbClr val="000000"/>
                </a:solidFill>
              </a:rPr>
              <a:t>Material Handling</a:t>
            </a:r>
          </a:p>
          <a:p>
            <a:pPr marL="400050" indent="-400050">
              <a:lnSpc>
                <a:spcPct val="150000"/>
              </a:lnSpc>
              <a:buFont typeface="+mj-lt"/>
              <a:buAutoNum type="arabicPeriod"/>
            </a:pPr>
            <a:r>
              <a:rPr lang="en-US" dirty="0">
                <a:solidFill>
                  <a:srgbClr val="000000"/>
                </a:solidFill>
              </a:rPr>
              <a:t>Incoming Inspection</a:t>
            </a:r>
          </a:p>
          <a:p>
            <a:pPr marL="400050" indent="-400050">
              <a:lnSpc>
                <a:spcPct val="150000"/>
              </a:lnSpc>
              <a:buFont typeface="+mj-lt"/>
              <a:buAutoNum type="arabicPeriod"/>
            </a:pPr>
            <a:r>
              <a:rPr lang="en-US" dirty="0">
                <a:solidFill>
                  <a:srgbClr val="000000"/>
                </a:solidFill>
              </a:rPr>
              <a:t>Non-Conformance Report (NCR) Communication</a:t>
            </a:r>
          </a:p>
          <a:p>
            <a:pPr marL="400050" indent="-400050">
              <a:lnSpc>
                <a:spcPct val="150000"/>
              </a:lnSpc>
              <a:buFont typeface="+mj-lt"/>
              <a:buAutoNum type="arabicPeriod"/>
            </a:pPr>
            <a:r>
              <a:rPr lang="en-US" dirty="0">
                <a:solidFill>
                  <a:srgbClr val="000000"/>
                </a:solidFill>
              </a:rPr>
              <a:t>Overview &amp; Configuration Management of Travelers</a:t>
            </a:r>
          </a:p>
          <a:p>
            <a:pPr marL="400050" indent="-400050">
              <a:lnSpc>
                <a:spcPct val="150000"/>
              </a:lnSpc>
              <a:buFont typeface="+mj-lt"/>
              <a:buAutoNum type="arabicPeriod"/>
            </a:pPr>
            <a:r>
              <a:rPr lang="en-US" dirty="0">
                <a:solidFill>
                  <a:srgbClr val="000000"/>
                </a:solidFill>
              </a:rPr>
              <a:t>Pansophy QA/QC Reports</a:t>
            </a:r>
          </a:p>
          <a:p>
            <a:pPr marL="400050" indent="-400050">
              <a:lnSpc>
                <a:spcPct val="150000"/>
              </a:lnSpc>
              <a:buFont typeface="+mj-lt"/>
              <a:buAutoNum type="arabicPeriod"/>
            </a:pPr>
            <a:r>
              <a:rPr lang="en-US" dirty="0">
                <a:solidFill>
                  <a:srgbClr val="000000"/>
                </a:solidFill>
              </a:rPr>
              <a:t>Plan for Collecting/Delivering Relevant Inspection, Assy &amp; Test Data to SLAC</a:t>
            </a:r>
          </a:p>
          <a:p>
            <a:pPr marL="342900" indent="-342900">
              <a:lnSpc>
                <a:spcPct val="150000"/>
              </a:lnSpc>
              <a:buFont typeface="+mj-lt"/>
              <a:buAutoNum type="arabicPeriod"/>
            </a:pPr>
            <a:r>
              <a:rPr lang="en-US" dirty="0">
                <a:solidFill>
                  <a:srgbClr val="000000"/>
                </a:solidFill>
              </a:rPr>
              <a:t> Summary</a:t>
            </a:r>
          </a:p>
        </p:txBody>
      </p:sp>
      <p:sp>
        <p:nvSpPr>
          <p:cNvPr id="5" name="Footer Placeholder 3"/>
          <p:cNvSpPr>
            <a:spLocks noGrp="1"/>
          </p:cNvSpPr>
          <p:nvPr>
            <p:ph type="ftr" sz="quarter" idx="13"/>
          </p:nvPr>
        </p:nvSpPr>
        <p:spPr>
          <a:xfrm>
            <a:off x="242272" y="6515781"/>
            <a:ext cx="3421678" cy="238125"/>
          </a:xfrm>
        </p:spPr>
        <p:txBody>
          <a:bodyPr/>
          <a:lstStyle/>
          <a:p>
            <a:r>
              <a:rPr lang="en-US" sz="1000" dirty="0"/>
              <a:t>LCLS-II 1.3 GHz Cryomodule PRR, September 13 - 14, 2016</a:t>
            </a:r>
          </a:p>
        </p:txBody>
      </p:sp>
    </p:spTree>
    <p:extLst>
      <p:ext uri="{BB962C8B-B14F-4D97-AF65-F5344CB8AC3E}">
        <p14:creationId xmlns:p14="http://schemas.microsoft.com/office/powerpoint/2010/main" val="8130913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20</a:t>
            </a:fld>
            <a:endParaRPr lang="en-US" dirty="0"/>
          </a:p>
        </p:txBody>
      </p:sp>
      <p:sp>
        <p:nvSpPr>
          <p:cNvPr id="21" name="Title 2"/>
          <p:cNvSpPr>
            <a:spLocks noGrp="1"/>
          </p:cNvSpPr>
          <p:nvPr>
            <p:ph type="title"/>
          </p:nvPr>
        </p:nvSpPr>
        <p:spPr>
          <a:xfrm>
            <a:off x="171450" y="129091"/>
            <a:ext cx="8877300" cy="753033"/>
          </a:xfrm>
        </p:spPr>
        <p:txBody>
          <a:bodyPr/>
          <a:lstStyle/>
          <a:p>
            <a:pPr>
              <a:lnSpc>
                <a:spcPct val="150000"/>
              </a:lnSpc>
            </a:pPr>
            <a:r>
              <a:rPr lang="en-US" dirty="0"/>
              <a:t>Overview &amp; Configuration Management of Travelers</a:t>
            </a:r>
          </a:p>
        </p:txBody>
      </p:sp>
      <p:sp>
        <p:nvSpPr>
          <p:cNvPr id="5" name="TextBox 4"/>
          <p:cNvSpPr txBox="1"/>
          <p:nvPr/>
        </p:nvSpPr>
        <p:spPr>
          <a:xfrm rot="20385624">
            <a:off x="5830058" y="1174144"/>
            <a:ext cx="2771406" cy="707886"/>
          </a:xfrm>
          <a:prstGeom prst="rect">
            <a:avLst/>
          </a:prstGeom>
          <a:noFill/>
        </p:spPr>
        <p:txBody>
          <a:bodyPr wrap="square" rtlCol="0">
            <a:spAutoFit/>
          </a:bodyPr>
          <a:lstStyle/>
          <a:p>
            <a:r>
              <a:rPr lang="en-US" sz="2000" dirty="0"/>
              <a:t>LCLSII Production HOMFT NCR Example</a:t>
            </a:r>
          </a:p>
        </p:txBody>
      </p:sp>
      <p:sp>
        <p:nvSpPr>
          <p:cNvPr id="6" name="Footer Placeholder 3"/>
          <p:cNvSpPr>
            <a:spLocks noGrp="1"/>
          </p:cNvSpPr>
          <p:nvPr>
            <p:ph type="ftr" sz="quarter" idx="13"/>
          </p:nvPr>
        </p:nvSpPr>
        <p:spPr>
          <a:xfrm>
            <a:off x="242272" y="6515781"/>
            <a:ext cx="3421678" cy="238125"/>
          </a:xfrm>
        </p:spPr>
        <p:txBody>
          <a:bodyPr/>
          <a:lstStyle/>
          <a:p>
            <a:r>
              <a:rPr lang="en-US" sz="1000" dirty="0"/>
              <a:t>LCLS-II 1.3 GHz Cryomodule PRR, September 13 - 14, 2016</a:t>
            </a:r>
          </a:p>
        </p:txBody>
      </p:sp>
      <p:sp>
        <p:nvSpPr>
          <p:cNvPr id="4" name="TextBox 3"/>
          <p:cNvSpPr txBox="1"/>
          <p:nvPr/>
        </p:nvSpPr>
        <p:spPr>
          <a:xfrm>
            <a:off x="209574" y="1104142"/>
            <a:ext cx="5657850" cy="1169551"/>
          </a:xfrm>
          <a:prstGeom prst="rect">
            <a:avLst/>
          </a:prstGeom>
          <a:noFill/>
        </p:spPr>
        <p:txBody>
          <a:bodyPr wrap="square" rtlCol="0">
            <a:spAutoFit/>
          </a:bodyPr>
          <a:lstStyle/>
          <a:p>
            <a:pPr marL="288925" indent="-288925">
              <a:buAutoNum type="arabicPeriod"/>
            </a:pPr>
            <a:r>
              <a:rPr lang="en-US" sz="1400" dirty="0">
                <a:solidFill>
                  <a:schemeClr val="bg2"/>
                </a:solidFill>
              </a:rPr>
              <a:t>Light Scratch found on sealing surface from Inspection Traveler.</a:t>
            </a:r>
          </a:p>
          <a:p>
            <a:pPr marL="288925" indent="-288925">
              <a:buAutoNum type="arabicPeriod"/>
            </a:pPr>
            <a:r>
              <a:rPr lang="en-US" sz="1400" dirty="0">
                <a:solidFill>
                  <a:schemeClr val="bg2"/>
                </a:solidFill>
              </a:rPr>
              <a:t>NCR created.  SOTR automatically notified.</a:t>
            </a:r>
          </a:p>
          <a:p>
            <a:pPr marL="288925" indent="-288925">
              <a:buAutoNum type="arabicPeriod"/>
            </a:pPr>
            <a:r>
              <a:rPr lang="en-US" sz="1400" dirty="0">
                <a:solidFill>
                  <a:schemeClr val="bg2"/>
                </a:solidFill>
              </a:rPr>
              <a:t>1</a:t>
            </a:r>
            <a:r>
              <a:rPr lang="en-US" sz="1400" baseline="30000" dirty="0">
                <a:solidFill>
                  <a:schemeClr val="bg2"/>
                </a:solidFill>
              </a:rPr>
              <a:t>st</a:t>
            </a:r>
            <a:r>
              <a:rPr lang="en-US" sz="1400" dirty="0">
                <a:solidFill>
                  <a:schemeClr val="bg2"/>
                </a:solidFill>
              </a:rPr>
              <a:t> Disposition – Hold/Modify (polish seal surface.)</a:t>
            </a:r>
          </a:p>
          <a:p>
            <a:pPr marL="288925" indent="-288925">
              <a:buAutoNum type="arabicPeriod"/>
            </a:pPr>
            <a:r>
              <a:rPr lang="en-US" sz="1400" dirty="0">
                <a:solidFill>
                  <a:schemeClr val="bg2"/>
                </a:solidFill>
              </a:rPr>
              <a:t>Rework completed.  Verification comments added.</a:t>
            </a:r>
          </a:p>
          <a:p>
            <a:pPr marL="288925" indent="-288925">
              <a:buAutoNum type="arabicPeriod"/>
            </a:pPr>
            <a:r>
              <a:rPr lang="en-US" sz="1400" dirty="0">
                <a:solidFill>
                  <a:schemeClr val="bg2"/>
                </a:solidFill>
              </a:rPr>
              <a:t>SOTR Final Disposition – ‘Use-As-Is’</a:t>
            </a: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1389" t="23841" r="65899" b="51650"/>
          <a:stretch/>
        </p:blipFill>
        <p:spPr>
          <a:xfrm>
            <a:off x="152400" y="2336800"/>
            <a:ext cx="4807070" cy="1742951"/>
          </a:xfrm>
          <a:prstGeom prst="rect">
            <a:avLst/>
          </a:prstGeom>
          <a:ln>
            <a:solidFill>
              <a:schemeClr val="bg2"/>
            </a:solidFill>
          </a:ln>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25" t="16875" r="78298" b="48554"/>
          <a:stretch/>
        </p:blipFill>
        <p:spPr>
          <a:xfrm>
            <a:off x="152400" y="4173494"/>
            <a:ext cx="2783551" cy="2342066"/>
          </a:xfrm>
          <a:prstGeom prst="rect">
            <a:avLst/>
          </a:prstGeom>
          <a:ln>
            <a:solidFill>
              <a:schemeClr val="bg2"/>
            </a:solidFill>
          </a:ln>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435" t="14964" r="90382" b="59365"/>
          <a:stretch/>
        </p:blipFill>
        <p:spPr>
          <a:xfrm>
            <a:off x="5187808" y="2339556"/>
            <a:ext cx="1210734" cy="1761066"/>
          </a:xfrm>
          <a:prstGeom prst="rect">
            <a:avLst/>
          </a:prstGeom>
          <a:ln>
            <a:solidFill>
              <a:schemeClr val="bg2"/>
            </a:solidFill>
          </a:ln>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406" t="15307" r="68669" b="48754"/>
          <a:stretch/>
        </p:blipFill>
        <p:spPr>
          <a:xfrm>
            <a:off x="5173132" y="4172266"/>
            <a:ext cx="3875617" cy="2343073"/>
          </a:xfrm>
          <a:prstGeom prst="rect">
            <a:avLst/>
          </a:prstGeom>
          <a:ln>
            <a:solidFill>
              <a:schemeClr val="bg2"/>
            </a:solidFill>
          </a:ln>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17444" t="18903" r="69066" b="56233"/>
          <a:stretch/>
        </p:blipFill>
        <p:spPr>
          <a:xfrm>
            <a:off x="3237607" y="4173162"/>
            <a:ext cx="1721863" cy="2342177"/>
          </a:xfrm>
          <a:prstGeom prst="rect">
            <a:avLst/>
          </a:prstGeom>
          <a:ln>
            <a:solidFill>
              <a:schemeClr val="bg2"/>
            </a:solidFill>
          </a:ln>
        </p:spPr>
      </p:pic>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15235" t="14855" r="67312" b="59473"/>
          <a:stretch/>
        </p:blipFill>
        <p:spPr>
          <a:xfrm>
            <a:off x="6398542" y="2339556"/>
            <a:ext cx="2631042" cy="1761067"/>
          </a:xfrm>
          <a:prstGeom prst="rect">
            <a:avLst/>
          </a:prstGeom>
          <a:ln>
            <a:solidFill>
              <a:schemeClr val="bg2"/>
            </a:solidFill>
          </a:ln>
        </p:spPr>
      </p:pic>
      <p:sp>
        <p:nvSpPr>
          <p:cNvPr id="14" name="Oval 13"/>
          <p:cNvSpPr/>
          <p:nvPr/>
        </p:nvSpPr>
        <p:spPr>
          <a:xfrm>
            <a:off x="3249885" y="3529978"/>
            <a:ext cx="287867" cy="279400"/>
          </a:xfrm>
          <a:prstGeom prst="ellipse">
            <a:avLst/>
          </a:prstGeom>
          <a:solidFill>
            <a:srgbClr val="FFFF00"/>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1</a:t>
            </a:r>
          </a:p>
        </p:txBody>
      </p:sp>
      <p:sp>
        <p:nvSpPr>
          <p:cNvPr id="19" name="Oval 18"/>
          <p:cNvSpPr/>
          <p:nvPr/>
        </p:nvSpPr>
        <p:spPr>
          <a:xfrm>
            <a:off x="6967006" y="4529045"/>
            <a:ext cx="287867" cy="279400"/>
          </a:xfrm>
          <a:prstGeom prst="ellipse">
            <a:avLst/>
          </a:prstGeom>
          <a:solidFill>
            <a:srgbClr val="FFFF00"/>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5</a:t>
            </a:r>
          </a:p>
        </p:txBody>
      </p:sp>
      <p:sp>
        <p:nvSpPr>
          <p:cNvPr id="22" name="Oval 21"/>
          <p:cNvSpPr/>
          <p:nvPr/>
        </p:nvSpPr>
        <p:spPr>
          <a:xfrm>
            <a:off x="6404176" y="3468327"/>
            <a:ext cx="287867" cy="279400"/>
          </a:xfrm>
          <a:prstGeom prst="ellipse">
            <a:avLst/>
          </a:prstGeom>
          <a:solidFill>
            <a:srgbClr val="FFFF00"/>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4</a:t>
            </a:r>
          </a:p>
        </p:txBody>
      </p:sp>
      <p:sp>
        <p:nvSpPr>
          <p:cNvPr id="23" name="Oval 22"/>
          <p:cNvSpPr/>
          <p:nvPr/>
        </p:nvSpPr>
        <p:spPr>
          <a:xfrm>
            <a:off x="4039768" y="5204803"/>
            <a:ext cx="287867" cy="279400"/>
          </a:xfrm>
          <a:prstGeom prst="ellipse">
            <a:avLst/>
          </a:prstGeom>
          <a:solidFill>
            <a:srgbClr val="FFFF00"/>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3</a:t>
            </a:r>
          </a:p>
        </p:txBody>
      </p:sp>
      <p:sp>
        <p:nvSpPr>
          <p:cNvPr id="24" name="Oval 23"/>
          <p:cNvSpPr/>
          <p:nvPr/>
        </p:nvSpPr>
        <p:spPr>
          <a:xfrm>
            <a:off x="1217216" y="5732246"/>
            <a:ext cx="287867" cy="279400"/>
          </a:xfrm>
          <a:prstGeom prst="ellipse">
            <a:avLst/>
          </a:prstGeom>
          <a:solidFill>
            <a:srgbClr val="FFFF00"/>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2</a:t>
            </a:r>
          </a:p>
        </p:txBody>
      </p:sp>
    </p:spTree>
    <p:extLst>
      <p:ext uri="{BB962C8B-B14F-4D97-AF65-F5344CB8AC3E}">
        <p14:creationId xmlns:p14="http://schemas.microsoft.com/office/powerpoint/2010/main" val="165387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21</a:t>
            </a:fld>
            <a:endParaRPr lang="en-US" dirty="0"/>
          </a:p>
        </p:txBody>
      </p:sp>
      <p:sp>
        <p:nvSpPr>
          <p:cNvPr id="6" name="Title 1"/>
          <p:cNvSpPr txBox="1">
            <a:spLocks/>
          </p:cNvSpPr>
          <p:nvPr/>
        </p:nvSpPr>
        <p:spPr>
          <a:xfrm>
            <a:off x="323850" y="1477425"/>
            <a:ext cx="4800600" cy="713325"/>
          </a:xfrm>
          <a:prstGeom prst="rect">
            <a:avLst/>
          </a:prstGeom>
          <a:solidFill>
            <a:schemeClr val="accent2">
              <a:lumMod val="20000"/>
              <a:lumOff val="80000"/>
            </a:schemeClr>
          </a:solidFill>
        </p:spPr>
        <p:txBody>
          <a:bodyPr vert="horz" lIns="0" tIns="0" rIns="0" bIns="0" rtlCol="0" anchor="b" anchorCtr="0">
            <a:noAutofit/>
          </a:bodyPr>
          <a:lstStyle>
            <a:lvl1pPr algn="l" defTabSz="914400" rtl="0" eaLnBrk="1" latinLnBrk="0" hangingPunct="1">
              <a:spcBef>
                <a:spcPct val="0"/>
              </a:spcBef>
              <a:buNone/>
              <a:defRPr sz="2800" b="1" kern="1200">
                <a:solidFill>
                  <a:schemeClr val="tx1"/>
                </a:solidFill>
                <a:latin typeface="Arial" pitchFamily="34" charset="0"/>
                <a:ea typeface="+mj-ea"/>
                <a:cs typeface="Arial" pitchFamily="34" charset="0"/>
              </a:defRPr>
            </a:lvl1pPr>
          </a:lstStyle>
          <a:p>
            <a:pPr fontAlgn="auto">
              <a:spcAft>
                <a:spcPts val="0"/>
              </a:spcAft>
            </a:pPr>
            <a:r>
              <a:rPr lang="en-US" i="1" dirty="0"/>
              <a:t>DocuShare </a:t>
            </a:r>
            <a:r>
              <a:rPr lang="en-US" sz="2400" i="1" dirty="0"/>
              <a:t>– </a:t>
            </a:r>
            <a:r>
              <a:rPr lang="en-US" sz="2000" i="1" dirty="0"/>
              <a:t>an example of file storage dbase</a:t>
            </a:r>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2" t="12163" r="82349" b="4409"/>
          <a:stretch/>
        </p:blipFill>
        <p:spPr bwMode="auto">
          <a:xfrm>
            <a:off x="5336423" y="1220285"/>
            <a:ext cx="3417052" cy="509070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 t="11692" r="86293" b="19908"/>
          <a:stretch/>
        </p:blipFill>
        <p:spPr bwMode="auto">
          <a:xfrm>
            <a:off x="7299776" y="3538680"/>
            <a:ext cx="1777549" cy="277231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Content Placeholder 2"/>
          <p:cNvSpPr>
            <a:spLocks noGrp="1"/>
          </p:cNvSpPr>
          <p:nvPr>
            <p:ph idx="4294967295"/>
          </p:nvPr>
        </p:nvSpPr>
        <p:spPr>
          <a:xfrm>
            <a:off x="171450" y="2428875"/>
            <a:ext cx="5105400" cy="4124325"/>
          </a:xfrm>
          <a:prstGeom prst="rect">
            <a:avLst/>
          </a:prstGeom>
        </p:spPr>
        <p:txBody>
          <a:bodyPr>
            <a:normAutofit/>
          </a:bodyPr>
          <a:lstStyle/>
          <a:p>
            <a:pPr>
              <a:spcAft>
                <a:spcPts val="1000"/>
              </a:spcAft>
              <a:buFont typeface="Wingdings" panose="05000000000000000000" pitchFamily="2" charset="2"/>
              <a:buChar char="Ø"/>
            </a:pPr>
            <a:r>
              <a:rPr lang="en-US" sz="2000" dirty="0"/>
              <a:t>Web-accessible centralized file storage database (Lab-wide &amp; SRF).</a:t>
            </a:r>
          </a:p>
          <a:p>
            <a:pPr>
              <a:spcAft>
                <a:spcPts val="1000"/>
              </a:spcAft>
              <a:buFont typeface="Wingdings" panose="05000000000000000000" pitchFamily="2" charset="2"/>
              <a:buChar char="Ø"/>
            </a:pPr>
            <a:r>
              <a:rPr lang="en-US" sz="2000" b="1" dirty="0"/>
              <a:t>Controlled-Sharing </a:t>
            </a:r>
            <a:r>
              <a:rPr lang="en-US" sz="2000" dirty="0"/>
              <a:t>access to site content.</a:t>
            </a:r>
          </a:p>
          <a:p>
            <a:pPr>
              <a:spcAft>
                <a:spcPts val="1000"/>
              </a:spcAft>
              <a:buFont typeface="Wingdings" panose="05000000000000000000" pitchFamily="2" charset="2"/>
              <a:buChar char="Ø"/>
            </a:pPr>
            <a:r>
              <a:rPr lang="en-US" sz="2000" b="1" dirty="0"/>
              <a:t>Collection-Based</a:t>
            </a:r>
            <a:r>
              <a:rPr lang="en-US" sz="2000" dirty="0"/>
              <a:t> filing structure.</a:t>
            </a:r>
          </a:p>
          <a:p>
            <a:pPr>
              <a:spcAft>
                <a:spcPts val="1000"/>
              </a:spcAft>
              <a:buFont typeface="Wingdings" panose="05000000000000000000" pitchFamily="2" charset="2"/>
              <a:buChar char="Ø"/>
            </a:pPr>
            <a:r>
              <a:rPr lang="en-US" sz="2000" dirty="0"/>
              <a:t>Files for SRF organizational info, Quality Management System, Project Management, procedures, travelers, etc.</a:t>
            </a:r>
          </a:p>
          <a:p>
            <a:pPr>
              <a:spcAft>
                <a:spcPts val="1000"/>
              </a:spcAft>
              <a:buFont typeface="Wingdings" panose="05000000000000000000" pitchFamily="2" charset="2"/>
              <a:buChar char="Ø"/>
            </a:pPr>
            <a:r>
              <a:rPr lang="en-US" sz="2000" dirty="0"/>
              <a:t>Plus other account and content features.</a:t>
            </a:r>
          </a:p>
        </p:txBody>
      </p:sp>
      <p:sp>
        <p:nvSpPr>
          <p:cNvPr id="10" name="Title 2"/>
          <p:cNvSpPr>
            <a:spLocks noGrp="1"/>
          </p:cNvSpPr>
          <p:nvPr>
            <p:ph type="title"/>
          </p:nvPr>
        </p:nvSpPr>
        <p:spPr>
          <a:xfrm>
            <a:off x="171450" y="129091"/>
            <a:ext cx="8877300" cy="753033"/>
          </a:xfrm>
        </p:spPr>
        <p:txBody>
          <a:bodyPr/>
          <a:lstStyle/>
          <a:p>
            <a:pPr>
              <a:lnSpc>
                <a:spcPct val="150000"/>
              </a:lnSpc>
            </a:pPr>
            <a:r>
              <a:rPr lang="en-US" dirty="0"/>
              <a:t>Overview &amp; Configuration Management of Travelers</a:t>
            </a:r>
          </a:p>
        </p:txBody>
      </p:sp>
      <p:sp>
        <p:nvSpPr>
          <p:cNvPr id="11" name="Footer Placeholder 3"/>
          <p:cNvSpPr>
            <a:spLocks noGrp="1"/>
          </p:cNvSpPr>
          <p:nvPr>
            <p:ph type="ftr" sz="quarter" idx="13"/>
          </p:nvPr>
        </p:nvSpPr>
        <p:spPr>
          <a:xfrm>
            <a:off x="242272" y="6515781"/>
            <a:ext cx="3421678" cy="238125"/>
          </a:xfrm>
        </p:spPr>
        <p:txBody>
          <a:bodyPr/>
          <a:lstStyle/>
          <a:p>
            <a:r>
              <a:rPr lang="en-US" sz="1000" dirty="0"/>
              <a:t>LCLS-II 1.3 GHz Cryomodule PRR, September 13 - 14, 2016</a:t>
            </a:r>
          </a:p>
        </p:txBody>
      </p:sp>
    </p:spTree>
    <p:extLst>
      <p:ext uri="{BB962C8B-B14F-4D97-AF65-F5344CB8AC3E}">
        <p14:creationId xmlns:p14="http://schemas.microsoft.com/office/powerpoint/2010/main" val="27987413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nSpc>
                <a:spcPct val="150000"/>
              </a:lnSpc>
            </a:pPr>
            <a:r>
              <a:rPr lang="en-US" dirty="0"/>
              <a:t>Pansophy QA/QC Reports</a:t>
            </a:r>
          </a:p>
        </p:txBody>
      </p:sp>
      <p:sp>
        <p:nvSpPr>
          <p:cNvPr id="7" name="TextBox 6"/>
          <p:cNvSpPr txBox="1"/>
          <p:nvPr/>
        </p:nvSpPr>
        <p:spPr>
          <a:xfrm>
            <a:off x="2635871" y="3924792"/>
            <a:ext cx="4953001" cy="338554"/>
          </a:xfrm>
          <a:prstGeom prst="rect">
            <a:avLst/>
          </a:prstGeom>
          <a:noFill/>
        </p:spPr>
        <p:txBody>
          <a:bodyPr wrap="square" rtlCol="0">
            <a:spAutoFit/>
          </a:bodyPr>
          <a:lstStyle/>
          <a:p>
            <a:r>
              <a:rPr lang="en-US" sz="1600" dirty="0">
                <a:solidFill>
                  <a:srgbClr val="000000"/>
                </a:solidFill>
              </a:rPr>
              <a:t>Weekly Internal Reporting by Megan Salvador</a:t>
            </a:r>
          </a:p>
        </p:txBody>
      </p:sp>
      <p:sp>
        <p:nvSpPr>
          <p:cNvPr id="8" name="Title 1"/>
          <p:cNvSpPr txBox="1">
            <a:spLocks/>
          </p:cNvSpPr>
          <p:nvPr/>
        </p:nvSpPr>
        <p:spPr>
          <a:xfrm>
            <a:off x="685800" y="2130425"/>
            <a:ext cx="7772400" cy="1470025"/>
          </a:xfrm>
          <a:prstGeom prst="rect">
            <a:avLst/>
          </a:prstGeom>
        </p:spPr>
        <p:txBody>
          <a:bodyPr vert="horz" lIns="0" tIns="0" rIns="0" bIns="0" rtlCol="0" anchor="b" anchorCtr="0">
            <a:noAutofit/>
          </a:bodyPr>
          <a:lstStyle>
            <a:lvl1pPr algn="l" defTabSz="914400" rtl="0" eaLnBrk="1" latinLnBrk="0" hangingPunct="1">
              <a:spcBef>
                <a:spcPct val="0"/>
              </a:spcBef>
              <a:buNone/>
              <a:defRPr sz="2800" b="1" kern="1200">
                <a:solidFill>
                  <a:schemeClr val="tx1"/>
                </a:solidFill>
                <a:latin typeface="Arial" pitchFamily="34" charset="0"/>
                <a:ea typeface="+mj-ea"/>
                <a:cs typeface="Arial" pitchFamily="34" charset="0"/>
              </a:defRPr>
            </a:lvl1pPr>
          </a:lstStyle>
          <a:p>
            <a:pPr algn="ctr" fontAlgn="auto">
              <a:spcAft>
                <a:spcPts val="0"/>
              </a:spcAft>
            </a:pPr>
            <a:r>
              <a:rPr lang="en-US" sz="3600" dirty="0">
                <a:solidFill>
                  <a:srgbClr val="000000"/>
                </a:solidFill>
              </a:rPr>
              <a:t>LCLS-II Traveler Reporting</a:t>
            </a:r>
          </a:p>
          <a:p>
            <a:pPr algn="ctr" fontAlgn="auto">
              <a:spcAft>
                <a:spcPts val="0"/>
              </a:spcAft>
            </a:pPr>
            <a:r>
              <a:rPr lang="en-US" sz="3600" dirty="0">
                <a:solidFill>
                  <a:srgbClr val="000000"/>
                </a:solidFill>
              </a:rPr>
              <a:t>(Prototype CM)</a:t>
            </a:r>
          </a:p>
        </p:txBody>
      </p:sp>
      <p:sp>
        <p:nvSpPr>
          <p:cNvPr id="9" name="Footer Placeholder 3"/>
          <p:cNvSpPr>
            <a:spLocks noGrp="1"/>
          </p:cNvSpPr>
          <p:nvPr>
            <p:ph type="ftr" sz="quarter" idx="13"/>
          </p:nvPr>
        </p:nvSpPr>
        <p:spPr>
          <a:xfrm>
            <a:off x="242272" y="6515781"/>
            <a:ext cx="3421678" cy="238125"/>
          </a:xfrm>
        </p:spPr>
        <p:txBody>
          <a:bodyPr/>
          <a:lstStyle/>
          <a:p>
            <a:r>
              <a:rPr lang="en-US" sz="1000" dirty="0"/>
              <a:t>LCLS-II 1.3 GHz Cryomodule PRR, September 13 - 14, 2016</a:t>
            </a:r>
          </a:p>
        </p:txBody>
      </p:sp>
      <p:sp>
        <p:nvSpPr>
          <p:cNvPr id="6" name="Slide Number Placeholder 1"/>
          <p:cNvSpPr>
            <a:spLocks noGrp="1"/>
          </p:cNvSpPr>
          <p:nvPr>
            <p:ph type="sldNum" sz="quarter" idx="11"/>
          </p:nvPr>
        </p:nvSpPr>
        <p:spPr>
          <a:xfrm>
            <a:off x="8566150" y="6318251"/>
            <a:ext cx="318932" cy="539750"/>
          </a:xfrm>
        </p:spPr>
        <p:txBody>
          <a:bodyPr/>
          <a:lstStyle/>
          <a:p>
            <a:r>
              <a:rPr lang="en-US" dirty="0"/>
              <a:t>22</a:t>
            </a:r>
          </a:p>
        </p:txBody>
      </p:sp>
    </p:spTree>
    <p:extLst>
      <p:ext uri="{BB962C8B-B14F-4D97-AF65-F5344CB8AC3E}">
        <p14:creationId xmlns:p14="http://schemas.microsoft.com/office/powerpoint/2010/main" val="1329537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nSpc>
                <a:spcPct val="150000"/>
              </a:lnSpc>
            </a:pPr>
            <a:r>
              <a:rPr lang="en-US" dirty="0"/>
              <a:t>Pansophy QA/QC Reports</a:t>
            </a:r>
          </a:p>
        </p:txBody>
      </p:sp>
      <p:sp>
        <p:nvSpPr>
          <p:cNvPr id="2" name="TextBox 1"/>
          <p:cNvSpPr txBox="1"/>
          <p:nvPr/>
        </p:nvSpPr>
        <p:spPr>
          <a:xfrm>
            <a:off x="5429250" y="659509"/>
            <a:ext cx="3360891" cy="369332"/>
          </a:xfrm>
          <a:prstGeom prst="rect">
            <a:avLst/>
          </a:prstGeom>
          <a:noFill/>
        </p:spPr>
        <p:txBody>
          <a:bodyPr wrap="square" rtlCol="0">
            <a:spAutoFit/>
          </a:bodyPr>
          <a:lstStyle/>
          <a:p>
            <a:r>
              <a:rPr lang="en-US" dirty="0"/>
              <a:t>Processing Travelers by month</a:t>
            </a:r>
          </a:p>
        </p:txBody>
      </p:sp>
      <p:pic>
        <p:nvPicPr>
          <p:cNvPr id="5" name="Content Placeholder 4"/>
          <p:cNvPicPr>
            <a:picLocks noGrp="1" noChangeAspect="1"/>
          </p:cNvPicPr>
          <p:nvPr>
            <p:ph idx="4294967295"/>
          </p:nvPr>
        </p:nvPicPr>
        <p:blipFill>
          <a:blip r:embed="rId3"/>
          <a:stretch>
            <a:fillRect/>
          </a:stretch>
        </p:blipFill>
        <p:spPr>
          <a:xfrm>
            <a:off x="322132" y="1157304"/>
            <a:ext cx="8362950" cy="5291121"/>
          </a:xfrm>
          <a:prstGeom prst="rect">
            <a:avLst/>
          </a:prstGeom>
        </p:spPr>
      </p:pic>
      <p:sp>
        <p:nvSpPr>
          <p:cNvPr id="6" name="Footer Placeholder 3"/>
          <p:cNvSpPr>
            <a:spLocks noGrp="1"/>
          </p:cNvSpPr>
          <p:nvPr>
            <p:ph type="ftr" sz="quarter" idx="13"/>
          </p:nvPr>
        </p:nvSpPr>
        <p:spPr>
          <a:xfrm>
            <a:off x="242272" y="6515781"/>
            <a:ext cx="3421678" cy="238125"/>
          </a:xfrm>
        </p:spPr>
        <p:txBody>
          <a:bodyPr/>
          <a:lstStyle/>
          <a:p>
            <a:r>
              <a:rPr lang="en-US" sz="1000" dirty="0"/>
              <a:t>LCLS-II 1.3 GHz Cryomodule PRR, September 13 - 14, 2016</a:t>
            </a:r>
          </a:p>
        </p:txBody>
      </p:sp>
      <p:sp>
        <p:nvSpPr>
          <p:cNvPr id="7" name="Slide Number Placeholder 1"/>
          <p:cNvSpPr>
            <a:spLocks noGrp="1"/>
          </p:cNvSpPr>
          <p:nvPr>
            <p:ph type="sldNum" sz="quarter" idx="11"/>
          </p:nvPr>
        </p:nvSpPr>
        <p:spPr>
          <a:xfrm>
            <a:off x="8566150" y="6318251"/>
            <a:ext cx="318932" cy="539750"/>
          </a:xfrm>
        </p:spPr>
        <p:txBody>
          <a:bodyPr/>
          <a:lstStyle/>
          <a:p>
            <a:r>
              <a:rPr lang="en-US" dirty="0"/>
              <a:t>23</a:t>
            </a:r>
          </a:p>
        </p:txBody>
      </p:sp>
    </p:spTree>
    <p:extLst>
      <p:ext uri="{BB962C8B-B14F-4D97-AF65-F5344CB8AC3E}">
        <p14:creationId xmlns:p14="http://schemas.microsoft.com/office/powerpoint/2010/main" val="35966846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nSpc>
                <a:spcPct val="150000"/>
              </a:lnSpc>
            </a:pPr>
            <a:r>
              <a:rPr lang="en-US" dirty="0"/>
              <a:t>Pansophy QA/QC Reports</a:t>
            </a:r>
          </a:p>
        </p:txBody>
      </p:sp>
      <p:pic>
        <p:nvPicPr>
          <p:cNvPr id="6" name="Picture 5"/>
          <p:cNvPicPr>
            <a:picLocks noChangeAspect="1"/>
          </p:cNvPicPr>
          <p:nvPr/>
        </p:nvPicPr>
        <p:blipFill>
          <a:blip r:embed="rId3"/>
          <a:stretch>
            <a:fillRect/>
          </a:stretch>
        </p:blipFill>
        <p:spPr>
          <a:xfrm>
            <a:off x="142875" y="3018507"/>
            <a:ext cx="5048250" cy="3349372"/>
          </a:xfrm>
          <a:prstGeom prst="rect">
            <a:avLst/>
          </a:prstGeom>
          <a:ln>
            <a:noFill/>
          </a:ln>
          <a:effectLst>
            <a:outerShdw blurRad="190500" algn="tl" rotWithShape="0">
              <a:srgbClr val="000000">
                <a:alpha val="70000"/>
              </a:srgbClr>
            </a:outerShdw>
          </a:effectLst>
        </p:spPr>
      </p:pic>
      <p:pic>
        <p:nvPicPr>
          <p:cNvPr id="7" name="Content Placeholder 7"/>
          <p:cNvPicPr>
            <a:picLocks noGrp="1" noChangeAspect="1"/>
          </p:cNvPicPr>
          <p:nvPr>
            <p:ph idx="4294967295"/>
          </p:nvPr>
        </p:nvPicPr>
        <p:blipFill>
          <a:blip r:embed="rId4"/>
          <a:stretch>
            <a:fillRect/>
          </a:stretch>
        </p:blipFill>
        <p:spPr>
          <a:xfrm>
            <a:off x="3448050" y="1269513"/>
            <a:ext cx="5553075" cy="36665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4962525" y="697458"/>
            <a:ext cx="4114800" cy="369332"/>
          </a:xfrm>
          <a:prstGeom prst="rect">
            <a:avLst/>
          </a:prstGeom>
          <a:noFill/>
        </p:spPr>
        <p:txBody>
          <a:bodyPr wrap="square" rtlCol="0">
            <a:spAutoFit/>
          </a:bodyPr>
          <a:lstStyle/>
          <a:p>
            <a:r>
              <a:rPr lang="en-US" dirty="0"/>
              <a:t>Processing Travelers by Work Centers</a:t>
            </a:r>
          </a:p>
        </p:txBody>
      </p:sp>
      <p:sp>
        <p:nvSpPr>
          <p:cNvPr id="10" name="Footer Placeholder 3"/>
          <p:cNvSpPr>
            <a:spLocks noGrp="1"/>
          </p:cNvSpPr>
          <p:nvPr>
            <p:ph type="ftr" sz="quarter" idx="13"/>
          </p:nvPr>
        </p:nvSpPr>
        <p:spPr>
          <a:xfrm>
            <a:off x="242272" y="6515781"/>
            <a:ext cx="3421678" cy="238125"/>
          </a:xfrm>
        </p:spPr>
        <p:txBody>
          <a:bodyPr/>
          <a:lstStyle/>
          <a:p>
            <a:r>
              <a:rPr lang="en-US" sz="1000" dirty="0"/>
              <a:t>LCLS-II 1.3 GHz Cryomodule PRR, September 13 - 14, 2016</a:t>
            </a:r>
          </a:p>
        </p:txBody>
      </p:sp>
      <p:sp>
        <p:nvSpPr>
          <p:cNvPr id="9" name="Slide Number Placeholder 1"/>
          <p:cNvSpPr>
            <a:spLocks noGrp="1"/>
          </p:cNvSpPr>
          <p:nvPr>
            <p:ph type="sldNum" sz="quarter" idx="11"/>
          </p:nvPr>
        </p:nvSpPr>
        <p:spPr>
          <a:xfrm>
            <a:off x="8566150" y="6318251"/>
            <a:ext cx="318932" cy="539750"/>
          </a:xfrm>
        </p:spPr>
        <p:txBody>
          <a:bodyPr/>
          <a:lstStyle/>
          <a:p>
            <a:r>
              <a:rPr lang="en-US" dirty="0"/>
              <a:t>24</a:t>
            </a:r>
          </a:p>
        </p:txBody>
      </p:sp>
    </p:spTree>
    <p:extLst>
      <p:ext uri="{BB962C8B-B14F-4D97-AF65-F5344CB8AC3E}">
        <p14:creationId xmlns:p14="http://schemas.microsoft.com/office/powerpoint/2010/main" val="4232269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nSpc>
                <a:spcPct val="150000"/>
              </a:lnSpc>
            </a:pPr>
            <a:r>
              <a:rPr lang="en-US" dirty="0"/>
              <a:t>Pansophy QA/QC Reports</a:t>
            </a:r>
          </a:p>
        </p:txBody>
      </p:sp>
      <p:pic>
        <p:nvPicPr>
          <p:cNvPr id="5" name="Content Placeholder 3"/>
          <p:cNvPicPr>
            <a:picLocks noGrp="1" noChangeAspect="1"/>
          </p:cNvPicPr>
          <p:nvPr>
            <p:ph idx="4294967295"/>
          </p:nvPr>
        </p:nvPicPr>
        <p:blipFill>
          <a:blip r:embed="rId3"/>
          <a:stretch>
            <a:fillRect/>
          </a:stretch>
        </p:blipFill>
        <p:spPr>
          <a:xfrm>
            <a:off x="381539" y="1287992"/>
            <a:ext cx="8390986" cy="5227789"/>
          </a:xfrm>
          <a:prstGeom prst="rect">
            <a:avLst/>
          </a:prstGeom>
        </p:spPr>
      </p:pic>
      <p:sp>
        <p:nvSpPr>
          <p:cNvPr id="6" name="TextBox 5"/>
          <p:cNvSpPr txBox="1"/>
          <p:nvPr/>
        </p:nvSpPr>
        <p:spPr>
          <a:xfrm>
            <a:off x="6509722" y="630783"/>
            <a:ext cx="2262803" cy="369332"/>
          </a:xfrm>
          <a:prstGeom prst="rect">
            <a:avLst/>
          </a:prstGeom>
          <a:noFill/>
        </p:spPr>
        <p:txBody>
          <a:bodyPr wrap="square" rtlCol="0">
            <a:spAutoFit/>
          </a:bodyPr>
          <a:lstStyle/>
          <a:p>
            <a:r>
              <a:rPr lang="en-US" dirty="0"/>
              <a:t>NCRs by Month</a:t>
            </a:r>
          </a:p>
        </p:txBody>
      </p:sp>
      <p:sp>
        <p:nvSpPr>
          <p:cNvPr id="7" name="Footer Placeholder 3"/>
          <p:cNvSpPr>
            <a:spLocks noGrp="1"/>
          </p:cNvSpPr>
          <p:nvPr>
            <p:ph type="ftr" sz="quarter" idx="13"/>
          </p:nvPr>
        </p:nvSpPr>
        <p:spPr>
          <a:xfrm>
            <a:off x="242272" y="6515781"/>
            <a:ext cx="3421678" cy="238125"/>
          </a:xfrm>
        </p:spPr>
        <p:txBody>
          <a:bodyPr/>
          <a:lstStyle/>
          <a:p>
            <a:r>
              <a:rPr lang="en-US" sz="1000" dirty="0"/>
              <a:t>LCLS-II 1.3 GHz Cryomodule PRR, September 13 - 14, 2016</a:t>
            </a:r>
          </a:p>
        </p:txBody>
      </p:sp>
      <p:sp>
        <p:nvSpPr>
          <p:cNvPr id="8" name="Slide Number Placeholder 1"/>
          <p:cNvSpPr>
            <a:spLocks noGrp="1"/>
          </p:cNvSpPr>
          <p:nvPr>
            <p:ph type="sldNum" sz="quarter" idx="11"/>
          </p:nvPr>
        </p:nvSpPr>
        <p:spPr>
          <a:xfrm>
            <a:off x="8566150" y="6318251"/>
            <a:ext cx="318932" cy="539750"/>
          </a:xfrm>
        </p:spPr>
        <p:txBody>
          <a:bodyPr/>
          <a:lstStyle/>
          <a:p>
            <a:r>
              <a:rPr lang="en-US" dirty="0"/>
              <a:t>25</a:t>
            </a:r>
          </a:p>
        </p:txBody>
      </p:sp>
    </p:spTree>
    <p:extLst>
      <p:ext uri="{BB962C8B-B14F-4D97-AF65-F5344CB8AC3E}">
        <p14:creationId xmlns:p14="http://schemas.microsoft.com/office/powerpoint/2010/main" val="24205709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nSpc>
                <a:spcPct val="150000"/>
              </a:lnSpc>
            </a:pPr>
            <a:r>
              <a:rPr lang="en-US" dirty="0"/>
              <a:t>Pansophy QA/QC Reports</a:t>
            </a:r>
          </a:p>
        </p:txBody>
      </p:sp>
      <p:sp>
        <p:nvSpPr>
          <p:cNvPr id="5" name="TextBox 4"/>
          <p:cNvSpPr txBox="1"/>
          <p:nvPr/>
        </p:nvSpPr>
        <p:spPr>
          <a:xfrm>
            <a:off x="6172200" y="630783"/>
            <a:ext cx="2600325" cy="369332"/>
          </a:xfrm>
          <a:prstGeom prst="rect">
            <a:avLst/>
          </a:prstGeom>
          <a:noFill/>
        </p:spPr>
        <p:txBody>
          <a:bodyPr wrap="square" rtlCol="0">
            <a:spAutoFit/>
          </a:bodyPr>
          <a:lstStyle/>
          <a:p>
            <a:r>
              <a:rPr lang="en-US" dirty="0"/>
              <a:t>NCRs by Work Centers</a:t>
            </a:r>
          </a:p>
        </p:txBody>
      </p:sp>
      <p:pic>
        <p:nvPicPr>
          <p:cNvPr id="6" name="Picture 5"/>
          <p:cNvPicPr>
            <a:picLocks noChangeAspect="1"/>
          </p:cNvPicPr>
          <p:nvPr/>
        </p:nvPicPr>
        <p:blipFill>
          <a:blip r:embed="rId3"/>
          <a:stretch>
            <a:fillRect/>
          </a:stretch>
        </p:blipFill>
        <p:spPr>
          <a:xfrm>
            <a:off x="54374" y="2792413"/>
            <a:ext cx="5392221" cy="3581400"/>
          </a:xfrm>
          <a:prstGeom prst="rect">
            <a:avLst/>
          </a:prstGeom>
          <a:ln>
            <a:noFill/>
          </a:ln>
          <a:effectLst>
            <a:outerShdw blurRad="190500" algn="tl" rotWithShape="0">
              <a:srgbClr val="000000">
                <a:alpha val="70000"/>
              </a:srgbClr>
            </a:outerShdw>
          </a:effectLst>
        </p:spPr>
      </p:pic>
      <p:pic>
        <p:nvPicPr>
          <p:cNvPr id="7" name="Content Placeholder 4"/>
          <p:cNvPicPr>
            <a:picLocks noGrp="1" noChangeAspect="1"/>
          </p:cNvPicPr>
          <p:nvPr>
            <p:ph idx="4294967295"/>
          </p:nvPr>
        </p:nvPicPr>
        <p:blipFill>
          <a:blip r:embed="rId4"/>
          <a:stretch>
            <a:fillRect/>
          </a:stretch>
        </p:blipFill>
        <p:spPr>
          <a:xfrm>
            <a:off x="3349212" y="1142083"/>
            <a:ext cx="5661438" cy="37442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Footer Placeholder 3"/>
          <p:cNvSpPr>
            <a:spLocks noGrp="1"/>
          </p:cNvSpPr>
          <p:nvPr>
            <p:ph type="ftr" sz="quarter" idx="13"/>
          </p:nvPr>
        </p:nvSpPr>
        <p:spPr>
          <a:xfrm>
            <a:off x="242272" y="6515781"/>
            <a:ext cx="3421678" cy="238125"/>
          </a:xfrm>
        </p:spPr>
        <p:txBody>
          <a:bodyPr/>
          <a:lstStyle/>
          <a:p>
            <a:r>
              <a:rPr lang="en-US" sz="1000" dirty="0"/>
              <a:t>LCLS-II 1.3 GHz Cryomodule PRR, September 13 - 14, 2016</a:t>
            </a:r>
          </a:p>
        </p:txBody>
      </p:sp>
      <p:sp>
        <p:nvSpPr>
          <p:cNvPr id="9" name="Slide Number Placeholder 1"/>
          <p:cNvSpPr>
            <a:spLocks noGrp="1"/>
          </p:cNvSpPr>
          <p:nvPr>
            <p:ph type="sldNum" sz="quarter" idx="11"/>
          </p:nvPr>
        </p:nvSpPr>
        <p:spPr>
          <a:xfrm>
            <a:off x="8566150" y="6318251"/>
            <a:ext cx="318932" cy="539750"/>
          </a:xfrm>
        </p:spPr>
        <p:txBody>
          <a:bodyPr/>
          <a:lstStyle/>
          <a:p>
            <a:r>
              <a:rPr lang="en-US" dirty="0"/>
              <a:t>26</a:t>
            </a:r>
          </a:p>
        </p:txBody>
      </p:sp>
    </p:spTree>
    <p:extLst>
      <p:ext uri="{BB962C8B-B14F-4D97-AF65-F5344CB8AC3E}">
        <p14:creationId xmlns:p14="http://schemas.microsoft.com/office/powerpoint/2010/main" val="29973665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nSpc>
                <a:spcPct val="150000"/>
              </a:lnSpc>
            </a:pPr>
            <a:r>
              <a:rPr lang="en-US" dirty="0"/>
              <a:t>Pansophy QA/QC Reports</a:t>
            </a:r>
          </a:p>
        </p:txBody>
      </p:sp>
      <p:sp>
        <p:nvSpPr>
          <p:cNvPr id="5" name="TextBox 4"/>
          <p:cNvSpPr txBox="1"/>
          <p:nvPr/>
        </p:nvSpPr>
        <p:spPr>
          <a:xfrm>
            <a:off x="6048375" y="630783"/>
            <a:ext cx="2724150" cy="369332"/>
          </a:xfrm>
          <a:prstGeom prst="rect">
            <a:avLst/>
          </a:prstGeom>
          <a:noFill/>
        </p:spPr>
        <p:txBody>
          <a:bodyPr wrap="square" rtlCol="0">
            <a:spAutoFit/>
          </a:bodyPr>
          <a:lstStyle/>
          <a:p>
            <a:r>
              <a:rPr lang="en-US" dirty="0"/>
              <a:t>NCRs by Traveler I.D.</a:t>
            </a:r>
          </a:p>
        </p:txBody>
      </p:sp>
      <p:pic>
        <p:nvPicPr>
          <p:cNvPr id="6" name="Picture 5"/>
          <p:cNvPicPr>
            <a:picLocks noChangeAspect="1"/>
          </p:cNvPicPr>
          <p:nvPr/>
        </p:nvPicPr>
        <p:blipFill>
          <a:blip r:embed="rId3"/>
          <a:stretch>
            <a:fillRect/>
          </a:stretch>
        </p:blipFill>
        <p:spPr>
          <a:xfrm>
            <a:off x="84692" y="3169539"/>
            <a:ext cx="4418915" cy="3186529"/>
          </a:xfrm>
          <a:prstGeom prst="rect">
            <a:avLst/>
          </a:prstGeom>
          <a:ln>
            <a:noFill/>
          </a:ln>
          <a:effectLst>
            <a:outerShdw blurRad="292100" dist="139700" dir="2700000" algn="tl" rotWithShape="0">
              <a:srgbClr val="333333">
                <a:alpha val="65000"/>
              </a:srgbClr>
            </a:outerShdw>
          </a:effectLst>
        </p:spPr>
      </p:pic>
      <p:pic>
        <p:nvPicPr>
          <p:cNvPr id="7" name="Content Placeholder 5"/>
          <p:cNvPicPr>
            <a:picLocks noGrp="1" noChangeAspect="1"/>
          </p:cNvPicPr>
          <p:nvPr>
            <p:ph idx="4294967295"/>
          </p:nvPr>
        </p:nvPicPr>
        <p:blipFill>
          <a:blip r:embed="rId4"/>
          <a:stretch>
            <a:fillRect/>
          </a:stretch>
        </p:blipFill>
        <p:spPr>
          <a:xfrm>
            <a:off x="3286125" y="1143000"/>
            <a:ext cx="5629275" cy="40530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Footer Placeholder 3"/>
          <p:cNvSpPr>
            <a:spLocks noGrp="1"/>
          </p:cNvSpPr>
          <p:nvPr>
            <p:ph type="ftr" sz="quarter" idx="13"/>
          </p:nvPr>
        </p:nvSpPr>
        <p:spPr>
          <a:xfrm>
            <a:off x="242272" y="6515781"/>
            <a:ext cx="3421678" cy="238125"/>
          </a:xfrm>
        </p:spPr>
        <p:txBody>
          <a:bodyPr/>
          <a:lstStyle/>
          <a:p>
            <a:r>
              <a:rPr lang="en-US" sz="1000" dirty="0"/>
              <a:t>LCLS-II 1.3 GHz Cryomodule PRR, September 13 - 14, 2016</a:t>
            </a:r>
          </a:p>
        </p:txBody>
      </p:sp>
      <p:sp>
        <p:nvSpPr>
          <p:cNvPr id="9" name="Slide Number Placeholder 1"/>
          <p:cNvSpPr>
            <a:spLocks noGrp="1"/>
          </p:cNvSpPr>
          <p:nvPr>
            <p:ph type="sldNum" sz="quarter" idx="11"/>
          </p:nvPr>
        </p:nvSpPr>
        <p:spPr>
          <a:xfrm>
            <a:off x="8566150" y="6318251"/>
            <a:ext cx="318932" cy="539750"/>
          </a:xfrm>
        </p:spPr>
        <p:txBody>
          <a:bodyPr/>
          <a:lstStyle/>
          <a:p>
            <a:r>
              <a:rPr lang="en-US" dirty="0"/>
              <a:t>27</a:t>
            </a:r>
          </a:p>
        </p:txBody>
      </p:sp>
    </p:spTree>
    <p:extLst>
      <p:ext uri="{BB962C8B-B14F-4D97-AF65-F5344CB8AC3E}">
        <p14:creationId xmlns:p14="http://schemas.microsoft.com/office/powerpoint/2010/main" val="3461790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nSpc>
                <a:spcPct val="150000"/>
              </a:lnSpc>
            </a:pPr>
            <a:r>
              <a:rPr lang="en-US" dirty="0"/>
              <a:t>Pansophy QA/QC Reports</a:t>
            </a:r>
          </a:p>
        </p:txBody>
      </p:sp>
      <p:sp>
        <p:nvSpPr>
          <p:cNvPr id="5" name="TextBox 4"/>
          <p:cNvSpPr txBox="1"/>
          <p:nvPr/>
        </p:nvSpPr>
        <p:spPr>
          <a:xfrm>
            <a:off x="5276850" y="638440"/>
            <a:ext cx="4267200" cy="369332"/>
          </a:xfrm>
          <a:prstGeom prst="rect">
            <a:avLst/>
          </a:prstGeom>
          <a:noFill/>
        </p:spPr>
        <p:txBody>
          <a:bodyPr wrap="square" rtlCol="0">
            <a:spAutoFit/>
          </a:bodyPr>
          <a:lstStyle/>
          <a:p>
            <a:r>
              <a:rPr lang="en-US" dirty="0"/>
              <a:t>NCRs Initiated to First Response</a:t>
            </a:r>
          </a:p>
        </p:txBody>
      </p:sp>
      <p:pic>
        <p:nvPicPr>
          <p:cNvPr id="7" name="Content Placeholder 4"/>
          <p:cNvPicPr>
            <a:picLocks noGrp="1" noChangeAspect="1"/>
          </p:cNvPicPr>
          <p:nvPr>
            <p:ph idx="4294967295"/>
          </p:nvPr>
        </p:nvPicPr>
        <p:blipFill>
          <a:blip r:embed="rId3"/>
          <a:stretch>
            <a:fillRect/>
          </a:stretch>
        </p:blipFill>
        <p:spPr>
          <a:xfrm>
            <a:off x="164676" y="1125231"/>
            <a:ext cx="8376497" cy="5390550"/>
          </a:xfrm>
          <a:prstGeom prst="rect">
            <a:avLst/>
          </a:prstGeom>
        </p:spPr>
      </p:pic>
      <p:sp>
        <p:nvSpPr>
          <p:cNvPr id="8" name="7-Point Star 7"/>
          <p:cNvSpPr/>
          <p:nvPr/>
        </p:nvSpPr>
        <p:spPr>
          <a:xfrm>
            <a:off x="2600325" y="2200175"/>
            <a:ext cx="3505200" cy="1914625"/>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 new NCR this month… </a:t>
            </a:r>
          </a:p>
        </p:txBody>
      </p:sp>
      <p:sp>
        <p:nvSpPr>
          <p:cNvPr id="9" name="Footer Placeholder 3"/>
          <p:cNvSpPr>
            <a:spLocks noGrp="1"/>
          </p:cNvSpPr>
          <p:nvPr>
            <p:ph type="ftr" sz="quarter" idx="13"/>
          </p:nvPr>
        </p:nvSpPr>
        <p:spPr>
          <a:xfrm>
            <a:off x="242272" y="6515781"/>
            <a:ext cx="3421678" cy="238125"/>
          </a:xfrm>
        </p:spPr>
        <p:txBody>
          <a:bodyPr/>
          <a:lstStyle/>
          <a:p>
            <a:r>
              <a:rPr lang="en-US" sz="1000" dirty="0"/>
              <a:t>LCLS-II 1.3 GHz Cryomodule PRR, September 13 - 14, 2016</a:t>
            </a:r>
          </a:p>
        </p:txBody>
      </p:sp>
      <p:sp>
        <p:nvSpPr>
          <p:cNvPr id="10" name="Slide Number Placeholder 1"/>
          <p:cNvSpPr>
            <a:spLocks noGrp="1"/>
          </p:cNvSpPr>
          <p:nvPr>
            <p:ph type="sldNum" sz="quarter" idx="11"/>
          </p:nvPr>
        </p:nvSpPr>
        <p:spPr>
          <a:xfrm>
            <a:off x="8566150" y="6318251"/>
            <a:ext cx="318932" cy="539750"/>
          </a:xfrm>
        </p:spPr>
        <p:txBody>
          <a:bodyPr/>
          <a:lstStyle/>
          <a:p>
            <a:r>
              <a:rPr lang="en-US" dirty="0"/>
              <a:t>28</a:t>
            </a:r>
          </a:p>
        </p:txBody>
      </p:sp>
    </p:spTree>
    <p:extLst>
      <p:ext uri="{BB962C8B-B14F-4D97-AF65-F5344CB8AC3E}">
        <p14:creationId xmlns:p14="http://schemas.microsoft.com/office/powerpoint/2010/main" val="3236157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nSpc>
                <a:spcPct val="150000"/>
              </a:lnSpc>
            </a:pPr>
            <a:r>
              <a:rPr lang="en-US" dirty="0"/>
              <a:t>Pansophy QA/QC Reports</a:t>
            </a:r>
          </a:p>
        </p:txBody>
      </p:sp>
      <p:sp>
        <p:nvSpPr>
          <p:cNvPr id="5" name="TextBox 4"/>
          <p:cNvSpPr txBox="1"/>
          <p:nvPr/>
        </p:nvSpPr>
        <p:spPr>
          <a:xfrm>
            <a:off x="5391150" y="611733"/>
            <a:ext cx="3752850" cy="369332"/>
          </a:xfrm>
          <a:prstGeom prst="rect">
            <a:avLst/>
          </a:prstGeom>
          <a:noFill/>
        </p:spPr>
        <p:txBody>
          <a:bodyPr wrap="square" rtlCol="0">
            <a:spAutoFit/>
          </a:bodyPr>
          <a:lstStyle/>
          <a:p>
            <a:r>
              <a:rPr lang="en-US" dirty="0"/>
              <a:t>NCRs By Classification</a:t>
            </a:r>
          </a:p>
        </p:txBody>
      </p:sp>
      <p:pic>
        <p:nvPicPr>
          <p:cNvPr id="6" name="Content Placeholder 4"/>
          <p:cNvPicPr>
            <a:picLocks noGrp="1" noChangeAspect="1"/>
          </p:cNvPicPr>
          <p:nvPr>
            <p:ph idx="4294967295"/>
          </p:nvPr>
        </p:nvPicPr>
        <p:blipFill>
          <a:blip r:embed="rId3"/>
          <a:stretch>
            <a:fillRect/>
          </a:stretch>
        </p:blipFill>
        <p:spPr>
          <a:xfrm>
            <a:off x="242272" y="1122029"/>
            <a:ext cx="8343901" cy="5393752"/>
          </a:xfrm>
          <a:prstGeom prst="rect">
            <a:avLst/>
          </a:prstGeom>
        </p:spPr>
      </p:pic>
      <p:sp>
        <p:nvSpPr>
          <p:cNvPr id="7" name="Footer Placeholder 3"/>
          <p:cNvSpPr>
            <a:spLocks noGrp="1"/>
          </p:cNvSpPr>
          <p:nvPr>
            <p:ph type="ftr" sz="quarter" idx="13"/>
          </p:nvPr>
        </p:nvSpPr>
        <p:spPr>
          <a:xfrm>
            <a:off x="242272" y="6515781"/>
            <a:ext cx="3421678" cy="238125"/>
          </a:xfrm>
        </p:spPr>
        <p:txBody>
          <a:bodyPr/>
          <a:lstStyle/>
          <a:p>
            <a:r>
              <a:rPr lang="en-US" sz="1000" dirty="0"/>
              <a:t>LCLS-II 1.3 GHz Cryomodule PRR, September 13 - 14, 2016</a:t>
            </a:r>
          </a:p>
        </p:txBody>
      </p:sp>
      <p:sp>
        <p:nvSpPr>
          <p:cNvPr id="8" name="Slide Number Placeholder 1"/>
          <p:cNvSpPr>
            <a:spLocks noGrp="1"/>
          </p:cNvSpPr>
          <p:nvPr>
            <p:ph type="sldNum" sz="quarter" idx="11"/>
          </p:nvPr>
        </p:nvSpPr>
        <p:spPr>
          <a:xfrm>
            <a:off x="8566150" y="6318251"/>
            <a:ext cx="318932" cy="539750"/>
          </a:xfrm>
        </p:spPr>
        <p:txBody>
          <a:bodyPr/>
          <a:lstStyle/>
          <a:p>
            <a:r>
              <a:rPr lang="en-US" dirty="0"/>
              <a:t>29</a:t>
            </a:r>
          </a:p>
        </p:txBody>
      </p:sp>
    </p:spTree>
    <p:extLst>
      <p:ext uri="{BB962C8B-B14F-4D97-AF65-F5344CB8AC3E}">
        <p14:creationId xmlns:p14="http://schemas.microsoft.com/office/powerpoint/2010/main" val="1202886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3</a:t>
            </a:fld>
            <a:endParaRPr lang="en-US" dirty="0"/>
          </a:p>
        </p:txBody>
      </p:sp>
      <p:sp>
        <p:nvSpPr>
          <p:cNvPr id="4" name="Title 1"/>
          <p:cNvSpPr txBox="1">
            <a:spLocks/>
          </p:cNvSpPr>
          <p:nvPr/>
        </p:nvSpPr>
        <p:spPr>
          <a:xfrm>
            <a:off x="476053" y="460900"/>
            <a:ext cx="8229600" cy="397933"/>
          </a:xfrm>
          <a:prstGeom prst="rect">
            <a:avLst/>
          </a:prstGeom>
        </p:spPr>
        <p:txBody>
          <a:bodyPr vert="horz" lIns="0" tIns="0" rIns="0" bIns="0" rtlCol="0" anchor="b" anchorCtr="0">
            <a:noAutofit/>
          </a:bodyPr>
          <a:lstStyle>
            <a:lvl1pPr algn="l" defTabSz="914400" rtl="0" eaLnBrk="1" latinLnBrk="0" hangingPunct="1">
              <a:spcBef>
                <a:spcPct val="0"/>
              </a:spcBef>
              <a:buNone/>
              <a:defRPr sz="2800" b="1" kern="1200">
                <a:solidFill>
                  <a:schemeClr val="tx1"/>
                </a:solidFill>
                <a:latin typeface="Arial" pitchFamily="34" charset="0"/>
                <a:ea typeface="+mj-ea"/>
                <a:cs typeface="Arial" pitchFamily="34" charset="0"/>
              </a:defRPr>
            </a:lvl1pPr>
          </a:lstStyle>
          <a:p>
            <a:pPr fontAlgn="auto">
              <a:spcAft>
                <a:spcPts val="0"/>
              </a:spcAft>
            </a:pPr>
            <a:r>
              <a:rPr lang="en-US" sz="3400" dirty="0"/>
              <a:t>Jefferson Lab Quality Management</a:t>
            </a:r>
          </a:p>
        </p:txBody>
      </p:sp>
      <p:sp>
        <p:nvSpPr>
          <p:cNvPr id="5" name="Content Placeholder 2"/>
          <p:cNvSpPr txBox="1">
            <a:spLocks/>
          </p:cNvSpPr>
          <p:nvPr/>
        </p:nvSpPr>
        <p:spPr>
          <a:xfrm>
            <a:off x="99968" y="1236636"/>
            <a:ext cx="8917757" cy="1282714"/>
          </a:xfrm>
          <a:prstGeom prst="rect">
            <a:avLst/>
          </a:prstGeom>
        </p:spPr>
        <p:txBody>
          <a:bodyPr>
            <a:noAutofit/>
          </a:bodyPr>
          <a:lstStyle>
            <a:lvl1pPr marL="0" indent="0" algn="l" defTabSz="914400" rtl="0" eaLnBrk="1" latinLnBrk="0" hangingPunct="1">
              <a:lnSpc>
                <a:spcPct val="120000"/>
              </a:lnSpc>
              <a:spcBef>
                <a:spcPts val="0"/>
              </a:spcBef>
              <a:spcAft>
                <a:spcPts val="300"/>
              </a:spcAft>
              <a:buClr>
                <a:schemeClr val="tx1"/>
              </a:buClr>
              <a:buFont typeface="Arial" pitchFamily="34" charset="0"/>
              <a:buNone/>
              <a:defRPr sz="2000" b="0" kern="1200" baseline="0">
                <a:solidFill>
                  <a:schemeClr val="bg2"/>
                </a:solidFill>
                <a:latin typeface="Arial" pitchFamily="34" charset="0"/>
                <a:ea typeface="+mn-ea"/>
                <a:cs typeface="Arial" pitchFamily="34" charset="0"/>
              </a:defRPr>
            </a:lvl1pPr>
            <a:lvl2pPr marL="180000" indent="-180000" algn="l" defTabSz="914400" rtl="0" eaLnBrk="1" latinLnBrk="0" hangingPunct="1">
              <a:lnSpc>
                <a:spcPct val="120000"/>
              </a:lnSpc>
              <a:spcBef>
                <a:spcPts val="800"/>
              </a:spcBef>
              <a:spcAft>
                <a:spcPts val="0"/>
              </a:spcAft>
              <a:buClr>
                <a:schemeClr val="tx1"/>
              </a:buClr>
              <a:buSzPct val="100000"/>
              <a:buFont typeface="Arial" pitchFamily="34" charset="0"/>
              <a:buChar char="•"/>
              <a:defRPr sz="1800" kern="1200">
                <a:solidFill>
                  <a:schemeClr val="bg2"/>
                </a:solidFill>
                <a:latin typeface="Arial" pitchFamily="34" charset="0"/>
                <a:ea typeface="+mn-ea"/>
                <a:cs typeface="Arial" pitchFamily="34" charset="0"/>
              </a:defRPr>
            </a:lvl2pPr>
            <a:lvl3pPr marL="504000" indent="-180000" algn="l" defTabSz="914400" rtl="0" eaLnBrk="1" latinLnBrk="0" hangingPunct="1">
              <a:lnSpc>
                <a:spcPct val="120000"/>
              </a:lnSpc>
              <a:spcBef>
                <a:spcPts val="0"/>
              </a:spcBef>
              <a:buClr>
                <a:schemeClr val="tx1"/>
              </a:buClr>
              <a:buSzPct val="100000"/>
              <a:buFont typeface="Arial" pitchFamily="34" charset="0"/>
              <a:buChar char="-"/>
              <a:defRPr sz="1800" kern="1200">
                <a:solidFill>
                  <a:schemeClr val="bg2"/>
                </a:solidFill>
                <a:latin typeface="Arial" pitchFamily="34" charset="0"/>
                <a:ea typeface="+mn-ea"/>
                <a:cs typeface="Arial" pitchFamily="34" charset="0"/>
              </a:defRPr>
            </a:lvl3pPr>
            <a:lvl4pPr marL="828000" indent="-180000" algn="l" defTabSz="914400" rtl="0" eaLnBrk="1" latinLnBrk="0" hangingPunct="1">
              <a:lnSpc>
                <a:spcPct val="120000"/>
              </a:lnSpc>
              <a:spcBef>
                <a:spcPts val="0"/>
              </a:spcBef>
              <a:buClr>
                <a:schemeClr val="tx1"/>
              </a:buClr>
              <a:buSzPct val="100000"/>
              <a:buFont typeface="Arial" pitchFamily="34" charset="0"/>
              <a:buChar char="•"/>
              <a:defRPr sz="1800" kern="1200">
                <a:solidFill>
                  <a:schemeClr val="bg2"/>
                </a:solidFill>
                <a:latin typeface="Arial" pitchFamily="34" charset="0"/>
                <a:ea typeface="+mn-ea"/>
                <a:cs typeface="Arial" pitchFamily="34" charset="0"/>
              </a:defRPr>
            </a:lvl4pPr>
            <a:lvl5pPr marL="1152000" indent="-180000" algn="l" defTabSz="914400" rtl="0" eaLnBrk="1" latinLnBrk="0" hangingPunct="1">
              <a:lnSpc>
                <a:spcPct val="120000"/>
              </a:lnSpc>
              <a:spcBef>
                <a:spcPts val="0"/>
              </a:spcBef>
              <a:buClr>
                <a:schemeClr val="tx1"/>
              </a:buClr>
              <a:buSzPct val="100000"/>
              <a:buFont typeface="Arial" pitchFamily="34" charset="0"/>
              <a:buChar char="-"/>
              <a:defRPr sz="18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indent="-285750" fontAlgn="auto">
              <a:lnSpc>
                <a:spcPct val="100000"/>
              </a:lnSpc>
              <a:spcBef>
                <a:spcPts val="500"/>
              </a:spcBef>
              <a:buFont typeface="Wingdings" panose="05000000000000000000" pitchFamily="2" charset="2"/>
              <a:buChar char="Ø"/>
            </a:pPr>
            <a:r>
              <a:rPr lang="en-US" sz="1800" b="1" dirty="0"/>
              <a:t>Jefferson Lab Quality Management is under the umbrella of ESH&amp;Q Division</a:t>
            </a:r>
          </a:p>
          <a:p>
            <a:pPr marL="400050" indent="-285750" fontAlgn="auto">
              <a:lnSpc>
                <a:spcPct val="100000"/>
              </a:lnSpc>
              <a:spcBef>
                <a:spcPts val="500"/>
              </a:spcBef>
              <a:buFont typeface="Wingdings" panose="05000000000000000000" pitchFamily="2" charset="2"/>
              <a:buChar char="Ø"/>
            </a:pPr>
            <a:r>
              <a:rPr lang="en-US" sz="1800" b="1" dirty="0"/>
              <a:t>The Quality Assurance/Continuous Improvement (QA/CI) group of ESH&amp;Q is responsible for the overarching lab quality.</a:t>
            </a:r>
          </a:p>
        </p:txBody>
      </p:sp>
      <p:sp>
        <p:nvSpPr>
          <p:cNvPr id="6" name="TextBox 5"/>
          <p:cNvSpPr txBox="1"/>
          <p:nvPr/>
        </p:nvSpPr>
        <p:spPr>
          <a:xfrm>
            <a:off x="531957" y="2420099"/>
            <a:ext cx="8353125" cy="954107"/>
          </a:xfrm>
          <a:prstGeom prst="rect">
            <a:avLst/>
          </a:prstGeom>
          <a:solidFill>
            <a:srgbClr val="FFC000">
              <a:alpha val="52000"/>
            </a:srgbClr>
          </a:solidFill>
        </p:spPr>
        <p:txBody>
          <a:bodyPr wrap="square" rtlCol="0">
            <a:spAutoFit/>
          </a:bodyPr>
          <a:lstStyle/>
          <a:p>
            <a:r>
              <a:rPr lang="en-US" sz="1400" dirty="0"/>
              <a:t>ESH&amp;Q Mission - </a:t>
            </a:r>
          </a:p>
          <a:p>
            <a:pPr marL="514350"/>
            <a:r>
              <a:rPr lang="en-US" sz="1400" dirty="0"/>
              <a:t>To help JLAB staff, users, and contractors understand and meet their responsibility to perform their work safely and in an environmentally sound manner in an atmosphere of continuous improvement. We will meet or exceed the expectations of our external customers as well. </a:t>
            </a:r>
          </a:p>
        </p:txBody>
      </p:sp>
      <p:grpSp>
        <p:nvGrpSpPr>
          <p:cNvPr id="7" name="Group 6"/>
          <p:cNvGrpSpPr/>
          <p:nvPr/>
        </p:nvGrpSpPr>
        <p:grpSpPr>
          <a:xfrm>
            <a:off x="669912" y="3322020"/>
            <a:ext cx="5649116" cy="3081583"/>
            <a:chOff x="1699667" y="2639487"/>
            <a:chExt cx="6506100" cy="3703201"/>
          </a:xfrm>
        </p:grpSpPr>
        <p:pic>
          <p:nvPicPr>
            <p:cNvPr id="8"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182" t="13026" r="73661" b="4974"/>
            <a:stretch/>
          </p:blipFill>
          <p:spPr bwMode="auto">
            <a:xfrm>
              <a:off x="4666634" y="2856295"/>
              <a:ext cx="3539133" cy="346710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6138" t="15888" r="66234" b="9857"/>
            <a:stretch/>
          </p:blipFill>
          <p:spPr bwMode="auto">
            <a:xfrm>
              <a:off x="1699667" y="2639487"/>
              <a:ext cx="2814202" cy="370320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13" name="Footer Placeholder 3"/>
          <p:cNvSpPr>
            <a:spLocks noGrp="1"/>
          </p:cNvSpPr>
          <p:nvPr>
            <p:ph type="ftr" sz="quarter" idx="13"/>
          </p:nvPr>
        </p:nvSpPr>
        <p:spPr>
          <a:xfrm>
            <a:off x="242272" y="6515781"/>
            <a:ext cx="3421678" cy="238125"/>
          </a:xfrm>
        </p:spPr>
        <p:txBody>
          <a:bodyPr/>
          <a:lstStyle/>
          <a:p>
            <a:r>
              <a:rPr lang="en-US" sz="1000" dirty="0"/>
              <a:t>LCLS-II 1.3 GHz Cryomodule PRR, September 13 - 14, 2016</a:t>
            </a: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8231" r="75361" b="79710"/>
          <a:stretch/>
        </p:blipFill>
        <p:spPr>
          <a:xfrm>
            <a:off x="6509994" y="3545728"/>
            <a:ext cx="2253006" cy="573653"/>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1" t="15231" r="75429" b="33185"/>
          <a:stretch/>
        </p:blipFill>
        <p:spPr>
          <a:xfrm>
            <a:off x="6509994" y="3917953"/>
            <a:ext cx="2246656" cy="2453869"/>
          </a:xfrm>
          <a:prstGeom prst="rect">
            <a:avLst/>
          </a:prstGeom>
          <a:ln>
            <a:solidFill>
              <a:schemeClr val="bg2"/>
            </a:solidFill>
          </a:ln>
        </p:spPr>
      </p:pic>
    </p:spTree>
    <p:extLst>
      <p:ext uri="{BB962C8B-B14F-4D97-AF65-F5344CB8AC3E}">
        <p14:creationId xmlns:p14="http://schemas.microsoft.com/office/powerpoint/2010/main" val="12066713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nSpc>
                <a:spcPct val="150000"/>
              </a:lnSpc>
            </a:pPr>
            <a:r>
              <a:rPr lang="en-US" dirty="0"/>
              <a:t>Pansophy QA/QC Reports</a:t>
            </a:r>
          </a:p>
        </p:txBody>
      </p:sp>
      <p:sp>
        <p:nvSpPr>
          <p:cNvPr id="9" name="Title 1"/>
          <p:cNvSpPr txBox="1">
            <a:spLocks/>
          </p:cNvSpPr>
          <p:nvPr/>
        </p:nvSpPr>
        <p:spPr>
          <a:xfrm>
            <a:off x="451822" y="1587578"/>
            <a:ext cx="8420101" cy="4222749"/>
          </a:xfrm>
          <a:prstGeom prst="rect">
            <a:avLst/>
          </a:prstGeom>
        </p:spPr>
        <p:txBody>
          <a:bodyPr vert="horz" lIns="0" tIns="0" rIns="0" bIns="0" rtlCol="0" anchor="b" anchorCtr="0">
            <a:noAutofit/>
          </a:bodyPr>
          <a:lstStyle>
            <a:lvl1pPr algn="l" defTabSz="914400" rtl="0" eaLnBrk="1" latinLnBrk="0" hangingPunct="1">
              <a:spcBef>
                <a:spcPct val="0"/>
              </a:spcBef>
              <a:buNone/>
              <a:defRPr sz="2800" b="1" kern="1200">
                <a:solidFill>
                  <a:schemeClr val="tx1"/>
                </a:solidFill>
                <a:latin typeface="Arial" pitchFamily="34" charset="0"/>
                <a:ea typeface="+mj-ea"/>
                <a:cs typeface="Arial" pitchFamily="34" charset="0"/>
              </a:defRPr>
            </a:lvl1pPr>
          </a:lstStyle>
          <a:p>
            <a:pPr marL="342900" indent="-342900" fontAlgn="auto">
              <a:spcAft>
                <a:spcPts val="0"/>
              </a:spcAft>
              <a:buFont typeface="Arial" panose="020B0604020202020204" pitchFamily="34" charset="0"/>
              <a:buChar char="•"/>
            </a:pPr>
            <a:endParaRPr lang="en-US" sz="2000" b="0" dirty="0">
              <a:solidFill>
                <a:srgbClr val="000000"/>
              </a:solidFill>
            </a:endParaRPr>
          </a:p>
          <a:p>
            <a:pPr fontAlgn="auto">
              <a:spcAft>
                <a:spcPts val="0"/>
              </a:spcAft>
            </a:pPr>
            <a:endParaRPr lang="en-US" sz="2000" b="0" dirty="0">
              <a:solidFill>
                <a:srgbClr val="000000"/>
              </a:solidFill>
            </a:endParaRPr>
          </a:p>
          <a:p>
            <a:pPr marL="342900" indent="-342900" fontAlgn="auto">
              <a:spcAft>
                <a:spcPts val="0"/>
              </a:spcAft>
              <a:buFont typeface="Arial" panose="020B0604020202020204" pitchFamily="34" charset="0"/>
              <a:buChar char="•"/>
            </a:pPr>
            <a:r>
              <a:rPr lang="en-US" sz="2000" b="0" dirty="0">
                <a:solidFill>
                  <a:srgbClr val="000000"/>
                </a:solidFill>
              </a:rPr>
              <a:t>Many types of traveler reports are available in Pansophy. </a:t>
            </a:r>
          </a:p>
          <a:p>
            <a:pPr marL="342900" indent="-342900" fontAlgn="auto">
              <a:spcAft>
                <a:spcPts val="0"/>
              </a:spcAft>
              <a:buFont typeface="Arial" panose="020B0604020202020204" pitchFamily="34" charset="0"/>
              <a:buChar char="•"/>
            </a:pPr>
            <a:endParaRPr lang="en-US" sz="2000" b="0" dirty="0">
              <a:solidFill>
                <a:srgbClr val="000000"/>
              </a:solidFill>
            </a:endParaRPr>
          </a:p>
          <a:p>
            <a:pPr marL="342900" indent="-342900" fontAlgn="auto">
              <a:spcAft>
                <a:spcPts val="0"/>
              </a:spcAft>
              <a:buFont typeface="Arial" panose="020B0604020202020204" pitchFamily="34" charset="0"/>
              <a:buChar char="•"/>
            </a:pPr>
            <a:r>
              <a:rPr lang="en-US" sz="2000" b="0" dirty="0">
                <a:solidFill>
                  <a:srgbClr val="000000"/>
                </a:solidFill>
              </a:rPr>
              <a:t>Flexible &amp; Suitable to needs of LCLSII project.</a:t>
            </a:r>
          </a:p>
          <a:p>
            <a:pPr marL="342900" indent="-342900" fontAlgn="auto">
              <a:spcAft>
                <a:spcPts val="0"/>
              </a:spcAft>
              <a:buFont typeface="Arial" panose="020B0604020202020204" pitchFamily="34" charset="0"/>
              <a:buChar char="•"/>
            </a:pPr>
            <a:endParaRPr lang="en-US" sz="2000" b="0" dirty="0">
              <a:solidFill>
                <a:srgbClr val="000000"/>
              </a:solidFill>
            </a:endParaRPr>
          </a:p>
          <a:p>
            <a:pPr marL="342900" indent="-342900" fontAlgn="auto">
              <a:spcAft>
                <a:spcPts val="0"/>
              </a:spcAft>
              <a:buFont typeface="Arial" panose="020B0604020202020204" pitchFamily="34" charset="0"/>
              <a:buChar char="•"/>
            </a:pPr>
            <a:r>
              <a:rPr lang="en-US" sz="2000" b="0" dirty="0">
                <a:solidFill>
                  <a:srgbClr val="000000"/>
                </a:solidFill>
              </a:rPr>
              <a:t>Same types of reports are available for Production usage.</a:t>
            </a:r>
          </a:p>
          <a:p>
            <a:pPr fontAlgn="auto">
              <a:spcAft>
                <a:spcPts val="0"/>
              </a:spcAft>
            </a:pPr>
            <a:endParaRPr lang="en-US" sz="2000" b="0" dirty="0">
              <a:solidFill>
                <a:srgbClr val="000000"/>
              </a:solidFill>
            </a:endParaRPr>
          </a:p>
          <a:p>
            <a:pPr marL="342900" indent="-342900" fontAlgn="auto">
              <a:spcAft>
                <a:spcPts val="0"/>
              </a:spcAft>
              <a:buFont typeface="Arial" panose="020B0604020202020204" pitchFamily="34" charset="0"/>
              <a:buChar char="•"/>
            </a:pPr>
            <a:r>
              <a:rPr lang="en-US" sz="2000" b="0" dirty="0">
                <a:solidFill>
                  <a:srgbClr val="000000"/>
                </a:solidFill>
              </a:rPr>
              <a:t>Many of which are already being used for Production (i.e.  Receiving,  Inspection &amp; testing of cavities, Cu-plated bellows, &amp; etc.)</a:t>
            </a:r>
          </a:p>
          <a:p>
            <a:pPr fontAlgn="auto">
              <a:spcAft>
                <a:spcPts val="0"/>
              </a:spcAft>
            </a:pPr>
            <a:endParaRPr lang="en-US" sz="2000" b="0" dirty="0">
              <a:solidFill>
                <a:srgbClr val="000000"/>
              </a:solidFill>
            </a:endParaRPr>
          </a:p>
          <a:p>
            <a:pPr marL="342900" indent="-342900" fontAlgn="auto">
              <a:spcAft>
                <a:spcPts val="0"/>
              </a:spcAft>
              <a:buFont typeface="Arial" panose="020B0604020202020204" pitchFamily="34" charset="0"/>
              <a:buChar char="•"/>
            </a:pPr>
            <a:r>
              <a:rPr lang="en-US" sz="2000" b="0" dirty="0">
                <a:solidFill>
                  <a:srgbClr val="000000"/>
                </a:solidFill>
              </a:rPr>
              <a:t>Data files, test results, and process documents are stored and protected by JLab computer center.  Locations include Pansophy, DocuShare, or M:drive server.</a:t>
            </a:r>
          </a:p>
          <a:p>
            <a:pPr marL="342900" indent="-342900" fontAlgn="auto">
              <a:spcAft>
                <a:spcPts val="0"/>
              </a:spcAft>
              <a:buFont typeface="Arial" panose="020B0604020202020204" pitchFamily="34" charset="0"/>
              <a:buChar char="•"/>
            </a:pPr>
            <a:endParaRPr lang="en-US" sz="2000" b="0" dirty="0">
              <a:solidFill>
                <a:srgbClr val="000000"/>
              </a:solidFill>
            </a:endParaRPr>
          </a:p>
          <a:p>
            <a:pPr marL="342900" indent="-342900" fontAlgn="auto">
              <a:spcAft>
                <a:spcPts val="0"/>
              </a:spcAft>
              <a:buFont typeface="Arial" panose="020B0604020202020204" pitchFamily="34" charset="0"/>
              <a:buChar char="•"/>
            </a:pPr>
            <a:endParaRPr lang="en-US" sz="2000" b="0" dirty="0">
              <a:solidFill>
                <a:srgbClr val="000000"/>
              </a:solidFill>
            </a:endParaRPr>
          </a:p>
        </p:txBody>
      </p:sp>
      <p:sp>
        <p:nvSpPr>
          <p:cNvPr id="4" name="Footer Placeholder 3"/>
          <p:cNvSpPr>
            <a:spLocks noGrp="1"/>
          </p:cNvSpPr>
          <p:nvPr>
            <p:ph type="ftr" sz="quarter" idx="13"/>
          </p:nvPr>
        </p:nvSpPr>
        <p:spPr>
          <a:xfrm>
            <a:off x="242272" y="6515781"/>
            <a:ext cx="3421678" cy="238125"/>
          </a:xfrm>
        </p:spPr>
        <p:txBody>
          <a:bodyPr/>
          <a:lstStyle/>
          <a:p>
            <a:r>
              <a:rPr lang="en-US" sz="1000" dirty="0"/>
              <a:t>LCLS-II 1.3 GHz Cryomodule PRR, September 13 - 14, 2016</a:t>
            </a:r>
          </a:p>
        </p:txBody>
      </p:sp>
      <p:sp>
        <p:nvSpPr>
          <p:cNvPr id="5" name="Slide Number Placeholder 1"/>
          <p:cNvSpPr>
            <a:spLocks noGrp="1"/>
          </p:cNvSpPr>
          <p:nvPr>
            <p:ph type="sldNum" sz="quarter" idx="11"/>
          </p:nvPr>
        </p:nvSpPr>
        <p:spPr>
          <a:xfrm>
            <a:off x="8566150" y="6318251"/>
            <a:ext cx="318932" cy="539750"/>
          </a:xfrm>
        </p:spPr>
        <p:txBody>
          <a:bodyPr/>
          <a:lstStyle/>
          <a:p>
            <a:fld id="{5BD36294-2849-48A8-8531-5354CF3095D2}" type="slidenum">
              <a:rPr lang="en-US" smtClean="0"/>
              <a:pPr/>
              <a:t>30</a:t>
            </a:fld>
            <a:endParaRPr lang="en-US" dirty="0"/>
          </a:p>
        </p:txBody>
      </p:sp>
    </p:spTree>
    <p:extLst>
      <p:ext uri="{BB962C8B-B14F-4D97-AF65-F5344CB8AC3E}">
        <p14:creationId xmlns:p14="http://schemas.microsoft.com/office/powerpoint/2010/main" val="23869016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90488" y="1067295"/>
            <a:ext cx="8426238" cy="4868256"/>
          </a:xfrm>
          <a:prstGeom prst="rect">
            <a:avLst/>
          </a:prstGeom>
        </p:spPr>
        <p:txBody>
          <a:bodyPr vert="horz" lIns="0" tIns="0" rIns="0" bIns="0" rtlCol="0" anchor="b" anchorCtr="0">
            <a:noAutofit/>
          </a:bodyPr>
          <a:lstStyle>
            <a:lvl1pPr algn="l" defTabSz="914400" rtl="0" eaLnBrk="1" latinLnBrk="0" hangingPunct="1">
              <a:spcBef>
                <a:spcPct val="0"/>
              </a:spcBef>
              <a:buNone/>
              <a:defRPr sz="2800" b="1" kern="1200">
                <a:solidFill>
                  <a:schemeClr val="tx1"/>
                </a:solidFill>
                <a:latin typeface="Arial" pitchFamily="34" charset="0"/>
                <a:ea typeface="+mj-ea"/>
                <a:cs typeface="Arial" pitchFamily="34" charset="0"/>
              </a:defRPr>
            </a:lvl1pPr>
          </a:lstStyle>
          <a:p>
            <a:pPr marL="342900" indent="-342900" fontAlgn="auto">
              <a:spcAft>
                <a:spcPts val="0"/>
              </a:spcAft>
              <a:buFont typeface="Arial" panose="020B0604020202020204" pitchFamily="34" charset="0"/>
              <a:buChar char="•"/>
            </a:pPr>
            <a:endParaRPr lang="en-US" sz="2000" b="0" dirty="0">
              <a:solidFill>
                <a:srgbClr val="000000"/>
              </a:solidFill>
            </a:endParaRPr>
          </a:p>
          <a:p>
            <a:pPr marL="342900" indent="-342900">
              <a:spcAft>
                <a:spcPts val="1800"/>
              </a:spcAft>
              <a:buFont typeface="Arial" panose="020B0604020202020204" pitchFamily="34" charset="0"/>
              <a:buChar char="•"/>
            </a:pPr>
            <a:r>
              <a:rPr lang="en-US" sz="2000" b="0" dirty="0">
                <a:solidFill>
                  <a:srgbClr val="000000"/>
                </a:solidFill>
              </a:rPr>
              <a:t>Admin Support in Collecting/Delivering of Data to SLAC.</a:t>
            </a:r>
          </a:p>
          <a:p>
            <a:pPr marL="342900" indent="-342900">
              <a:spcAft>
                <a:spcPts val="1800"/>
              </a:spcAft>
              <a:buFont typeface="Arial" panose="020B0604020202020204" pitchFamily="34" charset="0"/>
              <a:buChar char="•"/>
            </a:pPr>
            <a:r>
              <a:rPr lang="en-US" sz="2000" b="0" dirty="0">
                <a:solidFill>
                  <a:srgbClr val="000000"/>
                </a:solidFill>
              </a:rPr>
              <a:t>Data collection process will center around the Inspection, Assembly &amp; Test Travelers.</a:t>
            </a:r>
          </a:p>
          <a:p>
            <a:pPr marL="342900" indent="-342900">
              <a:spcAft>
                <a:spcPts val="1800"/>
              </a:spcAft>
              <a:buFont typeface="Arial" panose="020B0604020202020204" pitchFamily="34" charset="0"/>
              <a:buChar char="•"/>
            </a:pPr>
            <a:r>
              <a:rPr lang="en-US" sz="2000" b="0" dirty="0">
                <a:solidFill>
                  <a:srgbClr val="000000"/>
                </a:solidFill>
              </a:rPr>
              <a:t>Data collection can begin as soon as Travelers are “Instantiated” and Completed.</a:t>
            </a:r>
          </a:p>
          <a:p>
            <a:pPr marL="342900" indent="-342900">
              <a:spcAft>
                <a:spcPts val="1800"/>
              </a:spcAft>
              <a:buFont typeface="Arial" panose="020B0604020202020204" pitchFamily="34" charset="0"/>
              <a:buChar char="•"/>
            </a:pPr>
            <a:r>
              <a:rPr lang="en-US" sz="2000" b="0" dirty="0">
                <a:solidFill>
                  <a:srgbClr val="000000"/>
                </a:solidFill>
              </a:rPr>
              <a:t>The exact types of data to submit to SLAC is currently TBD.</a:t>
            </a:r>
          </a:p>
          <a:p>
            <a:pPr marL="342900" indent="-342900">
              <a:spcAft>
                <a:spcPts val="1800"/>
              </a:spcAft>
              <a:buFont typeface="Arial" panose="020B0604020202020204" pitchFamily="34" charset="0"/>
              <a:buChar char="•"/>
            </a:pPr>
            <a:r>
              <a:rPr lang="en-US" sz="2000" b="0" dirty="0">
                <a:solidFill>
                  <a:srgbClr val="000000"/>
                </a:solidFill>
              </a:rPr>
              <a:t>As example of the past, Traveler Data were saved to CDs and printed hard copies were provided to ORNL for the SNS Cryomodules Project.</a:t>
            </a:r>
          </a:p>
          <a:p>
            <a:pPr marL="342900" indent="-342900" fontAlgn="auto">
              <a:spcAft>
                <a:spcPts val="0"/>
              </a:spcAft>
              <a:buFont typeface="Arial" panose="020B0604020202020204" pitchFamily="34" charset="0"/>
              <a:buChar char="•"/>
            </a:pPr>
            <a:endParaRPr lang="en-US" sz="2000" b="0" dirty="0">
              <a:solidFill>
                <a:srgbClr val="000000"/>
              </a:solidFill>
            </a:endParaRPr>
          </a:p>
          <a:p>
            <a:pPr marL="342900" indent="-342900" fontAlgn="auto">
              <a:spcAft>
                <a:spcPts val="0"/>
              </a:spcAft>
              <a:buFont typeface="Arial" panose="020B0604020202020204" pitchFamily="34" charset="0"/>
              <a:buChar char="•"/>
            </a:pPr>
            <a:endParaRPr lang="en-US" sz="2000" b="0" dirty="0">
              <a:solidFill>
                <a:srgbClr val="000000"/>
              </a:solidFill>
            </a:endParaRPr>
          </a:p>
        </p:txBody>
      </p:sp>
      <p:sp>
        <p:nvSpPr>
          <p:cNvPr id="4" name="Footer Placeholder 3"/>
          <p:cNvSpPr>
            <a:spLocks noGrp="1"/>
          </p:cNvSpPr>
          <p:nvPr>
            <p:ph type="ftr" sz="quarter" idx="13"/>
          </p:nvPr>
        </p:nvSpPr>
        <p:spPr>
          <a:xfrm>
            <a:off x="242272" y="6515781"/>
            <a:ext cx="3421678" cy="238125"/>
          </a:xfrm>
        </p:spPr>
        <p:txBody>
          <a:bodyPr/>
          <a:lstStyle/>
          <a:p>
            <a:r>
              <a:rPr lang="en-US" sz="1000" dirty="0"/>
              <a:t>LCLS-II 1.3 GHz Cryomodule PRR, September 13 - 14, 2016</a:t>
            </a:r>
          </a:p>
        </p:txBody>
      </p:sp>
      <p:sp>
        <p:nvSpPr>
          <p:cNvPr id="6" name="Title 2"/>
          <p:cNvSpPr>
            <a:spLocks noGrp="1"/>
          </p:cNvSpPr>
          <p:nvPr>
            <p:ph type="title"/>
          </p:nvPr>
        </p:nvSpPr>
        <p:spPr>
          <a:xfrm>
            <a:off x="451822" y="129091"/>
            <a:ext cx="8103570" cy="753033"/>
          </a:xfrm>
        </p:spPr>
        <p:txBody>
          <a:bodyPr/>
          <a:lstStyle/>
          <a:p>
            <a:pPr marL="342900" indent="-342900"/>
            <a:r>
              <a:rPr lang="en-US" dirty="0"/>
              <a:t>Plan for Collecting/Delivering Relevant Inspection, Assy &amp; Test Data to SLAC</a:t>
            </a:r>
          </a:p>
        </p:txBody>
      </p:sp>
      <p:sp>
        <p:nvSpPr>
          <p:cNvPr id="5" name="Slide Number Placeholder 1"/>
          <p:cNvSpPr>
            <a:spLocks noGrp="1"/>
          </p:cNvSpPr>
          <p:nvPr>
            <p:ph type="sldNum" sz="quarter" idx="11"/>
          </p:nvPr>
        </p:nvSpPr>
        <p:spPr>
          <a:xfrm>
            <a:off x="8566150" y="6318251"/>
            <a:ext cx="318932" cy="539750"/>
          </a:xfrm>
        </p:spPr>
        <p:txBody>
          <a:bodyPr/>
          <a:lstStyle/>
          <a:p>
            <a:fld id="{5BD36294-2849-48A8-8531-5354CF3095D2}" type="slidenum">
              <a:rPr lang="en-US" smtClean="0"/>
              <a:pPr/>
              <a:t>31</a:t>
            </a:fld>
            <a:endParaRPr lang="en-US" dirty="0"/>
          </a:p>
        </p:txBody>
      </p:sp>
    </p:spTree>
    <p:extLst>
      <p:ext uri="{BB962C8B-B14F-4D97-AF65-F5344CB8AC3E}">
        <p14:creationId xmlns:p14="http://schemas.microsoft.com/office/powerpoint/2010/main" val="15152488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nSpc>
                <a:spcPct val="150000"/>
              </a:lnSpc>
            </a:pPr>
            <a:r>
              <a:rPr lang="en-US" dirty="0"/>
              <a:t>Summary</a:t>
            </a:r>
          </a:p>
        </p:txBody>
      </p:sp>
      <p:sp>
        <p:nvSpPr>
          <p:cNvPr id="4" name="Footer Placeholder 3"/>
          <p:cNvSpPr>
            <a:spLocks noGrp="1"/>
          </p:cNvSpPr>
          <p:nvPr>
            <p:ph type="ftr" sz="quarter" idx="13"/>
          </p:nvPr>
        </p:nvSpPr>
        <p:spPr>
          <a:xfrm>
            <a:off x="242272" y="6515781"/>
            <a:ext cx="3421678" cy="238125"/>
          </a:xfrm>
        </p:spPr>
        <p:txBody>
          <a:bodyPr/>
          <a:lstStyle/>
          <a:p>
            <a:r>
              <a:rPr lang="en-US" sz="1000" dirty="0"/>
              <a:t>LCLS-II 1.3 GHz Cryomodule PRR, September 13 - 14, 2016</a:t>
            </a:r>
          </a:p>
        </p:txBody>
      </p:sp>
      <p:sp>
        <p:nvSpPr>
          <p:cNvPr id="2" name="TextBox 1"/>
          <p:cNvSpPr txBox="1"/>
          <p:nvPr/>
        </p:nvSpPr>
        <p:spPr>
          <a:xfrm>
            <a:off x="395643" y="1410585"/>
            <a:ext cx="8215928" cy="4247317"/>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200" dirty="0">
                <a:solidFill>
                  <a:srgbClr val="000000"/>
                </a:solidFill>
              </a:rPr>
              <a:t>Quality Management System exists, and adapted to SLAC’s LCLSII Project QA requirements.</a:t>
            </a:r>
          </a:p>
          <a:p>
            <a:pPr marL="285750" indent="-285750">
              <a:spcAft>
                <a:spcPts val="1200"/>
              </a:spcAft>
              <a:buFont typeface="Arial" panose="020B0604020202020204" pitchFamily="34" charset="0"/>
              <a:buChar char="•"/>
            </a:pPr>
            <a:r>
              <a:rPr lang="en-US" sz="2200" dirty="0">
                <a:solidFill>
                  <a:srgbClr val="000000"/>
                </a:solidFill>
              </a:rPr>
              <a:t>QA/QC &amp; Safety Structures are in place for LCLSII Production.</a:t>
            </a:r>
          </a:p>
          <a:p>
            <a:pPr marL="285750" indent="-285750">
              <a:spcAft>
                <a:spcPts val="1200"/>
              </a:spcAft>
              <a:buFont typeface="Arial" panose="020B0604020202020204" pitchFamily="34" charset="0"/>
              <a:buChar char="•"/>
            </a:pPr>
            <a:r>
              <a:rPr lang="en-US" sz="2200" dirty="0">
                <a:solidFill>
                  <a:srgbClr val="000000"/>
                </a:solidFill>
              </a:rPr>
              <a:t>Acceptance Criteria Strategy planning scope work has been completed and ready for Production.</a:t>
            </a:r>
          </a:p>
          <a:p>
            <a:pPr marL="285750" indent="-285750">
              <a:spcAft>
                <a:spcPts val="1200"/>
              </a:spcAft>
              <a:buFont typeface="Arial" panose="020B0604020202020204" pitchFamily="34" charset="0"/>
              <a:buChar char="•"/>
            </a:pPr>
            <a:r>
              <a:rPr lang="en-US" sz="2200" dirty="0">
                <a:solidFill>
                  <a:srgbClr val="000000"/>
                </a:solidFill>
              </a:rPr>
              <a:t>Traveler System fully functional with large selection of available reports.</a:t>
            </a:r>
          </a:p>
          <a:p>
            <a:pPr marL="285750" indent="-285750">
              <a:spcAft>
                <a:spcPts val="1200"/>
              </a:spcAft>
              <a:buFont typeface="Arial" panose="020B0604020202020204" pitchFamily="34" charset="0"/>
              <a:buChar char="•"/>
            </a:pPr>
            <a:r>
              <a:rPr lang="en-US" sz="2200" dirty="0">
                <a:solidFill>
                  <a:srgbClr val="000000"/>
                </a:solidFill>
              </a:rPr>
              <a:t>Significant NCR Dashboards are regularly reported to SLAC Project QA.</a:t>
            </a:r>
          </a:p>
          <a:p>
            <a:pPr>
              <a:spcAft>
                <a:spcPts val="1200"/>
              </a:spcAft>
            </a:pPr>
            <a:endParaRPr lang="en-US" sz="2200" dirty="0">
              <a:solidFill>
                <a:srgbClr val="000000"/>
              </a:solidFill>
            </a:endParaRPr>
          </a:p>
        </p:txBody>
      </p:sp>
      <p:sp>
        <p:nvSpPr>
          <p:cNvPr id="5" name="Slide Number Placeholder 1"/>
          <p:cNvSpPr>
            <a:spLocks noGrp="1"/>
          </p:cNvSpPr>
          <p:nvPr>
            <p:ph type="sldNum" sz="quarter" idx="11"/>
          </p:nvPr>
        </p:nvSpPr>
        <p:spPr>
          <a:xfrm>
            <a:off x="8566150" y="6318251"/>
            <a:ext cx="318932" cy="539750"/>
          </a:xfrm>
        </p:spPr>
        <p:txBody>
          <a:bodyPr/>
          <a:lstStyle/>
          <a:p>
            <a:fld id="{5BD36294-2849-48A8-8531-5354CF3095D2}" type="slidenum">
              <a:rPr lang="en-US" smtClean="0"/>
              <a:pPr/>
              <a:t>32</a:t>
            </a:fld>
            <a:endParaRPr lang="en-US" dirty="0"/>
          </a:p>
        </p:txBody>
      </p:sp>
    </p:spTree>
    <p:extLst>
      <p:ext uri="{BB962C8B-B14F-4D97-AF65-F5344CB8AC3E}">
        <p14:creationId xmlns:p14="http://schemas.microsoft.com/office/powerpoint/2010/main" val="29075381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55900" y="266700"/>
            <a:ext cx="4127500" cy="635000"/>
          </a:xfrm>
        </p:spPr>
        <p:txBody>
          <a:bodyPr/>
          <a:lstStyle/>
          <a:p>
            <a:pPr>
              <a:lnSpc>
                <a:spcPct val="150000"/>
              </a:lnSpc>
            </a:pPr>
            <a:r>
              <a:rPr lang="en-US" dirty="0"/>
              <a:t>Acknowledgement</a:t>
            </a:r>
          </a:p>
        </p:txBody>
      </p:sp>
      <p:sp>
        <p:nvSpPr>
          <p:cNvPr id="4" name="Footer Placeholder 3"/>
          <p:cNvSpPr>
            <a:spLocks noGrp="1"/>
          </p:cNvSpPr>
          <p:nvPr>
            <p:ph type="ftr" sz="quarter" idx="13"/>
          </p:nvPr>
        </p:nvSpPr>
        <p:spPr>
          <a:xfrm>
            <a:off x="242272" y="6515781"/>
            <a:ext cx="3421678" cy="238125"/>
          </a:xfrm>
        </p:spPr>
        <p:txBody>
          <a:bodyPr/>
          <a:lstStyle/>
          <a:p>
            <a:r>
              <a:rPr lang="en-US" sz="1000" dirty="0"/>
              <a:t>LCLS-II 1.3 GHz Cryomodule PRR, September 13 - 14, 2016</a:t>
            </a:r>
          </a:p>
        </p:txBody>
      </p:sp>
      <p:sp>
        <p:nvSpPr>
          <p:cNvPr id="2" name="TextBox 1"/>
          <p:cNvSpPr txBox="1"/>
          <p:nvPr/>
        </p:nvSpPr>
        <p:spPr>
          <a:xfrm>
            <a:off x="901700" y="2028616"/>
            <a:ext cx="7340600" cy="3477875"/>
          </a:xfrm>
          <a:prstGeom prst="rect">
            <a:avLst/>
          </a:prstGeom>
          <a:noFill/>
        </p:spPr>
        <p:txBody>
          <a:bodyPr wrap="square" rtlCol="0">
            <a:spAutoFit/>
          </a:bodyPr>
          <a:lstStyle/>
          <a:p>
            <a:pPr marL="342900" indent="-342900">
              <a:buFont typeface="Wingdings" panose="05000000000000000000" pitchFamily="2" charset="2"/>
              <a:buChar char="Ø"/>
            </a:pPr>
            <a:r>
              <a:rPr lang="en-US" sz="2200" dirty="0" err="1">
                <a:solidFill>
                  <a:srgbClr val="000000"/>
                </a:solidFill>
              </a:rPr>
              <a:t>JLab</a:t>
            </a:r>
            <a:r>
              <a:rPr lang="en-US" sz="2200" dirty="0">
                <a:solidFill>
                  <a:srgbClr val="000000"/>
                </a:solidFill>
              </a:rPr>
              <a:t> Pansophy team, Project Support Group, Operations Group, R&amp;D Group, SOTRs, SOs, and ESH&amp;Q staff.</a:t>
            </a:r>
          </a:p>
          <a:p>
            <a:pPr marL="342900" indent="-342900">
              <a:buFont typeface="Wingdings" panose="05000000000000000000" pitchFamily="2" charset="2"/>
              <a:buChar char="Ø"/>
            </a:pPr>
            <a:endParaRPr lang="en-US" sz="2200" dirty="0">
              <a:solidFill>
                <a:srgbClr val="000000"/>
              </a:solidFill>
            </a:endParaRPr>
          </a:p>
          <a:p>
            <a:pPr marL="342900" indent="-342900">
              <a:buFont typeface="Wingdings" panose="05000000000000000000" pitchFamily="2" charset="2"/>
              <a:buChar char="Ø"/>
            </a:pPr>
            <a:r>
              <a:rPr lang="en-US" sz="2200" dirty="0" err="1">
                <a:solidFill>
                  <a:srgbClr val="000000"/>
                </a:solidFill>
              </a:rPr>
              <a:t>Fermilab</a:t>
            </a:r>
            <a:r>
              <a:rPr lang="en-US" sz="2200" dirty="0">
                <a:solidFill>
                  <a:srgbClr val="000000"/>
                </a:solidFill>
              </a:rPr>
              <a:t> Technical Division, QARs, SOTRs, SOs, and technical staff.</a:t>
            </a:r>
          </a:p>
          <a:p>
            <a:pPr marL="342900" indent="-342900">
              <a:buFont typeface="Wingdings" panose="05000000000000000000" pitchFamily="2" charset="2"/>
              <a:buChar char="Ø"/>
            </a:pPr>
            <a:endParaRPr lang="en-US" sz="2200" dirty="0">
              <a:solidFill>
                <a:srgbClr val="000000"/>
              </a:solidFill>
            </a:endParaRPr>
          </a:p>
          <a:p>
            <a:pPr marL="342900" indent="-342900">
              <a:buFont typeface="Wingdings" panose="05000000000000000000" pitchFamily="2" charset="2"/>
              <a:buChar char="Ø"/>
            </a:pPr>
            <a:r>
              <a:rPr lang="en-US" sz="2200" dirty="0">
                <a:solidFill>
                  <a:srgbClr val="000000"/>
                </a:solidFill>
              </a:rPr>
              <a:t>SLAC LCLSII Project QA Manager, QARs, and technical staff.</a:t>
            </a:r>
          </a:p>
          <a:p>
            <a:pPr marL="285750" indent="-285750">
              <a:buFont typeface="Wingdings" panose="05000000000000000000" pitchFamily="2" charset="2"/>
              <a:buChar char="Ø"/>
            </a:pPr>
            <a:endParaRPr lang="en-US" sz="2200" dirty="0">
              <a:solidFill>
                <a:srgbClr val="000000"/>
              </a:solidFill>
            </a:endParaRPr>
          </a:p>
        </p:txBody>
      </p:sp>
    </p:spTree>
    <p:extLst>
      <p:ext uri="{BB962C8B-B14F-4D97-AF65-F5344CB8AC3E}">
        <p14:creationId xmlns:p14="http://schemas.microsoft.com/office/powerpoint/2010/main" val="28266992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28728" y="2854715"/>
            <a:ext cx="2977178" cy="680534"/>
          </a:xfrm>
        </p:spPr>
        <p:txBody>
          <a:bodyPr/>
          <a:lstStyle/>
          <a:p>
            <a:pPr>
              <a:lnSpc>
                <a:spcPct val="150000"/>
              </a:lnSpc>
            </a:pPr>
            <a:r>
              <a:rPr lang="en-US" dirty="0"/>
              <a:t>Back-up Slides</a:t>
            </a:r>
          </a:p>
        </p:txBody>
      </p:sp>
      <p:sp>
        <p:nvSpPr>
          <p:cNvPr id="4" name="Footer Placeholder 3"/>
          <p:cNvSpPr>
            <a:spLocks noGrp="1"/>
          </p:cNvSpPr>
          <p:nvPr>
            <p:ph type="ftr" sz="quarter" idx="13"/>
          </p:nvPr>
        </p:nvSpPr>
        <p:spPr>
          <a:xfrm>
            <a:off x="242272" y="6515781"/>
            <a:ext cx="3421678" cy="238125"/>
          </a:xfrm>
        </p:spPr>
        <p:txBody>
          <a:bodyPr/>
          <a:lstStyle/>
          <a:p>
            <a:r>
              <a:rPr lang="en-US" sz="1000" dirty="0"/>
              <a:t>LCLS-II 1.3 GHz Cryomodule PRR, September 13 - 14, 2016</a:t>
            </a:r>
          </a:p>
        </p:txBody>
      </p:sp>
    </p:spTree>
    <p:extLst>
      <p:ext uri="{BB962C8B-B14F-4D97-AF65-F5344CB8AC3E}">
        <p14:creationId xmlns:p14="http://schemas.microsoft.com/office/powerpoint/2010/main" val="13286585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nSpc>
                <a:spcPct val="150000"/>
              </a:lnSpc>
            </a:pPr>
            <a:r>
              <a:rPr lang="en-US" dirty="0"/>
              <a:t>Pansophy QA/QC Reports</a:t>
            </a:r>
          </a:p>
        </p:txBody>
      </p:sp>
      <p:sp>
        <p:nvSpPr>
          <p:cNvPr id="5" name="TextBox 4"/>
          <p:cNvSpPr txBox="1"/>
          <p:nvPr/>
        </p:nvSpPr>
        <p:spPr>
          <a:xfrm>
            <a:off x="5391150" y="611733"/>
            <a:ext cx="3752850" cy="369332"/>
          </a:xfrm>
          <a:prstGeom prst="rect">
            <a:avLst/>
          </a:prstGeom>
          <a:noFill/>
        </p:spPr>
        <p:txBody>
          <a:bodyPr wrap="square" rtlCol="0">
            <a:spAutoFit/>
          </a:bodyPr>
          <a:lstStyle/>
          <a:p>
            <a:r>
              <a:rPr lang="en-US" dirty="0"/>
              <a:t>NCRs Time to Closure</a:t>
            </a:r>
          </a:p>
        </p:txBody>
      </p:sp>
      <p:pic>
        <p:nvPicPr>
          <p:cNvPr id="6" name="Content Placeholder 12"/>
          <p:cNvPicPr>
            <a:picLocks noGrp="1" noChangeAspect="1"/>
          </p:cNvPicPr>
          <p:nvPr>
            <p:ph idx="4294967295"/>
          </p:nvPr>
        </p:nvPicPr>
        <p:blipFill>
          <a:blip r:embed="rId3"/>
          <a:stretch>
            <a:fillRect/>
          </a:stretch>
        </p:blipFill>
        <p:spPr>
          <a:xfrm>
            <a:off x="163867" y="1112370"/>
            <a:ext cx="8391525" cy="5403411"/>
          </a:xfrm>
          <a:prstGeom prst="rect">
            <a:avLst/>
          </a:prstGeom>
        </p:spPr>
      </p:pic>
      <p:sp>
        <p:nvSpPr>
          <p:cNvPr id="7" name="Footer Placeholder 3"/>
          <p:cNvSpPr>
            <a:spLocks noGrp="1"/>
          </p:cNvSpPr>
          <p:nvPr>
            <p:ph type="ftr" sz="quarter" idx="13"/>
          </p:nvPr>
        </p:nvSpPr>
        <p:spPr>
          <a:xfrm>
            <a:off x="242272" y="6515781"/>
            <a:ext cx="3421678" cy="238125"/>
          </a:xfrm>
        </p:spPr>
        <p:txBody>
          <a:bodyPr/>
          <a:lstStyle/>
          <a:p>
            <a:r>
              <a:rPr lang="en-US" sz="1000" dirty="0"/>
              <a:t>LCLS-II 1.3 GHz Cryomodule PRR, September 13 - 14, 2016</a:t>
            </a:r>
          </a:p>
        </p:txBody>
      </p:sp>
    </p:spTree>
    <p:extLst>
      <p:ext uri="{BB962C8B-B14F-4D97-AF65-F5344CB8AC3E}">
        <p14:creationId xmlns:p14="http://schemas.microsoft.com/office/powerpoint/2010/main" val="26788418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NCRs Classification Totals</a:t>
            </a:r>
          </a:p>
        </p:txBody>
      </p:sp>
      <p:pic>
        <p:nvPicPr>
          <p:cNvPr id="5" name="Content Placeholder 4"/>
          <p:cNvPicPr>
            <a:picLocks noGrp="1" noChangeAspect="1"/>
          </p:cNvPicPr>
          <p:nvPr>
            <p:ph idx="4294967295"/>
          </p:nvPr>
        </p:nvPicPr>
        <p:blipFill>
          <a:blip r:embed="rId2"/>
          <a:stretch>
            <a:fillRect/>
          </a:stretch>
        </p:blipFill>
        <p:spPr>
          <a:xfrm>
            <a:off x="457200" y="2478965"/>
            <a:ext cx="8229600" cy="2768433"/>
          </a:xfrm>
          <a:prstGeom prst="rect">
            <a:avLst/>
          </a:prstGeom>
        </p:spPr>
      </p:pic>
    </p:spTree>
    <p:extLst>
      <p:ext uri="{BB962C8B-B14F-4D97-AF65-F5344CB8AC3E}">
        <p14:creationId xmlns:p14="http://schemas.microsoft.com/office/powerpoint/2010/main" val="24774764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dirty="0"/>
              <a:t>Open NCRs: HELV &amp; FPC</a:t>
            </a:r>
          </a:p>
        </p:txBody>
      </p:sp>
      <p:graphicFrame>
        <p:nvGraphicFramePr>
          <p:cNvPr id="4" name="Content Placeholder 3"/>
          <p:cNvGraphicFramePr>
            <a:graphicFrameLocks noGrp="1"/>
          </p:cNvGraphicFramePr>
          <p:nvPr>
            <p:ph idx="4294967295"/>
            <p:extLst/>
          </p:nvPr>
        </p:nvGraphicFramePr>
        <p:xfrm>
          <a:off x="304797" y="990600"/>
          <a:ext cx="8610602" cy="5714999"/>
        </p:xfrm>
        <a:graphic>
          <a:graphicData uri="http://schemas.openxmlformats.org/drawingml/2006/table">
            <a:tbl>
              <a:tblPr/>
              <a:tblGrid>
                <a:gridCol w="820936">
                  <a:extLst>
                    <a:ext uri="{9D8B030D-6E8A-4147-A177-3AD203B41FA5}">
                      <a16:colId xmlns:a16="http://schemas.microsoft.com/office/drawing/2014/main" val="3315003542"/>
                    </a:ext>
                  </a:extLst>
                </a:gridCol>
                <a:gridCol w="894728">
                  <a:extLst>
                    <a:ext uri="{9D8B030D-6E8A-4147-A177-3AD203B41FA5}">
                      <a16:colId xmlns:a16="http://schemas.microsoft.com/office/drawing/2014/main" val="1722683980"/>
                    </a:ext>
                  </a:extLst>
                </a:gridCol>
                <a:gridCol w="684882">
                  <a:extLst>
                    <a:ext uri="{9D8B030D-6E8A-4147-A177-3AD203B41FA5}">
                      <a16:colId xmlns:a16="http://schemas.microsoft.com/office/drawing/2014/main" val="446115793"/>
                    </a:ext>
                  </a:extLst>
                </a:gridCol>
                <a:gridCol w="2730303">
                  <a:extLst>
                    <a:ext uri="{9D8B030D-6E8A-4147-A177-3AD203B41FA5}">
                      <a16:colId xmlns:a16="http://schemas.microsoft.com/office/drawing/2014/main" val="7694484"/>
                    </a:ext>
                  </a:extLst>
                </a:gridCol>
                <a:gridCol w="823242">
                  <a:extLst>
                    <a:ext uri="{9D8B030D-6E8A-4147-A177-3AD203B41FA5}">
                      <a16:colId xmlns:a16="http://schemas.microsoft.com/office/drawing/2014/main" val="2810660026"/>
                    </a:ext>
                  </a:extLst>
                </a:gridCol>
                <a:gridCol w="1116104">
                  <a:extLst>
                    <a:ext uri="{9D8B030D-6E8A-4147-A177-3AD203B41FA5}">
                      <a16:colId xmlns:a16="http://schemas.microsoft.com/office/drawing/2014/main" val="58583185"/>
                    </a:ext>
                  </a:extLst>
                </a:gridCol>
                <a:gridCol w="885503">
                  <a:extLst>
                    <a:ext uri="{9D8B030D-6E8A-4147-A177-3AD203B41FA5}">
                      <a16:colId xmlns:a16="http://schemas.microsoft.com/office/drawing/2014/main" val="3485678918"/>
                    </a:ext>
                  </a:extLst>
                </a:gridCol>
                <a:gridCol w="654904">
                  <a:extLst>
                    <a:ext uri="{9D8B030D-6E8A-4147-A177-3AD203B41FA5}">
                      <a16:colId xmlns:a16="http://schemas.microsoft.com/office/drawing/2014/main" val="3098142841"/>
                    </a:ext>
                  </a:extLst>
                </a:gridCol>
              </a:tblGrid>
              <a:tr h="139220">
                <a:tc gridSpan="8">
                  <a:txBody>
                    <a:bodyPr/>
                    <a:lstStyle/>
                    <a:p>
                      <a:pPr algn="ctr" fontAlgn="ctr"/>
                      <a:r>
                        <a:rPr lang="en-US" sz="800" b="1" i="0" u="none" strike="noStrike" dirty="0">
                          <a:solidFill>
                            <a:srgbClr val="000000"/>
                          </a:solidFill>
                          <a:effectLst/>
                          <a:latin typeface="Calibri" panose="020F0502020204030204" pitchFamily="34" charset="0"/>
                        </a:rPr>
                        <a:t>Status Report for L2PRO-NCR,L2PRO-NCR on 06-Sep-16</a:t>
                      </a:r>
                    </a:p>
                  </a:txBody>
                  <a:tcPr marL="5513" marR="5513" marT="551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8911584"/>
                  </a:ext>
                </a:extLst>
              </a:tr>
              <a:tr h="278441">
                <a:tc>
                  <a:txBody>
                    <a:bodyPr/>
                    <a:lstStyle/>
                    <a:p>
                      <a:pPr algn="l" fontAlgn="ctr"/>
                      <a:r>
                        <a:rPr lang="en-US" sz="800" b="1" i="0" u="none" strike="noStrike" dirty="0">
                          <a:solidFill>
                            <a:srgbClr val="000000"/>
                          </a:solidFill>
                          <a:effectLst/>
                          <a:latin typeface="Calibri" panose="020F0502020204030204" pitchFamily="34" charset="0"/>
                        </a:rPr>
                        <a:t>TRAV_SEQ_NUM  </a:t>
                      </a:r>
                    </a:p>
                  </a:txBody>
                  <a:tcPr marL="5513" marR="5513" marT="55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TRAV_OPEN_DATE  </a:t>
                      </a:r>
                    </a:p>
                  </a:txBody>
                  <a:tcPr marL="5513" marR="5513" marT="55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PARTDESCRIPTION  </a:t>
                      </a:r>
                    </a:p>
                  </a:txBody>
                  <a:tcPr marL="5513" marR="5513" marT="55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DESCRIBECOMMENT  </a:t>
                      </a:r>
                    </a:p>
                  </a:txBody>
                  <a:tcPr marL="5513" marR="5513" marT="55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SN  </a:t>
                      </a:r>
                    </a:p>
                  </a:txBody>
                  <a:tcPr marL="5513" marR="5513" marT="55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TRAVELERID  </a:t>
                      </a:r>
                    </a:p>
                  </a:txBody>
                  <a:tcPr marL="5513" marR="5513" marT="55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TRAVSEQNUMBER  </a:t>
                      </a:r>
                    </a:p>
                  </a:txBody>
                  <a:tcPr marL="5513" marR="5513" marT="55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DISPOSITION  </a:t>
                      </a:r>
                    </a:p>
                  </a:txBody>
                  <a:tcPr marL="5513" marR="5513" marT="55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6537111"/>
                  </a:ext>
                </a:extLst>
              </a:tr>
              <a:tr h="278441">
                <a:tc>
                  <a:txBody>
                    <a:bodyPr/>
                    <a:lstStyle/>
                    <a:p>
                      <a:pPr algn="l" fontAlgn="b"/>
                      <a:r>
                        <a:rPr lang="en-US" sz="800" b="1" i="0" u="none" strike="noStrike" dirty="0">
                          <a:solidFill>
                            <a:srgbClr val="000000"/>
                          </a:solidFill>
                          <a:effectLst/>
                          <a:latin typeface="Calibri" panose="020F0502020204030204" pitchFamily="34" charset="0"/>
                        </a:rPr>
                        <a:t>86</a:t>
                      </a:r>
                    </a:p>
                  </a:txBody>
                  <a:tcPr marL="49615"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6-Aug-15</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Cavity</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Visual and dimensional out of tolerance, please see pictures and CMM report.</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TB9AES034</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L2PRO-CAV-INSP-HELV</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7</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7131527"/>
                  </a:ext>
                </a:extLst>
              </a:tr>
              <a:tr h="278441">
                <a:tc>
                  <a:txBody>
                    <a:bodyPr/>
                    <a:lstStyle/>
                    <a:p>
                      <a:pPr algn="l" fontAlgn="b"/>
                      <a:r>
                        <a:rPr lang="en-US" sz="800" b="1" i="0" u="none" strike="noStrike" dirty="0">
                          <a:solidFill>
                            <a:srgbClr val="000000"/>
                          </a:solidFill>
                          <a:effectLst/>
                          <a:latin typeface="Calibri" panose="020F0502020204030204" pitchFamily="34" charset="0"/>
                        </a:rPr>
                        <a:t>87</a:t>
                      </a:r>
                    </a:p>
                  </a:txBody>
                  <a:tcPr marL="49615"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6-Aug-15</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Cavity</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Field Probe flange has partial groove in seal surface, probably left by seal rin</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TB9AES029</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L2PRO-CAV-INSP-HELV</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8</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7566126"/>
                  </a:ext>
                </a:extLst>
              </a:tr>
              <a:tr h="278441">
                <a:tc>
                  <a:txBody>
                    <a:bodyPr/>
                    <a:lstStyle/>
                    <a:p>
                      <a:pPr algn="l" fontAlgn="b"/>
                      <a:r>
                        <a:rPr lang="en-US" sz="800" b="1" i="0" u="none" strike="noStrike" dirty="0">
                          <a:solidFill>
                            <a:srgbClr val="000000"/>
                          </a:solidFill>
                          <a:effectLst/>
                          <a:latin typeface="Calibri" panose="020F0502020204030204" pitchFamily="34" charset="0"/>
                        </a:rPr>
                        <a:t>90</a:t>
                      </a:r>
                    </a:p>
                  </a:txBody>
                  <a:tcPr marL="49615"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12-Aug-15</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Cavity</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Please see attached for dimensional non-conforming. Beam tube flange (FP end) ha</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TB9AES031</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L2PRO-CAV-INSP-HELV</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9</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1022577"/>
                  </a:ext>
                </a:extLst>
              </a:tr>
              <a:tr h="139220">
                <a:tc>
                  <a:txBody>
                    <a:bodyPr/>
                    <a:lstStyle/>
                    <a:p>
                      <a:pPr algn="l" fontAlgn="b"/>
                      <a:r>
                        <a:rPr lang="en-US" sz="800" b="1" i="0" u="none" strike="noStrike" dirty="0">
                          <a:solidFill>
                            <a:srgbClr val="000000"/>
                          </a:solidFill>
                          <a:effectLst/>
                          <a:latin typeface="Calibri" panose="020F0502020204030204" pitchFamily="34" charset="0"/>
                        </a:rPr>
                        <a:t>271</a:t>
                      </a:r>
                    </a:p>
                  </a:txBody>
                  <a:tcPr marL="49615"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13-Apr-16</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UNKN</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Shock recorder missing</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CPI FPC Pair03</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L2PRO-CAV-INSP-FPC</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7</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8243891"/>
                  </a:ext>
                </a:extLst>
              </a:tr>
              <a:tr h="556882">
                <a:tc>
                  <a:txBody>
                    <a:bodyPr/>
                    <a:lstStyle/>
                    <a:p>
                      <a:pPr algn="l" fontAlgn="b"/>
                      <a:r>
                        <a:rPr lang="en-US" sz="800" b="1" i="0" u="none" strike="noStrike" dirty="0">
                          <a:solidFill>
                            <a:srgbClr val="000000"/>
                          </a:solidFill>
                          <a:effectLst/>
                          <a:latin typeface="Calibri" panose="020F0502020204030204" pitchFamily="34" charset="0"/>
                        </a:rPr>
                        <a:t>285</a:t>
                      </a:r>
                    </a:p>
                  </a:txBody>
                  <a:tcPr marL="49615"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4-May-16</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UNKN</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With main valve (SN2516) on CPC R397361-02-04 in close position, cannot achieve pressure better than 2 10-5 mbar. Suppose damaged valve. Red tagged valve - CPI should check/replace this valve.</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CPI-PA-04</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L2PRO-CAV-INSP-FPC</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8</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9970412"/>
                  </a:ext>
                </a:extLst>
              </a:tr>
              <a:tr h="417661">
                <a:tc>
                  <a:txBody>
                    <a:bodyPr/>
                    <a:lstStyle/>
                    <a:p>
                      <a:pPr algn="l" fontAlgn="b"/>
                      <a:r>
                        <a:rPr lang="en-US" sz="800" b="1" i="0" u="none" strike="noStrike" dirty="0">
                          <a:solidFill>
                            <a:srgbClr val="000000"/>
                          </a:solidFill>
                          <a:effectLst/>
                          <a:latin typeface="Calibri" panose="020F0502020204030204" pitchFamily="34" charset="0"/>
                        </a:rPr>
                        <a:t>286</a:t>
                      </a:r>
                    </a:p>
                  </a:txBody>
                  <a:tcPr marL="49615"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4-May-16</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UNKN</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Static vacuum of CPI-PA-04 R397361-02-04 1000 mbar (normal pressure). Main valve related or improperly torque nuts on cavity flange. Leak check OK.</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CPI-PA-04</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L2PRO-CAV-INSP-FPC</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8</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597846"/>
                  </a:ext>
                </a:extLst>
              </a:tr>
              <a:tr h="278441">
                <a:tc>
                  <a:txBody>
                    <a:bodyPr/>
                    <a:lstStyle/>
                    <a:p>
                      <a:pPr algn="l" fontAlgn="b"/>
                      <a:r>
                        <a:rPr lang="en-US" sz="800" b="1" i="0" u="none" strike="noStrike" dirty="0">
                          <a:solidFill>
                            <a:srgbClr val="000000"/>
                          </a:solidFill>
                          <a:effectLst/>
                          <a:latin typeface="Calibri" panose="020F0502020204030204" pitchFamily="34" charset="0"/>
                        </a:rPr>
                        <a:t>287</a:t>
                      </a:r>
                    </a:p>
                  </a:txBody>
                  <a:tcPr marL="49615"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4-May-16</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UNKN</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Difficult to remove cold ceramic protection cup and found residues form the flat VITON gasket on CF100 copper plated.</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CPI-PA-04</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L2PRO-CAV-INSP-FPC</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8</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3282650"/>
                  </a:ext>
                </a:extLst>
              </a:tr>
              <a:tr h="278441">
                <a:tc>
                  <a:txBody>
                    <a:bodyPr/>
                    <a:lstStyle/>
                    <a:p>
                      <a:pPr algn="l" fontAlgn="b"/>
                      <a:r>
                        <a:rPr lang="en-US" sz="800" b="1" i="0" u="none" strike="noStrike" dirty="0">
                          <a:solidFill>
                            <a:srgbClr val="000000"/>
                          </a:solidFill>
                          <a:effectLst/>
                          <a:latin typeface="Calibri" panose="020F0502020204030204" pitchFamily="34" charset="0"/>
                        </a:rPr>
                        <a:t>288</a:t>
                      </a:r>
                    </a:p>
                  </a:txBody>
                  <a:tcPr marL="49615"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4-May-16</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UNKN</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Push-rod 006 with weld issues on bellows. Sent back to CPI to be replaced.</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CPI-PA-04</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L2PRO-CAV-INSP-FPC</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8</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7113966"/>
                  </a:ext>
                </a:extLst>
              </a:tr>
              <a:tr h="278441">
                <a:tc>
                  <a:txBody>
                    <a:bodyPr/>
                    <a:lstStyle/>
                    <a:p>
                      <a:pPr algn="l" fontAlgn="b"/>
                      <a:r>
                        <a:rPr lang="en-US" sz="800" b="1" i="0" u="none" strike="noStrike" dirty="0">
                          <a:solidFill>
                            <a:srgbClr val="000000"/>
                          </a:solidFill>
                          <a:effectLst/>
                          <a:latin typeface="Calibri" panose="020F0502020204030204" pitchFamily="34" charset="0"/>
                        </a:rPr>
                        <a:t>289</a:t>
                      </a:r>
                    </a:p>
                  </a:txBody>
                  <a:tcPr marL="49615"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5-May-16</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UNKN</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Dirty Swagelog nitrogen admission valves (on WP as well as on CP).</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R397361-02-04A04</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L2PRO-CAV-INSP-FPC</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8</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1996773"/>
                  </a:ext>
                </a:extLst>
              </a:tr>
              <a:tr h="278441">
                <a:tc>
                  <a:txBody>
                    <a:bodyPr/>
                    <a:lstStyle/>
                    <a:p>
                      <a:pPr algn="l" fontAlgn="b"/>
                      <a:r>
                        <a:rPr lang="en-US" sz="800" b="1" i="0" u="none" strike="noStrike" dirty="0">
                          <a:solidFill>
                            <a:srgbClr val="000000"/>
                          </a:solidFill>
                          <a:effectLst/>
                          <a:latin typeface="Calibri" panose="020F0502020204030204" pitchFamily="34" charset="0"/>
                        </a:rPr>
                        <a:t>290</a:t>
                      </a:r>
                    </a:p>
                  </a:txBody>
                  <a:tcPr marL="49615"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5-May-16</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UNKN</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Dirty Swagelog nitrogen admission valves (on WP as well as on CP).</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CPI-PA04</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L2PRO-CAV-INSP-FPC</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8</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9103055"/>
                  </a:ext>
                </a:extLst>
              </a:tr>
              <a:tr h="556882">
                <a:tc>
                  <a:txBody>
                    <a:bodyPr/>
                    <a:lstStyle/>
                    <a:p>
                      <a:pPr algn="l" fontAlgn="b"/>
                      <a:r>
                        <a:rPr lang="en-US" sz="800" b="1" i="0" u="none" strike="noStrike" dirty="0">
                          <a:solidFill>
                            <a:srgbClr val="000000"/>
                          </a:solidFill>
                          <a:effectLst/>
                          <a:latin typeface="Calibri" panose="020F0502020204030204" pitchFamily="34" charset="0"/>
                        </a:rPr>
                        <a:t>296</a:t>
                      </a:r>
                    </a:p>
                  </a:txBody>
                  <a:tcPr marL="49615"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1-Aug-16</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UNKN</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Missing hardware Kit Electron probe with male sex High particulate counts on external surfaces 5K copper anchor oxidized Blood like stains on test stand frame Greasy Swagelog valves</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PA003</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L2PRO-CAV-INSP-FPC</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11</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059045"/>
                  </a:ext>
                </a:extLst>
              </a:tr>
              <a:tr h="563842">
                <a:tc>
                  <a:txBody>
                    <a:bodyPr/>
                    <a:lstStyle/>
                    <a:p>
                      <a:pPr algn="l" fontAlgn="b"/>
                      <a:r>
                        <a:rPr lang="en-US" sz="800" b="1" i="0" u="none" strike="noStrike" dirty="0">
                          <a:solidFill>
                            <a:srgbClr val="000000"/>
                          </a:solidFill>
                          <a:effectLst/>
                          <a:latin typeface="Calibri" panose="020F0502020204030204" pitchFamily="34" charset="0"/>
                        </a:rPr>
                        <a:t>304</a:t>
                      </a:r>
                    </a:p>
                  </a:txBody>
                  <a:tcPr marL="49615"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17-Aug-16</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LCLSII couplers</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1. Greasy nitrogen admission valves on cold ceramic protection cups. 2. SMA connectors with reverse sex. - Use adapters. 3. Particulate counts on external surfaces higher than ESD specifications ( &gt;&gt;100 counts). 4. Oxidized 5K copper anchors.</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CPI LPA#04</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L2PRO-CAV-INSP-FPC</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12</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9100436"/>
                  </a:ext>
                </a:extLst>
              </a:tr>
              <a:tr h="556882">
                <a:tc>
                  <a:txBody>
                    <a:bodyPr/>
                    <a:lstStyle/>
                    <a:p>
                      <a:pPr algn="l" fontAlgn="b"/>
                      <a:r>
                        <a:rPr lang="en-US" sz="800" b="1" i="0" u="none" strike="noStrike" dirty="0">
                          <a:solidFill>
                            <a:srgbClr val="000000"/>
                          </a:solidFill>
                          <a:effectLst/>
                          <a:latin typeface="Calibri" panose="020F0502020204030204" pitchFamily="34" charset="0"/>
                        </a:rPr>
                        <a:t>305</a:t>
                      </a:r>
                    </a:p>
                  </a:txBody>
                  <a:tcPr marL="49615"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17-Aug-16</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CPI couples for LCLSII</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1. Particulate counts on external surfaces higher than ESD specifications ( &gt;&gt;100 counts). 2. Oxidized 5K copper anchors. 3. Missing M8 Nitronic hardware 4. Missing manual antenna actuators</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CPI LPA07</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L2PRO-CAV-INSP-FPC</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13</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5284706"/>
                  </a:ext>
                </a:extLst>
              </a:tr>
              <a:tr h="556882">
                <a:tc>
                  <a:txBody>
                    <a:bodyPr/>
                    <a:lstStyle/>
                    <a:p>
                      <a:pPr algn="l" fontAlgn="b"/>
                      <a:r>
                        <a:rPr lang="en-US" sz="800" b="1" i="0" u="none" strike="noStrike" dirty="0">
                          <a:solidFill>
                            <a:srgbClr val="000000"/>
                          </a:solidFill>
                          <a:effectLst/>
                          <a:latin typeface="Calibri" panose="020F0502020204030204" pitchFamily="34" charset="0"/>
                        </a:rPr>
                        <a:t>306</a:t>
                      </a:r>
                    </a:p>
                  </a:txBody>
                  <a:tcPr marL="49615"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17-Aug-16</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CPI LCLSII couplers</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1. Particulate counts on external surfaces higher than ESD specifications ( &gt;&gt;100 counts). 2. Oxidized 5K copper anchors. 3. Missing M8 Nitronic hardware 4. Missing manual antenna actuators</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CPI LPA#08</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L2PRO-CAV-INSP-FPC</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14</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513" marR="5513" marT="5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186195"/>
                  </a:ext>
                </a:extLst>
              </a:tr>
            </a:tbl>
          </a:graphicData>
        </a:graphic>
      </p:graphicFrame>
    </p:spTree>
    <p:extLst>
      <p:ext uri="{BB962C8B-B14F-4D97-AF65-F5344CB8AC3E}">
        <p14:creationId xmlns:p14="http://schemas.microsoft.com/office/powerpoint/2010/main" val="4157498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 NCRs: Magnetic Shielding</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3736793742"/>
              </p:ext>
            </p:extLst>
          </p:nvPr>
        </p:nvGraphicFramePr>
        <p:xfrm>
          <a:off x="76200" y="1143002"/>
          <a:ext cx="8915399" cy="5477343"/>
        </p:xfrm>
        <a:graphic>
          <a:graphicData uri="http://schemas.openxmlformats.org/drawingml/2006/table">
            <a:tbl>
              <a:tblPr/>
              <a:tblGrid>
                <a:gridCol w="849995">
                  <a:extLst>
                    <a:ext uri="{9D8B030D-6E8A-4147-A177-3AD203B41FA5}">
                      <a16:colId xmlns:a16="http://schemas.microsoft.com/office/drawing/2014/main" val="2994052484"/>
                    </a:ext>
                  </a:extLst>
                </a:gridCol>
                <a:gridCol w="926400">
                  <a:extLst>
                    <a:ext uri="{9D8B030D-6E8A-4147-A177-3AD203B41FA5}">
                      <a16:colId xmlns:a16="http://schemas.microsoft.com/office/drawing/2014/main" val="2219297088"/>
                    </a:ext>
                  </a:extLst>
                </a:gridCol>
                <a:gridCol w="709124">
                  <a:extLst>
                    <a:ext uri="{9D8B030D-6E8A-4147-A177-3AD203B41FA5}">
                      <a16:colId xmlns:a16="http://schemas.microsoft.com/office/drawing/2014/main" val="3869478694"/>
                    </a:ext>
                  </a:extLst>
                </a:gridCol>
                <a:gridCol w="4448681">
                  <a:extLst>
                    <a:ext uri="{9D8B030D-6E8A-4147-A177-3AD203B41FA5}">
                      <a16:colId xmlns:a16="http://schemas.microsoft.com/office/drawing/2014/main" val="882273362"/>
                    </a:ext>
                  </a:extLst>
                </a:gridCol>
                <a:gridCol w="152400">
                  <a:extLst>
                    <a:ext uri="{9D8B030D-6E8A-4147-A177-3AD203B41FA5}">
                      <a16:colId xmlns:a16="http://schemas.microsoft.com/office/drawing/2014/main" val="3038110530"/>
                    </a:ext>
                  </a:extLst>
                </a:gridCol>
                <a:gridCol w="762000">
                  <a:extLst>
                    <a:ext uri="{9D8B030D-6E8A-4147-A177-3AD203B41FA5}">
                      <a16:colId xmlns:a16="http://schemas.microsoft.com/office/drawing/2014/main" val="4141885700"/>
                    </a:ext>
                  </a:extLst>
                </a:gridCol>
                <a:gridCol w="388712">
                  <a:extLst>
                    <a:ext uri="{9D8B030D-6E8A-4147-A177-3AD203B41FA5}">
                      <a16:colId xmlns:a16="http://schemas.microsoft.com/office/drawing/2014/main" val="3794346340"/>
                    </a:ext>
                  </a:extLst>
                </a:gridCol>
                <a:gridCol w="678087">
                  <a:extLst>
                    <a:ext uri="{9D8B030D-6E8A-4147-A177-3AD203B41FA5}">
                      <a16:colId xmlns:a16="http://schemas.microsoft.com/office/drawing/2014/main" val="2137277502"/>
                    </a:ext>
                  </a:extLst>
                </a:gridCol>
              </a:tblGrid>
              <a:tr h="60613">
                <a:tc gridSpan="8">
                  <a:txBody>
                    <a:bodyPr/>
                    <a:lstStyle/>
                    <a:p>
                      <a:pPr algn="ctr" fontAlgn="ctr"/>
                      <a:r>
                        <a:rPr lang="en-US" sz="700" b="1" i="0" u="none" strike="noStrike" dirty="0">
                          <a:solidFill>
                            <a:srgbClr val="000000"/>
                          </a:solidFill>
                          <a:effectLst/>
                          <a:latin typeface="Calibri" panose="020F0502020204030204" pitchFamily="34" charset="0"/>
                        </a:rPr>
                        <a:t>Status Report for L2PRO-NCR,L2PRO-NCR on 06-Sep-16</a:t>
                      </a:r>
                    </a:p>
                  </a:txBody>
                  <a:tcPr marL="2572" marR="2572" marT="2572"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15996523"/>
                  </a:ext>
                </a:extLst>
              </a:tr>
              <a:tr h="121228">
                <a:tc>
                  <a:txBody>
                    <a:bodyPr/>
                    <a:lstStyle/>
                    <a:p>
                      <a:pPr algn="l" fontAlgn="ctr"/>
                      <a:r>
                        <a:rPr lang="en-US" sz="700" b="1" i="0" u="none" strike="noStrike" dirty="0">
                          <a:solidFill>
                            <a:srgbClr val="000000"/>
                          </a:solidFill>
                          <a:effectLst/>
                          <a:latin typeface="Calibri" panose="020F0502020204030204" pitchFamily="34" charset="0"/>
                        </a:rPr>
                        <a:t>TRAV_SEQ_NUM  </a:t>
                      </a:r>
                    </a:p>
                  </a:txBody>
                  <a:tcPr marL="2572" marR="2572" marT="2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dirty="0">
                          <a:solidFill>
                            <a:srgbClr val="000000"/>
                          </a:solidFill>
                          <a:effectLst/>
                          <a:latin typeface="Calibri" panose="020F0502020204030204" pitchFamily="34" charset="0"/>
                        </a:rPr>
                        <a:t>TRAV_OPEN_DATE  </a:t>
                      </a:r>
                    </a:p>
                  </a:txBody>
                  <a:tcPr marL="2572" marR="2572" marT="2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dirty="0">
                          <a:solidFill>
                            <a:srgbClr val="000000"/>
                          </a:solidFill>
                          <a:effectLst/>
                          <a:latin typeface="Calibri" panose="020F0502020204030204" pitchFamily="34" charset="0"/>
                        </a:rPr>
                        <a:t>PARTDESCRIPTION  </a:t>
                      </a:r>
                    </a:p>
                  </a:txBody>
                  <a:tcPr marL="2572" marR="2572" marT="2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dirty="0">
                          <a:solidFill>
                            <a:srgbClr val="000000"/>
                          </a:solidFill>
                          <a:effectLst/>
                          <a:latin typeface="Calibri" panose="020F0502020204030204" pitchFamily="34" charset="0"/>
                        </a:rPr>
                        <a:t>DESCRIBECOMMENT  </a:t>
                      </a:r>
                    </a:p>
                  </a:txBody>
                  <a:tcPr marL="2572" marR="2572" marT="2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dirty="0">
                          <a:solidFill>
                            <a:srgbClr val="000000"/>
                          </a:solidFill>
                          <a:effectLst/>
                          <a:latin typeface="Calibri" panose="020F0502020204030204" pitchFamily="34" charset="0"/>
                        </a:rPr>
                        <a:t>SN  </a:t>
                      </a:r>
                    </a:p>
                  </a:txBody>
                  <a:tcPr marL="2572" marR="2572" marT="2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dirty="0">
                          <a:solidFill>
                            <a:srgbClr val="000000"/>
                          </a:solidFill>
                          <a:effectLst/>
                          <a:latin typeface="Calibri" panose="020F0502020204030204" pitchFamily="34" charset="0"/>
                        </a:rPr>
                        <a:t>TRAVELERID  </a:t>
                      </a:r>
                    </a:p>
                  </a:txBody>
                  <a:tcPr marL="2572" marR="2572" marT="2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dirty="0">
                          <a:solidFill>
                            <a:srgbClr val="000000"/>
                          </a:solidFill>
                          <a:effectLst/>
                          <a:latin typeface="Calibri" panose="020F0502020204030204" pitchFamily="34" charset="0"/>
                        </a:rPr>
                        <a:t>TRAVSEQNUMBER  </a:t>
                      </a:r>
                    </a:p>
                  </a:txBody>
                  <a:tcPr marL="2572" marR="2572" marT="2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dirty="0">
                          <a:solidFill>
                            <a:srgbClr val="000000"/>
                          </a:solidFill>
                          <a:effectLst/>
                          <a:latin typeface="Calibri" panose="020F0502020204030204" pitchFamily="34" charset="0"/>
                        </a:rPr>
                        <a:t>DISPOSITION  </a:t>
                      </a:r>
                    </a:p>
                  </a:txBody>
                  <a:tcPr marL="2572" marR="2572" marT="25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1664519"/>
                  </a:ext>
                </a:extLst>
              </a:tr>
              <a:tr h="848591">
                <a:tc>
                  <a:txBody>
                    <a:bodyPr/>
                    <a:lstStyle/>
                    <a:p>
                      <a:pPr algn="l" fontAlgn="b"/>
                      <a:r>
                        <a:rPr lang="en-US" sz="700" b="1" i="0" u="none" strike="noStrike" dirty="0">
                          <a:solidFill>
                            <a:srgbClr val="000000"/>
                          </a:solidFill>
                          <a:effectLst/>
                          <a:latin typeface="Calibri" panose="020F0502020204030204" pitchFamily="34" charset="0"/>
                        </a:rPr>
                        <a:t>278</a:t>
                      </a:r>
                    </a:p>
                  </a:txBody>
                  <a:tcPr marL="23144" marR="2572" marT="2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20-Apr-16</a:t>
                      </a:r>
                    </a:p>
                  </a:txBody>
                  <a:tcPr marL="2572" marR="2572" marT="2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Magnetic Shielding</a:t>
                      </a:r>
                    </a:p>
                  </a:txBody>
                  <a:tcPr marL="2572" marR="2572" marT="2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Part number F10017757 does not match drawing; additional tabs present; Part number F10017758 does not match drawing; additional tabs present. Note:Spacer holes are NOT present on the above parts and and the drawing does not require them.Part number F10018116 does not match drawing; additional tabs present;Part number F10018117 does not match drawing; additional tabs present;Note: the above two parts DO have spacer holes not required by the drawing.Note:Part number F10017749,F10017754,F10017755,F10017756 Do Not have spacer holes. Part number: F10018116,F10018117,F10018120,F10018121,F10039382,F10039384 Do Have Spacer holes present. Drawing does not require them.</a:t>
                      </a:r>
                    </a:p>
                  </a:txBody>
                  <a:tcPr marL="2572" marR="2572" marT="2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10</a:t>
                      </a:r>
                    </a:p>
                  </a:txBody>
                  <a:tcPr marL="2572" marR="2572" marT="2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L2PRO-CM-INSP-MAG</a:t>
                      </a:r>
                    </a:p>
                  </a:txBody>
                  <a:tcPr marL="2572" marR="2572" marT="2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9</a:t>
                      </a:r>
                    </a:p>
                  </a:txBody>
                  <a:tcPr marL="2572" marR="2572" marT="2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2572" marR="2572" marT="2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1814293"/>
                  </a:ext>
                </a:extLst>
              </a:tr>
              <a:tr h="909204">
                <a:tc>
                  <a:txBody>
                    <a:bodyPr/>
                    <a:lstStyle/>
                    <a:p>
                      <a:pPr algn="l" fontAlgn="b"/>
                      <a:r>
                        <a:rPr lang="en-US" sz="700" b="1" i="0" u="none" strike="noStrike" dirty="0">
                          <a:solidFill>
                            <a:srgbClr val="000000"/>
                          </a:solidFill>
                          <a:effectLst/>
                          <a:latin typeface="Calibri" panose="020F0502020204030204" pitchFamily="34" charset="0"/>
                        </a:rPr>
                        <a:t>279</a:t>
                      </a:r>
                    </a:p>
                  </a:txBody>
                  <a:tcPr marL="23144" marR="2572" marT="2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20-Apr-16</a:t>
                      </a:r>
                    </a:p>
                  </a:txBody>
                  <a:tcPr marL="2572" marR="2572" marT="2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2572" marR="2572" marT="2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Part number F10017757 does not match drawing; additional tabs present; Part number F10017758 does not match drawing; additional tabs present. Note:Spacer holes are NOT present on the above parts and and the drawing does not require them.Part number F10018116 does not match drawing; additional tabs present;Part number F10018117 does not match drawing; additional tabs present;Note: the above two parts DO have spacer holes not required by the drawing.Note:Part number F10017749,F10017754,F10017755,F10017756 Do Not have spacer holes. Part number: F10018116,F10018117,F10018120,F10018121,F10039382,F10039384 Do Have Spacer holes present. Drawing does not require them. Part number F10018117 has a broken screw in threaded insert.</a:t>
                      </a:r>
                    </a:p>
                  </a:txBody>
                  <a:tcPr marL="2572" marR="2572" marT="2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11</a:t>
                      </a:r>
                    </a:p>
                  </a:txBody>
                  <a:tcPr marL="2572" marR="2572" marT="2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L2PRO-CM-INSP-MAG</a:t>
                      </a:r>
                    </a:p>
                  </a:txBody>
                  <a:tcPr marL="2572" marR="2572" marT="2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10</a:t>
                      </a:r>
                    </a:p>
                  </a:txBody>
                  <a:tcPr marL="2572" marR="2572" marT="2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2572" marR="2572" marT="2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9409737"/>
                  </a:ext>
                </a:extLst>
              </a:tr>
              <a:tr h="848591">
                <a:tc>
                  <a:txBody>
                    <a:bodyPr/>
                    <a:lstStyle/>
                    <a:p>
                      <a:pPr algn="l" fontAlgn="b"/>
                      <a:r>
                        <a:rPr lang="en-US" sz="700" b="1" i="0" u="none" strike="noStrike" dirty="0">
                          <a:solidFill>
                            <a:srgbClr val="000000"/>
                          </a:solidFill>
                          <a:effectLst/>
                          <a:latin typeface="Calibri" panose="020F0502020204030204" pitchFamily="34" charset="0"/>
                        </a:rPr>
                        <a:t>280</a:t>
                      </a:r>
                    </a:p>
                  </a:txBody>
                  <a:tcPr marL="23144" marR="2572" marT="2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20-Apr-16</a:t>
                      </a:r>
                    </a:p>
                  </a:txBody>
                  <a:tcPr marL="2572" marR="2572" marT="2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Magnetic Shielding</a:t>
                      </a:r>
                    </a:p>
                  </a:txBody>
                  <a:tcPr marL="2572" marR="2572" marT="2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Part number F10017757 does not match drawing; additional tabs present; Part number F10017758 does not match drawing; additional tabs present. Note:Spacer holes are NOT present on the above parts and and the drawing does not require them.Part number F10018116 does not match drawing; additional tabs present;Part number F10018117 does not match drawing; additional tabs present;Note: the above two parts DO have spacer holes not required by the drawing.Note:Part number F10017749,F10017754,F10017755,F10017756 Do Not have spacer holes. Part number: F10018116,F10018117,F10018120,F10018121,F10039382,F10039384 Do Have Spacer holes present. Drawing does not require them.</a:t>
                      </a:r>
                    </a:p>
                  </a:txBody>
                  <a:tcPr marL="2572" marR="2572" marT="2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12</a:t>
                      </a:r>
                    </a:p>
                  </a:txBody>
                  <a:tcPr marL="2572" marR="2572" marT="2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L2PRO-CM-INSP-MAG</a:t>
                      </a:r>
                    </a:p>
                  </a:txBody>
                  <a:tcPr marL="2572" marR="2572" marT="2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11</a:t>
                      </a:r>
                    </a:p>
                  </a:txBody>
                  <a:tcPr marL="2572" marR="2572" marT="2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2572" marR="2572" marT="2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6156873"/>
                  </a:ext>
                </a:extLst>
              </a:tr>
              <a:tr h="848591">
                <a:tc>
                  <a:txBody>
                    <a:bodyPr/>
                    <a:lstStyle/>
                    <a:p>
                      <a:pPr algn="l" fontAlgn="b"/>
                      <a:r>
                        <a:rPr lang="en-US" sz="700" b="1" i="0" u="none" strike="noStrike" dirty="0">
                          <a:solidFill>
                            <a:srgbClr val="000000"/>
                          </a:solidFill>
                          <a:effectLst/>
                          <a:latin typeface="Calibri" panose="020F0502020204030204" pitchFamily="34" charset="0"/>
                        </a:rPr>
                        <a:t>281</a:t>
                      </a:r>
                    </a:p>
                  </a:txBody>
                  <a:tcPr marL="23144" marR="2572" marT="2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20-Apr-16</a:t>
                      </a:r>
                    </a:p>
                  </a:txBody>
                  <a:tcPr marL="2572" marR="2572" marT="2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2572" marR="2572" marT="2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Part number F10017757 does not match drawing; additional tabs present; Part number F10017758 does not match drawing; additional tabs present. Note:Spacer holes are NOT present on the above parts and and the drawing does not require them.Part number F10018116 does not match drawing; additional tabs present;Part number F10018117 does not match drawing; additional tabs present;Note: the above two parts DO have spacer holes not required by the drawing.Note:Part number F10017749,F10017754,F10017755,F10017756 Do Not have spacer holes. Part number: F10018116,F10018117,F10018120,F10018121,F10039382,F10039384 Do Have Spacer holes present. Drawing does not require them.</a:t>
                      </a:r>
                    </a:p>
                  </a:txBody>
                  <a:tcPr marL="2572" marR="2572" marT="2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13</a:t>
                      </a:r>
                    </a:p>
                  </a:txBody>
                  <a:tcPr marL="2572" marR="2572" marT="2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L2PRO-CM-INSP-MAG</a:t>
                      </a:r>
                    </a:p>
                  </a:txBody>
                  <a:tcPr marL="2572" marR="2572" marT="2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12</a:t>
                      </a:r>
                    </a:p>
                  </a:txBody>
                  <a:tcPr marL="2572" marR="2572" marT="2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2572" marR="2572" marT="2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8284759"/>
                  </a:ext>
                </a:extLst>
              </a:tr>
              <a:tr h="848591">
                <a:tc>
                  <a:txBody>
                    <a:bodyPr/>
                    <a:lstStyle/>
                    <a:p>
                      <a:pPr algn="l" fontAlgn="b"/>
                      <a:r>
                        <a:rPr lang="en-US" sz="700" b="1" i="0" u="none" strike="noStrike" dirty="0">
                          <a:solidFill>
                            <a:srgbClr val="000000"/>
                          </a:solidFill>
                          <a:effectLst/>
                          <a:latin typeface="Calibri" panose="020F0502020204030204" pitchFamily="34" charset="0"/>
                        </a:rPr>
                        <a:t>282</a:t>
                      </a:r>
                    </a:p>
                  </a:txBody>
                  <a:tcPr marL="23144" marR="2572" marT="2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20-Apr-16</a:t>
                      </a:r>
                    </a:p>
                  </a:txBody>
                  <a:tcPr marL="2572" marR="2572" marT="2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2572" marR="2572" marT="2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Part number F10017757 does not match drawing; additional tabs present; Part number F10017758 does not match drawing; additional tabs present. Note:Spacer holes are NOT present on the above parts and and the drawing does not require them.Part number F10018116 does not match drawing; additional tabs present;Part number F10018117 does not match drawing; additional tabs present;Note: the above two parts DO have spacer holes not required by the drawing.Note:Part number F10017749,F10017754,F10017755,F10017756 Do Not have spacer holes. Part number: F10018116,F10018117,F10018120,F10018121,F10039382,F10039384 Do Have Spacer holes present. Drawing does not require them.</a:t>
                      </a:r>
                    </a:p>
                  </a:txBody>
                  <a:tcPr marL="2572" marR="2572" marT="2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14</a:t>
                      </a:r>
                    </a:p>
                  </a:txBody>
                  <a:tcPr marL="2572" marR="2572" marT="2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L2PRO-CM-INSP-MAG</a:t>
                      </a:r>
                    </a:p>
                  </a:txBody>
                  <a:tcPr marL="2572" marR="2572" marT="2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13</a:t>
                      </a:r>
                    </a:p>
                  </a:txBody>
                  <a:tcPr marL="2572" marR="2572" marT="2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2572" marR="2572" marT="2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7885652"/>
                  </a:ext>
                </a:extLst>
              </a:tr>
              <a:tr h="848591">
                <a:tc>
                  <a:txBody>
                    <a:bodyPr/>
                    <a:lstStyle/>
                    <a:p>
                      <a:pPr algn="l" fontAlgn="b"/>
                      <a:r>
                        <a:rPr lang="en-US" sz="700" b="1" i="0" u="none" strike="noStrike" dirty="0">
                          <a:solidFill>
                            <a:srgbClr val="000000"/>
                          </a:solidFill>
                          <a:effectLst/>
                          <a:latin typeface="Calibri" panose="020F0502020204030204" pitchFamily="34" charset="0"/>
                        </a:rPr>
                        <a:t>283</a:t>
                      </a:r>
                    </a:p>
                  </a:txBody>
                  <a:tcPr marL="23144" marR="2572" marT="2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20-Apr-16</a:t>
                      </a:r>
                    </a:p>
                  </a:txBody>
                  <a:tcPr marL="2572" marR="2572" marT="2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2572" marR="2572" marT="2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Part number F10017757 does not match drawing; additional tabs present; Part number F10017758 does not match drawing; additional tabs present. Note:Spacer holes are NOT present on the above parts and and the drawing does not require them.Part number F10018116 does not match drawing; additional tabs present;Part number F10018117 does not match drawing; additional tabs present;Note: the above two parts DO have spacer holes not required by the drawing.Note:Part number F10017749,F10017754,F10017755,F10017756 Do Not have spacer holes. Part number: F10018116,F10018117,F10018120,F10018121,F10039382,F10039384 Do Have Spacer holes present. Drawing does not require them.Part number F10037667 has a bent corner.</a:t>
                      </a:r>
                    </a:p>
                  </a:txBody>
                  <a:tcPr marL="2572" marR="2572" marT="2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15</a:t>
                      </a:r>
                    </a:p>
                  </a:txBody>
                  <a:tcPr marL="2572" marR="2572" marT="2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L2PRO-CM-INSP-MAG</a:t>
                      </a:r>
                    </a:p>
                  </a:txBody>
                  <a:tcPr marL="2572" marR="2572" marT="2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14</a:t>
                      </a:r>
                    </a:p>
                  </a:txBody>
                  <a:tcPr marL="2572" marR="2572" marT="2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2572" marR="2572" marT="2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0080725"/>
                  </a:ext>
                </a:extLst>
              </a:tr>
            </a:tbl>
          </a:graphicData>
        </a:graphic>
      </p:graphicFrame>
    </p:spTree>
    <p:extLst>
      <p:ext uri="{BB962C8B-B14F-4D97-AF65-F5344CB8AC3E}">
        <p14:creationId xmlns:p14="http://schemas.microsoft.com/office/powerpoint/2010/main" val="32298798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Open NCRs: Bellows &amp; TUNMC &amp; CM</a:t>
            </a:r>
          </a:p>
        </p:txBody>
      </p:sp>
      <p:graphicFrame>
        <p:nvGraphicFramePr>
          <p:cNvPr id="7" name="Content Placeholder 6"/>
          <p:cNvGraphicFramePr>
            <a:graphicFrameLocks noGrp="1"/>
          </p:cNvGraphicFramePr>
          <p:nvPr>
            <p:ph idx="4294967295"/>
          </p:nvPr>
        </p:nvGraphicFramePr>
        <p:xfrm>
          <a:off x="457200" y="1680089"/>
          <a:ext cx="8229600" cy="4366184"/>
        </p:xfrm>
        <a:graphic>
          <a:graphicData uri="http://schemas.openxmlformats.org/drawingml/2006/table">
            <a:tbl>
              <a:tblPr/>
              <a:tblGrid>
                <a:gridCol w="784611">
                  <a:extLst>
                    <a:ext uri="{9D8B030D-6E8A-4147-A177-3AD203B41FA5}">
                      <a16:colId xmlns:a16="http://schemas.microsoft.com/office/drawing/2014/main" val="199511983"/>
                    </a:ext>
                  </a:extLst>
                </a:gridCol>
                <a:gridCol w="855138">
                  <a:extLst>
                    <a:ext uri="{9D8B030D-6E8A-4147-A177-3AD203B41FA5}">
                      <a16:colId xmlns:a16="http://schemas.microsoft.com/office/drawing/2014/main" val="1967709970"/>
                    </a:ext>
                  </a:extLst>
                </a:gridCol>
                <a:gridCol w="654577">
                  <a:extLst>
                    <a:ext uri="{9D8B030D-6E8A-4147-A177-3AD203B41FA5}">
                      <a16:colId xmlns:a16="http://schemas.microsoft.com/office/drawing/2014/main" val="2354403449"/>
                    </a:ext>
                  </a:extLst>
                </a:gridCol>
                <a:gridCol w="2609493">
                  <a:extLst>
                    <a:ext uri="{9D8B030D-6E8A-4147-A177-3AD203B41FA5}">
                      <a16:colId xmlns:a16="http://schemas.microsoft.com/office/drawing/2014/main" val="3773675690"/>
                    </a:ext>
                  </a:extLst>
                </a:gridCol>
                <a:gridCol w="786815">
                  <a:extLst>
                    <a:ext uri="{9D8B030D-6E8A-4147-A177-3AD203B41FA5}">
                      <a16:colId xmlns:a16="http://schemas.microsoft.com/office/drawing/2014/main" val="4008924590"/>
                    </a:ext>
                  </a:extLst>
                </a:gridCol>
                <a:gridCol w="1066718">
                  <a:extLst>
                    <a:ext uri="{9D8B030D-6E8A-4147-A177-3AD203B41FA5}">
                      <a16:colId xmlns:a16="http://schemas.microsoft.com/office/drawing/2014/main" val="894308606"/>
                    </a:ext>
                  </a:extLst>
                </a:gridCol>
                <a:gridCol w="846322">
                  <a:extLst>
                    <a:ext uri="{9D8B030D-6E8A-4147-A177-3AD203B41FA5}">
                      <a16:colId xmlns:a16="http://schemas.microsoft.com/office/drawing/2014/main" val="365446041"/>
                    </a:ext>
                  </a:extLst>
                </a:gridCol>
                <a:gridCol w="625926">
                  <a:extLst>
                    <a:ext uri="{9D8B030D-6E8A-4147-A177-3AD203B41FA5}">
                      <a16:colId xmlns:a16="http://schemas.microsoft.com/office/drawing/2014/main" val="3144612633"/>
                    </a:ext>
                  </a:extLst>
                </a:gridCol>
              </a:tblGrid>
              <a:tr h="132309">
                <a:tc gridSpan="8">
                  <a:txBody>
                    <a:bodyPr/>
                    <a:lstStyle/>
                    <a:p>
                      <a:pPr algn="ctr" fontAlgn="ctr"/>
                      <a:r>
                        <a:rPr lang="en-US" sz="800" b="1" i="0" u="none" strike="noStrike" dirty="0">
                          <a:solidFill>
                            <a:srgbClr val="000000"/>
                          </a:solidFill>
                          <a:effectLst/>
                          <a:latin typeface="Calibri" panose="020F0502020204030204" pitchFamily="34" charset="0"/>
                        </a:rPr>
                        <a:t>Status Report for L2PRO-NCR,L2PRO-NCR on 06-Sep-16</a:t>
                      </a:r>
                    </a:p>
                  </a:txBody>
                  <a:tcPr marL="6615" marR="6615" marT="661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65745793"/>
                  </a:ext>
                </a:extLst>
              </a:tr>
              <a:tr h="264617">
                <a:tc>
                  <a:txBody>
                    <a:bodyPr/>
                    <a:lstStyle/>
                    <a:p>
                      <a:pPr algn="l" fontAlgn="ctr"/>
                      <a:r>
                        <a:rPr lang="en-US" sz="800" b="1" i="0" u="none" strike="noStrike" dirty="0">
                          <a:solidFill>
                            <a:srgbClr val="000000"/>
                          </a:solidFill>
                          <a:effectLst/>
                          <a:latin typeface="Calibri" panose="020F0502020204030204" pitchFamily="34" charset="0"/>
                        </a:rPr>
                        <a:t>TRAV_SEQ_NUM  </a:t>
                      </a:r>
                    </a:p>
                  </a:txBody>
                  <a:tcPr marL="6615" marR="6615" marT="66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TRAV_OPEN_DATE  </a:t>
                      </a:r>
                    </a:p>
                  </a:txBody>
                  <a:tcPr marL="6615" marR="6615" marT="66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PARTDESCRIPTION  </a:t>
                      </a:r>
                    </a:p>
                  </a:txBody>
                  <a:tcPr marL="6615" marR="6615" marT="66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DESCRIBECOMMENT  </a:t>
                      </a:r>
                    </a:p>
                  </a:txBody>
                  <a:tcPr marL="6615" marR="6615" marT="66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SN  </a:t>
                      </a:r>
                    </a:p>
                  </a:txBody>
                  <a:tcPr marL="6615" marR="6615" marT="66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TRAVELERID  </a:t>
                      </a:r>
                    </a:p>
                  </a:txBody>
                  <a:tcPr marL="6615" marR="6615" marT="66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TRAVSEQNUMBER  </a:t>
                      </a:r>
                    </a:p>
                  </a:txBody>
                  <a:tcPr marL="6615" marR="6615" marT="66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DISPOSITION  </a:t>
                      </a:r>
                    </a:p>
                  </a:txBody>
                  <a:tcPr marL="6615" marR="6615" marT="66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5219679"/>
                  </a:ext>
                </a:extLst>
              </a:tr>
              <a:tr h="264617">
                <a:tc>
                  <a:txBody>
                    <a:bodyPr/>
                    <a:lstStyle/>
                    <a:p>
                      <a:pPr algn="l" fontAlgn="b"/>
                      <a:r>
                        <a:rPr lang="en-US" sz="800" b="1" i="0" u="none" strike="noStrike" dirty="0">
                          <a:solidFill>
                            <a:srgbClr val="000000"/>
                          </a:solidFill>
                          <a:effectLst/>
                          <a:latin typeface="Calibri" panose="020F0502020204030204" pitchFamily="34" charset="0"/>
                        </a:rPr>
                        <a:t>156</a:t>
                      </a:r>
                    </a:p>
                  </a:txBody>
                  <a:tcPr marL="59539"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24-Nov-15</a:t>
                      </a:r>
                    </a:p>
                  </a:txBody>
                  <a:tcPr marL="6615"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Weldment Bellows Long</a:t>
                      </a:r>
                    </a:p>
                  </a:txBody>
                  <a:tcPr marL="6615"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Dark stains and blisters remain in plating after final disposition of cleaning in NCR #155.</a:t>
                      </a:r>
                    </a:p>
                  </a:txBody>
                  <a:tcPr marL="6615"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19</a:t>
                      </a:r>
                    </a:p>
                  </a:txBody>
                  <a:tcPr marL="6615"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L2PRO-NCR</a:t>
                      </a:r>
                    </a:p>
                  </a:txBody>
                  <a:tcPr marL="6615"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155</a:t>
                      </a:r>
                    </a:p>
                  </a:txBody>
                  <a:tcPr marL="6615"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6615"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8363444"/>
                  </a:ext>
                </a:extLst>
              </a:tr>
              <a:tr h="264617">
                <a:tc>
                  <a:txBody>
                    <a:bodyPr/>
                    <a:lstStyle/>
                    <a:p>
                      <a:pPr algn="l" fontAlgn="b"/>
                      <a:r>
                        <a:rPr lang="en-US" sz="800" b="1" i="0" u="none" strike="noStrike" dirty="0">
                          <a:solidFill>
                            <a:srgbClr val="000000"/>
                          </a:solidFill>
                          <a:effectLst/>
                          <a:latin typeface="Calibri" panose="020F0502020204030204" pitchFamily="34" charset="0"/>
                        </a:rPr>
                        <a:t>234</a:t>
                      </a:r>
                    </a:p>
                  </a:txBody>
                  <a:tcPr marL="59539"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16-Feb-16</a:t>
                      </a:r>
                    </a:p>
                  </a:txBody>
                  <a:tcPr marL="6615"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Weldment Bellows Short</a:t>
                      </a:r>
                    </a:p>
                  </a:txBody>
                  <a:tcPr marL="6615"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Scratches in seal area and cuffs. Dent on convolution, dark spots in plating.</a:t>
                      </a:r>
                    </a:p>
                  </a:txBody>
                  <a:tcPr marL="6615"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10</a:t>
                      </a:r>
                    </a:p>
                  </a:txBody>
                  <a:tcPr marL="6615"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L2PRO-CST-INSP-BLBS</a:t>
                      </a:r>
                    </a:p>
                  </a:txBody>
                  <a:tcPr marL="6615"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12</a:t>
                      </a:r>
                    </a:p>
                  </a:txBody>
                  <a:tcPr marL="6615"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6615"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6586310"/>
                  </a:ext>
                </a:extLst>
              </a:tr>
              <a:tr h="264617">
                <a:tc>
                  <a:txBody>
                    <a:bodyPr/>
                    <a:lstStyle/>
                    <a:p>
                      <a:pPr algn="l" fontAlgn="b"/>
                      <a:r>
                        <a:rPr lang="en-US" sz="800" b="1" i="0" u="none" strike="noStrike" dirty="0">
                          <a:solidFill>
                            <a:srgbClr val="000000"/>
                          </a:solidFill>
                          <a:effectLst/>
                          <a:latin typeface="Calibri" panose="020F0502020204030204" pitchFamily="34" charset="0"/>
                        </a:rPr>
                        <a:t>297</a:t>
                      </a:r>
                    </a:p>
                  </a:txBody>
                  <a:tcPr marL="59539"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1-Aug-16</a:t>
                      </a:r>
                    </a:p>
                  </a:txBody>
                  <a:tcPr marL="6615"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6615"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Remnant field is over 5 mG, worst area measured 475 mG. Ceramic balls do not rotate while in the assembly.</a:t>
                      </a:r>
                    </a:p>
                  </a:txBody>
                  <a:tcPr marL="6615"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9</a:t>
                      </a:r>
                    </a:p>
                  </a:txBody>
                  <a:tcPr marL="6615"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L2PRO-CST-INSP-TUNMC</a:t>
                      </a:r>
                    </a:p>
                  </a:txBody>
                  <a:tcPr marL="6615"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a:t>
                      </a:r>
                    </a:p>
                  </a:txBody>
                  <a:tcPr marL="6615"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6615"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9247651"/>
                  </a:ext>
                </a:extLst>
              </a:tr>
              <a:tr h="396926">
                <a:tc>
                  <a:txBody>
                    <a:bodyPr/>
                    <a:lstStyle/>
                    <a:p>
                      <a:pPr algn="l" fontAlgn="b"/>
                      <a:r>
                        <a:rPr lang="en-US" sz="800" b="1" i="0" u="none" strike="noStrike" dirty="0">
                          <a:solidFill>
                            <a:srgbClr val="000000"/>
                          </a:solidFill>
                          <a:effectLst/>
                          <a:latin typeface="Calibri" panose="020F0502020204030204" pitchFamily="34" charset="0"/>
                        </a:rPr>
                        <a:t>302</a:t>
                      </a:r>
                    </a:p>
                  </a:txBody>
                  <a:tcPr marL="59539"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8-Aug-16</a:t>
                      </a:r>
                    </a:p>
                  </a:txBody>
                  <a:tcPr marL="6615"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6615"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Tuner assembly missing one lid bearing. Please see attached. Ceramic balls do not rotate while in the assembly. Remnant field is over 5 mG, measured 497 mG</a:t>
                      </a:r>
                    </a:p>
                  </a:txBody>
                  <a:tcPr marL="6615"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13</a:t>
                      </a:r>
                    </a:p>
                  </a:txBody>
                  <a:tcPr marL="6615"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L2PRO-CST-INSP-TUNMC</a:t>
                      </a:r>
                    </a:p>
                  </a:txBody>
                  <a:tcPr marL="6615"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7</a:t>
                      </a:r>
                    </a:p>
                  </a:txBody>
                  <a:tcPr marL="6615"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6615"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5873485"/>
                  </a:ext>
                </a:extLst>
              </a:tr>
              <a:tr h="264617">
                <a:tc>
                  <a:txBody>
                    <a:bodyPr/>
                    <a:lstStyle/>
                    <a:p>
                      <a:pPr algn="l" fontAlgn="b"/>
                      <a:r>
                        <a:rPr lang="en-US" sz="800" b="1" i="0" u="none" strike="noStrike" dirty="0">
                          <a:solidFill>
                            <a:srgbClr val="000000"/>
                          </a:solidFill>
                          <a:effectLst/>
                          <a:latin typeface="Calibri" panose="020F0502020204030204" pitchFamily="34" charset="0"/>
                        </a:rPr>
                        <a:t>303</a:t>
                      </a:r>
                    </a:p>
                  </a:txBody>
                  <a:tcPr marL="59539"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9-Aug-16</a:t>
                      </a:r>
                    </a:p>
                  </a:txBody>
                  <a:tcPr marL="6615"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6615"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Remnant field is over 5 mG, measured 392 mG. Ceramic balls do not rotate while in the assembly.</a:t>
                      </a:r>
                    </a:p>
                  </a:txBody>
                  <a:tcPr marL="6615"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14</a:t>
                      </a:r>
                    </a:p>
                  </a:txBody>
                  <a:tcPr marL="6615"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L2PRO-CST-INSP-TUNMC</a:t>
                      </a:r>
                    </a:p>
                  </a:txBody>
                  <a:tcPr marL="6615"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8</a:t>
                      </a:r>
                    </a:p>
                  </a:txBody>
                  <a:tcPr marL="6615"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6615"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2788689"/>
                  </a:ext>
                </a:extLst>
              </a:tr>
              <a:tr h="529235">
                <a:tc>
                  <a:txBody>
                    <a:bodyPr/>
                    <a:lstStyle/>
                    <a:p>
                      <a:pPr algn="l" fontAlgn="b"/>
                      <a:r>
                        <a:rPr lang="en-US" sz="800" b="1" i="0" u="none" strike="noStrike" dirty="0">
                          <a:solidFill>
                            <a:srgbClr val="000000"/>
                          </a:solidFill>
                          <a:effectLst/>
                          <a:latin typeface="Calibri" panose="020F0502020204030204" pitchFamily="34" charset="0"/>
                        </a:rPr>
                        <a:t>293</a:t>
                      </a:r>
                    </a:p>
                  </a:txBody>
                  <a:tcPr marL="59539"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14-Jul-16</a:t>
                      </a:r>
                    </a:p>
                  </a:txBody>
                  <a:tcPr marL="6615"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6615"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Remnant field is over 5 mG, worst area measured 439 mG. F10008766 missing item number 2 and 12. F10006870 missing item number 2,6,9 and 13. Bolt threads damaged from set screw. Please see attached.</a:t>
                      </a:r>
                    </a:p>
                  </a:txBody>
                  <a:tcPr marL="6615"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7</a:t>
                      </a:r>
                    </a:p>
                  </a:txBody>
                  <a:tcPr marL="6615"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L2PRO-CST-INSP-TUNMC</a:t>
                      </a:r>
                    </a:p>
                  </a:txBody>
                  <a:tcPr marL="6615"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a:t>
                      </a:r>
                    </a:p>
                  </a:txBody>
                  <a:tcPr marL="6615"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6615"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8606261"/>
                  </a:ext>
                </a:extLst>
              </a:tr>
              <a:tr h="1455395">
                <a:tc>
                  <a:txBody>
                    <a:bodyPr/>
                    <a:lstStyle/>
                    <a:p>
                      <a:pPr algn="l" fontAlgn="b"/>
                      <a:r>
                        <a:rPr lang="en-US" sz="800" b="1" i="0" u="none" strike="noStrike" dirty="0">
                          <a:solidFill>
                            <a:srgbClr val="000000"/>
                          </a:solidFill>
                          <a:effectLst/>
                          <a:latin typeface="Calibri" panose="020F0502020204030204" pitchFamily="34" charset="0"/>
                        </a:rPr>
                        <a:t>291</a:t>
                      </a:r>
                    </a:p>
                  </a:txBody>
                  <a:tcPr marL="59539"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20-Jun-16</a:t>
                      </a:r>
                    </a:p>
                  </a:txBody>
                  <a:tcPr marL="6615"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Vacuum Vessel</a:t>
                      </a:r>
                    </a:p>
                  </a:txBody>
                  <a:tcPr marL="6615"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Damage and scratches present on some flanges.Damage F10030811 . Damage F10026614. See detailed inspection report attached and photos link. Scratches present on some flanges.Paint residue F10018083 (DS). Contamination found in o-ring groove F10023643..Contamination found in o-ring groove F10020935. Scratches F10030285. Scratches/damage F10030301. Refer to Vacuum Vessel Inspection report attached. Most threaded holes are contaminated with chips,burrs,and dirt making the Go Thread Gage not go for full depth. Photo link: M:\cmm\Pictures\Inspection Pictures\LCLS2\Prototype CM\Vacuum Vessel</a:t>
                      </a:r>
                    </a:p>
                  </a:txBody>
                  <a:tcPr marL="6615"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a:t>
                      </a:r>
                    </a:p>
                  </a:txBody>
                  <a:tcPr marL="6615"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L2PRO-CM-INSP-VV</a:t>
                      </a:r>
                    </a:p>
                  </a:txBody>
                  <a:tcPr marL="6615"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a:t>
                      </a:r>
                    </a:p>
                  </a:txBody>
                  <a:tcPr marL="6615"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6615"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2510208"/>
                  </a:ext>
                </a:extLst>
              </a:tr>
              <a:tr h="264617">
                <a:tc>
                  <a:txBody>
                    <a:bodyPr/>
                    <a:lstStyle/>
                    <a:p>
                      <a:pPr algn="l" fontAlgn="b"/>
                      <a:r>
                        <a:rPr lang="en-US" sz="800" b="1" i="0" u="none" strike="noStrike" dirty="0">
                          <a:solidFill>
                            <a:srgbClr val="000000"/>
                          </a:solidFill>
                          <a:effectLst/>
                          <a:latin typeface="Calibri" panose="020F0502020204030204" pitchFamily="34" charset="0"/>
                        </a:rPr>
                        <a:t>294</a:t>
                      </a:r>
                    </a:p>
                  </a:txBody>
                  <a:tcPr marL="59539"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26-Jul-16</a:t>
                      </a:r>
                    </a:p>
                  </a:txBody>
                  <a:tcPr marL="6615"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Rupture Disc Holder</a:t>
                      </a:r>
                    </a:p>
                  </a:txBody>
                  <a:tcPr marL="6615"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Seal surface scratched.</a:t>
                      </a:r>
                    </a:p>
                  </a:txBody>
                  <a:tcPr marL="6615"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15006443A-1</a:t>
                      </a:r>
                    </a:p>
                  </a:txBody>
                  <a:tcPr marL="6615"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L2PRO-CM-INSP-BBRD</a:t>
                      </a:r>
                    </a:p>
                  </a:txBody>
                  <a:tcPr marL="6615"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a:t>
                      </a:r>
                    </a:p>
                  </a:txBody>
                  <a:tcPr marL="6615"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6615"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111712"/>
                  </a:ext>
                </a:extLst>
              </a:tr>
              <a:tr h="264617">
                <a:tc>
                  <a:txBody>
                    <a:bodyPr/>
                    <a:lstStyle/>
                    <a:p>
                      <a:pPr algn="l" fontAlgn="b"/>
                      <a:r>
                        <a:rPr lang="en-US" sz="800" b="1" i="0" u="none" strike="noStrike" dirty="0">
                          <a:solidFill>
                            <a:srgbClr val="000000"/>
                          </a:solidFill>
                          <a:effectLst/>
                          <a:latin typeface="Calibri" panose="020F0502020204030204" pitchFamily="34" charset="0"/>
                        </a:rPr>
                        <a:t>295</a:t>
                      </a:r>
                    </a:p>
                  </a:txBody>
                  <a:tcPr marL="59539"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26-Jul-16</a:t>
                      </a:r>
                    </a:p>
                  </a:txBody>
                  <a:tcPr marL="6615"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Rupture Disc Holder</a:t>
                      </a:r>
                    </a:p>
                  </a:txBody>
                  <a:tcPr marL="6615"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Scratches present on seal surface.</a:t>
                      </a:r>
                    </a:p>
                  </a:txBody>
                  <a:tcPr marL="6615"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15001065A-2</a:t>
                      </a:r>
                    </a:p>
                  </a:txBody>
                  <a:tcPr marL="6615"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L2PRO-CM-INSP-BBRD</a:t>
                      </a:r>
                    </a:p>
                  </a:txBody>
                  <a:tcPr marL="6615"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a:t>
                      </a:r>
                    </a:p>
                  </a:txBody>
                  <a:tcPr marL="6615"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6615" marR="6615" marT="66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6132790"/>
                  </a:ext>
                </a:extLst>
              </a:tr>
            </a:tbl>
          </a:graphicData>
        </a:graphic>
      </p:graphicFrame>
    </p:spTree>
    <p:extLst>
      <p:ext uri="{BB962C8B-B14F-4D97-AF65-F5344CB8AC3E}">
        <p14:creationId xmlns:p14="http://schemas.microsoft.com/office/powerpoint/2010/main" val="2394797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4</a:t>
            </a:fld>
            <a:endParaRPr lang="en-US" dirty="0"/>
          </a:p>
        </p:txBody>
      </p:sp>
      <p:sp>
        <p:nvSpPr>
          <p:cNvPr id="3" name="Title 2"/>
          <p:cNvSpPr>
            <a:spLocks noGrp="1"/>
          </p:cNvSpPr>
          <p:nvPr>
            <p:ph type="title"/>
          </p:nvPr>
        </p:nvSpPr>
        <p:spPr/>
        <p:txBody>
          <a:bodyPr/>
          <a:lstStyle/>
          <a:p>
            <a:r>
              <a:rPr lang="en-US" dirty="0"/>
              <a:t>Quality Management within SRF Organization</a:t>
            </a:r>
          </a:p>
        </p:txBody>
      </p:sp>
      <p:sp>
        <p:nvSpPr>
          <p:cNvPr id="5" name="Content Placeholder 2"/>
          <p:cNvSpPr txBox="1">
            <a:spLocks/>
          </p:cNvSpPr>
          <p:nvPr/>
        </p:nvSpPr>
        <p:spPr>
          <a:xfrm>
            <a:off x="0" y="1154068"/>
            <a:ext cx="5317067" cy="3571392"/>
          </a:xfrm>
          <a:prstGeom prst="rect">
            <a:avLst/>
          </a:prstGeom>
        </p:spPr>
        <p:txBody>
          <a:bodyPr>
            <a:normAutofit/>
          </a:bodyPr>
          <a:lstStyle>
            <a:lvl1pPr marL="0" indent="0" algn="l" defTabSz="914400" rtl="0" eaLnBrk="1" latinLnBrk="0" hangingPunct="1">
              <a:lnSpc>
                <a:spcPct val="120000"/>
              </a:lnSpc>
              <a:spcBef>
                <a:spcPts val="0"/>
              </a:spcBef>
              <a:spcAft>
                <a:spcPts val="300"/>
              </a:spcAft>
              <a:buClr>
                <a:schemeClr val="tx1"/>
              </a:buClr>
              <a:buFont typeface="Arial" pitchFamily="34" charset="0"/>
              <a:buNone/>
              <a:defRPr sz="2000" b="0" kern="1200" baseline="0">
                <a:solidFill>
                  <a:schemeClr val="bg2"/>
                </a:solidFill>
                <a:latin typeface="Arial" pitchFamily="34" charset="0"/>
                <a:ea typeface="+mn-ea"/>
                <a:cs typeface="Arial" pitchFamily="34" charset="0"/>
              </a:defRPr>
            </a:lvl1pPr>
            <a:lvl2pPr marL="180000" indent="-180000" algn="l" defTabSz="914400" rtl="0" eaLnBrk="1" latinLnBrk="0" hangingPunct="1">
              <a:lnSpc>
                <a:spcPct val="120000"/>
              </a:lnSpc>
              <a:spcBef>
                <a:spcPts val="800"/>
              </a:spcBef>
              <a:spcAft>
                <a:spcPts val="0"/>
              </a:spcAft>
              <a:buClr>
                <a:schemeClr val="tx1"/>
              </a:buClr>
              <a:buSzPct val="100000"/>
              <a:buFont typeface="Arial" pitchFamily="34" charset="0"/>
              <a:buChar char="•"/>
              <a:defRPr sz="1800" kern="1200">
                <a:solidFill>
                  <a:schemeClr val="bg2"/>
                </a:solidFill>
                <a:latin typeface="Arial" pitchFamily="34" charset="0"/>
                <a:ea typeface="+mn-ea"/>
                <a:cs typeface="Arial" pitchFamily="34" charset="0"/>
              </a:defRPr>
            </a:lvl2pPr>
            <a:lvl3pPr marL="504000" indent="-180000" algn="l" defTabSz="914400" rtl="0" eaLnBrk="1" latinLnBrk="0" hangingPunct="1">
              <a:lnSpc>
                <a:spcPct val="120000"/>
              </a:lnSpc>
              <a:spcBef>
                <a:spcPts val="0"/>
              </a:spcBef>
              <a:buClr>
                <a:schemeClr val="tx1"/>
              </a:buClr>
              <a:buSzPct val="100000"/>
              <a:buFont typeface="Arial" pitchFamily="34" charset="0"/>
              <a:buChar char="-"/>
              <a:defRPr sz="1800" kern="1200">
                <a:solidFill>
                  <a:schemeClr val="bg2"/>
                </a:solidFill>
                <a:latin typeface="Arial" pitchFamily="34" charset="0"/>
                <a:ea typeface="+mn-ea"/>
                <a:cs typeface="Arial" pitchFamily="34" charset="0"/>
              </a:defRPr>
            </a:lvl3pPr>
            <a:lvl4pPr marL="828000" indent="-180000" algn="l" defTabSz="914400" rtl="0" eaLnBrk="1" latinLnBrk="0" hangingPunct="1">
              <a:lnSpc>
                <a:spcPct val="120000"/>
              </a:lnSpc>
              <a:spcBef>
                <a:spcPts val="0"/>
              </a:spcBef>
              <a:buClr>
                <a:schemeClr val="tx1"/>
              </a:buClr>
              <a:buSzPct val="100000"/>
              <a:buFont typeface="Arial" pitchFamily="34" charset="0"/>
              <a:buChar char="•"/>
              <a:defRPr sz="1800" kern="1200">
                <a:solidFill>
                  <a:schemeClr val="bg2"/>
                </a:solidFill>
                <a:latin typeface="Arial" pitchFamily="34" charset="0"/>
                <a:ea typeface="+mn-ea"/>
                <a:cs typeface="Arial" pitchFamily="34" charset="0"/>
              </a:defRPr>
            </a:lvl4pPr>
            <a:lvl5pPr marL="1152000" indent="-180000" algn="l" defTabSz="914400" rtl="0" eaLnBrk="1" latinLnBrk="0" hangingPunct="1">
              <a:lnSpc>
                <a:spcPct val="120000"/>
              </a:lnSpc>
              <a:spcBef>
                <a:spcPts val="0"/>
              </a:spcBef>
              <a:buClr>
                <a:schemeClr val="tx1"/>
              </a:buClr>
              <a:buSzPct val="100000"/>
              <a:buFont typeface="Arial" pitchFamily="34" charset="0"/>
              <a:buChar char="-"/>
              <a:defRPr sz="18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fontAlgn="auto">
              <a:lnSpc>
                <a:spcPct val="100000"/>
              </a:lnSpc>
              <a:spcAft>
                <a:spcPts val="600"/>
              </a:spcAft>
              <a:buFont typeface="Wingdings" panose="05000000000000000000" pitchFamily="2" charset="2"/>
              <a:buChar char="ü"/>
            </a:pPr>
            <a:r>
              <a:rPr lang="en-US" sz="1800" dirty="0"/>
              <a:t>SRF Department follows the QA, safety and work-planning requirements of the Lab-wide ESH&amp;Q Program.</a:t>
            </a:r>
          </a:p>
          <a:p>
            <a:pPr marL="342900" indent="-342900" fontAlgn="auto">
              <a:lnSpc>
                <a:spcPct val="100000"/>
              </a:lnSpc>
              <a:spcAft>
                <a:spcPts val="600"/>
              </a:spcAft>
              <a:buFont typeface="Wingdings" panose="05000000000000000000" pitchFamily="2" charset="2"/>
              <a:buChar char="ü"/>
            </a:pPr>
            <a:r>
              <a:rPr lang="en-US" sz="1800" dirty="0"/>
              <a:t>Structured deployment of quality assurance</a:t>
            </a:r>
          </a:p>
          <a:p>
            <a:pPr marL="342900" indent="-342900" fontAlgn="auto">
              <a:lnSpc>
                <a:spcPct val="100000"/>
              </a:lnSpc>
              <a:spcAft>
                <a:spcPts val="600"/>
              </a:spcAft>
            </a:pPr>
            <a:r>
              <a:rPr lang="en-US" sz="1800" dirty="0"/>
              <a:t>     practices through quality policy and procedures.</a:t>
            </a:r>
          </a:p>
          <a:p>
            <a:pPr marL="342900" indent="-342900" fontAlgn="auto">
              <a:lnSpc>
                <a:spcPct val="100000"/>
              </a:lnSpc>
              <a:spcAft>
                <a:spcPts val="600"/>
              </a:spcAft>
              <a:buFont typeface="Wingdings" panose="05000000000000000000" pitchFamily="2" charset="2"/>
              <a:buChar char="ü"/>
            </a:pPr>
            <a:r>
              <a:rPr lang="en-US" sz="1800" dirty="0"/>
              <a:t>Pressure Systems Program</a:t>
            </a:r>
          </a:p>
          <a:p>
            <a:pPr marL="342900" indent="-342900" fontAlgn="auto">
              <a:lnSpc>
                <a:spcPct val="100000"/>
              </a:lnSpc>
              <a:spcAft>
                <a:spcPts val="600"/>
              </a:spcAft>
              <a:buFont typeface="Wingdings" panose="05000000000000000000" pitchFamily="2" charset="2"/>
              <a:buChar char="ü"/>
            </a:pPr>
            <a:r>
              <a:rPr lang="en-US" sz="1800" dirty="0"/>
              <a:t>Welding Program w/ Standards &amp; Requirements</a:t>
            </a:r>
          </a:p>
          <a:p>
            <a:pPr marL="342900" indent="-342900" fontAlgn="auto">
              <a:lnSpc>
                <a:spcPct val="100000"/>
              </a:lnSpc>
              <a:spcAft>
                <a:spcPts val="600"/>
              </a:spcAft>
              <a:buFont typeface="Wingdings" panose="05000000000000000000" pitchFamily="2" charset="2"/>
              <a:buChar char="ü"/>
            </a:pPr>
            <a:r>
              <a:rPr lang="en-US" sz="1800" dirty="0"/>
              <a:t>Risk Mitigation continue to be identified:</a:t>
            </a:r>
          </a:p>
          <a:p>
            <a:pPr fontAlgn="auto">
              <a:lnSpc>
                <a:spcPct val="100000"/>
              </a:lnSpc>
              <a:spcAft>
                <a:spcPts val="600"/>
              </a:spcAft>
            </a:pPr>
            <a:r>
              <a:rPr lang="en-US" sz="1800" dirty="0"/>
              <a:t>         (OSP, SOP, Task Hazard Analysis)</a:t>
            </a:r>
          </a:p>
        </p:txBody>
      </p:sp>
      <p:pic>
        <p:nvPicPr>
          <p:cNvPr id="6"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17277" t="15143" r="67098" b="7142"/>
          <a:stretch/>
        </p:blipFill>
        <p:spPr bwMode="auto">
          <a:xfrm>
            <a:off x="5181600" y="1081200"/>
            <a:ext cx="3703482" cy="543458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Footer Placeholder 3"/>
          <p:cNvSpPr>
            <a:spLocks noGrp="1"/>
          </p:cNvSpPr>
          <p:nvPr>
            <p:ph type="ftr" sz="quarter" idx="13"/>
          </p:nvPr>
        </p:nvSpPr>
        <p:spPr>
          <a:xfrm>
            <a:off x="242272" y="6515781"/>
            <a:ext cx="3421678" cy="238125"/>
          </a:xfrm>
        </p:spPr>
        <p:txBody>
          <a:bodyPr/>
          <a:lstStyle/>
          <a:p>
            <a:r>
              <a:rPr lang="en-US" sz="1000" dirty="0"/>
              <a:t>LCLS-II 1.3 GHz Cryomodule PRR, September 13 - 14, 2016</a:t>
            </a:r>
          </a:p>
        </p:txBody>
      </p:sp>
      <p:sp>
        <p:nvSpPr>
          <p:cNvPr id="4" name="TextBox 3"/>
          <p:cNvSpPr txBox="1"/>
          <p:nvPr/>
        </p:nvSpPr>
        <p:spPr>
          <a:xfrm>
            <a:off x="1348184" y="4798328"/>
            <a:ext cx="3424238" cy="1323439"/>
          </a:xfrm>
          <a:prstGeom prst="rect">
            <a:avLst/>
          </a:prstGeom>
          <a:noFill/>
        </p:spPr>
        <p:txBody>
          <a:bodyPr wrap="square" rtlCol="0">
            <a:spAutoFit/>
          </a:bodyPr>
          <a:lstStyle/>
          <a:p>
            <a:pPr marL="342900" indent="-342900">
              <a:buAutoNum type="arabicPeriod"/>
            </a:pPr>
            <a:r>
              <a:rPr lang="en-US" sz="1600" dirty="0">
                <a:solidFill>
                  <a:schemeClr val="bg2"/>
                </a:solidFill>
              </a:rPr>
              <a:t>Define Work</a:t>
            </a:r>
          </a:p>
          <a:p>
            <a:pPr marL="342900" indent="-342900">
              <a:buAutoNum type="arabicPeriod"/>
            </a:pPr>
            <a:r>
              <a:rPr lang="en-US" sz="1600" dirty="0">
                <a:solidFill>
                  <a:schemeClr val="bg2"/>
                </a:solidFill>
              </a:rPr>
              <a:t>Analyze Hazards</a:t>
            </a:r>
          </a:p>
          <a:p>
            <a:pPr marL="342900" indent="-342900">
              <a:buAutoNum type="arabicPeriod"/>
            </a:pPr>
            <a:r>
              <a:rPr lang="en-US" sz="1600" dirty="0">
                <a:solidFill>
                  <a:schemeClr val="bg2"/>
                </a:solidFill>
              </a:rPr>
              <a:t>Hazard Mitigation</a:t>
            </a:r>
          </a:p>
          <a:p>
            <a:pPr marL="342900" indent="-342900">
              <a:buAutoNum type="arabicPeriod"/>
            </a:pPr>
            <a:r>
              <a:rPr lang="en-US" sz="1600" dirty="0">
                <a:solidFill>
                  <a:schemeClr val="bg2"/>
                </a:solidFill>
              </a:rPr>
              <a:t>Conduct Work</a:t>
            </a:r>
          </a:p>
          <a:p>
            <a:pPr marL="342900" indent="-342900">
              <a:buAutoNum type="arabicPeriod"/>
            </a:pPr>
            <a:r>
              <a:rPr lang="en-US" sz="1600" dirty="0">
                <a:solidFill>
                  <a:schemeClr val="bg2"/>
                </a:solidFill>
              </a:rPr>
              <a:t>Feedback &amp; Conti Improvement</a:t>
            </a:r>
          </a:p>
        </p:txBody>
      </p:sp>
      <p:sp>
        <p:nvSpPr>
          <p:cNvPr id="9" name="Left-Right Arrow 8"/>
          <p:cNvSpPr/>
          <p:nvPr/>
        </p:nvSpPr>
        <p:spPr>
          <a:xfrm rot="20063510">
            <a:off x="4095185" y="4576712"/>
            <a:ext cx="989349" cy="282222"/>
          </a:xfrm>
          <a:prstGeom prst="leftRightArrow">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923849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NCRs Classification Totals</a:t>
            </a:r>
          </a:p>
        </p:txBody>
      </p:sp>
      <p:pic>
        <p:nvPicPr>
          <p:cNvPr id="4" name="Content Placeholder 3"/>
          <p:cNvPicPr>
            <a:picLocks noGrp="1" noChangeAspect="1"/>
          </p:cNvPicPr>
          <p:nvPr>
            <p:ph idx="4294967295"/>
          </p:nvPr>
        </p:nvPicPr>
        <p:blipFill>
          <a:blip r:embed="rId2"/>
          <a:stretch>
            <a:fillRect/>
          </a:stretch>
        </p:blipFill>
        <p:spPr>
          <a:xfrm>
            <a:off x="457200" y="2406581"/>
            <a:ext cx="8229600" cy="2913201"/>
          </a:xfrm>
          <a:prstGeom prst="rect">
            <a:avLst/>
          </a:prstGeom>
        </p:spPr>
      </p:pic>
    </p:spTree>
    <p:extLst>
      <p:ext uri="{BB962C8B-B14F-4D97-AF65-F5344CB8AC3E}">
        <p14:creationId xmlns:p14="http://schemas.microsoft.com/office/powerpoint/2010/main" val="41732651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 NCRs: HMFT</a:t>
            </a:r>
          </a:p>
        </p:txBody>
      </p:sp>
      <p:graphicFrame>
        <p:nvGraphicFramePr>
          <p:cNvPr id="5" name="Content Placeholder 4"/>
          <p:cNvGraphicFramePr>
            <a:graphicFrameLocks noGrp="1"/>
          </p:cNvGraphicFramePr>
          <p:nvPr>
            <p:ph idx="4294967295"/>
            <p:extLst/>
          </p:nvPr>
        </p:nvGraphicFramePr>
        <p:xfrm>
          <a:off x="457200" y="1688524"/>
          <a:ext cx="8229601" cy="4482294"/>
        </p:xfrm>
        <a:graphic>
          <a:graphicData uri="http://schemas.openxmlformats.org/drawingml/2006/table">
            <a:tbl>
              <a:tblPr/>
              <a:tblGrid>
                <a:gridCol w="758803">
                  <a:extLst>
                    <a:ext uri="{9D8B030D-6E8A-4147-A177-3AD203B41FA5}">
                      <a16:colId xmlns:a16="http://schemas.microsoft.com/office/drawing/2014/main" val="635080096"/>
                    </a:ext>
                  </a:extLst>
                </a:gridCol>
                <a:gridCol w="827010">
                  <a:extLst>
                    <a:ext uri="{9D8B030D-6E8A-4147-A177-3AD203B41FA5}">
                      <a16:colId xmlns:a16="http://schemas.microsoft.com/office/drawing/2014/main" val="2076971065"/>
                    </a:ext>
                  </a:extLst>
                </a:gridCol>
                <a:gridCol w="895217">
                  <a:extLst>
                    <a:ext uri="{9D8B030D-6E8A-4147-A177-3AD203B41FA5}">
                      <a16:colId xmlns:a16="http://schemas.microsoft.com/office/drawing/2014/main" val="3290608897"/>
                    </a:ext>
                  </a:extLst>
                </a:gridCol>
                <a:gridCol w="2438400">
                  <a:extLst>
                    <a:ext uri="{9D8B030D-6E8A-4147-A177-3AD203B41FA5}">
                      <a16:colId xmlns:a16="http://schemas.microsoft.com/office/drawing/2014/main" val="343658381"/>
                    </a:ext>
                  </a:extLst>
                </a:gridCol>
                <a:gridCol w="298406">
                  <a:extLst>
                    <a:ext uri="{9D8B030D-6E8A-4147-A177-3AD203B41FA5}">
                      <a16:colId xmlns:a16="http://schemas.microsoft.com/office/drawing/2014/main" val="2479102532"/>
                    </a:ext>
                  </a:extLst>
                </a:gridCol>
                <a:gridCol w="997527">
                  <a:extLst>
                    <a:ext uri="{9D8B030D-6E8A-4147-A177-3AD203B41FA5}">
                      <a16:colId xmlns:a16="http://schemas.microsoft.com/office/drawing/2014/main" val="1657748767"/>
                    </a:ext>
                  </a:extLst>
                </a:gridCol>
                <a:gridCol w="818484">
                  <a:extLst>
                    <a:ext uri="{9D8B030D-6E8A-4147-A177-3AD203B41FA5}">
                      <a16:colId xmlns:a16="http://schemas.microsoft.com/office/drawing/2014/main" val="3557201477"/>
                    </a:ext>
                  </a:extLst>
                </a:gridCol>
                <a:gridCol w="1195754">
                  <a:extLst>
                    <a:ext uri="{9D8B030D-6E8A-4147-A177-3AD203B41FA5}">
                      <a16:colId xmlns:a16="http://schemas.microsoft.com/office/drawing/2014/main" val="2085305414"/>
                    </a:ext>
                  </a:extLst>
                </a:gridCol>
              </a:tblGrid>
              <a:tr h="127921">
                <a:tc gridSpan="8">
                  <a:txBody>
                    <a:bodyPr/>
                    <a:lstStyle/>
                    <a:p>
                      <a:pPr algn="ctr" fontAlgn="ctr"/>
                      <a:r>
                        <a:rPr lang="en-US" sz="800" b="1" i="0" u="none" strike="noStrike" dirty="0">
                          <a:solidFill>
                            <a:srgbClr val="000000"/>
                          </a:solidFill>
                          <a:effectLst/>
                          <a:latin typeface="Calibri" panose="020F0502020204030204" pitchFamily="34" charset="0"/>
                        </a:rPr>
                        <a:t>Status Report for L2PRD-NCR,L2PRD-NCR on 06-Sep-16</a:t>
                      </a:r>
                    </a:p>
                  </a:txBody>
                  <a:tcPr marL="6396" marR="6396" marT="6396"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87186373"/>
                  </a:ext>
                </a:extLst>
              </a:tr>
              <a:tr h="127921">
                <a:tc>
                  <a:txBody>
                    <a:bodyPr/>
                    <a:lstStyle/>
                    <a:p>
                      <a:pPr algn="l" fontAlgn="ctr"/>
                      <a:r>
                        <a:rPr lang="en-US" sz="800" b="1" i="0" u="none" strike="noStrike" dirty="0">
                          <a:solidFill>
                            <a:srgbClr val="000000"/>
                          </a:solidFill>
                          <a:effectLst/>
                          <a:latin typeface="Calibri" panose="020F0502020204030204" pitchFamily="34" charset="0"/>
                        </a:rPr>
                        <a:t>TRAV_SEQ_NUM  </a:t>
                      </a:r>
                    </a:p>
                  </a:txBody>
                  <a:tcPr marL="6396" marR="6396" marT="63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TRAV_OPEN_DATE  </a:t>
                      </a:r>
                    </a:p>
                  </a:txBody>
                  <a:tcPr marL="6396" marR="6396" marT="63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PARTDESCRIPTION  </a:t>
                      </a:r>
                    </a:p>
                  </a:txBody>
                  <a:tcPr marL="6396" marR="6396" marT="63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DESCRIBECOMMENT  </a:t>
                      </a:r>
                    </a:p>
                  </a:txBody>
                  <a:tcPr marL="6396" marR="6396" marT="63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SN  </a:t>
                      </a:r>
                    </a:p>
                  </a:txBody>
                  <a:tcPr marL="6396" marR="6396" marT="63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TRAVELERID  </a:t>
                      </a:r>
                    </a:p>
                  </a:txBody>
                  <a:tcPr marL="6396" marR="6396" marT="63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TRAVSEQNUMBER  </a:t>
                      </a:r>
                    </a:p>
                  </a:txBody>
                  <a:tcPr marL="6396" marR="6396" marT="63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DISPOSITION  </a:t>
                      </a:r>
                    </a:p>
                  </a:txBody>
                  <a:tcPr marL="6396" marR="6396" marT="63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0929486"/>
                  </a:ext>
                </a:extLst>
              </a:tr>
              <a:tr h="255842">
                <a:tc>
                  <a:txBody>
                    <a:bodyPr/>
                    <a:lstStyle/>
                    <a:p>
                      <a:pPr algn="l" fontAlgn="b"/>
                      <a:r>
                        <a:rPr lang="en-US" sz="800" b="1" i="0" u="none" strike="noStrike" dirty="0">
                          <a:solidFill>
                            <a:srgbClr val="000000"/>
                          </a:solidFill>
                          <a:effectLst/>
                          <a:latin typeface="Calibri" panose="020F0502020204030204" pitchFamily="34" charset="0"/>
                        </a:rPr>
                        <a:t>2</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15-Mar-16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HOM Feedthru</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Surface roughness on probe diameter;RA measures 1.8 Surface nick on probe diameter See traveler for photos.</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61</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L2PRD-CAV-INSP-HMFT</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5</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4919615"/>
                  </a:ext>
                </a:extLst>
              </a:tr>
              <a:tr h="255842">
                <a:tc>
                  <a:txBody>
                    <a:bodyPr/>
                    <a:lstStyle/>
                    <a:p>
                      <a:pPr algn="l" fontAlgn="b"/>
                      <a:r>
                        <a:rPr lang="en-US" sz="800" b="1" i="0" u="none" strike="noStrike" dirty="0">
                          <a:solidFill>
                            <a:srgbClr val="000000"/>
                          </a:solidFill>
                          <a:effectLst/>
                          <a:latin typeface="Calibri" panose="020F0502020204030204" pitchFamily="34" charset="0"/>
                        </a:rPr>
                        <a:t>10</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15-Mar-16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HOM Feedthru</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Tear out/pitting in seal groove. Machined groove near probe base. See photos in traveler.</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83</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L2PRD-CAV-INSP-HMFT</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27</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9224599"/>
                  </a:ext>
                </a:extLst>
              </a:tr>
              <a:tr h="127921">
                <a:tc>
                  <a:txBody>
                    <a:bodyPr/>
                    <a:lstStyle/>
                    <a:p>
                      <a:pPr algn="l" fontAlgn="b"/>
                      <a:r>
                        <a:rPr lang="en-US" sz="800" b="1" i="0" u="none" strike="noStrike" dirty="0">
                          <a:solidFill>
                            <a:srgbClr val="000000"/>
                          </a:solidFill>
                          <a:effectLst/>
                          <a:latin typeface="Calibri" panose="020F0502020204030204" pitchFamily="34" charset="0"/>
                        </a:rPr>
                        <a:t>11</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15-Mar-16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HOM Feedthru</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Scratch on probe surface. See traveler for photo.</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85</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L2PRD-CAV-INSP-HMFT</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29</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8672495"/>
                  </a:ext>
                </a:extLst>
              </a:tr>
              <a:tr h="127921">
                <a:tc>
                  <a:txBody>
                    <a:bodyPr/>
                    <a:lstStyle/>
                    <a:p>
                      <a:pPr algn="l" fontAlgn="b"/>
                      <a:r>
                        <a:rPr lang="en-US" sz="800" b="1" i="0" u="none" strike="noStrike" dirty="0">
                          <a:solidFill>
                            <a:srgbClr val="000000"/>
                          </a:solidFill>
                          <a:effectLst/>
                          <a:latin typeface="Calibri" panose="020F0502020204030204" pitchFamily="34" charset="0"/>
                        </a:rPr>
                        <a:t>36</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5-Apr-16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HOM Feedthru</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Possible braze spot in seal groove.</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99</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L2PRD-CAV-INSP-HMFT</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43</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6612464"/>
                  </a:ext>
                </a:extLst>
              </a:tr>
              <a:tr h="127921">
                <a:tc>
                  <a:txBody>
                    <a:bodyPr/>
                    <a:lstStyle/>
                    <a:p>
                      <a:pPr algn="l" fontAlgn="b"/>
                      <a:r>
                        <a:rPr lang="en-US" sz="800" b="1" i="0" u="none" strike="noStrike" dirty="0">
                          <a:solidFill>
                            <a:srgbClr val="000000"/>
                          </a:solidFill>
                          <a:effectLst/>
                          <a:latin typeface="Calibri" panose="020F0502020204030204" pitchFamily="34" charset="0"/>
                        </a:rPr>
                        <a:t>37</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5-Apr-16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HOM Feedthru</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Scratch in seal groove.</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112</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L2PRD-CAV-INSP-HMFT</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56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9464118"/>
                  </a:ext>
                </a:extLst>
              </a:tr>
              <a:tr h="255842">
                <a:tc>
                  <a:txBody>
                    <a:bodyPr/>
                    <a:lstStyle/>
                    <a:p>
                      <a:pPr algn="l" fontAlgn="b"/>
                      <a:r>
                        <a:rPr lang="en-US" sz="800" b="1" i="0" u="none" strike="noStrike" dirty="0">
                          <a:solidFill>
                            <a:srgbClr val="000000"/>
                          </a:solidFill>
                          <a:effectLst/>
                          <a:latin typeface="Calibri" panose="020F0502020204030204" pitchFamily="34" charset="0"/>
                        </a:rPr>
                        <a:t>40</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5-Apr-16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HOM Feedthru</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Scratches in seal groove. Connector pin depth: 4.05-4.95 checks 4.03</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119</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L2PRD-CAV-INSP-HMFT</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63</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1467469"/>
                  </a:ext>
                </a:extLst>
              </a:tr>
              <a:tr h="127921">
                <a:tc>
                  <a:txBody>
                    <a:bodyPr/>
                    <a:lstStyle/>
                    <a:p>
                      <a:pPr algn="l" fontAlgn="b"/>
                      <a:r>
                        <a:rPr lang="en-US" sz="800" b="1" i="0" u="none" strike="noStrike" dirty="0">
                          <a:solidFill>
                            <a:srgbClr val="000000"/>
                          </a:solidFill>
                          <a:effectLst/>
                          <a:latin typeface="Calibri" panose="020F0502020204030204" pitchFamily="34" charset="0"/>
                        </a:rPr>
                        <a:t>45</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5-Apr-16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HOM Feedthru</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Scratch in seal groove.</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134</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L2PRD-CAV-INSP-HMFT</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78</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8467677"/>
                  </a:ext>
                </a:extLst>
              </a:tr>
              <a:tr h="127921">
                <a:tc>
                  <a:txBody>
                    <a:bodyPr/>
                    <a:lstStyle/>
                    <a:p>
                      <a:pPr algn="l" fontAlgn="b"/>
                      <a:r>
                        <a:rPr lang="en-US" sz="800" b="1" i="0" u="none" strike="noStrike" dirty="0">
                          <a:solidFill>
                            <a:srgbClr val="000000"/>
                          </a:solidFill>
                          <a:effectLst/>
                          <a:latin typeface="Calibri" panose="020F0502020204030204" pitchFamily="34" charset="0"/>
                        </a:rPr>
                        <a:t>50</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5-Apr-16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HOM Feedthru</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Scratch in seal groove.</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155</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L2PRD-CAV-INSP-HMFT</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99</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0912110"/>
                  </a:ext>
                </a:extLst>
              </a:tr>
              <a:tr h="127921">
                <a:tc>
                  <a:txBody>
                    <a:bodyPr/>
                    <a:lstStyle/>
                    <a:p>
                      <a:pPr algn="l" fontAlgn="b"/>
                      <a:r>
                        <a:rPr lang="en-US" sz="800" b="1" i="0" u="none" strike="noStrike" dirty="0">
                          <a:solidFill>
                            <a:srgbClr val="000000"/>
                          </a:solidFill>
                          <a:effectLst/>
                          <a:latin typeface="Calibri" panose="020F0502020204030204" pitchFamily="34" charset="0"/>
                        </a:rPr>
                        <a:t>106</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20-Jun-16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HOM Feedthru</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Scratches present in seal groove.</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157</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L2PRD-CAV-INSP-HMFT</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101</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6345374"/>
                  </a:ext>
                </a:extLst>
              </a:tr>
              <a:tr h="127921">
                <a:tc>
                  <a:txBody>
                    <a:bodyPr/>
                    <a:lstStyle/>
                    <a:p>
                      <a:pPr algn="l" fontAlgn="b"/>
                      <a:r>
                        <a:rPr lang="en-US" sz="800" b="1" i="0" u="none" strike="noStrike" dirty="0">
                          <a:solidFill>
                            <a:srgbClr val="000000"/>
                          </a:solidFill>
                          <a:effectLst/>
                          <a:latin typeface="Calibri" panose="020F0502020204030204" pitchFamily="34" charset="0"/>
                        </a:rPr>
                        <a:t>107</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20-Jun-16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HOM Feedthru</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Scratches present in seal groove.</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159</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L2PRD-CAV-INSP-HMFT</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103</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0821608"/>
                  </a:ext>
                </a:extLst>
              </a:tr>
              <a:tr h="127921">
                <a:tc>
                  <a:txBody>
                    <a:bodyPr/>
                    <a:lstStyle/>
                    <a:p>
                      <a:pPr algn="l" fontAlgn="b"/>
                      <a:r>
                        <a:rPr lang="en-US" sz="800" b="1" i="0" u="none" strike="noStrike" dirty="0">
                          <a:solidFill>
                            <a:srgbClr val="000000"/>
                          </a:solidFill>
                          <a:effectLst/>
                          <a:latin typeface="Calibri" panose="020F0502020204030204" pitchFamily="34" charset="0"/>
                        </a:rPr>
                        <a:t>108</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20-Jun-16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HOM Feedthru</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Scratches present in seal groove.</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167</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L2PRD-CAV-INSP-HMFT</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111</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595317"/>
                  </a:ext>
                </a:extLst>
              </a:tr>
              <a:tr h="127921">
                <a:tc>
                  <a:txBody>
                    <a:bodyPr/>
                    <a:lstStyle/>
                    <a:p>
                      <a:pPr algn="l" fontAlgn="b"/>
                      <a:r>
                        <a:rPr lang="en-US" sz="800" b="1" i="0" u="none" strike="noStrike" dirty="0">
                          <a:solidFill>
                            <a:srgbClr val="000000"/>
                          </a:solidFill>
                          <a:effectLst/>
                          <a:latin typeface="Calibri" panose="020F0502020204030204" pitchFamily="34" charset="0"/>
                        </a:rPr>
                        <a:t>109</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20-Jun-16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HOM Feedthru</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Scratches present in seal groove.</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171</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L2PRD-CAV-INSP-HMFT</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115</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303885"/>
                  </a:ext>
                </a:extLst>
              </a:tr>
              <a:tr h="127921">
                <a:tc>
                  <a:txBody>
                    <a:bodyPr/>
                    <a:lstStyle/>
                    <a:p>
                      <a:pPr algn="l" fontAlgn="b"/>
                      <a:r>
                        <a:rPr lang="en-US" sz="800" b="1" i="0" u="none" strike="noStrike" dirty="0">
                          <a:solidFill>
                            <a:srgbClr val="000000"/>
                          </a:solidFill>
                          <a:effectLst/>
                          <a:latin typeface="Calibri" panose="020F0502020204030204" pitchFamily="34" charset="0"/>
                        </a:rPr>
                        <a:t>110</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20-Jun-16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HOM Feedthru</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Scratches present in seal groove.</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174</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L2PRD-CAV-INSP-HMFT</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118</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1480091"/>
                  </a:ext>
                </a:extLst>
              </a:tr>
              <a:tr h="127921">
                <a:tc>
                  <a:txBody>
                    <a:bodyPr/>
                    <a:lstStyle/>
                    <a:p>
                      <a:pPr algn="l" fontAlgn="b"/>
                      <a:r>
                        <a:rPr lang="en-US" sz="800" b="1" i="0" u="none" strike="noStrike" dirty="0">
                          <a:solidFill>
                            <a:srgbClr val="000000"/>
                          </a:solidFill>
                          <a:effectLst/>
                          <a:latin typeface="Calibri" panose="020F0502020204030204" pitchFamily="34" charset="0"/>
                        </a:rPr>
                        <a:t>111</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20-Jun-16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HOM Feedthru</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Scratches present in seal groove.</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178</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L2PRD-CAV-INSP-HMFT</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122</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0137798"/>
                  </a:ext>
                </a:extLst>
              </a:tr>
              <a:tr h="127921">
                <a:tc>
                  <a:txBody>
                    <a:bodyPr/>
                    <a:lstStyle/>
                    <a:p>
                      <a:pPr algn="l" fontAlgn="b"/>
                      <a:r>
                        <a:rPr lang="en-US" sz="800" b="1" i="0" u="none" strike="noStrike" dirty="0">
                          <a:solidFill>
                            <a:srgbClr val="000000"/>
                          </a:solidFill>
                          <a:effectLst/>
                          <a:latin typeface="Calibri" panose="020F0502020204030204" pitchFamily="34" charset="0"/>
                        </a:rPr>
                        <a:t>112</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20-Jun-16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HOM Feedthru</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Scratches present in seal groove.</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181</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L2PRD-CAV-INSP-HMFT</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125</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6316079"/>
                  </a:ext>
                </a:extLst>
              </a:tr>
              <a:tr h="127921">
                <a:tc>
                  <a:txBody>
                    <a:bodyPr/>
                    <a:lstStyle/>
                    <a:p>
                      <a:pPr algn="l" fontAlgn="b"/>
                      <a:r>
                        <a:rPr lang="en-US" sz="800" b="1" i="0" u="none" strike="noStrike" dirty="0">
                          <a:solidFill>
                            <a:srgbClr val="000000"/>
                          </a:solidFill>
                          <a:effectLst/>
                          <a:latin typeface="Calibri" panose="020F0502020204030204" pitchFamily="34" charset="0"/>
                        </a:rPr>
                        <a:t>113</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20-Jun-16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HOM Feedthru</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Scratches present in seal groove.</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182</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L2PRD-CAV-INSP-HMFT</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126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9377434"/>
                  </a:ext>
                </a:extLst>
              </a:tr>
              <a:tr h="127921">
                <a:tc>
                  <a:txBody>
                    <a:bodyPr/>
                    <a:lstStyle/>
                    <a:p>
                      <a:pPr algn="l" fontAlgn="b"/>
                      <a:r>
                        <a:rPr lang="en-US" sz="800" b="1" i="0" u="none" strike="noStrike" dirty="0">
                          <a:solidFill>
                            <a:srgbClr val="000000"/>
                          </a:solidFill>
                          <a:effectLst/>
                          <a:latin typeface="Calibri" panose="020F0502020204030204" pitchFamily="34" charset="0"/>
                        </a:rPr>
                        <a:t>114</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20-Jun-16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HOM Feedthru</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Scratches present in seal groove.</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184</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L2PRD-CAV-INSP-HMFT</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128</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791682"/>
                  </a:ext>
                </a:extLst>
              </a:tr>
              <a:tr h="127921">
                <a:tc>
                  <a:txBody>
                    <a:bodyPr/>
                    <a:lstStyle/>
                    <a:p>
                      <a:pPr algn="l" fontAlgn="b"/>
                      <a:r>
                        <a:rPr lang="en-US" sz="800" b="1" i="0" u="none" strike="noStrike" dirty="0">
                          <a:solidFill>
                            <a:srgbClr val="000000"/>
                          </a:solidFill>
                          <a:effectLst/>
                          <a:latin typeface="Calibri" panose="020F0502020204030204" pitchFamily="34" charset="0"/>
                        </a:rPr>
                        <a:t>115</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20-Jun-16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HOM Feedthru</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Scratches present in seal groove.</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186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L2PRD-CAV-INSP-HMFT</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130</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6096565"/>
                  </a:ext>
                </a:extLst>
              </a:tr>
              <a:tr h="127921">
                <a:tc>
                  <a:txBody>
                    <a:bodyPr/>
                    <a:lstStyle/>
                    <a:p>
                      <a:pPr algn="l" fontAlgn="b"/>
                      <a:r>
                        <a:rPr lang="en-US" sz="800" b="1" i="0" u="none" strike="noStrike" dirty="0">
                          <a:solidFill>
                            <a:srgbClr val="000000"/>
                          </a:solidFill>
                          <a:effectLst/>
                          <a:latin typeface="Calibri" panose="020F0502020204030204" pitchFamily="34" charset="0"/>
                        </a:rPr>
                        <a:t>116</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20-Jun-16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HOM Feedthru</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Scratches present in seal groove.</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190</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L2PRD-CAV-INSP-HMFT</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134</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7521350"/>
                  </a:ext>
                </a:extLst>
              </a:tr>
              <a:tr h="127921">
                <a:tc>
                  <a:txBody>
                    <a:bodyPr/>
                    <a:lstStyle/>
                    <a:p>
                      <a:pPr algn="l" fontAlgn="b"/>
                      <a:r>
                        <a:rPr lang="en-US" sz="800" b="1" i="0" u="none" strike="noStrike" dirty="0">
                          <a:solidFill>
                            <a:srgbClr val="000000"/>
                          </a:solidFill>
                          <a:effectLst/>
                          <a:latin typeface="Calibri" panose="020F0502020204030204" pitchFamily="34" charset="0"/>
                        </a:rPr>
                        <a:t>117</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20-Jun-16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HOM Feedthru</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Scratches present in seal groove.</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192</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L2PRD-CAV-INSP-HMFT</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136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5173885"/>
                  </a:ext>
                </a:extLst>
              </a:tr>
              <a:tr h="127921">
                <a:tc>
                  <a:txBody>
                    <a:bodyPr/>
                    <a:lstStyle/>
                    <a:p>
                      <a:pPr algn="l" fontAlgn="b"/>
                      <a:r>
                        <a:rPr lang="en-US" sz="800" b="1" i="0" u="none" strike="noStrike" dirty="0">
                          <a:solidFill>
                            <a:srgbClr val="000000"/>
                          </a:solidFill>
                          <a:effectLst/>
                          <a:latin typeface="Calibri" panose="020F0502020204030204" pitchFamily="34" charset="0"/>
                        </a:rPr>
                        <a:t>118</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20-Jun-16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HOM Feedthru</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Scratches present in seal groove.</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196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L2PRD-CAV-INSP-HMFT</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140</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1315285"/>
                  </a:ext>
                </a:extLst>
              </a:tr>
              <a:tr h="127921">
                <a:tc>
                  <a:txBody>
                    <a:bodyPr/>
                    <a:lstStyle/>
                    <a:p>
                      <a:pPr algn="l" fontAlgn="b"/>
                      <a:r>
                        <a:rPr lang="en-US" sz="800" b="1" i="0" u="none" strike="noStrike" dirty="0">
                          <a:solidFill>
                            <a:srgbClr val="000000"/>
                          </a:solidFill>
                          <a:effectLst/>
                          <a:latin typeface="Calibri" panose="020F0502020204030204" pitchFamily="34" charset="0"/>
                        </a:rPr>
                        <a:t>119</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20-Jun-16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HOM Feedthru</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Scratches present in seal groove.</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198</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L2PRD-CAV-INSP-HMFT</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142</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4149284"/>
                  </a:ext>
                </a:extLst>
              </a:tr>
              <a:tr h="127921">
                <a:tc>
                  <a:txBody>
                    <a:bodyPr/>
                    <a:lstStyle/>
                    <a:p>
                      <a:pPr algn="l" fontAlgn="b"/>
                      <a:r>
                        <a:rPr lang="en-US" sz="800" b="1" i="0" u="none" strike="noStrike" dirty="0">
                          <a:solidFill>
                            <a:srgbClr val="000000"/>
                          </a:solidFill>
                          <a:effectLst/>
                          <a:latin typeface="Calibri" panose="020F0502020204030204" pitchFamily="34" charset="0"/>
                        </a:rPr>
                        <a:t>120</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20-Jun-16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HOM Feedthru</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Scratches present in seal groove.</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199</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L2PRD-CAV-INSP-HMFT</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143</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317326"/>
                  </a:ext>
                </a:extLst>
              </a:tr>
              <a:tr h="127921">
                <a:tc>
                  <a:txBody>
                    <a:bodyPr/>
                    <a:lstStyle/>
                    <a:p>
                      <a:pPr algn="l" fontAlgn="b"/>
                      <a:r>
                        <a:rPr lang="en-US" sz="800" b="1" i="0" u="none" strike="noStrike" dirty="0">
                          <a:solidFill>
                            <a:srgbClr val="000000"/>
                          </a:solidFill>
                          <a:effectLst/>
                          <a:latin typeface="Calibri" panose="020F0502020204030204" pitchFamily="34" charset="0"/>
                        </a:rPr>
                        <a:t>121</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20-Jun-16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HOM Feedthru</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Scratches present in seal groove.</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201</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L2PRD-CAV-INSP-HMFT</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145</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73470"/>
                  </a:ext>
                </a:extLst>
              </a:tr>
              <a:tr h="127921">
                <a:tc>
                  <a:txBody>
                    <a:bodyPr/>
                    <a:lstStyle/>
                    <a:p>
                      <a:pPr algn="l" fontAlgn="b"/>
                      <a:r>
                        <a:rPr lang="en-US" sz="800" b="1" i="0" u="none" strike="noStrike" dirty="0">
                          <a:solidFill>
                            <a:srgbClr val="000000"/>
                          </a:solidFill>
                          <a:effectLst/>
                          <a:latin typeface="Calibri" panose="020F0502020204030204" pitchFamily="34" charset="0"/>
                        </a:rPr>
                        <a:t>122</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20-Jun-16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HOM Feedthru</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Scratches present in seal groove.</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203</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L2PRD-CAV-INSP-HMFT</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148</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8857750"/>
                  </a:ext>
                </a:extLst>
              </a:tr>
              <a:tr h="127921">
                <a:tc>
                  <a:txBody>
                    <a:bodyPr/>
                    <a:lstStyle/>
                    <a:p>
                      <a:pPr algn="l" fontAlgn="b"/>
                      <a:r>
                        <a:rPr lang="en-US" sz="800" b="1" i="0" u="none" strike="noStrike" dirty="0">
                          <a:solidFill>
                            <a:srgbClr val="000000"/>
                          </a:solidFill>
                          <a:effectLst/>
                          <a:latin typeface="Calibri" panose="020F0502020204030204" pitchFamily="34" charset="0"/>
                        </a:rPr>
                        <a:t>123</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20-Jun-16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HOM Feedthru</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Scratches present in seal groove.</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204</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L2PRD-CAV-INSP-HMFT</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149</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3887441"/>
                  </a:ext>
                </a:extLst>
              </a:tr>
              <a:tr h="127921">
                <a:tc>
                  <a:txBody>
                    <a:bodyPr/>
                    <a:lstStyle/>
                    <a:p>
                      <a:pPr algn="l" fontAlgn="b"/>
                      <a:r>
                        <a:rPr lang="en-US" sz="800" b="1" i="0" u="none" strike="noStrike" dirty="0">
                          <a:solidFill>
                            <a:srgbClr val="000000"/>
                          </a:solidFill>
                          <a:effectLst/>
                          <a:latin typeface="Calibri" panose="020F0502020204030204" pitchFamily="34" charset="0"/>
                        </a:rPr>
                        <a:t>124</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20-Jun-16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HOM Feedthru</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Scratches present in seal groove.</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205</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L2PRD-CAV-INSP-HMFT</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150</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0655848"/>
                  </a:ext>
                </a:extLst>
              </a:tr>
              <a:tr h="127921">
                <a:tc>
                  <a:txBody>
                    <a:bodyPr/>
                    <a:lstStyle/>
                    <a:p>
                      <a:pPr algn="l" fontAlgn="b"/>
                      <a:r>
                        <a:rPr lang="en-US" sz="800" b="1" i="0" u="none" strike="noStrike" dirty="0">
                          <a:solidFill>
                            <a:srgbClr val="000000"/>
                          </a:solidFill>
                          <a:effectLst/>
                          <a:latin typeface="Calibri" panose="020F0502020204030204" pitchFamily="34" charset="0"/>
                        </a:rPr>
                        <a:t>125</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20-Jun-16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HOM Feedthru</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Scratches present in seal groove.</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206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L2PRD-CAV-INSP-HMFT</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151</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2014164"/>
                  </a:ext>
                </a:extLst>
              </a:tr>
              <a:tr h="127921">
                <a:tc>
                  <a:txBody>
                    <a:bodyPr/>
                    <a:lstStyle/>
                    <a:p>
                      <a:pPr algn="l" fontAlgn="b"/>
                      <a:r>
                        <a:rPr lang="en-US" sz="800" b="1" i="0" u="none" strike="noStrike" dirty="0">
                          <a:solidFill>
                            <a:srgbClr val="000000"/>
                          </a:solidFill>
                          <a:effectLst/>
                          <a:latin typeface="Calibri" panose="020F0502020204030204" pitchFamily="34" charset="0"/>
                        </a:rPr>
                        <a:t>126</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20-Jun-16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HOM Feedthru</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Scratches present in seal groove.</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207</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L2PRD-CAV-INSP-HMFT</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152</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7614770"/>
                  </a:ext>
                </a:extLst>
              </a:tr>
            </a:tbl>
          </a:graphicData>
        </a:graphic>
      </p:graphicFrame>
    </p:spTree>
    <p:extLst>
      <p:ext uri="{BB962C8B-B14F-4D97-AF65-F5344CB8AC3E}">
        <p14:creationId xmlns:p14="http://schemas.microsoft.com/office/powerpoint/2010/main" val="2395068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dirty="0"/>
              <a:t>Open NCRs: FPFT</a:t>
            </a:r>
          </a:p>
        </p:txBody>
      </p:sp>
      <p:graphicFrame>
        <p:nvGraphicFramePr>
          <p:cNvPr id="3" name="Content Placeholder 2"/>
          <p:cNvGraphicFramePr>
            <a:graphicFrameLocks noGrp="1"/>
          </p:cNvGraphicFramePr>
          <p:nvPr>
            <p:ph idx="4294967295"/>
          </p:nvPr>
        </p:nvGraphicFramePr>
        <p:xfrm>
          <a:off x="457200" y="2647932"/>
          <a:ext cx="8229601" cy="2430499"/>
        </p:xfrm>
        <a:graphic>
          <a:graphicData uri="http://schemas.openxmlformats.org/drawingml/2006/table">
            <a:tbl>
              <a:tblPr/>
              <a:tblGrid>
                <a:gridCol w="758803">
                  <a:extLst>
                    <a:ext uri="{9D8B030D-6E8A-4147-A177-3AD203B41FA5}">
                      <a16:colId xmlns:a16="http://schemas.microsoft.com/office/drawing/2014/main" val="510395260"/>
                    </a:ext>
                  </a:extLst>
                </a:gridCol>
                <a:gridCol w="827010">
                  <a:extLst>
                    <a:ext uri="{9D8B030D-6E8A-4147-A177-3AD203B41FA5}">
                      <a16:colId xmlns:a16="http://schemas.microsoft.com/office/drawing/2014/main" val="928984415"/>
                    </a:ext>
                  </a:extLst>
                </a:gridCol>
                <a:gridCol w="895217">
                  <a:extLst>
                    <a:ext uri="{9D8B030D-6E8A-4147-A177-3AD203B41FA5}">
                      <a16:colId xmlns:a16="http://schemas.microsoft.com/office/drawing/2014/main" val="1536629823"/>
                    </a:ext>
                  </a:extLst>
                </a:gridCol>
                <a:gridCol w="2438400">
                  <a:extLst>
                    <a:ext uri="{9D8B030D-6E8A-4147-A177-3AD203B41FA5}">
                      <a16:colId xmlns:a16="http://schemas.microsoft.com/office/drawing/2014/main" val="1801498370"/>
                    </a:ext>
                  </a:extLst>
                </a:gridCol>
                <a:gridCol w="298406">
                  <a:extLst>
                    <a:ext uri="{9D8B030D-6E8A-4147-A177-3AD203B41FA5}">
                      <a16:colId xmlns:a16="http://schemas.microsoft.com/office/drawing/2014/main" val="473428888"/>
                    </a:ext>
                  </a:extLst>
                </a:gridCol>
                <a:gridCol w="997527">
                  <a:extLst>
                    <a:ext uri="{9D8B030D-6E8A-4147-A177-3AD203B41FA5}">
                      <a16:colId xmlns:a16="http://schemas.microsoft.com/office/drawing/2014/main" val="2371325944"/>
                    </a:ext>
                  </a:extLst>
                </a:gridCol>
                <a:gridCol w="818484">
                  <a:extLst>
                    <a:ext uri="{9D8B030D-6E8A-4147-A177-3AD203B41FA5}">
                      <a16:colId xmlns:a16="http://schemas.microsoft.com/office/drawing/2014/main" val="3371344393"/>
                    </a:ext>
                  </a:extLst>
                </a:gridCol>
                <a:gridCol w="1195754">
                  <a:extLst>
                    <a:ext uri="{9D8B030D-6E8A-4147-A177-3AD203B41FA5}">
                      <a16:colId xmlns:a16="http://schemas.microsoft.com/office/drawing/2014/main" val="3098439575"/>
                    </a:ext>
                  </a:extLst>
                </a:gridCol>
              </a:tblGrid>
              <a:tr h="127921">
                <a:tc gridSpan="8">
                  <a:txBody>
                    <a:bodyPr/>
                    <a:lstStyle/>
                    <a:p>
                      <a:pPr algn="ctr" fontAlgn="ctr"/>
                      <a:r>
                        <a:rPr lang="en-US" sz="700" b="1" i="0" u="none" strike="noStrike" dirty="0">
                          <a:solidFill>
                            <a:srgbClr val="000000"/>
                          </a:solidFill>
                          <a:effectLst/>
                          <a:latin typeface="Calibri" panose="020F0502020204030204" pitchFamily="34" charset="0"/>
                        </a:rPr>
                        <a:t>Status Report for L2PRD-NCR,L2PRD-NCR on 06-Sep-16</a:t>
                      </a:r>
                    </a:p>
                  </a:txBody>
                  <a:tcPr marL="6396" marR="6396" marT="6396"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11934573"/>
                  </a:ext>
                </a:extLst>
              </a:tr>
              <a:tr h="127921">
                <a:tc>
                  <a:txBody>
                    <a:bodyPr/>
                    <a:lstStyle/>
                    <a:p>
                      <a:pPr algn="l" fontAlgn="ctr"/>
                      <a:r>
                        <a:rPr lang="en-US" sz="700" b="1" i="0" u="none" strike="noStrike" dirty="0">
                          <a:solidFill>
                            <a:srgbClr val="000000"/>
                          </a:solidFill>
                          <a:effectLst/>
                          <a:latin typeface="Calibri" panose="020F0502020204030204" pitchFamily="34" charset="0"/>
                        </a:rPr>
                        <a:t>TRAV_SEQ_NUM  </a:t>
                      </a:r>
                    </a:p>
                  </a:txBody>
                  <a:tcPr marL="6396" marR="6396" marT="63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dirty="0">
                          <a:solidFill>
                            <a:srgbClr val="000000"/>
                          </a:solidFill>
                          <a:effectLst/>
                          <a:latin typeface="Calibri" panose="020F0502020204030204" pitchFamily="34" charset="0"/>
                        </a:rPr>
                        <a:t>TRAV_OPEN_DATE  </a:t>
                      </a:r>
                    </a:p>
                  </a:txBody>
                  <a:tcPr marL="6396" marR="6396" marT="63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dirty="0">
                          <a:solidFill>
                            <a:srgbClr val="000000"/>
                          </a:solidFill>
                          <a:effectLst/>
                          <a:latin typeface="Calibri" panose="020F0502020204030204" pitchFamily="34" charset="0"/>
                        </a:rPr>
                        <a:t>PARTDESCRIPTION  </a:t>
                      </a:r>
                    </a:p>
                  </a:txBody>
                  <a:tcPr marL="6396" marR="6396" marT="63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dirty="0">
                          <a:solidFill>
                            <a:srgbClr val="000000"/>
                          </a:solidFill>
                          <a:effectLst/>
                          <a:latin typeface="Calibri" panose="020F0502020204030204" pitchFamily="34" charset="0"/>
                        </a:rPr>
                        <a:t>DESCRIBECOMMENT  </a:t>
                      </a:r>
                    </a:p>
                  </a:txBody>
                  <a:tcPr marL="6396" marR="6396" marT="63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dirty="0">
                          <a:solidFill>
                            <a:srgbClr val="000000"/>
                          </a:solidFill>
                          <a:effectLst/>
                          <a:latin typeface="Calibri" panose="020F0502020204030204" pitchFamily="34" charset="0"/>
                        </a:rPr>
                        <a:t>SN  </a:t>
                      </a:r>
                    </a:p>
                  </a:txBody>
                  <a:tcPr marL="6396" marR="6396" marT="63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dirty="0">
                          <a:solidFill>
                            <a:srgbClr val="000000"/>
                          </a:solidFill>
                          <a:effectLst/>
                          <a:latin typeface="Calibri" panose="020F0502020204030204" pitchFamily="34" charset="0"/>
                        </a:rPr>
                        <a:t>TRAVELERID  </a:t>
                      </a:r>
                    </a:p>
                  </a:txBody>
                  <a:tcPr marL="6396" marR="6396" marT="63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dirty="0">
                          <a:solidFill>
                            <a:srgbClr val="000000"/>
                          </a:solidFill>
                          <a:effectLst/>
                          <a:latin typeface="Calibri" panose="020F0502020204030204" pitchFamily="34" charset="0"/>
                        </a:rPr>
                        <a:t>TRAVSEQNUMBER  </a:t>
                      </a:r>
                    </a:p>
                  </a:txBody>
                  <a:tcPr marL="6396" marR="6396" marT="63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dirty="0">
                          <a:solidFill>
                            <a:srgbClr val="000000"/>
                          </a:solidFill>
                          <a:effectLst/>
                          <a:latin typeface="Calibri" panose="020F0502020204030204" pitchFamily="34" charset="0"/>
                        </a:rPr>
                        <a:t>DISPOSITION  </a:t>
                      </a:r>
                    </a:p>
                  </a:txBody>
                  <a:tcPr marL="6396" marR="6396" marT="63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8260534"/>
                  </a:ext>
                </a:extLst>
              </a:tr>
              <a:tr h="127921">
                <a:tc>
                  <a:txBody>
                    <a:bodyPr/>
                    <a:lstStyle/>
                    <a:p>
                      <a:pPr algn="l" fontAlgn="b"/>
                      <a:r>
                        <a:rPr lang="en-US" sz="700" b="1" i="0" u="none" strike="noStrike" dirty="0">
                          <a:solidFill>
                            <a:srgbClr val="000000"/>
                          </a:solidFill>
                          <a:effectLst/>
                          <a:latin typeface="Calibri" panose="020F0502020204030204" pitchFamily="34" charset="0"/>
                        </a:rPr>
                        <a:t>14</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16-Mar-16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Field Probe Feedthru</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Surface spot in seal groove.See photo in traveler.</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30</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L2PRD-CAV-INSP-FPFT</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8</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7524522"/>
                  </a:ext>
                </a:extLst>
              </a:tr>
              <a:tr h="255842">
                <a:tc>
                  <a:txBody>
                    <a:bodyPr/>
                    <a:lstStyle/>
                    <a:p>
                      <a:pPr algn="l" fontAlgn="b"/>
                      <a:r>
                        <a:rPr lang="en-US" sz="700" b="1" i="0" u="none" strike="noStrike" dirty="0">
                          <a:solidFill>
                            <a:srgbClr val="000000"/>
                          </a:solidFill>
                          <a:effectLst/>
                          <a:latin typeface="Calibri" panose="020F0502020204030204" pitchFamily="34" charset="0"/>
                        </a:rPr>
                        <a:t>20</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16-Mar-16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Field Probe Feedthru</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Light scratches at base of probe. Scuff mark at base of probe.See traveler for photos.</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53</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L2PRD-CAV-INSP-FPFT</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31</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6096728"/>
                  </a:ext>
                </a:extLst>
              </a:tr>
              <a:tr h="255842">
                <a:tc>
                  <a:txBody>
                    <a:bodyPr/>
                    <a:lstStyle/>
                    <a:p>
                      <a:pPr algn="l" fontAlgn="b"/>
                      <a:r>
                        <a:rPr lang="en-US" sz="700" b="1" i="0" u="none" strike="noStrike" dirty="0">
                          <a:solidFill>
                            <a:srgbClr val="000000"/>
                          </a:solidFill>
                          <a:effectLst/>
                          <a:latin typeface="Calibri" panose="020F0502020204030204" pitchFamily="34" charset="0"/>
                        </a:rPr>
                        <a:t>21</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16-Mar-16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Field Probe Feedthru</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Roughness/machined tear out near probe base. See photos in traveler.</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54</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L2PRD-CAV-INSP-FPFT</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32</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2080037"/>
                  </a:ext>
                </a:extLst>
              </a:tr>
              <a:tr h="255842">
                <a:tc>
                  <a:txBody>
                    <a:bodyPr/>
                    <a:lstStyle/>
                    <a:p>
                      <a:pPr algn="l" fontAlgn="b"/>
                      <a:r>
                        <a:rPr lang="en-US" sz="700" b="1" i="0" u="none" strike="noStrike" dirty="0">
                          <a:solidFill>
                            <a:srgbClr val="000000"/>
                          </a:solidFill>
                          <a:effectLst/>
                          <a:latin typeface="Calibri" panose="020F0502020204030204" pitchFamily="34" charset="0"/>
                        </a:rPr>
                        <a:t>22</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16-Mar-16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Field Probe Feedthru</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Light scratches at base of probe. Light scratches on machine boss. See traveler for photos.</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65</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L2PRD-CAV-INSP-FPFT</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43</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6936035"/>
                  </a:ext>
                </a:extLst>
              </a:tr>
              <a:tr h="255842">
                <a:tc>
                  <a:txBody>
                    <a:bodyPr/>
                    <a:lstStyle/>
                    <a:p>
                      <a:pPr algn="l" fontAlgn="b"/>
                      <a:r>
                        <a:rPr lang="en-US" sz="700" b="1" i="0" u="none" strike="noStrike" dirty="0">
                          <a:solidFill>
                            <a:srgbClr val="000000"/>
                          </a:solidFill>
                          <a:effectLst/>
                          <a:latin typeface="Calibri" panose="020F0502020204030204" pitchFamily="34" charset="0"/>
                        </a:rPr>
                        <a:t>25</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16-Mar-16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Field Probe Feedthru</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Roughness/machined tear out on probe surface. See traveler for photos.</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76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L2PRD-CAV-INSP-FPFT</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54</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2206089"/>
                  </a:ext>
                </a:extLst>
              </a:tr>
              <a:tr h="127921">
                <a:tc>
                  <a:txBody>
                    <a:bodyPr/>
                    <a:lstStyle/>
                    <a:p>
                      <a:pPr algn="l" fontAlgn="b"/>
                      <a:r>
                        <a:rPr lang="en-US" sz="700" b="1" i="0" u="none" strike="noStrike" dirty="0">
                          <a:solidFill>
                            <a:srgbClr val="000000"/>
                          </a:solidFill>
                          <a:effectLst/>
                          <a:latin typeface="Calibri" panose="020F0502020204030204" pitchFamily="34" charset="0"/>
                        </a:rPr>
                        <a:t>28</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4-Apr-16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Field probe feedthru</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Braze void on outside of connector.</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82</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L2PRD-CAV-INSP-FPFT</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60</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1923800"/>
                  </a:ext>
                </a:extLst>
              </a:tr>
              <a:tr h="127921">
                <a:tc>
                  <a:txBody>
                    <a:bodyPr/>
                    <a:lstStyle/>
                    <a:p>
                      <a:pPr algn="l" fontAlgn="b"/>
                      <a:r>
                        <a:rPr lang="en-US" sz="700" b="1" i="0" u="none" strike="noStrike" dirty="0">
                          <a:solidFill>
                            <a:srgbClr val="000000"/>
                          </a:solidFill>
                          <a:effectLst/>
                          <a:latin typeface="Calibri" panose="020F0502020204030204" pitchFamily="34" charset="0"/>
                        </a:rPr>
                        <a:t>29</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4-Apr-16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Field probe feedthru</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Minor braze void on outside of connector.</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83</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L2PRD-CAV-INSP-FPFT</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61</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7689654"/>
                  </a:ext>
                </a:extLst>
              </a:tr>
              <a:tr h="127921">
                <a:tc>
                  <a:txBody>
                    <a:bodyPr/>
                    <a:lstStyle/>
                    <a:p>
                      <a:pPr algn="l" fontAlgn="b"/>
                      <a:r>
                        <a:rPr lang="en-US" sz="700" b="1" i="0" u="none" strike="noStrike" dirty="0">
                          <a:solidFill>
                            <a:srgbClr val="000000"/>
                          </a:solidFill>
                          <a:effectLst/>
                          <a:latin typeface="Calibri" panose="020F0502020204030204" pitchFamily="34" charset="0"/>
                        </a:rPr>
                        <a:t>30</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4-Apr-16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Field probe feedthru</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Rough spot at probe base.</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86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L2PRD-CAV-INSP-FPFT</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64</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2293218"/>
                  </a:ext>
                </a:extLst>
              </a:tr>
              <a:tr h="127921">
                <a:tc>
                  <a:txBody>
                    <a:bodyPr/>
                    <a:lstStyle/>
                    <a:p>
                      <a:pPr algn="l" fontAlgn="b"/>
                      <a:r>
                        <a:rPr lang="en-US" sz="700" b="1" i="0" u="none" strike="noStrike" dirty="0">
                          <a:solidFill>
                            <a:srgbClr val="000000"/>
                          </a:solidFill>
                          <a:effectLst/>
                          <a:latin typeface="Calibri" panose="020F0502020204030204" pitchFamily="34" charset="0"/>
                        </a:rPr>
                        <a:t>31</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4-Apr-16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Field probe feedthru</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Small braze void on outside of connector.</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88</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L2PRD-CAV-INSP-FPFT</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66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5051801"/>
                  </a:ext>
                </a:extLst>
              </a:tr>
              <a:tr h="127921">
                <a:tc>
                  <a:txBody>
                    <a:bodyPr/>
                    <a:lstStyle/>
                    <a:p>
                      <a:pPr algn="l" fontAlgn="b"/>
                      <a:r>
                        <a:rPr lang="en-US" sz="700" b="1" i="0" u="none" strike="noStrike" dirty="0">
                          <a:solidFill>
                            <a:srgbClr val="000000"/>
                          </a:solidFill>
                          <a:effectLst/>
                          <a:latin typeface="Calibri" panose="020F0502020204030204" pitchFamily="34" charset="0"/>
                        </a:rPr>
                        <a:t>32</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4-Apr-16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Field probe feedthru</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Very light scratch in seal groove.</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89</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L2PRD-CAV-INSP-FPFT</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67</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4034673"/>
                  </a:ext>
                </a:extLst>
              </a:tr>
              <a:tr h="127921">
                <a:tc>
                  <a:txBody>
                    <a:bodyPr/>
                    <a:lstStyle/>
                    <a:p>
                      <a:pPr algn="l" fontAlgn="b"/>
                      <a:r>
                        <a:rPr lang="en-US" sz="700" b="1" i="0" u="none" strike="noStrike" dirty="0">
                          <a:solidFill>
                            <a:srgbClr val="000000"/>
                          </a:solidFill>
                          <a:effectLst/>
                          <a:latin typeface="Calibri" panose="020F0502020204030204" pitchFamily="34" charset="0"/>
                        </a:rPr>
                        <a:t>33</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4-Apr-16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Field Probe Feedthru</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Light scratches in seal groove.</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92</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L2PRD-CAV-INSP-FPFT</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70</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7982182"/>
                  </a:ext>
                </a:extLst>
              </a:tr>
              <a:tr h="127921">
                <a:tc>
                  <a:txBody>
                    <a:bodyPr/>
                    <a:lstStyle/>
                    <a:p>
                      <a:pPr algn="l" fontAlgn="b"/>
                      <a:r>
                        <a:rPr lang="en-US" sz="700" b="1" i="0" u="none" strike="noStrike" dirty="0">
                          <a:solidFill>
                            <a:srgbClr val="000000"/>
                          </a:solidFill>
                          <a:effectLst/>
                          <a:latin typeface="Calibri" panose="020F0502020204030204" pitchFamily="34" charset="0"/>
                        </a:rPr>
                        <a:t>34</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4-Apr-16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Field Probe Feedthru</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Roughness in seal groove.Light scratch in seal groove.</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107</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L2PRD-CAV-INSP-FPFT</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85</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9462338"/>
                  </a:ext>
                </a:extLst>
              </a:tr>
              <a:tr h="127921">
                <a:tc>
                  <a:txBody>
                    <a:bodyPr/>
                    <a:lstStyle/>
                    <a:p>
                      <a:pPr algn="l" fontAlgn="b"/>
                      <a:r>
                        <a:rPr lang="en-US" sz="700" b="1" i="0" u="none" strike="noStrike" dirty="0">
                          <a:solidFill>
                            <a:srgbClr val="000000"/>
                          </a:solidFill>
                          <a:effectLst/>
                          <a:latin typeface="Calibri" panose="020F0502020204030204" pitchFamily="34" charset="0"/>
                        </a:rPr>
                        <a:t>35</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4-Apr-16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Field Probe Feedthru</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Light scratches in seal groove.</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110</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L2PRD-CAV-INSP-FPFT</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88</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7003416"/>
                  </a:ext>
                </a:extLst>
              </a:tr>
            </a:tbl>
          </a:graphicData>
        </a:graphic>
      </p:graphicFrame>
    </p:spTree>
    <p:extLst>
      <p:ext uri="{BB962C8B-B14F-4D97-AF65-F5344CB8AC3E}">
        <p14:creationId xmlns:p14="http://schemas.microsoft.com/office/powerpoint/2010/main" val="41348625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Open NCRs: Bellows</a:t>
            </a:r>
          </a:p>
        </p:txBody>
      </p:sp>
      <p:graphicFrame>
        <p:nvGraphicFramePr>
          <p:cNvPr id="5" name="Content Placeholder 4"/>
          <p:cNvGraphicFramePr>
            <a:graphicFrameLocks noGrp="1"/>
          </p:cNvGraphicFramePr>
          <p:nvPr>
            <p:ph idx="4294967295"/>
          </p:nvPr>
        </p:nvGraphicFramePr>
        <p:xfrm>
          <a:off x="527968" y="1600203"/>
          <a:ext cx="8088063" cy="4525957"/>
        </p:xfrm>
        <a:graphic>
          <a:graphicData uri="http://schemas.openxmlformats.org/drawingml/2006/table">
            <a:tbl>
              <a:tblPr/>
              <a:tblGrid>
                <a:gridCol w="745752">
                  <a:extLst>
                    <a:ext uri="{9D8B030D-6E8A-4147-A177-3AD203B41FA5}">
                      <a16:colId xmlns:a16="http://schemas.microsoft.com/office/drawing/2014/main" val="2386135827"/>
                    </a:ext>
                  </a:extLst>
                </a:gridCol>
                <a:gridCol w="812786">
                  <a:extLst>
                    <a:ext uri="{9D8B030D-6E8A-4147-A177-3AD203B41FA5}">
                      <a16:colId xmlns:a16="http://schemas.microsoft.com/office/drawing/2014/main" val="2515920222"/>
                    </a:ext>
                  </a:extLst>
                </a:gridCol>
                <a:gridCol w="879821">
                  <a:extLst>
                    <a:ext uri="{9D8B030D-6E8A-4147-A177-3AD203B41FA5}">
                      <a16:colId xmlns:a16="http://schemas.microsoft.com/office/drawing/2014/main" val="2791534870"/>
                    </a:ext>
                  </a:extLst>
                </a:gridCol>
                <a:gridCol w="2396463">
                  <a:extLst>
                    <a:ext uri="{9D8B030D-6E8A-4147-A177-3AD203B41FA5}">
                      <a16:colId xmlns:a16="http://schemas.microsoft.com/office/drawing/2014/main" val="2200217559"/>
                    </a:ext>
                  </a:extLst>
                </a:gridCol>
                <a:gridCol w="293274">
                  <a:extLst>
                    <a:ext uri="{9D8B030D-6E8A-4147-A177-3AD203B41FA5}">
                      <a16:colId xmlns:a16="http://schemas.microsoft.com/office/drawing/2014/main" val="2121430091"/>
                    </a:ext>
                  </a:extLst>
                </a:gridCol>
                <a:gridCol w="980371">
                  <a:extLst>
                    <a:ext uri="{9D8B030D-6E8A-4147-A177-3AD203B41FA5}">
                      <a16:colId xmlns:a16="http://schemas.microsoft.com/office/drawing/2014/main" val="1940138292"/>
                    </a:ext>
                  </a:extLst>
                </a:gridCol>
                <a:gridCol w="804407">
                  <a:extLst>
                    <a:ext uri="{9D8B030D-6E8A-4147-A177-3AD203B41FA5}">
                      <a16:colId xmlns:a16="http://schemas.microsoft.com/office/drawing/2014/main" val="2239558864"/>
                    </a:ext>
                  </a:extLst>
                </a:gridCol>
                <a:gridCol w="1175189">
                  <a:extLst>
                    <a:ext uri="{9D8B030D-6E8A-4147-A177-3AD203B41FA5}">
                      <a16:colId xmlns:a16="http://schemas.microsoft.com/office/drawing/2014/main" val="2800433196"/>
                    </a:ext>
                  </a:extLst>
                </a:gridCol>
              </a:tblGrid>
              <a:tr h="125721">
                <a:tc gridSpan="8">
                  <a:txBody>
                    <a:bodyPr/>
                    <a:lstStyle/>
                    <a:p>
                      <a:pPr algn="ctr" fontAlgn="ctr"/>
                      <a:r>
                        <a:rPr lang="en-US" sz="700" b="1" i="0" u="none" strike="noStrike" dirty="0">
                          <a:solidFill>
                            <a:srgbClr val="000000"/>
                          </a:solidFill>
                          <a:effectLst/>
                          <a:latin typeface="Calibri" panose="020F0502020204030204" pitchFamily="34" charset="0"/>
                        </a:rPr>
                        <a:t>Status Report for L2PRD-NCR,L2PRD-NCR on 06-Sep-16</a:t>
                      </a:r>
                    </a:p>
                  </a:txBody>
                  <a:tcPr marL="6286" marR="6286" marT="6286"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02068742"/>
                  </a:ext>
                </a:extLst>
              </a:tr>
              <a:tr h="125721">
                <a:tc>
                  <a:txBody>
                    <a:bodyPr/>
                    <a:lstStyle/>
                    <a:p>
                      <a:pPr algn="l" fontAlgn="ctr"/>
                      <a:r>
                        <a:rPr lang="en-US" sz="700" b="1" i="0" u="none" strike="noStrike" dirty="0">
                          <a:solidFill>
                            <a:srgbClr val="000000"/>
                          </a:solidFill>
                          <a:effectLst/>
                          <a:latin typeface="Calibri" panose="020F0502020204030204" pitchFamily="34" charset="0"/>
                        </a:rPr>
                        <a:t>TRAV_SEQ_NUM  </a:t>
                      </a:r>
                    </a:p>
                  </a:txBody>
                  <a:tcPr marL="6286" marR="6286" marT="62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dirty="0">
                          <a:solidFill>
                            <a:srgbClr val="000000"/>
                          </a:solidFill>
                          <a:effectLst/>
                          <a:latin typeface="Calibri" panose="020F0502020204030204" pitchFamily="34" charset="0"/>
                        </a:rPr>
                        <a:t>TRAV_OPEN_DATE  </a:t>
                      </a:r>
                    </a:p>
                  </a:txBody>
                  <a:tcPr marL="6286" marR="6286" marT="62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dirty="0">
                          <a:solidFill>
                            <a:srgbClr val="000000"/>
                          </a:solidFill>
                          <a:effectLst/>
                          <a:latin typeface="Calibri" panose="020F0502020204030204" pitchFamily="34" charset="0"/>
                        </a:rPr>
                        <a:t>PARTDESCRIPTION  </a:t>
                      </a:r>
                    </a:p>
                  </a:txBody>
                  <a:tcPr marL="6286" marR="6286" marT="62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dirty="0">
                          <a:solidFill>
                            <a:srgbClr val="000000"/>
                          </a:solidFill>
                          <a:effectLst/>
                          <a:latin typeface="Calibri" panose="020F0502020204030204" pitchFamily="34" charset="0"/>
                        </a:rPr>
                        <a:t>DESCRIBECOMMENT  </a:t>
                      </a:r>
                    </a:p>
                  </a:txBody>
                  <a:tcPr marL="6286" marR="6286" marT="62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dirty="0">
                          <a:solidFill>
                            <a:srgbClr val="000000"/>
                          </a:solidFill>
                          <a:effectLst/>
                          <a:latin typeface="Calibri" panose="020F0502020204030204" pitchFamily="34" charset="0"/>
                        </a:rPr>
                        <a:t>SN  </a:t>
                      </a:r>
                    </a:p>
                  </a:txBody>
                  <a:tcPr marL="6286" marR="6286" marT="62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dirty="0">
                          <a:solidFill>
                            <a:srgbClr val="000000"/>
                          </a:solidFill>
                          <a:effectLst/>
                          <a:latin typeface="Calibri" panose="020F0502020204030204" pitchFamily="34" charset="0"/>
                        </a:rPr>
                        <a:t>TRAVELERID  </a:t>
                      </a:r>
                    </a:p>
                  </a:txBody>
                  <a:tcPr marL="6286" marR="6286" marT="62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dirty="0">
                          <a:solidFill>
                            <a:srgbClr val="000000"/>
                          </a:solidFill>
                          <a:effectLst/>
                          <a:latin typeface="Calibri" panose="020F0502020204030204" pitchFamily="34" charset="0"/>
                        </a:rPr>
                        <a:t>TRAVSEQNUMBER  </a:t>
                      </a:r>
                    </a:p>
                  </a:txBody>
                  <a:tcPr marL="6286" marR="6286" marT="62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dirty="0">
                          <a:solidFill>
                            <a:srgbClr val="000000"/>
                          </a:solidFill>
                          <a:effectLst/>
                          <a:latin typeface="Calibri" panose="020F0502020204030204" pitchFamily="34" charset="0"/>
                        </a:rPr>
                        <a:t>DISPOSITION  </a:t>
                      </a:r>
                    </a:p>
                  </a:txBody>
                  <a:tcPr marL="6286" marR="6286" marT="62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6966608"/>
                  </a:ext>
                </a:extLst>
              </a:tr>
              <a:tr h="125721">
                <a:tc>
                  <a:txBody>
                    <a:bodyPr/>
                    <a:lstStyle/>
                    <a:p>
                      <a:pPr algn="l" fontAlgn="b"/>
                      <a:r>
                        <a:rPr lang="en-US" sz="700" b="1" i="0" u="none" strike="noStrike" dirty="0">
                          <a:solidFill>
                            <a:srgbClr val="000000"/>
                          </a:solidFill>
                          <a:effectLst/>
                          <a:latin typeface="Calibri" panose="020F0502020204030204" pitchFamily="34" charset="0"/>
                        </a:rPr>
                        <a:t>78</a:t>
                      </a:r>
                    </a:p>
                  </a:txBody>
                  <a:tcPr marL="56575"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16-May-16</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Bellow Long</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Scratches present in seal groove.</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1001</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8369261"/>
                  </a:ext>
                </a:extLst>
              </a:tr>
              <a:tr h="125721">
                <a:tc>
                  <a:txBody>
                    <a:bodyPr/>
                    <a:lstStyle/>
                    <a:p>
                      <a:pPr algn="l" fontAlgn="b"/>
                      <a:r>
                        <a:rPr lang="en-US" sz="700" b="1" i="0" u="none" strike="noStrike" dirty="0">
                          <a:solidFill>
                            <a:srgbClr val="000000"/>
                          </a:solidFill>
                          <a:effectLst/>
                          <a:latin typeface="Calibri" panose="020F0502020204030204" pitchFamily="34" charset="0"/>
                        </a:rPr>
                        <a:t>79</a:t>
                      </a:r>
                    </a:p>
                  </a:txBody>
                  <a:tcPr marL="56575"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16-May-16</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Bellow Long</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Scratches present in seal groove.</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1002</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2922031"/>
                  </a:ext>
                </a:extLst>
              </a:tr>
              <a:tr h="125721">
                <a:tc>
                  <a:txBody>
                    <a:bodyPr/>
                    <a:lstStyle/>
                    <a:p>
                      <a:pPr algn="l" fontAlgn="b"/>
                      <a:r>
                        <a:rPr lang="en-US" sz="700" b="1" i="0" u="none" strike="noStrike" dirty="0">
                          <a:solidFill>
                            <a:srgbClr val="000000"/>
                          </a:solidFill>
                          <a:effectLst/>
                          <a:latin typeface="Calibri" panose="020F0502020204030204" pitchFamily="34" charset="0"/>
                        </a:rPr>
                        <a:t>80</a:t>
                      </a:r>
                    </a:p>
                  </a:txBody>
                  <a:tcPr marL="56575"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16-May-16</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Bellow Long</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Scratches present in seal groove.</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1003</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3</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8708890"/>
                  </a:ext>
                </a:extLst>
              </a:tr>
              <a:tr h="377164">
                <a:tc>
                  <a:txBody>
                    <a:bodyPr/>
                    <a:lstStyle/>
                    <a:p>
                      <a:pPr algn="l" fontAlgn="b"/>
                      <a:r>
                        <a:rPr lang="en-US" sz="700" b="1" i="0" u="none" strike="noStrike" dirty="0">
                          <a:solidFill>
                            <a:srgbClr val="000000"/>
                          </a:solidFill>
                          <a:effectLst/>
                          <a:latin typeface="Calibri" panose="020F0502020204030204" pitchFamily="34" charset="0"/>
                        </a:rPr>
                        <a:t>82</a:t>
                      </a:r>
                    </a:p>
                  </a:txBody>
                  <a:tcPr marL="56575"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16-May-16</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Bellow Long</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Scratches present in seal groove.Contamination spot in seal groove. Unusual tooling mark on external bellow surface.</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1005</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5</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5595340"/>
                  </a:ext>
                </a:extLst>
              </a:tr>
              <a:tr h="251442">
                <a:tc>
                  <a:txBody>
                    <a:bodyPr/>
                    <a:lstStyle/>
                    <a:p>
                      <a:pPr algn="l" fontAlgn="b"/>
                      <a:r>
                        <a:rPr lang="en-US" sz="700" b="1" i="0" u="none" strike="noStrike" dirty="0">
                          <a:solidFill>
                            <a:srgbClr val="000000"/>
                          </a:solidFill>
                          <a:effectLst/>
                          <a:latin typeface="Calibri" panose="020F0502020204030204" pitchFamily="34" charset="0"/>
                        </a:rPr>
                        <a:t>83</a:t>
                      </a:r>
                    </a:p>
                  </a:txBody>
                  <a:tcPr marL="56575"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18-May-16</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Bellows long</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Scratches present in seal groove. Contamination spots in seal groove.</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1006</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6</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2448835"/>
                  </a:ext>
                </a:extLst>
              </a:tr>
              <a:tr h="125721">
                <a:tc>
                  <a:txBody>
                    <a:bodyPr/>
                    <a:lstStyle/>
                    <a:p>
                      <a:pPr algn="l" fontAlgn="b"/>
                      <a:r>
                        <a:rPr lang="en-US" sz="700" b="1" i="0" u="none" strike="noStrike" dirty="0">
                          <a:solidFill>
                            <a:srgbClr val="000000"/>
                          </a:solidFill>
                          <a:effectLst/>
                          <a:latin typeface="Calibri" panose="020F0502020204030204" pitchFamily="34" charset="0"/>
                        </a:rPr>
                        <a:t>84</a:t>
                      </a:r>
                    </a:p>
                  </a:txBody>
                  <a:tcPr marL="56575"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18-May-16</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Bellows long</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Scratches present in seal groove.</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1007</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7</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7485686"/>
                  </a:ext>
                </a:extLst>
              </a:tr>
              <a:tr h="125721">
                <a:tc>
                  <a:txBody>
                    <a:bodyPr/>
                    <a:lstStyle/>
                    <a:p>
                      <a:pPr algn="l" fontAlgn="b"/>
                      <a:r>
                        <a:rPr lang="en-US" sz="700" b="1" i="0" u="none" strike="noStrike" dirty="0">
                          <a:solidFill>
                            <a:srgbClr val="000000"/>
                          </a:solidFill>
                          <a:effectLst/>
                          <a:latin typeface="Calibri" panose="020F0502020204030204" pitchFamily="34" charset="0"/>
                        </a:rPr>
                        <a:t>85</a:t>
                      </a:r>
                    </a:p>
                  </a:txBody>
                  <a:tcPr marL="56575"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18-May-16</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Bellow Long</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Scratches present in seal groove.</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1008</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8</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93861"/>
                  </a:ext>
                </a:extLst>
              </a:tr>
              <a:tr h="125721">
                <a:tc>
                  <a:txBody>
                    <a:bodyPr/>
                    <a:lstStyle/>
                    <a:p>
                      <a:pPr algn="l" fontAlgn="b"/>
                      <a:r>
                        <a:rPr lang="en-US" sz="700" b="1" i="0" u="none" strike="noStrike" dirty="0">
                          <a:solidFill>
                            <a:srgbClr val="000000"/>
                          </a:solidFill>
                          <a:effectLst/>
                          <a:latin typeface="Calibri" panose="020F0502020204030204" pitchFamily="34" charset="0"/>
                        </a:rPr>
                        <a:t>86</a:t>
                      </a:r>
                    </a:p>
                  </a:txBody>
                  <a:tcPr marL="56575"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18-May-16</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Bellow Long</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Scratches present in seal groove.</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1009</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9</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0694859"/>
                  </a:ext>
                </a:extLst>
              </a:tr>
              <a:tr h="125721">
                <a:tc>
                  <a:txBody>
                    <a:bodyPr/>
                    <a:lstStyle/>
                    <a:p>
                      <a:pPr algn="l" fontAlgn="b"/>
                      <a:r>
                        <a:rPr lang="en-US" sz="700" b="1" i="0" u="none" strike="noStrike" dirty="0">
                          <a:solidFill>
                            <a:srgbClr val="000000"/>
                          </a:solidFill>
                          <a:effectLst/>
                          <a:latin typeface="Calibri" panose="020F0502020204030204" pitchFamily="34" charset="0"/>
                        </a:rPr>
                        <a:t>88</a:t>
                      </a:r>
                    </a:p>
                  </a:txBody>
                  <a:tcPr marL="56575"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18-May-16</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unkn</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Scratches present in seal groove.</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1010</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10</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0055072"/>
                  </a:ext>
                </a:extLst>
              </a:tr>
              <a:tr h="125721">
                <a:tc>
                  <a:txBody>
                    <a:bodyPr/>
                    <a:lstStyle/>
                    <a:p>
                      <a:pPr algn="l" fontAlgn="b"/>
                      <a:r>
                        <a:rPr lang="en-US" sz="700" b="1" i="0" u="none" strike="noStrike" dirty="0">
                          <a:solidFill>
                            <a:srgbClr val="000000"/>
                          </a:solidFill>
                          <a:effectLst/>
                          <a:latin typeface="Calibri" panose="020F0502020204030204" pitchFamily="34" charset="0"/>
                        </a:rPr>
                        <a:t>90</a:t>
                      </a:r>
                    </a:p>
                  </a:txBody>
                  <a:tcPr marL="56575"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18-May-16</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Bellow Long</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Scratches present in seal groove.</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1012</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12</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9664550"/>
                  </a:ext>
                </a:extLst>
              </a:tr>
              <a:tr h="251442">
                <a:tc>
                  <a:txBody>
                    <a:bodyPr/>
                    <a:lstStyle/>
                    <a:p>
                      <a:pPr algn="l" fontAlgn="b"/>
                      <a:r>
                        <a:rPr lang="en-US" sz="700" b="1" i="0" u="none" strike="noStrike" dirty="0">
                          <a:solidFill>
                            <a:srgbClr val="000000"/>
                          </a:solidFill>
                          <a:effectLst/>
                          <a:latin typeface="Calibri" panose="020F0502020204030204" pitchFamily="34" charset="0"/>
                        </a:rPr>
                        <a:t>92</a:t>
                      </a:r>
                    </a:p>
                  </a:txBody>
                  <a:tcPr marL="56575"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18-May-16</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Bellow Long</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Scratches present in seal groove. Tool chatter present in seal groove. Contamination present in seal groove.</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1013</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13</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7041992"/>
                  </a:ext>
                </a:extLst>
              </a:tr>
              <a:tr h="251442">
                <a:tc>
                  <a:txBody>
                    <a:bodyPr/>
                    <a:lstStyle/>
                    <a:p>
                      <a:pPr algn="l" fontAlgn="b"/>
                      <a:r>
                        <a:rPr lang="en-US" sz="700" b="1" i="0" u="none" strike="noStrike" dirty="0">
                          <a:solidFill>
                            <a:srgbClr val="000000"/>
                          </a:solidFill>
                          <a:effectLst/>
                          <a:latin typeface="Calibri" panose="020F0502020204030204" pitchFamily="34" charset="0"/>
                        </a:rPr>
                        <a:t>93</a:t>
                      </a:r>
                    </a:p>
                  </a:txBody>
                  <a:tcPr marL="56575"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18-May-16</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Bellow Long</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Contamination spots in seal groove. Scratches present in seal groove.</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1014</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14</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0516076"/>
                  </a:ext>
                </a:extLst>
              </a:tr>
              <a:tr h="125721">
                <a:tc>
                  <a:txBody>
                    <a:bodyPr/>
                    <a:lstStyle/>
                    <a:p>
                      <a:pPr algn="l" fontAlgn="b"/>
                      <a:r>
                        <a:rPr lang="en-US" sz="700" b="1" i="0" u="none" strike="noStrike" dirty="0">
                          <a:solidFill>
                            <a:srgbClr val="000000"/>
                          </a:solidFill>
                          <a:effectLst/>
                          <a:latin typeface="Calibri" panose="020F0502020204030204" pitchFamily="34" charset="0"/>
                        </a:rPr>
                        <a:t>95</a:t>
                      </a:r>
                    </a:p>
                  </a:txBody>
                  <a:tcPr marL="56575"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18-May-16</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Bellow Long</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Scratches present in seal groove.</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1015</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15</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771010"/>
                  </a:ext>
                </a:extLst>
              </a:tr>
              <a:tr h="251442">
                <a:tc>
                  <a:txBody>
                    <a:bodyPr/>
                    <a:lstStyle/>
                    <a:p>
                      <a:pPr algn="l" fontAlgn="b"/>
                      <a:r>
                        <a:rPr lang="en-US" sz="700" b="1" i="0" u="none" strike="noStrike" dirty="0">
                          <a:solidFill>
                            <a:srgbClr val="000000"/>
                          </a:solidFill>
                          <a:effectLst/>
                          <a:latin typeface="Calibri" panose="020F0502020204030204" pitchFamily="34" charset="0"/>
                        </a:rPr>
                        <a:t>96</a:t>
                      </a:r>
                    </a:p>
                  </a:txBody>
                  <a:tcPr marL="56575"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18-May-16</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Bellow Long</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Scratches present in seal groove.Contamination spot in seal groove.</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1016</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16</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9167668"/>
                  </a:ext>
                </a:extLst>
              </a:tr>
              <a:tr h="251442">
                <a:tc>
                  <a:txBody>
                    <a:bodyPr/>
                    <a:lstStyle/>
                    <a:p>
                      <a:pPr algn="l" fontAlgn="b"/>
                      <a:r>
                        <a:rPr lang="en-US" sz="700" b="1" i="0" u="none" strike="noStrike" dirty="0">
                          <a:solidFill>
                            <a:srgbClr val="000000"/>
                          </a:solidFill>
                          <a:effectLst/>
                          <a:latin typeface="Calibri" panose="020F0502020204030204" pitchFamily="34" charset="0"/>
                        </a:rPr>
                        <a:t>98</a:t>
                      </a:r>
                    </a:p>
                  </a:txBody>
                  <a:tcPr marL="56575"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18-May-16</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Bellow Long</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Scratches present in seal groove.Contamination spots in seal groove.Tool chatter present in seal groove.</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1017</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17</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2412965"/>
                  </a:ext>
                </a:extLst>
              </a:tr>
              <a:tr h="125721">
                <a:tc>
                  <a:txBody>
                    <a:bodyPr/>
                    <a:lstStyle/>
                    <a:p>
                      <a:pPr algn="l" fontAlgn="b"/>
                      <a:r>
                        <a:rPr lang="en-US" sz="700" b="1" i="0" u="none" strike="noStrike" dirty="0">
                          <a:solidFill>
                            <a:srgbClr val="000000"/>
                          </a:solidFill>
                          <a:effectLst/>
                          <a:latin typeface="Calibri" panose="020F0502020204030204" pitchFamily="34" charset="0"/>
                        </a:rPr>
                        <a:t>99</a:t>
                      </a:r>
                    </a:p>
                  </a:txBody>
                  <a:tcPr marL="56575"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18-May-16</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Bellow Long</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Scratches present in seal groove.</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1018</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18</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6938530"/>
                  </a:ext>
                </a:extLst>
              </a:tr>
              <a:tr h="125721">
                <a:tc>
                  <a:txBody>
                    <a:bodyPr/>
                    <a:lstStyle/>
                    <a:p>
                      <a:pPr algn="l" fontAlgn="b"/>
                      <a:r>
                        <a:rPr lang="en-US" sz="700" b="1" i="0" u="none" strike="noStrike" dirty="0">
                          <a:solidFill>
                            <a:srgbClr val="000000"/>
                          </a:solidFill>
                          <a:effectLst/>
                          <a:latin typeface="Calibri" panose="020F0502020204030204" pitchFamily="34" charset="0"/>
                        </a:rPr>
                        <a:t>100</a:t>
                      </a:r>
                    </a:p>
                  </a:txBody>
                  <a:tcPr marL="56575"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31-May-16</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Bellows Long</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Scratches present in seal groove.</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1034</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34</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6204482"/>
                  </a:ext>
                </a:extLst>
              </a:tr>
              <a:tr h="125721">
                <a:tc>
                  <a:txBody>
                    <a:bodyPr/>
                    <a:lstStyle/>
                    <a:p>
                      <a:pPr algn="l" fontAlgn="b"/>
                      <a:r>
                        <a:rPr lang="en-US" sz="700" b="1" i="0" u="none" strike="noStrike" dirty="0">
                          <a:solidFill>
                            <a:srgbClr val="000000"/>
                          </a:solidFill>
                          <a:effectLst/>
                          <a:latin typeface="Calibri" panose="020F0502020204030204" pitchFamily="34" charset="0"/>
                        </a:rPr>
                        <a:t>101</a:t>
                      </a:r>
                    </a:p>
                  </a:txBody>
                  <a:tcPr marL="56575"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31-May-16</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Bellows Long</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Scratches present in seal groove.</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1035</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35</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141007"/>
                  </a:ext>
                </a:extLst>
              </a:tr>
              <a:tr h="251442">
                <a:tc>
                  <a:txBody>
                    <a:bodyPr/>
                    <a:lstStyle/>
                    <a:p>
                      <a:pPr algn="l" fontAlgn="b"/>
                      <a:r>
                        <a:rPr lang="en-US" sz="700" b="1" i="0" u="none" strike="noStrike" dirty="0">
                          <a:solidFill>
                            <a:srgbClr val="000000"/>
                          </a:solidFill>
                          <a:effectLst/>
                          <a:latin typeface="Calibri" panose="020F0502020204030204" pitchFamily="34" charset="0"/>
                        </a:rPr>
                        <a:t>102</a:t>
                      </a:r>
                    </a:p>
                  </a:txBody>
                  <a:tcPr marL="56575"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31-May-16</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Bellow Long</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Scratches on rotatable flange at 11:00. Scratches on non-rotatable flange at 10:00.</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1020</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20</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1231216"/>
                  </a:ext>
                </a:extLst>
              </a:tr>
              <a:tr h="125721">
                <a:tc>
                  <a:txBody>
                    <a:bodyPr/>
                    <a:lstStyle/>
                    <a:p>
                      <a:pPr algn="l" fontAlgn="b"/>
                      <a:r>
                        <a:rPr lang="en-US" sz="700" b="1" i="0" u="none" strike="noStrike" dirty="0">
                          <a:solidFill>
                            <a:srgbClr val="000000"/>
                          </a:solidFill>
                          <a:effectLst/>
                          <a:latin typeface="Calibri" panose="020F0502020204030204" pitchFamily="34" charset="0"/>
                        </a:rPr>
                        <a:t>103</a:t>
                      </a:r>
                    </a:p>
                  </a:txBody>
                  <a:tcPr marL="56575"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31-May-16</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Bellow Long</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Scratches on non-rotatable flange at 12:00.</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1023</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23</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6774345"/>
                  </a:ext>
                </a:extLst>
              </a:tr>
              <a:tr h="125721">
                <a:tc>
                  <a:txBody>
                    <a:bodyPr/>
                    <a:lstStyle/>
                    <a:p>
                      <a:pPr algn="l" fontAlgn="b"/>
                      <a:r>
                        <a:rPr lang="en-US" sz="700" b="1" i="0" u="none" strike="noStrike" dirty="0">
                          <a:solidFill>
                            <a:srgbClr val="000000"/>
                          </a:solidFill>
                          <a:effectLst/>
                          <a:latin typeface="Calibri" panose="020F0502020204030204" pitchFamily="34" charset="0"/>
                        </a:rPr>
                        <a:t>104</a:t>
                      </a:r>
                    </a:p>
                  </a:txBody>
                  <a:tcPr marL="56575"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31-May-16</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Bellow Long</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Scratch on non-rotatable flange at 1:00.</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1028</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28</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5189220"/>
                  </a:ext>
                </a:extLst>
              </a:tr>
              <a:tr h="125721">
                <a:tc>
                  <a:txBody>
                    <a:bodyPr/>
                    <a:lstStyle/>
                    <a:p>
                      <a:pPr algn="l" fontAlgn="b"/>
                      <a:r>
                        <a:rPr lang="en-US" sz="700" b="1" i="0" u="none" strike="noStrike" dirty="0">
                          <a:solidFill>
                            <a:srgbClr val="000000"/>
                          </a:solidFill>
                          <a:effectLst/>
                          <a:latin typeface="Calibri" panose="020F0502020204030204" pitchFamily="34" charset="0"/>
                        </a:rPr>
                        <a:t>105</a:t>
                      </a:r>
                    </a:p>
                  </a:txBody>
                  <a:tcPr marL="56575"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2-Jun-16</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Bellow Long</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Scratches on rotatable flange at 12:00 and 6:00.</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1032</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32</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7782060"/>
                  </a:ext>
                </a:extLst>
              </a:tr>
              <a:tr h="251442">
                <a:tc>
                  <a:txBody>
                    <a:bodyPr/>
                    <a:lstStyle/>
                    <a:p>
                      <a:pPr algn="l" fontAlgn="b"/>
                      <a:r>
                        <a:rPr lang="en-US" sz="700" b="1" i="0" u="none" strike="noStrike" dirty="0">
                          <a:solidFill>
                            <a:srgbClr val="000000"/>
                          </a:solidFill>
                          <a:effectLst/>
                          <a:latin typeface="Calibri" panose="020F0502020204030204" pitchFamily="34" charset="0"/>
                        </a:rPr>
                        <a:t>218</a:t>
                      </a:r>
                    </a:p>
                  </a:txBody>
                  <a:tcPr marL="56575"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25-Jul-16</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Bellow Long</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Remnant magnetic field measurement exceeds requirement. Checks .023-.050 at welds.</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2001</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36</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9058293"/>
                  </a:ext>
                </a:extLst>
              </a:tr>
              <a:tr h="251442">
                <a:tc>
                  <a:txBody>
                    <a:bodyPr/>
                    <a:lstStyle/>
                    <a:p>
                      <a:pPr algn="l" fontAlgn="b"/>
                      <a:r>
                        <a:rPr lang="en-US" sz="700" b="1" i="0" u="none" strike="noStrike" dirty="0">
                          <a:solidFill>
                            <a:srgbClr val="000000"/>
                          </a:solidFill>
                          <a:effectLst/>
                          <a:latin typeface="Calibri" panose="020F0502020204030204" pitchFamily="34" charset="0"/>
                        </a:rPr>
                        <a:t>219</a:t>
                      </a:r>
                    </a:p>
                  </a:txBody>
                  <a:tcPr marL="56575"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25-Jul-16</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Bellow Long</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Remnant magnetic field measurement exceeds requirement. Checks .040-.140 at welds.</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2002</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37</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6286" marR="6286" marT="62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5146672"/>
                  </a:ext>
                </a:extLst>
              </a:tr>
            </a:tbl>
          </a:graphicData>
        </a:graphic>
      </p:graphicFrame>
    </p:spTree>
    <p:extLst>
      <p:ext uri="{BB962C8B-B14F-4D97-AF65-F5344CB8AC3E}">
        <p14:creationId xmlns:p14="http://schemas.microsoft.com/office/powerpoint/2010/main" val="16776672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Open NCRs: Bellows (cont.)</a:t>
            </a:r>
          </a:p>
        </p:txBody>
      </p:sp>
      <p:graphicFrame>
        <p:nvGraphicFramePr>
          <p:cNvPr id="5" name="Content Placeholder 4"/>
          <p:cNvGraphicFramePr>
            <a:graphicFrameLocks noGrp="1"/>
          </p:cNvGraphicFramePr>
          <p:nvPr>
            <p:ph idx="4294967295"/>
          </p:nvPr>
        </p:nvGraphicFramePr>
        <p:xfrm>
          <a:off x="457200" y="1688524"/>
          <a:ext cx="8229601" cy="4349314"/>
        </p:xfrm>
        <a:graphic>
          <a:graphicData uri="http://schemas.openxmlformats.org/drawingml/2006/table">
            <a:tbl>
              <a:tblPr/>
              <a:tblGrid>
                <a:gridCol w="758803">
                  <a:extLst>
                    <a:ext uri="{9D8B030D-6E8A-4147-A177-3AD203B41FA5}">
                      <a16:colId xmlns:a16="http://schemas.microsoft.com/office/drawing/2014/main" val="4238472954"/>
                    </a:ext>
                  </a:extLst>
                </a:gridCol>
                <a:gridCol w="827010">
                  <a:extLst>
                    <a:ext uri="{9D8B030D-6E8A-4147-A177-3AD203B41FA5}">
                      <a16:colId xmlns:a16="http://schemas.microsoft.com/office/drawing/2014/main" val="1751886351"/>
                    </a:ext>
                  </a:extLst>
                </a:gridCol>
                <a:gridCol w="895217">
                  <a:extLst>
                    <a:ext uri="{9D8B030D-6E8A-4147-A177-3AD203B41FA5}">
                      <a16:colId xmlns:a16="http://schemas.microsoft.com/office/drawing/2014/main" val="1509454067"/>
                    </a:ext>
                  </a:extLst>
                </a:gridCol>
                <a:gridCol w="2438400">
                  <a:extLst>
                    <a:ext uri="{9D8B030D-6E8A-4147-A177-3AD203B41FA5}">
                      <a16:colId xmlns:a16="http://schemas.microsoft.com/office/drawing/2014/main" val="1447980047"/>
                    </a:ext>
                  </a:extLst>
                </a:gridCol>
                <a:gridCol w="298406">
                  <a:extLst>
                    <a:ext uri="{9D8B030D-6E8A-4147-A177-3AD203B41FA5}">
                      <a16:colId xmlns:a16="http://schemas.microsoft.com/office/drawing/2014/main" val="936504738"/>
                    </a:ext>
                  </a:extLst>
                </a:gridCol>
                <a:gridCol w="997527">
                  <a:extLst>
                    <a:ext uri="{9D8B030D-6E8A-4147-A177-3AD203B41FA5}">
                      <a16:colId xmlns:a16="http://schemas.microsoft.com/office/drawing/2014/main" val="1024858043"/>
                    </a:ext>
                  </a:extLst>
                </a:gridCol>
                <a:gridCol w="818484">
                  <a:extLst>
                    <a:ext uri="{9D8B030D-6E8A-4147-A177-3AD203B41FA5}">
                      <a16:colId xmlns:a16="http://schemas.microsoft.com/office/drawing/2014/main" val="970002215"/>
                    </a:ext>
                  </a:extLst>
                </a:gridCol>
                <a:gridCol w="1195754">
                  <a:extLst>
                    <a:ext uri="{9D8B030D-6E8A-4147-A177-3AD203B41FA5}">
                      <a16:colId xmlns:a16="http://schemas.microsoft.com/office/drawing/2014/main" val="3091542897"/>
                    </a:ext>
                  </a:extLst>
                </a:gridCol>
              </a:tblGrid>
              <a:tr h="127921">
                <a:tc gridSpan="8">
                  <a:txBody>
                    <a:bodyPr/>
                    <a:lstStyle/>
                    <a:p>
                      <a:pPr algn="ctr" fontAlgn="ctr"/>
                      <a:r>
                        <a:rPr lang="en-US" sz="700" b="1" i="0" u="none" strike="noStrike" dirty="0">
                          <a:solidFill>
                            <a:srgbClr val="000000"/>
                          </a:solidFill>
                          <a:effectLst/>
                          <a:latin typeface="Calibri" panose="020F0502020204030204" pitchFamily="34" charset="0"/>
                        </a:rPr>
                        <a:t>Status Report for L2PRD-NCR,L2PRD-NCR on 06-Sep-16</a:t>
                      </a:r>
                    </a:p>
                  </a:txBody>
                  <a:tcPr marL="6396" marR="6396" marT="6396"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24859098"/>
                  </a:ext>
                </a:extLst>
              </a:tr>
              <a:tr h="127921">
                <a:tc>
                  <a:txBody>
                    <a:bodyPr/>
                    <a:lstStyle/>
                    <a:p>
                      <a:pPr algn="l" fontAlgn="ctr"/>
                      <a:r>
                        <a:rPr lang="en-US" sz="700" b="1" i="0" u="none" strike="noStrike" dirty="0">
                          <a:solidFill>
                            <a:srgbClr val="000000"/>
                          </a:solidFill>
                          <a:effectLst/>
                          <a:latin typeface="Calibri" panose="020F0502020204030204" pitchFamily="34" charset="0"/>
                        </a:rPr>
                        <a:t>TRAV_SEQ_NUM  </a:t>
                      </a:r>
                    </a:p>
                  </a:txBody>
                  <a:tcPr marL="6396" marR="6396" marT="63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dirty="0">
                          <a:solidFill>
                            <a:srgbClr val="000000"/>
                          </a:solidFill>
                          <a:effectLst/>
                          <a:latin typeface="Calibri" panose="020F0502020204030204" pitchFamily="34" charset="0"/>
                        </a:rPr>
                        <a:t>TRAV_OPEN_DATE  </a:t>
                      </a:r>
                    </a:p>
                  </a:txBody>
                  <a:tcPr marL="6396" marR="6396" marT="63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dirty="0">
                          <a:solidFill>
                            <a:srgbClr val="000000"/>
                          </a:solidFill>
                          <a:effectLst/>
                          <a:latin typeface="Calibri" panose="020F0502020204030204" pitchFamily="34" charset="0"/>
                        </a:rPr>
                        <a:t>PARTDESCRIPTION  </a:t>
                      </a:r>
                    </a:p>
                  </a:txBody>
                  <a:tcPr marL="6396" marR="6396" marT="63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dirty="0">
                          <a:solidFill>
                            <a:srgbClr val="000000"/>
                          </a:solidFill>
                          <a:effectLst/>
                          <a:latin typeface="Calibri" panose="020F0502020204030204" pitchFamily="34" charset="0"/>
                        </a:rPr>
                        <a:t>DESCRIBECOMMENT  </a:t>
                      </a:r>
                    </a:p>
                  </a:txBody>
                  <a:tcPr marL="6396" marR="6396" marT="63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dirty="0">
                          <a:solidFill>
                            <a:srgbClr val="000000"/>
                          </a:solidFill>
                          <a:effectLst/>
                          <a:latin typeface="Calibri" panose="020F0502020204030204" pitchFamily="34" charset="0"/>
                        </a:rPr>
                        <a:t>SN  </a:t>
                      </a:r>
                    </a:p>
                  </a:txBody>
                  <a:tcPr marL="6396" marR="6396" marT="63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dirty="0">
                          <a:solidFill>
                            <a:srgbClr val="000000"/>
                          </a:solidFill>
                          <a:effectLst/>
                          <a:latin typeface="Calibri" panose="020F0502020204030204" pitchFamily="34" charset="0"/>
                        </a:rPr>
                        <a:t>TRAVELERID  </a:t>
                      </a:r>
                    </a:p>
                  </a:txBody>
                  <a:tcPr marL="6396" marR="6396" marT="63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dirty="0">
                          <a:solidFill>
                            <a:srgbClr val="000000"/>
                          </a:solidFill>
                          <a:effectLst/>
                          <a:latin typeface="Calibri" panose="020F0502020204030204" pitchFamily="34" charset="0"/>
                        </a:rPr>
                        <a:t>TRAVSEQNUMBER  </a:t>
                      </a:r>
                    </a:p>
                  </a:txBody>
                  <a:tcPr marL="6396" marR="6396" marT="63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dirty="0">
                          <a:solidFill>
                            <a:srgbClr val="000000"/>
                          </a:solidFill>
                          <a:effectLst/>
                          <a:latin typeface="Calibri" panose="020F0502020204030204" pitchFamily="34" charset="0"/>
                        </a:rPr>
                        <a:t>DISPOSITION  </a:t>
                      </a:r>
                    </a:p>
                  </a:txBody>
                  <a:tcPr marL="6396" marR="6396" marT="63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2773737"/>
                  </a:ext>
                </a:extLst>
              </a:tr>
              <a:tr h="255842">
                <a:tc>
                  <a:txBody>
                    <a:bodyPr/>
                    <a:lstStyle/>
                    <a:p>
                      <a:pPr algn="l" fontAlgn="b"/>
                      <a:r>
                        <a:rPr lang="en-US" sz="700" b="1" i="0" u="none" strike="noStrike" dirty="0">
                          <a:solidFill>
                            <a:srgbClr val="000000"/>
                          </a:solidFill>
                          <a:effectLst/>
                          <a:latin typeface="Calibri" panose="020F0502020204030204" pitchFamily="34" charset="0"/>
                        </a:rPr>
                        <a:t>220</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25-Jul-16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Bellow Long</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Remnant magnetic field measurement exceeds requirement. Checks .050-.190 at welds.</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2003</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38</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1044452"/>
                  </a:ext>
                </a:extLst>
              </a:tr>
              <a:tr h="255842">
                <a:tc>
                  <a:txBody>
                    <a:bodyPr/>
                    <a:lstStyle/>
                    <a:p>
                      <a:pPr algn="l" fontAlgn="b"/>
                      <a:r>
                        <a:rPr lang="en-US" sz="700" b="1" i="0" u="none" strike="noStrike" dirty="0">
                          <a:solidFill>
                            <a:srgbClr val="000000"/>
                          </a:solidFill>
                          <a:effectLst/>
                          <a:latin typeface="Calibri" panose="020F0502020204030204" pitchFamily="34" charset="0"/>
                        </a:rPr>
                        <a:t>221</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25-Jul-16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Bellow Long</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Remnant magnetic field measurement exceeds requirement. Checks .035-.075 at welds.</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2004</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39</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9250948"/>
                  </a:ext>
                </a:extLst>
              </a:tr>
              <a:tr h="255842">
                <a:tc>
                  <a:txBody>
                    <a:bodyPr/>
                    <a:lstStyle/>
                    <a:p>
                      <a:pPr algn="l" fontAlgn="b"/>
                      <a:r>
                        <a:rPr lang="en-US" sz="700" b="1" i="0" u="none" strike="noStrike" dirty="0">
                          <a:solidFill>
                            <a:srgbClr val="000000"/>
                          </a:solidFill>
                          <a:effectLst/>
                          <a:latin typeface="Calibri" panose="020F0502020204030204" pitchFamily="34" charset="0"/>
                        </a:rPr>
                        <a:t>222</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25-Jul-16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Bellow Long</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Remnant magnetic field measurement exceeds requirement. Checks .054-.080 at welds.</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2005</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40</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637529"/>
                  </a:ext>
                </a:extLst>
              </a:tr>
              <a:tr h="255842">
                <a:tc>
                  <a:txBody>
                    <a:bodyPr/>
                    <a:lstStyle/>
                    <a:p>
                      <a:pPr algn="l" fontAlgn="b"/>
                      <a:r>
                        <a:rPr lang="en-US" sz="700" b="1" i="0" u="none" strike="noStrike" dirty="0">
                          <a:solidFill>
                            <a:srgbClr val="000000"/>
                          </a:solidFill>
                          <a:effectLst/>
                          <a:latin typeface="Calibri" panose="020F0502020204030204" pitchFamily="34" charset="0"/>
                        </a:rPr>
                        <a:t>223</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25-Jul-16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Bellow Long</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Remnant magnetic field measurement exceeds requirement. Checks .070-.140 at welds.</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2006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41</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5359233"/>
                  </a:ext>
                </a:extLst>
              </a:tr>
              <a:tr h="255842">
                <a:tc>
                  <a:txBody>
                    <a:bodyPr/>
                    <a:lstStyle/>
                    <a:p>
                      <a:pPr algn="l" fontAlgn="b"/>
                      <a:r>
                        <a:rPr lang="en-US" sz="700" b="1" i="0" u="none" strike="noStrike" dirty="0">
                          <a:solidFill>
                            <a:srgbClr val="000000"/>
                          </a:solidFill>
                          <a:effectLst/>
                          <a:latin typeface="Calibri" panose="020F0502020204030204" pitchFamily="34" charset="0"/>
                        </a:rPr>
                        <a:t>224</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25-Jul-16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Bellow Long</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Remnant magnetic field measurement exceeds requirement. Checks .080-.170 at welds.</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2008</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43</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6447382"/>
                  </a:ext>
                </a:extLst>
              </a:tr>
              <a:tr h="255842">
                <a:tc>
                  <a:txBody>
                    <a:bodyPr/>
                    <a:lstStyle/>
                    <a:p>
                      <a:pPr algn="l" fontAlgn="b"/>
                      <a:r>
                        <a:rPr lang="en-US" sz="700" b="1" i="0" u="none" strike="noStrike" dirty="0">
                          <a:solidFill>
                            <a:srgbClr val="000000"/>
                          </a:solidFill>
                          <a:effectLst/>
                          <a:latin typeface="Calibri" panose="020F0502020204030204" pitchFamily="34" charset="0"/>
                        </a:rPr>
                        <a:t>225</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25-Jul-16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Bellow Long</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Remnant magnetic field measurement exceeds requirement. Checks .065-.190 at welds.</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2010</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45</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8680751"/>
                  </a:ext>
                </a:extLst>
              </a:tr>
              <a:tr h="255842">
                <a:tc>
                  <a:txBody>
                    <a:bodyPr/>
                    <a:lstStyle/>
                    <a:p>
                      <a:pPr algn="l" fontAlgn="b"/>
                      <a:r>
                        <a:rPr lang="en-US" sz="700" b="1" i="0" u="none" strike="noStrike" dirty="0">
                          <a:solidFill>
                            <a:srgbClr val="000000"/>
                          </a:solidFill>
                          <a:effectLst/>
                          <a:latin typeface="Calibri" panose="020F0502020204030204" pitchFamily="34" charset="0"/>
                        </a:rPr>
                        <a:t>226</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25-Jul-16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Bellow Long</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Remnant magnetic field measurement exceeds requirement. Checks .100 at welds.</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2011</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46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218298"/>
                  </a:ext>
                </a:extLst>
              </a:tr>
              <a:tr h="255842">
                <a:tc>
                  <a:txBody>
                    <a:bodyPr/>
                    <a:lstStyle/>
                    <a:p>
                      <a:pPr algn="l" fontAlgn="b"/>
                      <a:r>
                        <a:rPr lang="en-US" sz="700" b="1" i="0" u="none" strike="noStrike" dirty="0">
                          <a:solidFill>
                            <a:srgbClr val="000000"/>
                          </a:solidFill>
                          <a:effectLst/>
                          <a:latin typeface="Calibri" panose="020F0502020204030204" pitchFamily="34" charset="0"/>
                        </a:rPr>
                        <a:t>227</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25-Jul-16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Bellow Long</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Remnant magnetic field measurement exceeds requirement. Checks .130-.145 at welds.</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2012</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47</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3438253"/>
                  </a:ext>
                </a:extLst>
              </a:tr>
              <a:tr h="255842">
                <a:tc>
                  <a:txBody>
                    <a:bodyPr/>
                    <a:lstStyle/>
                    <a:p>
                      <a:pPr algn="l" fontAlgn="b"/>
                      <a:r>
                        <a:rPr lang="en-US" sz="700" b="1" i="0" u="none" strike="noStrike" dirty="0">
                          <a:solidFill>
                            <a:srgbClr val="000000"/>
                          </a:solidFill>
                          <a:effectLst/>
                          <a:latin typeface="Calibri" panose="020F0502020204030204" pitchFamily="34" charset="0"/>
                        </a:rPr>
                        <a:t>228</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25-Jul-16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Bellow Long</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Remnant magnetic field measurement exceeds requirement. Checks .075-.260 at welds.</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2013</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48</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Hold/Re-measure</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3372965"/>
                  </a:ext>
                </a:extLst>
              </a:tr>
              <a:tr h="255842">
                <a:tc>
                  <a:txBody>
                    <a:bodyPr/>
                    <a:lstStyle/>
                    <a:p>
                      <a:pPr algn="l" fontAlgn="b"/>
                      <a:r>
                        <a:rPr lang="en-US" sz="700" b="1" i="0" u="none" strike="noStrike" dirty="0">
                          <a:solidFill>
                            <a:srgbClr val="000000"/>
                          </a:solidFill>
                          <a:effectLst/>
                          <a:latin typeface="Calibri" panose="020F0502020204030204" pitchFamily="34" charset="0"/>
                        </a:rPr>
                        <a:t>229</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25-Jul-16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Bellow Long</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Remnant magnetic field measurement exceeds requirement. Checks .050-.145 at welds.</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2014</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49</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Hold/Re-measure</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0460917"/>
                  </a:ext>
                </a:extLst>
              </a:tr>
              <a:tr h="255842">
                <a:tc>
                  <a:txBody>
                    <a:bodyPr/>
                    <a:lstStyle/>
                    <a:p>
                      <a:pPr algn="l" fontAlgn="b"/>
                      <a:r>
                        <a:rPr lang="en-US" sz="700" b="1" i="0" u="none" strike="noStrike" dirty="0">
                          <a:solidFill>
                            <a:srgbClr val="000000"/>
                          </a:solidFill>
                          <a:effectLst/>
                          <a:latin typeface="Calibri" panose="020F0502020204030204" pitchFamily="34" charset="0"/>
                        </a:rPr>
                        <a:t>230</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26-Jul-16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Bellow Long</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Remnant magnetic field measurement exceeds requirement. Checks .075-.150</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2015</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50</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362702"/>
                  </a:ext>
                </a:extLst>
              </a:tr>
              <a:tr h="255842">
                <a:tc>
                  <a:txBody>
                    <a:bodyPr/>
                    <a:lstStyle/>
                    <a:p>
                      <a:pPr algn="l" fontAlgn="b"/>
                      <a:r>
                        <a:rPr lang="en-US" sz="700" b="1" i="0" u="none" strike="noStrike" dirty="0">
                          <a:solidFill>
                            <a:srgbClr val="000000"/>
                          </a:solidFill>
                          <a:effectLst/>
                          <a:latin typeface="Calibri" panose="020F0502020204030204" pitchFamily="34" charset="0"/>
                        </a:rPr>
                        <a:t>231</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26-Jul-16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Bellow Long</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Remnant magnetic field measurement exceeds requirement. Checks .098-.155</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2016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51</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51850"/>
                  </a:ext>
                </a:extLst>
              </a:tr>
              <a:tr h="255842">
                <a:tc>
                  <a:txBody>
                    <a:bodyPr/>
                    <a:lstStyle/>
                    <a:p>
                      <a:pPr algn="l" fontAlgn="b"/>
                      <a:r>
                        <a:rPr lang="en-US" sz="700" b="1" i="0" u="none" strike="noStrike" dirty="0">
                          <a:solidFill>
                            <a:srgbClr val="000000"/>
                          </a:solidFill>
                          <a:effectLst/>
                          <a:latin typeface="Calibri" panose="020F0502020204030204" pitchFamily="34" charset="0"/>
                        </a:rPr>
                        <a:t>232</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26-Jul-16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Bellow Long</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Remnant magnetic field measurement exceeds requirement. Checks .065-.255</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2017</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52</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9641933"/>
                  </a:ext>
                </a:extLst>
              </a:tr>
              <a:tr h="255842">
                <a:tc>
                  <a:txBody>
                    <a:bodyPr/>
                    <a:lstStyle/>
                    <a:p>
                      <a:pPr algn="l" fontAlgn="b"/>
                      <a:r>
                        <a:rPr lang="en-US" sz="700" b="1" i="0" u="none" strike="noStrike" dirty="0">
                          <a:solidFill>
                            <a:srgbClr val="000000"/>
                          </a:solidFill>
                          <a:effectLst/>
                          <a:latin typeface="Calibri" panose="020F0502020204030204" pitchFamily="34" charset="0"/>
                        </a:rPr>
                        <a:t>233</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26-Jul-16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Bellow Long</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Remnant magnetic field measurement exceeds requirement. Checks .088-.302</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2018</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53</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7879091"/>
                  </a:ext>
                </a:extLst>
              </a:tr>
              <a:tr h="255842">
                <a:tc>
                  <a:txBody>
                    <a:bodyPr/>
                    <a:lstStyle/>
                    <a:p>
                      <a:pPr algn="l" fontAlgn="b"/>
                      <a:r>
                        <a:rPr lang="en-US" sz="700" b="1" i="0" u="none" strike="noStrike" dirty="0">
                          <a:solidFill>
                            <a:srgbClr val="000000"/>
                          </a:solidFill>
                          <a:effectLst/>
                          <a:latin typeface="Calibri" panose="020F0502020204030204" pitchFamily="34" charset="0"/>
                        </a:rPr>
                        <a:t>234</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26-Jul-16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Bellow Long</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Remnant magnetic field measurement exceeds requirement. Checks .070-.280</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2019</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54</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6324106"/>
                  </a:ext>
                </a:extLst>
              </a:tr>
              <a:tr h="255842">
                <a:tc>
                  <a:txBody>
                    <a:bodyPr/>
                    <a:lstStyle/>
                    <a:p>
                      <a:pPr algn="l" fontAlgn="b"/>
                      <a:r>
                        <a:rPr lang="en-US" sz="700" b="1" i="0" u="none" strike="noStrike" dirty="0">
                          <a:solidFill>
                            <a:srgbClr val="000000"/>
                          </a:solidFill>
                          <a:effectLst/>
                          <a:latin typeface="Calibri" panose="020F0502020204030204" pitchFamily="34" charset="0"/>
                        </a:rPr>
                        <a:t>235</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26-Jul-16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Bellow Long</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Remnant magnetic field measurement exceeds requirement. Checks .024-.375</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2020</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55</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2409564"/>
                  </a:ext>
                </a:extLst>
              </a:tr>
            </a:tbl>
          </a:graphicData>
        </a:graphic>
      </p:graphicFrame>
    </p:spTree>
    <p:extLst>
      <p:ext uri="{BB962C8B-B14F-4D97-AF65-F5344CB8AC3E}">
        <p14:creationId xmlns:p14="http://schemas.microsoft.com/office/powerpoint/2010/main" val="5160701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Open NCRs: Bellows (cont.)</a:t>
            </a:r>
          </a:p>
        </p:txBody>
      </p:sp>
      <p:graphicFrame>
        <p:nvGraphicFramePr>
          <p:cNvPr id="4" name="Content Placeholder 3"/>
          <p:cNvGraphicFramePr>
            <a:graphicFrameLocks noGrp="1"/>
          </p:cNvGraphicFramePr>
          <p:nvPr>
            <p:ph idx="4294967295"/>
          </p:nvPr>
        </p:nvGraphicFramePr>
        <p:xfrm>
          <a:off x="457200" y="1624564"/>
          <a:ext cx="8229601" cy="4477235"/>
        </p:xfrm>
        <a:graphic>
          <a:graphicData uri="http://schemas.openxmlformats.org/drawingml/2006/table">
            <a:tbl>
              <a:tblPr/>
              <a:tblGrid>
                <a:gridCol w="758803">
                  <a:extLst>
                    <a:ext uri="{9D8B030D-6E8A-4147-A177-3AD203B41FA5}">
                      <a16:colId xmlns:a16="http://schemas.microsoft.com/office/drawing/2014/main" val="3437731930"/>
                    </a:ext>
                  </a:extLst>
                </a:gridCol>
                <a:gridCol w="827010">
                  <a:extLst>
                    <a:ext uri="{9D8B030D-6E8A-4147-A177-3AD203B41FA5}">
                      <a16:colId xmlns:a16="http://schemas.microsoft.com/office/drawing/2014/main" val="2100932458"/>
                    </a:ext>
                  </a:extLst>
                </a:gridCol>
                <a:gridCol w="895217">
                  <a:extLst>
                    <a:ext uri="{9D8B030D-6E8A-4147-A177-3AD203B41FA5}">
                      <a16:colId xmlns:a16="http://schemas.microsoft.com/office/drawing/2014/main" val="1141940227"/>
                    </a:ext>
                  </a:extLst>
                </a:gridCol>
                <a:gridCol w="2438400">
                  <a:extLst>
                    <a:ext uri="{9D8B030D-6E8A-4147-A177-3AD203B41FA5}">
                      <a16:colId xmlns:a16="http://schemas.microsoft.com/office/drawing/2014/main" val="1797858626"/>
                    </a:ext>
                  </a:extLst>
                </a:gridCol>
                <a:gridCol w="298406">
                  <a:extLst>
                    <a:ext uri="{9D8B030D-6E8A-4147-A177-3AD203B41FA5}">
                      <a16:colId xmlns:a16="http://schemas.microsoft.com/office/drawing/2014/main" val="3308656717"/>
                    </a:ext>
                  </a:extLst>
                </a:gridCol>
                <a:gridCol w="997527">
                  <a:extLst>
                    <a:ext uri="{9D8B030D-6E8A-4147-A177-3AD203B41FA5}">
                      <a16:colId xmlns:a16="http://schemas.microsoft.com/office/drawing/2014/main" val="1822746288"/>
                    </a:ext>
                  </a:extLst>
                </a:gridCol>
                <a:gridCol w="818484">
                  <a:extLst>
                    <a:ext uri="{9D8B030D-6E8A-4147-A177-3AD203B41FA5}">
                      <a16:colId xmlns:a16="http://schemas.microsoft.com/office/drawing/2014/main" val="3371404896"/>
                    </a:ext>
                  </a:extLst>
                </a:gridCol>
                <a:gridCol w="1195754">
                  <a:extLst>
                    <a:ext uri="{9D8B030D-6E8A-4147-A177-3AD203B41FA5}">
                      <a16:colId xmlns:a16="http://schemas.microsoft.com/office/drawing/2014/main" val="550821807"/>
                    </a:ext>
                  </a:extLst>
                </a:gridCol>
              </a:tblGrid>
              <a:tr h="127921">
                <a:tc gridSpan="8">
                  <a:txBody>
                    <a:bodyPr/>
                    <a:lstStyle/>
                    <a:p>
                      <a:pPr algn="ctr" fontAlgn="ctr"/>
                      <a:r>
                        <a:rPr lang="en-US" sz="700" b="1" i="0" u="none" strike="noStrike" dirty="0">
                          <a:solidFill>
                            <a:srgbClr val="000000"/>
                          </a:solidFill>
                          <a:effectLst/>
                          <a:latin typeface="Calibri" panose="020F0502020204030204" pitchFamily="34" charset="0"/>
                        </a:rPr>
                        <a:t>Status Report for L2PRD-NCR,L2PRD-NCR on 06-Sep-16</a:t>
                      </a:r>
                    </a:p>
                  </a:txBody>
                  <a:tcPr marL="6396" marR="6396" marT="6396"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95511248"/>
                  </a:ext>
                </a:extLst>
              </a:tr>
              <a:tr h="127921">
                <a:tc>
                  <a:txBody>
                    <a:bodyPr/>
                    <a:lstStyle/>
                    <a:p>
                      <a:pPr algn="l" fontAlgn="ctr"/>
                      <a:r>
                        <a:rPr lang="en-US" sz="700" b="1" i="0" u="none" strike="noStrike" dirty="0">
                          <a:solidFill>
                            <a:srgbClr val="000000"/>
                          </a:solidFill>
                          <a:effectLst/>
                          <a:latin typeface="Calibri" panose="020F0502020204030204" pitchFamily="34" charset="0"/>
                        </a:rPr>
                        <a:t>TRAV_SEQ_NUM  </a:t>
                      </a:r>
                    </a:p>
                  </a:txBody>
                  <a:tcPr marL="6396" marR="6396" marT="63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dirty="0">
                          <a:solidFill>
                            <a:srgbClr val="000000"/>
                          </a:solidFill>
                          <a:effectLst/>
                          <a:latin typeface="Calibri" panose="020F0502020204030204" pitchFamily="34" charset="0"/>
                        </a:rPr>
                        <a:t>TRAV_OPEN_DATE  </a:t>
                      </a:r>
                    </a:p>
                  </a:txBody>
                  <a:tcPr marL="6396" marR="6396" marT="63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dirty="0">
                          <a:solidFill>
                            <a:srgbClr val="000000"/>
                          </a:solidFill>
                          <a:effectLst/>
                          <a:latin typeface="Calibri" panose="020F0502020204030204" pitchFamily="34" charset="0"/>
                        </a:rPr>
                        <a:t>PARTDESCRIPTION  </a:t>
                      </a:r>
                    </a:p>
                  </a:txBody>
                  <a:tcPr marL="6396" marR="6396" marT="63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dirty="0">
                          <a:solidFill>
                            <a:srgbClr val="000000"/>
                          </a:solidFill>
                          <a:effectLst/>
                          <a:latin typeface="Calibri" panose="020F0502020204030204" pitchFamily="34" charset="0"/>
                        </a:rPr>
                        <a:t>DESCRIBECOMMENT  </a:t>
                      </a:r>
                    </a:p>
                  </a:txBody>
                  <a:tcPr marL="6396" marR="6396" marT="63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dirty="0">
                          <a:solidFill>
                            <a:srgbClr val="000000"/>
                          </a:solidFill>
                          <a:effectLst/>
                          <a:latin typeface="Calibri" panose="020F0502020204030204" pitchFamily="34" charset="0"/>
                        </a:rPr>
                        <a:t>SN  </a:t>
                      </a:r>
                    </a:p>
                  </a:txBody>
                  <a:tcPr marL="6396" marR="6396" marT="63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dirty="0">
                          <a:solidFill>
                            <a:srgbClr val="000000"/>
                          </a:solidFill>
                          <a:effectLst/>
                          <a:latin typeface="Calibri" panose="020F0502020204030204" pitchFamily="34" charset="0"/>
                        </a:rPr>
                        <a:t>TRAVELERID  </a:t>
                      </a:r>
                    </a:p>
                  </a:txBody>
                  <a:tcPr marL="6396" marR="6396" marT="63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dirty="0">
                          <a:solidFill>
                            <a:srgbClr val="000000"/>
                          </a:solidFill>
                          <a:effectLst/>
                          <a:latin typeface="Calibri" panose="020F0502020204030204" pitchFamily="34" charset="0"/>
                        </a:rPr>
                        <a:t>TRAVSEQNUMBER  </a:t>
                      </a:r>
                    </a:p>
                  </a:txBody>
                  <a:tcPr marL="6396" marR="6396" marT="63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dirty="0">
                          <a:solidFill>
                            <a:srgbClr val="000000"/>
                          </a:solidFill>
                          <a:effectLst/>
                          <a:latin typeface="Calibri" panose="020F0502020204030204" pitchFamily="34" charset="0"/>
                        </a:rPr>
                        <a:t>DISPOSITION  </a:t>
                      </a:r>
                    </a:p>
                  </a:txBody>
                  <a:tcPr marL="6396" marR="6396" marT="63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8068905"/>
                  </a:ext>
                </a:extLst>
              </a:tr>
              <a:tr h="127921">
                <a:tc>
                  <a:txBody>
                    <a:bodyPr/>
                    <a:lstStyle/>
                    <a:p>
                      <a:pPr algn="l" fontAlgn="b"/>
                      <a:r>
                        <a:rPr lang="en-US" sz="700" b="1" i="0" u="none" strike="noStrike" dirty="0">
                          <a:solidFill>
                            <a:srgbClr val="000000"/>
                          </a:solidFill>
                          <a:effectLst/>
                          <a:latin typeface="Calibri" panose="020F0502020204030204" pitchFamily="34" charset="0"/>
                        </a:rPr>
                        <a:t>253</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1-Aug-16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Bellow long</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Remnant magnetic field checks .080-.280.</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2021</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56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7225654"/>
                  </a:ext>
                </a:extLst>
              </a:tr>
              <a:tr h="127921">
                <a:tc>
                  <a:txBody>
                    <a:bodyPr/>
                    <a:lstStyle/>
                    <a:p>
                      <a:pPr algn="l" fontAlgn="b"/>
                      <a:r>
                        <a:rPr lang="en-US" sz="700" b="1" i="0" u="none" strike="noStrike" dirty="0">
                          <a:solidFill>
                            <a:srgbClr val="000000"/>
                          </a:solidFill>
                          <a:effectLst/>
                          <a:latin typeface="Calibri" panose="020F0502020204030204" pitchFamily="34" charset="0"/>
                        </a:rPr>
                        <a:t>254</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1-Aug-16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Bellow long</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Remnant magnetic field checks .160-.285.</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2022</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57</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2511931"/>
                  </a:ext>
                </a:extLst>
              </a:tr>
              <a:tr h="127921">
                <a:tc>
                  <a:txBody>
                    <a:bodyPr/>
                    <a:lstStyle/>
                    <a:p>
                      <a:pPr algn="l" fontAlgn="b"/>
                      <a:r>
                        <a:rPr lang="en-US" sz="700" b="1" i="0" u="none" strike="noStrike" dirty="0">
                          <a:solidFill>
                            <a:srgbClr val="000000"/>
                          </a:solidFill>
                          <a:effectLst/>
                          <a:latin typeface="Calibri" panose="020F0502020204030204" pitchFamily="34" charset="0"/>
                        </a:rPr>
                        <a:t>255</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1-Aug-16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Bellow long</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Remnant magnetic field checks .189-.302.</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2023</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58</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7582999"/>
                  </a:ext>
                </a:extLst>
              </a:tr>
              <a:tr h="127921">
                <a:tc>
                  <a:txBody>
                    <a:bodyPr/>
                    <a:lstStyle/>
                    <a:p>
                      <a:pPr algn="l" fontAlgn="b"/>
                      <a:r>
                        <a:rPr lang="en-US" sz="700" b="1" i="0" u="none" strike="noStrike" dirty="0">
                          <a:solidFill>
                            <a:srgbClr val="000000"/>
                          </a:solidFill>
                          <a:effectLst/>
                          <a:latin typeface="Calibri" panose="020F0502020204030204" pitchFamily="34" charset="0"/>
                        </a:rPr>
                        <a:t>256</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1-Aug-16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Bellow long</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Remnant magnetic field checks .114-.200.</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2024</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59</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3457017"/>
                  </a:ext>
                </a:extLst>
              </a:tr>
              <a:tr h="127921">
                <a:tc>
                  <a:txBody>
                    <a:bodyPr/>
                    <a:lstStyle/>
                    <a:p>
                      <a:pPr algn="l" fontAlgn="b"/>
                      <a:r>
                        <a:rPr lang="en-US" sz="700" b="1" i="0" u="none" strike="noStrike" dirty="0">
                          <a:solidFill>
                            <a:srgbClr val="000000"/>
                          </a:solidFill>
                          <a:effectLst/>
                          <a:latin typeface="Calibri" panose="020F0502020204030204" pitchFamily="34" charset="0"/>
                        </a:rPr>
                        <a:t>257</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1-Aug-16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Bellow long</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Remnant magnetic field checks .095-.258.</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2025</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60</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9270365"/>
                  </a:ext>
                </a:extLst>
              </a:tr>
              <a:tr h="127921">
                <a:tc>
                  <a:txBody>
                    <a:bodyPr/>
                    <a:lstStyle/>
                    <a:p>
                      <a:pPr algn="l" fontAlgn="b"/>
                      <a:r>
                        <a:rPr lang="en-US" sz="700" b="1" i="0" u="none" strike="noStrike" dirty="0">
                          <a:solidFill>
                            <a:srgbClr val="000000"/>
                          </a:solidFill>
                          <a:effectLst/>
                          <a:latin typeface="Calibri" panose="020F0502020204030204" pitchFamily="34" charset="0"/>
                        </a:rPr>
                        <a:t>258</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1-Aug-16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Bellow long</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Remnant magnetic field checks .288-.298.</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2026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61</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0498644"/>
                  </a:ext>
                </a:extLst>
              </a:tr>
              <a:tr h="127921">
                <a:tc>
                  <a:txBody>
                    <a:bodyPr/>
                    <a:lstStyle/>
                    <a:p>
                      <a:pPr algn="l" fontAlgn="b"/>
                      <a:r>
                        <a:rPr lang="en-US" sz="700" b="1" i="0" u="none" strike="noStrike" dirty="0">
                          <a:solidFill>
                            <a:srgbClr val="000000"/>
                          </a:solidFill>
                          <a:effectLst/>
                          <a:latin typeface="Calibri" panose="020F0502020204030204" pitchFamily="34" charset="0"/>
                        </a:rPr>
                        <a:t>270</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2-Aug-16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Bellow long</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Remnant magnetic field checks .055-.070.</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2027</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62</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125305"/>
                  </a:ext>
                </a:extLst>
              </a:tr>
              <a:tr h="127921">
                <a:tc>
                  <a:txBody>
                    <a:bodyPr/>
                    <a:lstStyle/>
                    <a:p>
                      <a:pPr algn="l" fontAlgn="b"/>
                      <a:r>
                        <a:rPr lang="en-US" sz="700" b="1" i="0" u="none" strike="noStrike" dirty="0">
                          <a:solidFill>
                            <a:srgbClr val="000000"/>
                          </a:solidFill>
                          <a:effectLst/>
                          <a:latin typeface="Calibri" panose="020F0502020204030204" pitchFamily="34" charset="0"/>
                        </a:rPr>
                        <a:t>271</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2-Aug-16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Bellow long</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Remnant magnetic field checks .112-.130.</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2028</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63</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7232358"/>
                  </a:ext>
                </a:extLst>
              </a:tr>
              <a:tr h="127921">
                <a:tc>
                  <a:txBody>
                    <a:bodyPr/>
                    <a:lstStyle/>
                    <a:p>
                      <a:pPr algn="l" fontAlgn="b"/>
                      <a:r>
                        <a:rPr lang="en-US" sz="700" b="1" i="0" u="none" strike="noStrike" dirty="0">
                          <a:solidFill>
                            <a:srgbClr val="000000"/>
                          </a:solidFill>
                          <a:effectLst/>
                          <a:latin typeface="Calibri" panose="020F0502020204030204" pitchFamily="34" charset="0"/>
                        </a:rPr>
                        <a:t>272</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2-Aug-16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Bellow long</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Remnant magnetic field checks .106-.158.</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2029</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64</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7578581"/>
                  </a:ext>
                </a:extLst>
              </a:tr>
              <a:tr h="127921">
                <a:tc>
                  <a:txBody>
                    <a:bodyPr/>
                    <a:lstStyle/>
                    <a:p>
                      <a:pPr algn="l" fontAlgn="b"/>
                      <a:r>
                        <a:rPr lang="en-US" sz="700" b="1" i="0" u="none" strike="noStrike" dirty="0">
                          <a:solidFill>
                            <a:srgbClr val="000000"/>
                          </a:solidFill>
                          <a:effectLst/>
                          <a:latin typeface="Calibri" panose="020F0502020204030204" pitchFamily="34" charset="0"/>
                        </a:rPr>
                        <a:t>273</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2-Aug-16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Bellow long</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Remnant magnetic field checks .100-.177.</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2030</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65</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2712395"/>
                  </a:ext>
                </a:extLst>
              </a:tr>
              <a:tr h="127921">
                <a:tc>
                  <a:txBody>
                    <a:bodyPr/>
                    <a:lstStyle/>
                    <a:p>
                      <a:pPr algn="l" fontAlgn="b"/>
                      <a:r>
                        <a:rPr lang="en-US" sz="700" b="1" i="0" u="none" strike="noStrike" dirty="0">
                          <a:solidFill>
                            <a:srgbClr val="000000"/>
                          </a:solidFill>
                          <a:effectLst/>
                          <a:latin typeface="Calibri" panose="020F0502020204030204" pitchFamily="34" charset="0"/>
                        </a:rPr>
                        <a:t>274</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2-Aug-16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Bellow long</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Remnant magnetic field checks .091-.098.</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2031</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66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40991"/>
                  </a:ext>
                </a:extLst>
              </a:tr>
              <a:tr h="127921">
                <a:tc>
                  <a:txBody>
                    <a:bodyPr/>
                    <a:lstStyle/>
                    <a:p>
                      <a:pPr algn="l" fontAlgn="b"/>
                      <a:r>
                        <a:rPr lang="en-US" sz="700" b="1" i="0" u="none" strike="noStrike" dirty="0">
                          <a:solidFill>
                            <a:srgbClr val="000000"/>
                          </a:solidFill>
                          <a:effectLst/>
                          <a:latin typeface="Calibri" panose="020F0502020204030204" pitchFamily="34" charset="0"/>
                        </a:rPr>
                        <a:t>275</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2-Aug-16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Bellow long</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Remnant magnetic field checks .090-.220.</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2032</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67</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7186539"/>
                  </a:ext>
                </a:extLst>
              </a:tr>
              <a:tr h="127921">
                <a:tc>
                  <a:txBody>
                    <a:bodyPr/>
                    <a:lstStyle/>
                    <a:p>
                      <a:pPr algn="l" fontAlgn="b"/>
                      <a:r>
                        <a:rPr lang="en-US" sz="700" b="1" i="0" u="none" strike="noStrike" dirty="0">
                          <a:solidFill>
                            <a:srgbClr val="000000"/>
                          </a:solidFill>
                          <a:effectLst/>
                          <a:latin typeface="Calibri" panose="020F0502020204030204" pitchFamily="34" charset="0"/>
                        </a:rPr>
                        <a:t>325</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8-Aug-16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Bellow long</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Remnant magnetic field measurement checks .080-.200.</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2033</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68</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2391305"/>
                  </a:ext>
                </a:extLst>
              </a:tr>
              <a:tr h="127921">
                <a:tc>
                  <a:txBody>
                    <a:bodyPr/>
                    <a:lstStyle/>
                    <a:p>
                      <a:pPr algn="l" fontAlgn="b"/>
                      <a:r>
                        <a:rPr lang="en-US" sz="700" b="1" i="0" u="none" strike="noStrike" dirty="0">
                          <a:solidFill>
                            <a:srgbClr val="000000"/>
                          </a:solidFill>
                          <a:effectLst/>
                          <a:latin typeface="Calibri" panose="020F0502020204030204" pitchFamily="34" charset="0"/>
                        </a:rPr>
                        <a:t>326</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8-Aug-16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Bellow long</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Remnant magnetic field measurement checks .087-.095.</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2034</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69</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2165858"/>
                  </a:ext>
                </a:extLst>
              </a:tr>
              <a:tr h="127921">
                <a:tc>
                  <a:txBody>
                    <a:bodyPr/>
                    <a:lstStyle/>
                    <a:p>
                      <a:pPr algn="l" fontAlgn="b"/>
                      <a:r>
                        <a:rPr lang="en-US" sz="700" b="1" i="0" u="none" strike="noStrike" dirty="0">
                          <a:solidFill>
                            <a:srgbClr val="000000"/>
                          </a:solidFill>
                          <a:effectLst/>
                          <a:latin typeface="Calibri" panose="020F0502020204030204" pitchFamily="34" charset="0"/>
                        </a:rPr>
                        <a:t>327</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8-Aug-16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Bellow long</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Remnant magnetic field measurement checks .152-.345.</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2035</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70</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0325199"/>
                  </a:ext>
                </a:extLst>
              </a:tr>
              <a:tr h="127921">
                <a:tc>
                  <a:txBody>
                    <a:bodyPr/>
                    <a:lstStyle/>
                    <a:p>
                      <a:pPr algn="l" fontAlgn="b"/>
                      <a:r>
                        <a:rPr lang="en-US" sz="700" b="1" i="0" u="none" strike="noStrike" dirty="0">
                          <a:solidFill>
                            <a:srgbClr val="000000"/>
                          </a:solidFill>
                          <a:effectLst/>
                          <a:latin typeface="Calibri" panose="020F0502020204030204" pitchFamily="34" charset="0"/>
                        </a:rPr>
                        <a:t>328</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8-Aug-16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Bellow long</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Remnant magnetic field measurement checks .062-.092.</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2036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71</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0980329"/>
                  </a:ext>
                </a:extLst>
              </a:tr>
              <a:tr h="127921">
                <a:tc>
                  <a:txBody>
                    <a:bodyPr/>
                    <a:lstStyle/>
                    <a:p>
                      <a:pPr algn="l" fontAlgn="b"/>
                      <a:r>
                        <a:rPr lang="en-US" sz="700" b="1" i="0" u="none" strike="noStrike" dirty="0">
                          <a:solidFill>
                            <a:srgbClr val="000000"/>
                          </a:solidFill>
                          <a:effectLst/>
                          <a:latin typeface="Calibri" panose="020F0502020204030204" pitchFamily="34" charset="0"/>
                        </a:rPr>
                        <a:t>329</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8-Aug-16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Bellow long</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Remnant magnetic field measurement checks .150-.185.</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2037</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72</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5714981"/>
                  </a:ext>
                </a:extLst>
              </a:tr>
              <a:tr h="127921">
                <a:tc>
                  <a:txBody>
                    <a:bodyPr/>
                    <a:lstStyle/>
                    <a:p>
                      <a:pPr algn="l" fontAlgn="b"/>
                      <a:r>
                        <a:rPr lang="en-US" sz="700" b="1" i="0" u="none" strike="noStrike" dirty="0">
                          <a:solidFill>
                            <a:srgbClr val="000000"/>
                          </a:solidFill>
                          <a:effectLst/>
                          <a:latin typeface="Calibri" panose="020F0502020204030204" pitchFamily="34" charset="0"/>
                        </a:rPr>
                        <a:t>330</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8-Aug-16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Bellow long</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Remnant magnetic field measurement checks .052-.141.</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2038</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73</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9327623"/>
                  </a:ext>
                </a:extLst>
              </a:tr>
              <a:tr h="127921">
                <a:tc>
                  <a:txBody>
                    <a:bodyPr/>
                    <a:lstStyle/>
                    <a:p>
                      <a:pPr algn="l" fontAlgn="b"/>
                      <a:r>
                        <a:rPr lang="en-US" sz="700" b="1" i="0" u="none" strike="noStrike" dirty="0">
                          <a:solidFill>
                            <a:srgbClr val="000000"/>
                          </a:solidFill>
                          <a:effectLst/>
                          <a:latin typeface="Calibri" panose="020F0502020204030204" pitchFamily="34" charset="0"/>
                        </a:rPr>
                        <a:t>331</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8-Aug-16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Bellow long</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Remnant magnetic field measurement checks .075-.130.</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2039</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74</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9880191"/>
                  </a:ext>
                </a:extLst>
              </a:tr>
              <a:tr h="127921">
                <a:tc>
                  <a:txBody>
                    <a:bodyPr/>
                    <a:lstStyle/>
                    <a:p>
                      <a:pPr algn="l" fontAlgn="b"/>
                      <a:r>
                        <a:rPr lang="en-US" sz="700" b="1" i="0" u="none" strike="noStrike" dirty="0">
                          <a:solidFill>
                            <a:srgbClr val="000000"/>
                          </a:solidFill>
                          <a:effectLst/>
                          <a:latin typeface="Calibri" panose="020F0502020204030204" pitchFamily="34" charset="0"/>
                        </a:rPr>
                        <a:t>332</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8-Aug-16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Bellow long</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Remnant magnetic field measurement checks .062-.102.</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2040</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75</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3526543"/>
                  </a:ext>
                </a:extLst>
              </a:tr>
              <a:tr h="127921">
                <a:tc>
                  <a:txBody>
                    <a:bodyPr/>
                    <a:lstStyle/>
                    <a:p>
                      <a:pPr algn="l" fontAlgn="b"/>
                      <a:r>
                        <a:rPr lang="en-US" sz="700" b="1" i="0" u="none" strike="noStrike" dirty="0">
                          <a:solidFill>
                            <a:srgbClr val="000000"/>
                          </a:solidFill>
                          <a:effectLst/>
                          <a:latin typeface="Calibri" panose="020F0502020204030204" pitchFamily="34" charset="0"/>
                        </a:rPr>
                        <a:t>333</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8-Aug-16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Bellow long</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Remnant magnetic field measurement checks .073-.142.</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2041</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76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8359303"/>
                  </a:ext>
                </a:extLst>
              </a:tr>
              <a:tr h="127921">
                <a:tc>
                  <a:txBody>
                    <a:bodyPr/>
                    <a:lstStyle/>
                    <a:p>
                      <a:pPr algn="l" fontAlgn="b"/>
                      <a:r>
                        <a:rPr lang="en-US" sz="700" b="1" i="0" u="none" strike="noStrike" dirty="0">
                          <a:solidFill>
                            <a:srgbClr val="000000"/>
                          </a:solidFill>
                          <a:effectLst/>
                          <a:latin typeface="Calibri" panose="020F0502020204030204" pitchFamily="34" charset="0"/>
                        </a:rPr>
                        <a:t>334</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8-Aug-16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Bellow long</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Remnant magnetic field measurement checks .050-.064.</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2042</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77</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5108258"/>
                  </a:ext>
                </a:extLst>
              </a:tr>
              <a:tr h="255842">
                <a:tc>
                  <a:txBody>
                    <a:bodyPr/>
                    <a:lstStyle/>
                    <a:p>
                      <a:pPr algn="l" fontAlgn="b"/>
                      <a:r>
                        <a:rPr lang="en-US" sz="700" b="1" i="0" u="none" strike="noStrike" dirty="0">
                          <a:solidFill>
                            <a:srgbClr val="000000"/>
                          </a:solidFill>
                          <a:effectLst/>
                          <a:latin typeface="Calibri" panose="020F0502020204030204" pitchFamily="34" charset="0"/>
                        </a:rPr>
                        <a:t>385</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18-Aug-16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Weld protrudes out of the inside of cuff. Surface finish out of tolerance. NR flange measured 0.9 microns</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2049</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84</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Return To Vendor</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7574125"/>
                  </a:ext>
                </a:extLst>
              </a:tr>
              <a:tr h="255842">
                <a:tc>
                  <a:txBody>
                    <a:bodyPr/>
                    <a:lstStyle/>
                    <a:p>
                      <a:pPr algn="l" fontAlgn="b"/>
                      <a:r>
                        <a:rPr lang="en-US" sz="700" b="1" i="0" u="none" strike="noStrike" dirty="0">
                          <a:solidFill>
                            <a:srgbClr val="000000"/>
                          </a:solidFill>
                          <a:effectLst/>
                          <a:latin typeface="Calibri" panose="020F0502020204030204" pitchFamily="34" charset="0"/>
                        </a:rPr>
                        <a:t>386</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19-Aug-16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Weld protrudes out of cuff. Please see attached. Surface finish out of tolerance, NR flange measured 0.9 microns</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2047</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82</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2961786"/>
                  </a:ext>
                </a:extLst>
              </a:tr>
              <a:tr h="127921">
                <a:tc>
                  <a:txBody>
                    <a:bodyPr/>
                    <a:lstStyle/>
                    <a:p>
                      <a:pPr algn="l" fontAlgn="b"/>
                      <a:r>
                        <a:rPr lang="en-US" sz="700" b="1" i="0" u="none" strike="noStrike" dirty="0">
                          <a:solidFill>
                            <a:srgbClr val="000000"/>
                          </a:solidFill>
                          <a:effectLst/>
                          <a:latin typeface="Calibri" panose="020F0502020204030204" pitchFamily="34" charset="0"/>
                        </a:rPr>
                        <a:t>391</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23-Aug-16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2 light scratches on rotatable flange.</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2028</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L2PRD-CST-INSP-BLBS</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9</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Proceed to next WorkCenter</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5443633"/>
                  </a:ext>
                </a:extLst>
              </a:tr>
              <a:tr h="127921">
                <a:tc>
                  <a:txBody>
                    <a:bodyPr/>
                    <a:lstStyle/>
                    <a:p>
                      <a:pPr algn="l" fontAlgn="b"/>
                      <a:r>
                        <a:rPr lang="en-US" sz="700" b="1" i="0" u="none" strike="noStrike" dirty="0">
                          <a:solidFill>
                            <a:srgbClr val="000000"/>
                          </a:solidFill>
                          <a:effectLst/>
                          <a:latin typeface="Calibri" panose="020F0502020204030204" pitchFamily="34" charset="0"/>
                        </a:rPr>
                        <a:t>400</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29-Aug-16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Weld protrudes out of cuff.</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2003</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L2PRD-CST-INSP-BLBS</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14</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6093460"/>
                  </a:ext>
                </a:extLst>
              </a:tr>
              <a:tr h="255842">
                <a:tc>
                  <a:txBody>
                    <a:bodyPr/>
                    <a:lstStyle/>
                    <a:p>
                      <a:pPr algn="l" fontAlgn="b"/>
                      <a:r>
                        <a:rPr lang="en-US" sz="700" b="1" i="0" u="none" strike="noStrike" dirty="0">
                          <a:solidFill>
                            <a:srgbClr val="000000"/>
                          </a:solidFill>
                          <a:effectLst/>
                          <a:latin typeface="Calibri" panose="020F0502020204030204" pitchFamily="34" charset="0"/>
                        </a:rPr>
                        <a:t>401</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29-Aug-16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Surface finish out of tolerance, non rotatable flange measured 1.0 microns</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2004</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L2PRD-CST-INSP-BLBS</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15</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Hold/Re-measure</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1304219"/>
                  </a:ext>
                </a:extLst>
              </a:tr>
              <a:tr h="127921">
                <a:tc>
                  <a:txBody>
                    <a:bodyPr/>
                    <a:lstStyle/>
                    <a:p>
                      <a:pPr algn="l" fontAlgn="b"/>
                      <a:r>
                        <a:rPr lang="en-US" sz="700" b="1" i="0" u="none" strike="noStrike" dirty="0">
                          <a:solidFill>
                            <a:srgbClr val="000000"/>
                          </a:solidFill>
                          <a:effectLst/>
                          <a:latin typeface="Calibri" panose="020F0502020204030204" pitchFamily="34" charset="0"/>
                        </a:rPr>
                        <a:t>404</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1-Sep-16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Surface finish on rotate-able flange is 1.1, spec is 0.8</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2055</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92</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Hold/Re-measure</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4325636"/>
                  </a:ext>
                </a:extLst>
              </a:tr>
              <a:tr h="127921">
                <a:tc>
                  <a:txBody>
                    <a:bodyPr/>
                    <a:lstStyle/>
                    <a:p>
                      <a:pPr algn="l" fontAlgn="b"/>
                      <a:r>
                        <a:rPr lang="en-US" sz="700" b="1" i="0" u="none" strike="noStrike" dirty="0">
                          <a:solidFill>
                            <a:srgbClr val="000000"/>
                          </a:solidFill>
                          <a:effectLst/>
                          <a:latin typeface="Calibri" panose="020F0502020204030204" pitchFamily="34" charset="0"/>
                        </a:rPr>
                        <a:t>405</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1-Sep-16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Rotatable flange finish = 1.1, spec is 0.8</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2056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93</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Hold/Re-measure</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5327027"/>
                  </a:ext>
                </a:extLst>
              </a:tr>
              <a:tr h="127921">
                <a:tc>
                  <a:txBody>
                    <a:bodyPr/>
                    <a:lstStyle/>
                    <a:p>
                      <a:pPr algn="l" fontAlgn="b"/>
                      <a:r>
                        <a:rPr lang="en-US" sz="700" b="1" i="0" u="none" strike="noStrike" dirty="0">
                          <a:solidFill>
                            <a:srgbClr val="000000"/>
                          </a:solidFill>
                          <a:effectLst/>
                          <a:latin typeface="Calibri" panose="020F0502020204030204" pitchFamily="34" charset="0"/>
                        </a:rPr>
                        <a:t>406</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1-Sep-16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Large weld bead protrusion</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2057</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L2PRD-CST-INSP-BLBP</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94</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575441"/>
                  </a:ext>
                </a:extLst>
              </a:tr>
            </a:tbl>
          </a:graphicData>
        </a:graphic>
      </p:graphicFrame>
    </p:spTree>
    <p:extLst>
      <p:ext uri="{BB962C8B-B14F-4D97-AF65-F5344CB8AC3E}">
        <p14:creationId xmlns:p14="http://schemas.microsoft.com/office/powerpoint/2010/main" val="16841002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Open NCRs: BP2PH &amp; BPMFT</a:t>
            </a:r>
          </a:p>
        </p:txBody>
      </p:sp>
      <p:graphicFrame>
        <p:nvGraphicFramePr>
          <p:cNvPr id="4" name="Content Placeholder 3"/>
          <p:cNvGraphicFramePr>
            <a:graphicFrameLocks noGrp="1"/>
          </p:cNvGraphicFramePr>
          <p:nvPr>
            <p:ph idx="4294967295"/>
          </p:nvPr>
        </p:nvGraphicFramePr>
        <p:xfrm>
          <a:off x="457200" y="2520009"/>
          <a:ext cx="8229601" cy="2686344"/>
        </p:xfrm>
        <a:graphic>
          <a:graphicData uri="http://schemas.openxmlformats.org/drawingml/2006/table">
            <a:tbl>
              <a:tblPr/>
              <a:tblGrid>
                <a:gridCol w="758803">
                  <a:extLst>
                    <a:ext uri="{9D8B030D-6E8A-4147-A177-3AD203B41FA5}">
                      <a16:colId xmlns:a16="http://schemas.microsoft.com/office/drawing/2014/main" val="4047870390"/>
                    </a:ext>
                  </a:extLst>
                </a:gridCol>
                <a:gridCol w="827010">
                  <a:extLst>
                    <a:ext uri="{9D8B030D-6E8A-4147-A177-3AD203B41FA5}">
                      <a16:colId xmlns:a16="http://schemas.microsoft.com/office/drawing/2014/main" val="1176615960"/>
                    </a:ext>
                  </a:extLst>
                </a:gridCol>
                <a:gridCol w="895217">
                  <a:extLst>
                    <a:ext uri="{9D8B030D-6E8A-4147-A177-3AD203B41FA5}">
                      <a16:colId xmlns:a16="http://schemas.microsoft.com/office/drawing/2014/main" val="3777889311"/>
                    </a:ext>
                  </a:extLst>
                </a:gridCol>
                <a:gridCol w="2438400">
                  <a:extLst>
                    <a:ext uri="{9D8B030D-6E8A-4147-A177-3AD203B41FA5}">
                      <a16:colId xmlns:a16="http://schemas.microsoft.com/office/drawing/2014/main" val="4148998860"/>
                    </a:ext>
                  </a:extLst>
                </a:gridCol>
                <a:gridCol w="298406">
                  <a:extLst>
                    <a:ext uri="{9D8B030D-6E8A-4147-A177-3AD203B41FA5}">
                      <a16:colId xmlns:a16="http://schemas.microsoft.com/office/drawing/2014/main" val="1200212304"/>
                    </a:ext>
                  </a:extLst>
                </a:gridCol>
                <a:gridCol w="997527">
                  <a:extLst>
                    <a:ext uri="{9D8B030D-6E8A-4147-A177-3AD203B41FA5}">
                      <a16:colId xmlns:a16="http://schemas.microsoft.com/office/drawing/2014/main" val="177918566"/>
                    </a:ext>
                  </a:extLst>
                </a:gridCol>
                <a:gridCol w="818484">
                  <a:extLst>
                    <a:ext uri="{9D8B030D-6E8A-4147-A177-3AD203B41FA5}">
                      <a16:colId xmlns:a16="http://schemas.microsoft.com/office/drawing/2014/main" val="3395026247"/>
                    </a:ext>
                  </a:extLst>
                </a:gridCol>
                <a:gridCol w="1195754">
                  <a:extLst>
                    <a:ext uri="{9D8B030D-6E8A-4147-A177-3AD203B41FA5}">
                      <a16:colId xmlns:a16="http://schemas.microsoft.com/office/drawing/2014/main" val="4178855746"/>
                    </a:ext>
                  </a:extLst>
                </a:gridCol>
              </a:tblGrid>
              <a:tr h="127921">
                <a:tc gridSpan="8">
                  <a:txBody>
                    <a:bodyPr/>
                    <a:lstStyle/>
                    <a:p>
                      <a:pPr algn="ctr" fontAlgn="ctr"/>
                      <a:r>
                        <a:rPr lang="en-US" sz="700" b="1" i="0" u="none" strike="noStrike" dirty="0">
                          <a:solidFill>
                            <a:srgbClr val="000000"/>
                          </a:solidFill>
                          <a:effectLst/>
                          <a:latin typeface="Calibri" panose="020F0502020204030204" pitchFamily="34" charset="0"/>
                        </a:rPr>
                        <a:t>Status Report for L2PRD-NCR,L2PRD-NCR on 06-Sep-16</a:t>
                      </a:r>
                    </a:p>
                  </a:txBody>
                  <a:tcPr marL="6396" marR="6396" marT="6396"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63710098"/>
                  </a:ext>
                </a:extLst>
              </a:tr>
              <a:tr h="127921">
                <a:tc>
                  <a:txBody>
                    <a:bodyPr/>
                    <a:lstStyle/>
                    <a:p>
                      <a:pPr algn="l" fontAlgn="ctr"/>
                      <a:r>
                        <a:rPr lang="en-US" sz="700" b="1" i="0" u="none" strike="noStrike" dirty="0">
                          <a:solidFill>
                            <a:srgbClr val="000000"/>
                          </a:solidFill>
                          <a:effectLst/>
                          <a:latin typeface="Calibri" panose="020F0502020204030204" pitchFamily="34" charset="0"/>
                        </a:rPr>
                        <a:t>TRAV_SEQ_NUM  </a:t>
                      </a:r>
                    </a:p>
                  </a:txBody>
                  <a:tcPr marL="6396" marR="6396" marT="63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dirty="0">
                          <a:solidFill>
                            <a:srgbClr val="000000"/>
                          </a:solidFill>
                          <a:effectLst/>
                          <a:latin typeface="Calibri" panose="020F0502020204030204" pitchFamily="34" charset="0"/>
                        </a:rPr>
                        <a:t>TRAV_OPEN_DATE  </a:t>
                      </a:r>
                    </a:p>
                  </a:txBody>
                  <a:tcPr marL="6396" marR="6396" marT="63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dirty="0">
                          <a:solidFill>
                            <a:srgbClr val="000000"/>
                          </a:solidFill>
                          <a:effectLst/>
                          <a:latin typeface="Calibri" panose="020F0502020204030204" pitchFamily="34" charset="0"/>
                        </a:rPr>
                        <a:t>PARTDESCRIPTION  </a:t>
                      </a:r>
                    </a:p>
                  </a:txBody>
                  <a:tcPr marL="6396" marR="6396" marT="63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dirty="0">
                          <a:solidFill>
                            <a:srgbClr val="000000"/>
                          </a:solidFill>
                          <a:effectLst/>
                          <a:latin typeface="Calibri" panose="020F0502020204030204" pitchFamily="34" charset="0"/>
                        </a:rPr>
                        <a:t>DESCRIBECOMMENT  </a:t>
                      </a:r>
                    </a:p>
                  </a:txBody>
                  <a:tcPr marL="6396" marR="6396" marT="63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dirty="0">
                          <a:solidFill>
                            <a:srgbClr val="000000"/>
                          </a:solidFill>
                          <a:effectLst/>
                          <a:latin typeface="Calibri" panose="020F0502020204030204" pitchFamily="34" charset="0"/>
                        </a:rPr>
                        <a:t>SN  </a:t>
                      </a:r>
                    </a:p>
                  </a:txBody>
                  <a:tcPr marL="6396" marR="6396" marT="63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dirty="0">
                          <a:solidFill>
                            <a:srgbClr val="000000"/>
                          </a:solidFill>
                          <a:effectLst/>
                          <a:latin typeface="Calibri" panose="020F0502020204030204" pitchFamily="34" charset="0"/>
                        </a:rPr>
                        <a:t>TRAVELERID  </a:t>
                      </a:r>
                    </a:p>
                  </a:txBody>
                  <a:tcPr marL="6396" marR="6396" marT="63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dirty="0">
                          <a:solidFill>
                            <a:srgbClr val="000000"/>
                          </a:solidFill>
                          <a:effectLst/>
                          <a:latin typeface="Calibri" panose="020F0502020204030204" pitchFamily="34" charset="0"/>
                        </a:rPr>
                        <a:t>TRAVSEQNUMBER  </a:t>
                      </a:r>
                    </a:p>
                  </a:txBody>
                  <a:tcPr marL="6396" marR="6396" marT="63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dirty="0">
                          <a:solidFill>
                            <a:srgbClr val="000000"/>
                          </a:solidFill>
                          <a:effectLst/>
                          <a:latin typeface="Calibri" panose="020F0502020204030204" pitchFamily="34" charset="0"/>
                        </a:rPr>
                        <a:t>DISPOSITION  </a:t>
                      </a:r>
                    </a:p>
                  </a:txBody>
                  <a:tcPr marL="6396" marR="6396" marT="63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1642618"/>
                  </a:ext>
                </a:extLst>
              </a:tr>
              <a:tr h="127921">
                <a:tc>
                  <a:txBody>
                    <a:bodyPr/>
                    <a:lstStyle/>
                    <a:p>
                      <a:pPr algn="l" fontAlgn="b"/>
                      <a:r>
                        <a:rPr lang="en-US" sz="700" b="1" i="0" u="none" strike="noStrike" dirty="0">
                          <a:solidFill>
                            <a:srgbClr val="000000"/>
                          </a:solidFill>
                          <a:effectLst/>
                          <a:latin typeface="Calibri" panose="020F0502020204030204" pitchFamily="34" charset="0"/>
                        </a:rPr>
                        <a:t>127</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24-Jun-16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unkn</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End Cuff 2 minimal OD measured 101.1mm</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208</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L2PRD-CM-INSP-BP2PH</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8</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9408050"/>
                  </a:ext>
                </a:extLst>
              </a:tr>
              <a:tr h="255842">
                <a:tc>
                  <a:txBody>
                    <a:bodyPr/>
                    <a:lstStyle/>
                    <a:p>
                      <a:pPr algn="l" fontAlgn="b"/>
                      <a:r>
                        <a:rPr lang="en-US" sz="700" b="1" i="0" u="none" strike="noStrike" dirty="0">
                          <a:solidFill>
                            <a:srgbClr val="000000"/>
                          </a:solidFill>
                          <a:effectLst/>
                          <a:latin typeface="Calibri" panose="020F0502020204030204" pitchFamily="34" charset="0"/>
                        </a:rPr>
                        <a:t>300</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5-Aug-16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BPM Feedthru</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Machined concentric tool marks and visible scratches on copper button top surface.Scratches in seal groove.</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30</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L2PRD-CST-INSP-BPMFT</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5</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1072590"/>
                  </a:ext>
                </a:extLst>
              </a:tr>
              <a:tr h="383764">
                <a:tc>
                  <a:txBody>
                    <a:bodyPr/>
                    <a:lstStyle/>
                    <a:p>
                      <a:pPr algn="l" fontAlgn="b"/>
                      <a:r>
                        <a:rPr lang="en-US" sz="700" b="1" i="0" u="none" strike="noStrike" dirty="0">
                          <a:solidFill>
                            <a:srgbClr val="000000"/>
                          </a:solidFill>
                          <a:effectLst/>
                          <a:latin typeface="Calibri" panose="020F0502020204030204" pitchFamily="34" charset="0"/>
                        </a:rPr>
                        <a:t>318</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8-Aug-16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BPM Feedthru</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Machined concentric tool marks and visible scratches and stains on copper button top surface. Scratches present in seal groove.</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71</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L2PRD-CST-INSP-BPMFT</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4770164"/>
                  </a:ext>
                </a:extLst>
              </a:tr>
              <a:tr h="383764">
                <a:tc>
                  <a:txBody>
                    <a:bodyPr/>
                    <a:lstStyle/>
                    <a:p>
                      <a:pPr algn="l" fontAlgn="b"/>
                      <a:r>
                        <a:rPr lang="en-US" sz="700" b="1" i="0" u="none" strike="noStrike" dirty="0">
                          <a:solidFill>
                            <a:srgbClr val="000000"/>
                          </a:solidFill>
                          <a:effectLst/>
                          <a:latin typeface="Calibri" panose="020F0502020204030204" pitchFamily="34" charset="0"/>
                        </a:rPr>
                        <a:t>319</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8-Aug-16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BPM Feedthru</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Machined concentric tool marks and visible scratches on copper button top surface. Scratches present in seal groove.</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74</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L2PRD-CST-INSP-BPMFT</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18</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8769448"/>
                  </a:ext>
                </a:extLst>
              </a:tr>
              <a:tr h="383764">
                <a:tc>
                  <a:txBody>
                    <a:bodyPr/>
                    <a:lstStyle/>
                    <a:p>
                      <a:pPr algn="l" fontAlgn="b"/>
                      <a:r>
                        <a:rPr lang="en-US" sz="700" b="1" i="0" u="none" strike="noStrike" dirty="0">
                          <a:solidFill>
                            <a:srgbClr val="000000"/>
                          </a:solidFill>
                          <a:effectLst/>
                          <a:latin typeface="Calibri" panose="020F0502020204030204" pitchFamily="34" charset="0"/>
                        </a:rPr>
                        <a:t>321</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8-Aug-16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BPM Feedthru</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Machined concentric tool marks and visible scratches on copper button top surface. Scratches present in seal groove.</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74</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L2PRD-CST-INSP-BPMFT</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18</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684106"/>
                  </a:ext>
                </a:extLst>
              </a:tr>
              <a:tr h="255842">
                <a:tc>
                  <a:txBody>
                    <a:bodyPr/>
                    <a:lstStyle/>
                    <a:p>
                      <a:pPr algn="l" fontAlgn="b"/>
                      <a:r>
                        <a:rPr lang="en-US" sz="700" b="1" i="0" u="none" strike="noStrike" dirty="0">
                          <a:solidFill>
                            <a:srgbClr val="000000"/>
                          </a:solidFill>
                          <a:effectLst/>
                          <a:latin typeface="Calibri" panose="020F0502020204030204" pitchFamily="34" charset="0"/>
                        </a:rPr>
                        <a:t>342</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10-Aug-16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BPM Feedthru</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Machined concentric tool marks and visible scratches on copper button top surface. Light scratches in seal groove.</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84</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L2PRD-CST-INSP-BPMFT</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21</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4125156"/>
                  </a:ext>
                </a:extLst>
              </a:tr>
              <a:tr h="255842">
                <a:tc>
                  <a:txBody>
                    <a:bodyPr/>
                    <a:lstStyle/>
                    <a:p>
                      <a:pPr algn="l" fontAlgn="b"/>
                      <a:r>
                        <a:rPr lang="en-US" sz="700" b="1" i="0" u="none" strike="noStrike" dirty="0">
                          <a:solidFill>
                            <a:srgbClr val="000000"/>
                          </a:solidFill>
                          <a:effectLst/>
                          <a:latin typeface="Calibri" panose="020F0502020204030204" pitchFamily="34" charset="0"/>
                        </a:rPr>
                        <a:t>352</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10-Aug-16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BPM Feedthru</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This part exceeds .05 parallelism requirement on copper button. Also fails gap measurement.</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104</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L2PRD-CST-INSP-BPMFT</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5098924"/>
                  </a:ext>
                </a:extLst>
              </a:tr>
              <a:tr h="127921">
                <a:tc>
                  <a:txBody>
                    <a:bodyPr/>
                    <a:lstStyle/>
                    <a:p>
                      <a:pPr algn="l" fontAlgn="b"/>
                      <a:r>
                        <a:rPr lang="en-US" sz="700" b="1" i="0" u="none" strike="noStrike" dirty="0">
                          <a:solidFill>
                            <a:srgbClr val="000000"/>
                          </a:solidFill>
                          <a:effectLst/>
                          <a:latin typeface="Calibri" panose="020F0502020204030204" pitchFamily="34" charset="0"/>
                        </a:rPr>
                        <a:t>370</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10-Aug-16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BPM Feedthru</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Parallelism exceeds requirement.</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124</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L2PRD-CST-INSP-BPMFT</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37</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139379"/>
                  </a:ext>
                </a:extLst>
              </a:tr>
              <a:tr h="127921">
                <a:tc>
                  <a:txBody>
                    <a:bodyPr/>
                    <a:lstStyle/>
                    <a:p>
                      <a:pPr algn="l" fontAlgn="b"/>
                      <a:r>
                        <a:rPr lang="en-US" sz="700" b="1" i="0" u="none" strike="noStrike" dirty="0">
                          <a:solidFill>
                            <a:srgbClr val="000000"/>
                          </a:solidFill>
                          <a:effectLst/>
                          <a:latin typeface="Calibri" panose="020F0502020204030204" pitchFamily="34" charset="0"/>
                        </a:rPr>
                        <a:t>371</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10-Aug-16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BPM Feedthru</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Parallelism exceeds requirement.</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125</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L2PRD-CST-INSP-BPMFT</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38</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0781963"/>
                  </a:ext>
                </a:extLst>
              </a:tr>
              <a:tr h="127921">
                <a:tc>
                  <a:txBody>
                    <a:bodyPr/>
                    <a:lstStyle/>
                    <a:p>
                      <a:pPr algn="l" fontAlgn="b"/>
                      <a:r>
                        <a:rPr lang="en-US" sz="700" b="1" i="0" u="none" strike="noStrike" dirty="0">
                          <a:solidFill>
                            <a:srgbClr val="000000"/>
                          </a:solidFill>
                          <a:effectLst/>
                          <a:latin typeface="Calibri" panose="020F0502020204030204" pitchFamily="34" charset="0"/>
                        </a:rPr>
                        <a:t>374</a:t>
                      </a:r>
                    </a:p>
                  </a:txBody>
                  <a:tcPr marL="57565"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10-Aug-16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BPM Feedthru</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Parallelism exceeds requirement.</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126</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L2PRD-CST-INSP-BPMFT</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39</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6396" marR="6396" marT="63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2832278"/>
                  </a:ext>
                </a:extLst>
              </a:tr>
            </a:tbl>
          </a:graphicData>
        </a:graphic>
      </p:graphicFrame>
    </p:spTree>
    <p:extLst>
      <p:ext uri="{BB962C8B-B14F-4D97-AF65-F5344CB8AC3E}">
        <p14:creationId xmlns:p14="http://schemas.microsoft.com/office/powerpoint/2010/main" val="20076394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 NCRs: CAV &amp; VTRF</a:t>
            </a:r>
          </a:p>
        </p:txBody>
      </p:sp>
      <p:graphicFrame>
        <p:nvGraphicFramePr>
          <p:cNvPr id="4" name="Content Placeholder 3"/>
          <p:cNvGraphicFramePr>
            <a:graphicFrameLocks noGrp="1"/>
          </p:cNvGraphicFramePr>
          <p:nvPr>
            <p:ph idx="4294967295"/>
            <p:extLst/>
          </p:nvPr>
        </p:nvGraphicFramePr>
        <p:xfrm>
          <a:off x="304801" y="1143000"/>
          <a:ext cx="8610598" cy="5562599"/>
        </p:xfrm>
        <a:graphic>
          <a:graphicData uri="http://schemas.openxmlformats.org/drawingml/2006/table">
            <a:tbl>
              <a:tblPr/>
              <a:tblGrid>
                <a:gridCol w="807954">
                  <a:extLst>
                    <a:ext uri="{9D8B030D-6E8A-4147-A177-3AD203B41FA5}">
                      <a16:colId xmlns:a16="http://schemas.microsoft.com/office/drawing/2014/main" val="777683670"/>
                    </a:ext>
                  </a:extLst>
                </a:gridCol>
                <a:gridCol w="880578">
                  <a:extLst>
                    <a:ext uri="{9D8B030D-6E8A-4147-A177-3AD203B41FA5}">
                      <a16:colId xmlns:a16="http://schemas.microsoft.com/office/drawing/2014/main" val="2948202157"/>
                    </a:ext>
                  </a:extLst>
                </a:gridCol>
                <a:gridCol w="880578">
                  <a:extLst>
                    <a:ext uri="{9D8B030D-6E8A-4147-A177-3AD203B41FA5}">
                      <a16:colId xmlns:a16="http://schemas.microsoft.com/office/drawing/2014/main" val="472317591"/>
                    </a:ext>
                  </a:extLst>
                </a:gridCol>
                <a:gridCol w="2605421">
                  <a:extLst>
                    <a:ext uri="{9D8B030D-6E8A-4147-A177-3AD203B41FA5}">
                      <a16:colId xmlns:a16="http://schemas.microsoft.com/office/drawing/2014/main" val="1379416494"/>
                    </a:ext>
                  </a:extLst>
                </a:gridCol>
                <a:gridCol w="317734">
                  <a:extLst>
                    <a:ext uri="{9D8B030D-6E8A-4147-A177-3AD203B41FA5}">
                      <a16:colId xmlns:a16="http://schemas.microsoft.com/office/drawing/2014/main" val="3617581682"/>
                    </a:ext>
                  </a:extLst>
                </a:gridCol>
                <a:gridCol w="973627">
                  <a:extLst>
                    <a:ext uri="{9D8B030D-6E8A-4147-A177-3AD203B41FA5}">
                      <a16:colId xmlns:a16="http://schemas.microsoft.com/office/drawing/2014/main" val="826242290"/>
                    </a:ext>
                  </a:extLst>
                </a:gridCol>
                <a:gridCol w="871500">
                  <a:extLst>
                    <a:ext uri="{9D8B030D-6E8A-4147-A177-3AD203B41FA5}">
                      <a16:colId xmlns:a16="http://schemas.microsoft.com/office/drawing/2014/main" val="4091869709"/>
                    </a:ext>
                  </a:extLst>
                </a:gridCol>
                <a:gridCol w="1273206">
                  <a:extLst>
                    <a:ext uri="{9D8B030D-6E8A-4147-A177-3AD203B41FA5}">
                      <a16:colId xmlns:a16="http://schemas.microsoft.com/office/drawing/2014/main" val="1549292678"/>
                    </a:ext>
                  </a:extLst>
                </a:gridCol>
              </a:tblGrid>
              <a:tr h="113944">
                <a:tc gridSpan="8">
                  <a:txBody>
                    <a:bodyPr/>
                    <a:lstStyle/>
                    <a:p>
                      <a:pPr algn="ctr" fontAlgn="ctr"/>
                      <a:r>
                        <a:rPr lang="en-US" sz="700" b="1" i="0" u="none" strike="noStrike" dirty="0">
                          <a:solidFill>
                            <a:srgbClr val="000000"/>
                          </a:solidFill>
                          <a:effectLst/>
                          <a:latin typeface="Calibri" panose="020F0502020204030204" pitchFamily="34" charset="0"/>
                        </a:rPr>
                        <a:t>Status Report for L2PRD-NCR,L2PRD-NCR on 06-Sep-16</a:t>
                      </a:r>
                    </a:p>
                  </a:txBody>
                  <a:tcPr marL="4526" marR="4526" marT="4526"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04323677"/>
                  </a:ext>
                </a:extLst>
              </a:tr>
              <a:tr h="113944">
                <a:tc>
                  <a:txBody>
                    <a:bodyPr/>
                    <a:lstStyle/>
                    <a:p>
                      <a:pPr algn="l" fontAlgn="ctr"/>
                      <a:r>
                        <a:rPr lang="en-US" sz="700" b="1" i="0" u="none" strike="noStrike" dirty="0">
                          <a:solidFill>
                            <a:srgbClr val="000000"/>
                          </a:solidFill>
                          <a:effectLst/>
                          <a:latin typeface="Calibri" panose="020F0502020204030204" pitchFamily="34" charset="0"/>
                        </a:rPr>
                        <a:t>TRAV_SEQ_NUM  </a:t>
                      </a:r>
                    </a:p>
                  </a:txBody>
                  <a:tcPr marL="4526" marR="4526" marT="4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dirty="0">
                          <a:solidFill>
                            <a:srgbClr val="000000"/>
                          </a:solidFill>
                          <a:effectLst/>
                          <a:latin typeface="Calibri" panose="020F0502020204030204" pitchFamily="34" charset="0"/>
                        </a:rPr>
                        <a:t>TRAV_OPEN_DATE  </a:t>
                      </a:r>
                    </a:p>
                  </a:txBody>
                  <a:tcPr marL="4526" marR="4526" marT="4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dirty="0">
                          <a:solidFill>
                            <a:srgbClr val="000000"/>
                          </a:solidFill>
                          <a:effectLst/>
                          <a:latin typeface="Calibri" panose="020F0502020204030204" pitchFamily="34" charset="0"/>
                        </a:rPr>
                        <a:t>PARTDESCRIPTION  </a:t>
                      </a:r>
                    </a:p>
                  </a:txBody>
                  <a:tcPr marL="4526" marR="4526" marT="4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dirty="0">
                          <a:solidFill>
                            <a:srgbClr val="000000"/>
                          </a:solidFill>
                          <a:effectLst/>
                          <a:latin typeface="Calibri" panose="020F0502020204030204" pitchFamily="34" charset="0"/>
                        </a:rPr>
                        <a:t>DESCRIBECOMMENT  </a:t>
                      </a:r>
                    </a:p>
                  </a:txBody>
                  <a:tcPr marL="4526" marR="4526" marT="4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dirty="0">
                          <a:solidFill>
                            <a:srgbClr val="000000"/>
                          </a:solidFill>
                          <a:effectLst/>
                          <a:latin typeface="Calibri" panose="020F0502020204030204" pitchFamily="34" charset="0"/>
                        </a:rPr>
                        <a:t>SN  </a:t>
                      </a:r>
                    </a:p>
                  </a:txBody>
                  <a:tcPr marL="4526" marR="4526" marT="4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dirty="0">
                          <a:solidFill>
                            <a:srgbClr val="000000"/>
                          </a:solidFill>
                          <a:effectLst/>
                          <a:latin typeface="Calibri" panose="020F0502020204030204" pitchFamily="34" charset="0"/>
                        </a:rPr>
                        <a:t>TRAVELERID  </a:t>
                      </a:r>
                    </a:p>
                  </a:txBody>
                  <a:tcPr marL="4526" marR="4526" marT="4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dirty="0">
                          <a:solidFill>
                            <a:srgbClr val="000000"/>
                          </a:solidFill>
                          <a:effectLst/>
                          <a:latin typeface="Calibri" panose="020F0502020204030204" pitchFamily="34" charset="0"/>
                        </a:rPr>
                        <a:t>TRAVSEQNUMBER  </a:t>
                      </a:r>
                    </a:p>
                  </a:txBody>
                  <a:tcPr marL="4526" marR="4526" marT="4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dirty="0">
                          <a:solidFill>
                            <a:srgbClr val="000000"/>
                          </a:solidFill>
                          <a:effectLst/>
                          <a:latin typeface="Calibri" panose="020F0502020204030204" pitchFamily="34" charset="0"/>
                        </a:rPr>
                        <a:t>DISPOSITION  </a:t>
                      </a:r>
                    </a:p>
                  </a:txBody>
                  <a:tcPr marL="4526" marR="4526" marT="4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2344662"/>
                  </a:ext>
                </a:extLst>
              </a:tr>
              <a:tr h="1212597">
                <a:tc>
                  <a:txBody>
                    <a:bodyPr/>
                    <a:lstStyle/>
                    <a:p>
                      <a:pPr algn="l" fontAlgn="b"/>
                      <a:r>
                        <a:rPr lang="en-US" sz="700" b="1" i="0" u="none" strike="noStrike" dirty="0">
                          <a:solidFill>
                            <a:srgbClr val="000000"/>
                          </a:solidFill>
                          <a:effectLst/>
                          <a:latin typeface="Calibri" panose="020F0502020204030204" pitchFamily="34" charset="0"/>
                        </a:rPr>
                        <a:t>191</a:t>
                      </a:r>
                    </a:p>
                  </a:txBody>
                  <a:tcPr marL="40734"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20-Jul-16</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unkn</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Beam line flanges are torqued to less than 30 Nm Field probe screws are torqued to less than 5Nm Incorrect number of helium ports on beam tube adapter flanges Input coupler screws are torqued to less than 10Nm Manufacturers stamp on one of the brackets. No plastic cap on burst disk no screws inserted into face of split ring. No threaded holes on beam tube flanges No washers on valve connection Orientation of helium ports incorrect on cavity beam tube flanges. rough finish on Helium fill line seal surface on short side. Spot from tig welder on convolution. Torque is less than 5Nm on both HOM flanges Torque is less than 5Nm on Field probe flanges</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L2PRD-CAV-INSP-CAV</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4285726"/>
                  </a:ext>
                </a:extLst>
              </a:tr>
              <a:tr h="113944">
                <a:tc>
                  <a:txBody>
                    <a:bodyPr/>
                    <a:lstStyle/>
                    <a:p>
                      <a:pPr algn="l" fontAlgn="b"/>
                      <a:r>
                        <a:rPr lang="en-US" sz="700" b="1" i="0" u="none" strike="noStrike" dirty="0">
                          <a:solidFill>
                            <a:srgbClr val="000000"/>
                          </a:solidFill>
                          <a:effectLst/>
                          <a:latin typeface="Calibri" panose="020F0502020204030204" pitchFamily="34" charset="0"/>
                        </a:rPr>
                        <a:t>204</a:t>
                      </a:r>
                    </a:p>
                  </a:txBody>
                  <a:tcPr marL="40734"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21-Jul-16</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unkn</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Please see attached for dimensions out of tolerance.</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L2PRD-CAV-INSP-CAV</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9763530"/>
                  </a:ext>
                </a:extLst>
              </a:tr>
              <a:tr h="113944">
                <a:tc>
                  <a:txBody>
                    <a:bodyPr/>
                    <a:lstStyle/>
                    <a:p>
                      <a:pPr algn="l" fontAlgn="b"/>
                      <a:r>
                        <a:rPr lang="en-US" sz="700" b="1" i="0" u="none" strike="noStrike" dirty="0">
                          <a:solidFill>
                            <a:srgbClr val="000000"/>
                          </a:solidFill>
                          <a:effectLst/>
                          <a:latin typeface="Calibri" panose="020F0502020204030204" pitchFamily="34" charset="0"/>
                        </a:rPr>
                        <a:t>205</a:t>
                      </a:r>
                    </a:p>
                  </a:txBody>
                  <a:tcPr marL="40734"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21-Jul-16</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unkn</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Please see attached for dimension out of tolerance.</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L2PRD-CAV-INSP-CAV</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3370975"/>
                  </a:ext>
                </a:extLst>
              </a:tr>
              <a:tr h="992866">
                <a:tc>
                  <a:txBody>
                    <a:bodyPr/>
                    <a:lstStyle/>
                    <a:p>
                      <a:pPr algn="l" fontAlgn="b"/>
                      <a:r>
                        <a:rPr lang="en-US" sz="700" b="1" i="0" u="none" strike="noStrike" dirty="0">
                          <a:solidFill>
                            <a:srgbClr val="000000"/>
                          </a:solidFill>
                          <a:effectLst/>
                          <a:latin typeface="Calibri" panose="020F0502020204030204" pitchFamily="34" charset="0"/>
                        </a:rPr>
                        <a:t>376</a:t>
                      </a:r>
                    </a:p>
                  </a:txBody>
                  <a:tcPr marL="40734"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11-Aug-16</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unkn</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MDC burst disc bent. Please see attached picture. Weld Spatter present on dish near conical disc (short side). Tuner split ring missing screws into face of ring. Bolts are less than 30 Nm on beam tube flange short side and long side. Right angle valve missing washers. Incorrect orientation of the He inlet port on long side. Torque is less than 5 Nm on Hom antenna short and long side. Torque is more than 5 Nm on Pickup antenna flange bolts. Torque is less than 10 Nm on SST input coupler antenna bolts (short side).</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9</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L2PRD-CAV-INSP-CAV</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5</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Proceed to next WorkCenter</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2011559"/>
                  </a:ext>
                </a:extLst>
              </a:tr>
              <a:tr h="333674">
                <a:tc>
                  <a:txBody>
                    <a:bodyPr/>
                    <a:lstStyle/>
                    <a:p>
                      <a:pPr algn="l" fontAlgn="b"/>
                      <a:r>
                        <a:rPr lang="en-US" sz="700" b="1" i="0" u="none" strike="noStrike" dirty="0">
                          <a:solidFill>
                            <a:srgbClr val="000000"/>
                          </a:solidFill>
                          <a:effectLst/>
                          <a:latin typeface="Calibri" panose="020F0502020204030204" pitchFamily="34" charset="0"/>
                        </a:rPr>
                        <a:t>378</a:t>
                      </a:r>
                    </a:p>
                  </a:txBody>
                  <a:tcPr marL="40734"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12-Aug-16</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unkn</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All bolts and screws either under or over torqued, see traveler. Burst disk assembly is bent. 2 nicks on bellows. Weld Spatter present on dish near conical disc (short side).</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12</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L2PRD-CAV-INSP-CAV</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6</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Proceed to next WorkCenter</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4418334"/>
                  </a:ext>
                </a:extLst>
              </a:tr>
              <a:tr h="333674">
                <a:tc>
                  <a:txBody>
                    <a:bodyPr/>
                    <a:lstStyle/>
                    <a:p>
                      <a:pPr algn="l" fontAlgn="b"/>
                      <a:r>
                        <a:rPr lang="en-US" sz="700" b="1" i="0" u="none" strike="noStrike" dirty="0">
                          <a:solidFill>
                            <a:srgbClr val="000000"/>
                          </a:solidFill>
                          <a:effectLst/>
                          <a:latin typeface="Calibri" panose="020F0502020204030204" pitchFamily="34" charset="0"/>
                        </a:rPr>
                        <a:t>381</a:t>
                      </a:r>
                    </a:p>
                  </a:txBody>
                  <a:tcPr marL="40734"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15-Aug-16</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CAVITY</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Beam tube, HOM, FP, and input coupler have fasteners under-torqued. Crease and nick on bellows. Weld spatter on dish. Burst disk has small dents.</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14</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L2PRD-CAV-INSP-CAV</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8</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Proceed to next WorkCenter</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2623115"/>
                  </a:ext>
                </a:extLst>
              </a:tr>
              <a:tr h="443540">
                <a:tc>
                  <a:txBody>
                    <a:bodyPr/>
                    <a:lstStyle/>
                    <a:p>
                      <a:pPr algn="l" fontAlgn="b"/>
                      <a:r>
                        <a:rPr lang="en-US" sz="700" b="1" i="0" u="none" strike="noStrike" dirty="0">
                          <a:solidFill>
                            <a:srgbClr val="000000"/>
                          </a:solidFill>
                          <a:effectLst/>
                          <a:latin typeface="Calibri" panose="020F0502020204030204" pitchFamily="34" charset="0"/>
                        </a:rPr>
                        <a:t>382</a:t>
                      </a:r>
                    </a:p>
                  </a:txBody>
                  <a:tcPr marL="40734"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16-Aug-16</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Weld spatter on dish. Beam tube flanges (short side and long side) under-torqued. Short side HOM A under-torqued, long side HOM B over-torqued. Pickup antenna and SST input coupler antenna under-torqued.</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10</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L2PRD-CAV-INSP-CAV</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7</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Proceed to next WorkCenter</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3606532"/>
                  </a:ext>
                </a:extLst>
              </a:tr>
              <a:tr h="223809">
                <a:tc>
                  <a:txBody>
                    <a:bodyPr/>
                    <a:lstStyle/>
                    <a:p>
                      <a:pPr algn="l" fontAlgn="b"/>
                      <a:r>
                        <a:rPr lang="en-US" sz="700" b="1" i="0" u="none" strike="noStrike" dirty="0">
                          <a:solidFill>
                            <a:srgbClr val="000000"/>
                          </a:solidFill>
                          <a:effectLst/>
                          <a:latin typeface="Calibri" panose="020F0502020204030204" pitchFamily="34" charset="0"/>
                        </a:rPr>
                        <a:t>241</a:t>
                      </a:r>
                    </a:p>
                  </a:txBody>
                  <a:tcPr marL="40734"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29-Jul-16</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unkn</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Cavity Emax was 16.4 MV/m, below the specifcation of 20 MV/m</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5</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L2PRD-CAV-VTRF</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7076619"/>
                  </a:ext>
                </a:extLst>
              </a:tr>
              <a:tr h="223809">
                <a:tc>
                  <a:txBody>
                    <a:bodyPr/>
                    <a:lstStyle/>
                    <a:p>
                      <a:pPr algn="l" fontAlgn="b"/>
                      <a:r>
                        <a:rPr lang="en-US" sz="700" b="1" i="0" u="none" strike="noStrike" dirty="0">
                          <a:solidFill>
                            <a:srgbClr val="000000"/>
                          </a:solidFill>
                          <a:effectLst/>
                          <a:latin typeface="Calibri" panose="020F0502020204030204" pitchFamily="34" charset="0"/>
                        </a:rPr>
                        <a:t>242</a:t>
                      </a:r>
                    </a:p>
                  </a:txBody>
                  <a:tcPr marL="40734"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29-Jul-16</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unkn</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Initial cavity Q0 at Emax was 2.3e10 at 16.1 MV/m, below the specification of 3e10 at 18 MV/m</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5</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L2PRD-CAV-VTRF</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7978245"/>
                  </a:ext>
                </a:extLst>
              </a:tr>
              <a:tr h="223809">
                <a:tc>
                  <a:txBody>
                    <a:bodyPr/>
                    <a:lstStyle/>
                    <a:p>
                      <a:pPr algn="l" fontAlgn="b"/>
                      <a:r>
                        <a:rPr lang="en-US" sz="700" b="1" i="0" u="none" strike="noStrike" dirty="0">
                          <a:solidFill>
                            <a:srgbClr val="000000"/>
                          </a:solidFill>
                          <a:effectLst/>
                          <a:latin typeface="Calibri" panose="020F0502020204030204" pitchFamily="34" charset="0"/>
                        </a:rPr>
                        <a:t>340</a:t>
                      </a:r>
                    </a:p>
                  </a:txBody>
                  <a:tcPr marL="40734"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10-Aug-16</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unkn</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Qext field probe measured 2.84e+11, below the specification of 3e11.</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L2PRD-CAV-VTRF</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5</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7214304"/>
                  </a:ext>
                </a:extLst>
              </a:tr>
              <a:tr h="223809">
                <a:tc>
                  <a:txBody>
                    <a:bodyPr/>
                    <a:lstStyle/>
                    <a:p>
                      <a:pPr algn="l" fontAlgn="b"/>
                      <a:r>
                        <a:rPr lang="en-US" sz="700" b="1" i="0" u="none" strike="noStrike" dirty="0">
                          <a:solidFill>
                            <a:srgbClr val="000000"/>
                          </a:solidFill>
                          <a:effectLst/>
                          <a:latin typeface="Calibri" panose="020F0502020204030204" pitchFamily="34" charset="0"/>
                        </a:rPr>
                        <a:t>388</a:t>
                      </a:r>
                    </a:p>
                  </a:txBody>
                  <a:tcPr marL="40734"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19-Aug-16</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Emax 16.6 MV/m and FE onset 15 MV/m, did not meet spec which is Emax&gt;=19MV/m and FE onset&gt;17.5MV/m</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9</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L2PRD-CAV-VTRF</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7</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Hold/Re-measure</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6401054"/>
                  </a:ext>
                </a:extLst>
              </a:tr>
              <a:tr h="223809">
                <a:tc>
                  <a:txBody>
                    <a:bodyPr/>
                    <a:lstStyle/>
                    <a:p>
                      <a:pPr algn="l" fontAlgn="b"/>
                      <a:r>
                        <a:rPr lang="en-US" sz="700" b="1" i="0" u="none" strike="noStrike" dirty="0">
                          <a:solidFill>
                            <a:srgbClr val="000000"/>
                          </a:solidFill>
                          <a:effectLst/>
                          <a:latin typeface="Calibri" panose="020F0502020204030204" pitchFamily="34" charset="0"/>
                        </a:rPr>
                        <a:t>392</a:t>
                      </a:r>
                    </a:p>
                  </a:txBody>
                  <a:tcPr marL="40734"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24-Aug-16</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UNKN</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Initial Q0(16MV/m) measured 2.4100e+10, below the specification of 2.5e10</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10</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L2PRD-CAV-VTRF</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9</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Hold/Re-measure</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1619562"/>
                  </a:ext>
                </a:extLst>
              </a:tr>
              <a:tr h="223809">
                <a:tc>
                  <a:txBody>
                    <a:bodyPr/>
                    <a:lstStyle/>
                    <a:p>
                      <a:pPr algn="l" fontAlgn="b"/>
                      <a:r>
                        <a:rPr lang="en-US" sz="700" b="1" i="0" u="none" strike="noStrike" dirty="0">
                          <a:solidFill>
                            <a:srgbClr val="000000"/>
                          </a:solidFill>
                          <a:effectLst/>
                          <a:latin typeface="Calibri" panose="020F0502020204030204" pitchFamily="34" charset="0"/>
                        </a:rPr>
                        <a:t>393</a:t>
                      </a:r>
                    </a:p>
                  </a:txBody>
                  <a:tcPr marL="40734"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24-Aug-16</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Final Emax was 14.5 MV/m due to cable breakdown, below the specification of 19 MV/m</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10</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L2PRD-CAV-VTRF</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9</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Hold/Re-measure</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5165338"/>
                  </a:ext>
                </a:extLst>
              </a:tr>
              <a:tr h="223809">
                <a:tc>
                  <a:txBody>
                    <a:bodyPr/>
                    <a:lstStyle/>
                    <a:p>
                      <a:pPr algn="l" fontAlgn="b"/>
                      <a:r>
                        <a:rPr lang="en-US" sz="700" b="1" i="0" u="none" strike="noStrike" dirty="0">
                          <a:solidFill>
                            <a:srgbClr val="000000"/>
                          </a:solidFill>
                          <a:effectLst/>
                          <a:latin typeface="Calibri" panose="020F0502020204030204" pitchFamily="34" charset="0"/>
                        </a:rPr>
                        <a:t>394</a:t>
                      </a:r>
                    </a:p>
                  </a:txBody>
                  <a:tcPr marL="40734"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25-Aug-16</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Max gradient at 2K final push 17.1 MV/m, lower than spec 19MV/m</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L2-009</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L2PRD-CAV-VTRF</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11</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205524"/>
                  </a:ext>
                </a:extLst>
              </a:tr>
              <a:tr h="223809">
                <a:tc>
                  <a:txBody>
                    <a:bodyPr/>
                    <a:lstStyle/>
                    <a:p>
                      <a:pPr algn="l" fontAlgn="b"/>
                      <a:r>
                        <a:rPr lang="en-US" sz="700" b="1" i="0" u="none" strike="noStrike" dirty="0">
                          <a:solidFill>
                            <a:srgbClr val="000000"/>
                          </a:solidFill>
                          <a:effectLst/>
                          <a:latin typeface="Calibri" panose="020F0502020204030204" pitchFamily="34" charset="0"/>
                        </a:rPr>
                        <a:t>403</a:t>
                      </a:r>
                    </a:p>
                  </a:txBody>
                  <a:tcPr marL="40734"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30-Aug-16</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FE starts at 11.6MV/m. Quench limit 17.5MV/m. Input cable breaks down around 15MV/m.</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L2-010</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L2PRD-CAV-VTRF</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12</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Hold/Modify</a:t>
                      </a:r>
                    </a:p>
                  </a:txBody>
                  <a:tcPr marL="4526" marR="4526" marT="4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2507768"/>
                  </a:ext>
                </a:extLst>
              </a:tr>
            </a:tbl>
          </a:graphicData>
        </a:graphic>
      </p:graphicFrame>
    </p:spTree>
    <p:extLst>
      <p:ext uri="{BB962C8B-B14F-4D97-AF65-F5344CB8AC3E}">
        <p14:creationId xmlns:p14="http://schemas.microsoft.com/office/powerpoint/2010/main" val="2156438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451822" y="129091"/>
            <a:ext cx="8103570" cy="753033"/>
          </a:xfrm>
        </p:spPr>
        <p:txBody>
          <a:bodyPr/>
          <a:lstStyle/>
          <a:p>
            <a:r>
              <a:rPr lang="en-US" dirty="0"/>
              <a:t>Quality Plans for LCLSII</a:t>
            </a:r>
          </a:p>
        </p:txBody>
      </p:sp>
      <p:sp>
        <p:nvSpPr>
          <p:cNvPr id="5" name="Content Placeholder 2"/>
          <p:cNvSpPr txBox="1">
            <a:spLocks/>
          </p:cNvSpPr>
          <p:nvPr/>
        </p:nvSpPr>
        <p:spPr>
          <a:xfrm>
            <a:off x="242272" y="1300002"/>
            <a:ext cx="8569780" cy="959416"/>
          </a:xfrm>
          <a:prstGeom prst="rect">
            <a:avLst/>
          </a:prstGeom>
          <a:solidFill>
            <a:sysClr val="window" lastClr="FFFFFF">
              <a:lumMod val="85000"/>
            </a:sys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inion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inion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inion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500"/>
              </a:spcBef>
              <a:spcAft>
                <a:spcPts val="200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Minion Pro"/>
                <a:ea typeface="+mn-ea"/>
                <a:cs typeface="+mn-cs"/>
              </a:rPr>
              <a:t>JLab’s Supplemental Quality Assurance Plan (SQAP) for the LCLS-II Project. </a:t>
            </a:r>
            <a:r>
              <a:rPr lang="en-US" sz="1600" dirty="0">
                <a:solidFill>
                  <a:prstClr val="black"/>
                </a:solidFill>
              </a:rPr>
              <a:t>(Completed Aug 14, 2014)</a:t>
            </a:r>
            <a:endParaRPr kumimoji="0" lang="en-US" sz="1600" b="0" i="0" u="none" strike="noStrike" kern="1200" cap="none" spc="0" normalizeH="0" baseline="0" noProof="0" dirty="0">
              <a:ln>
                <a:noFill/>
              </a:ln>
              <a:solidFill>
                <a:prstClr val="black"/>
              </a:solidFill>
              <a:effectLst/>
              <a:uLnTx/>
              <a:uFillTx/>
            </a:endParaRPr>
          </a:p>
        </p:txBody>
      </p:sp>
      <p:sp>
        <p:nvSpPr>
          <p:cNvPr id="6" name="Content Placeholder 2"/>
          <p:cNvSpPr txBox="1">
            <a:spLocks/>
          </p:cNvSpPr>
          <p:nvPr/>
        </p:nvSpPr>
        <p:spPr>
          <a:xfrm>
            <a:off x="141660" y="2582024"/>
            <a:ext cx="8583956" cy="1677362"/>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inion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inion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inion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95288" lvl="1" indent="-276225" fontAlgn="auto">
              <a:spcBef>
                <a:spcPts val="500"/>
              </a:spcBef>
              <a:spcAft>
                <a:spcPts val="2000"/>
              </a:spcAft>
              <a:buFont typeface="Wingdings" panose="05000000000000000000" pitchFamily="2" charset="2"/>
              <a:buChar char="Ø"/>
              <a:defRPr/>
            </a:pPr>
            <a:r>
              <a:rPr lang="en-US" sz="2000" dirty="0">
                <a:solidFill>
                  <a:sysClr val="windowText" lastClr="000000"/>
                </a:solidFill>
              </a:rPr>
              <a:t>Aligns to Jefferson Lab lab-wide Quality Program.</a:t>
            </a:r>
          </a:p>
          <a:p>
            <a:pPr marL="395288" marR="0" lvl="1" indent="-276225" algn="l" defTabSz="457200" rtl="0" eaLnBrk="1" fontAlgn="auto" latinLnBrk="0" hangingPunct="1">
              <a:lnSpc>
                <a:spcPct val="100000"/>
              </a:lnSpc>
              <a:spcBef>
                <a:spcPts val="500"/>
              </a:spcBef>
              <a:spcAft>
                <a:spcPts val="200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sysClr val="windowText" lastClr="000000"/>
                </a:solidFill>
                <a:effectLst/>
                <a:uLnTx/>
                <a:uFillTx/>
                <a:latin typeface="Minion Pro"/>
                <a:ea typeface="+mn-ea"/>
                <a:cs typeface="+mn-cs"/>
              </a:rPr>
              <a:t>Complies to the SLAC LCLS-II Project QA Plan (LCLSII-1.1-PM-0007-R0).</a:t>
            </a:r>
          </a:p>
          <a:p>
            <a:pPr marL="395288" marR="0" lvl="1" indent="-276225" algn="l" defTabSz="457200" rtl="0" eaLnBrk="1" fontAlgn="auto" latinLnBrk="0" hangingPunct="1">
              <a:lnSpc>
                <a:spcPct val="100000"/>
              </a:lnSpc>
              <a:spcBef>
                <a:spcPts val="500"/>
              </a:spcBef>
              <a:spcAft>
                <a:spcPts val="200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sysClr val="windowText" lastClr="000000"/>
                </a:solidFill>
                <a:effectLst/>
                <a:uLnTx/>
                <a:uFillTx/>
                <a:latin typeface="Minion Pro"/>
                <a:ea typeface="+mn-ea"/>
                <a:cs typeface="+mn-cs"/>
              </a:rPr>
              <a:t>SLAC </a:t>
            </a:r>
            <a:r>
              <a:rPr lang="en-US" sz="2000" dirty="0">
                <a:solidFill>
                  <a:sysClr val="windowText" lastClr="000000"/>
                </a:solidFill>
              </a:rPr>
              <a:t>Project QA manager </a:t>
            </a:r>
            <a:r>
              <a:rPr kumimoji="0" lang="en-US" sz="2000" b="0" i="0" u="none" strike="noStrike" kern="1200" cap="none" spc="0" normalizeH="0" baseline="0" noProof="0" dirty="0">
                <a:ln>
                  <a:noFill/>
                </a:ln>
                <a:solidFill>
                  <a:sysClr val="windowText" lastClr="000000"/>
                </a:solidFill>
                <a:effectLst/>
                <a:uLnTx/>
                <a:uFillTx/>
                <a:latin typeface="Minion Pro"/>
                <a:ea typeface="+mn-ea"/>
                <a:cs typeface="+mn-cs"/>
              </a:rPr>
              <a:t>conducted a QA Cross-Walk Exercise at Jlab in Nov 2014.</a:t>
            </a:r>
          </a:p>
        </p:txBody>
      </p:sp>
      <p:sp>
        <p:nvSpPr>
          <p:cNvPr id="7" name="TextBox 6"/>
          <p:cNvSpPr txBox="1"/>
          <p:nvPr/>
        </p:nvSpPr>
        <p:spPr>
          <a:xfrm>
            <a:off x="1105389" y="4740204"/>
            <a:ext cx="7868928" cy="1600438"/>
          </a:xfrm>
          <a:prstGeom prst="rect">
            <a:avLst/>
          </a:prstGeom>
          <a:noFill/>
        </p:spPr>
        <p:txBody>
          <a:bodyPr wrap="square" rtlCol="0">
            <a:spAutoFit/>
          </a:bodyPr>
          <a:lstStyle/>
          <a:p>
            <a:r>
              <a:rPr lang="en-US" sz="1400" dirty="0">
                <a:solidFill>
                  <a:schemeClr val="bg2"/>
                </a:solidFill>
              </a:rPr>
              <a:t>“The JLAB SRF Supplemental LCLS II QA Program is compatible with the SLAC/LCLS II Quality Program.  Many outstanding QA and QC practices were observed.  Incorporation of the recommendations defined within this report will enhance the program and afford the SLAC/LCLS II Project Office additional tools to manage the program more effectively as the project continues to evolve and grow.” </a:t>
            </a:r>
          </a:p>
          <a:p>
            <a:r>
              <a:rPr lang="en-US" sz="1400" dirty="0">
                <a:solidFill>
                  <a:schemeClr val="bg2"/>
                </a:solidFill>
              </a:rPr>
              <a:t>  </a:t>
            </a:r>
          </a:p>
          <a:p>
            <a:r>
              <a:rPr lang="en-US" sz="1400" dirty="0">
                <a:solidFill>
                  <a:schemeClr val="bg2"/>
                </a:solidFill>
              </a:rPr>
              <a:t>                      - LCLSII Project Quality Systems Crosswalk report by M. Skonicki Dec 4, 2014</a:t>
            </a:r>
          </a:p>
        </p:txBody>
      </p:sp>
      <p:sp>
        <p:nvSpPr>
          <p:cNvPr id="9" name="TextBox 8"/>
          <p:cNvSpPr txBox="1"/>
          <p:nvPr/>
        </p:nvSpPr>
        <p:spPr>
          <a:xfrm>
            <a:off x="666192" y="4401650"/>
            <a:ext cx="4094343" cy="338554"/>
          </a:xfrm>
          <a:prstGeom prst="rect">
            <a:avLst/>
          </a:prstGeom>
          <a:noFill/>
        </p:spPr>
        <p:txBody>
          <a:bodyPr wrap="square" rtlCol="0">
            <a:spAutoFit/>
          </a:bodyPr>
          <a:lstStyle/>
          <a:p>
            <a:r>
              <a:rPr lang="en-US" sz="1600" dirty="0">
                <a:solidFill>
                  <a:schemeClr val="bg2"/>
                </a:solidFill>
              </a:rPr>
              <a:t>Conclusion from Cross-Walk Exercise:</a:t>
            </a:r>
          </a:p>
        </p:txBody>
      </p:sp>
      <p:sp>
        <p:nvSpPr>
          <p:cNvPr id="10" name="Footer Placeholder 3"/>
          <p:cNvSpPr>
            <a:spLocks noGrp="1"/>
          </p:cNvSpPr>
          <p:nvPr>
            <p:ph type="ftr" sz="quarter" idx="13"/>
          </p:nvPr>
        </p:nvSpPr>
        <p:spPr>
          <a:xfrm>
            <a:off x="242272" y="6515781"/>
            <a:ext cx="3421678" cy="238125"/>
          </a:xfrm>
        </p:spPr>
        <p:txBody>
          <a:bodyPr/>
          <a:lstStyle/>
          <a:p>
            <a:r>
              <a:rPr lang="en-US" sz="1000" dirty="0"/>
              <a:t>LCLS-II 1.3 GHz Cryomodule PRR, September 13 - 14, 2016</a:t>
            </a:r>
          </a:p>
        </p:txBody>
      </p:sp>
      <p:sp>
        <p:nvSpPr>
          <p:cNvPr id="11" name="Slide Number Placeholder 1"/>
          <p:cNvSpPr>
            <a:spLocks noGrp="1"/>
          </p:cNvSpPr>
          <p:nvPr>
            <p:ph type="sldNum" sz="quarter" idx="11"/>
          </p:nvPr>
        </p:nvSpPr>
        <p:spPr>
          <a:xfrm>
            <a:off x="8566150" y="6318251"/>
            <a:ext cx="318932" cy="539750"/>
          </a:xfrm>
        </p:spPr>
        <p:txBody>
          <a:bodyPr/>
          <a:lstStyle/>
          <a:p>
            <a:r>
              <a:rPr lang="en-US" dirty="0"/>
              <a:t>5</a:t>
            </a:r>
          </a:p>
        </p:txBody>
      </p:sp>
    </p:spTree>
    <p:extLst>
      <p:ext uri="{BB962C8B-B14F-4D97-AF65-F5344CB8AC3E}">
        <p14:creationId xmlns:p14="http://schemas.microsoft.com/office/powerpoint/2010/main" val="20078357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sz="quarter" idx="14"/>
          </p:nvPr>
        </p:nvSpPr>
        <p:spPr>
          <a:xfrm>
            <a:off x="457200" y="1610834"/>
            <a:ext cx="8108950" cy="4110546"/>
          </a:xfrm>
        </p:spPr>
        <p:txBody>
          <a:bodyPr>
            <a:normAutofit/>
          </a:bodyPr>
          <a:lstStyle/>
          <a:p>
            <a:pPr marL="342900" indent="-342900">
              <a:lnSpc>
                <a:spcPct val="100000"/>
              </a:lnSpc>
              <a:buFont typeface="Wingdings" panose="05000000000000000000" pitchFamily="2" charset="2"/>
              <a:buChar char="ü"/>
            </a:pPr>
            <a:r>
              <a:rPr lang="en-US" dirty="0"/>
              <a:t>Adapt existing infrastructure and facilities to accommodate LCLS-II components, sub-assemblies, final assembly and testing</a:t>
            </a:r>
          </a:p>
          <a:p>
            <a:pPr marL="342900" indent="-342900">
              <a:lnSpc>
                <a:spcPct val="100000"/>
              </a:lnSpc>
              <a:buFont typeface="Wingdings" panose="05000000000000000000" pitchFamily="2" charset="2"/>
              <a:buChar char="ü"/>
            </a:pPr>
            <a:endParaRPr lang="en-US" dirty="0"/>
          </a:p>
          <a:p>
            <a:pPr marL="342900" indent="-342900">
              <a:lnSpc>
                <a:spcPct val="100000"/>
              </a:lnSpc>
              <a:buFont typeface="Wingdings" panose="05000000000000000000" pitchFamily="2" charset="2"/>
              <a:buChar char="ü"/>
            </a:pPr>
            <a:r>
              <a:rPr lang="en-US" dirty="0"/>
              <a:t>Define processes required for component handling, assembly and testing</a:t>
            </a:r>
          </a:p>
          <a:p>
            <a:pPr marL="342900" indent="-342900">
              <a:lnSpc>
                <a:spcPct val="100000"/>
              </a:lnSpc>
              <a:buFont typeface="Wingdings" panose="05000000000000000000" pitchFamily="2" charset="2"/>
              <a:buChar char="ü"/>
            </a:pPr>
            <a:endParaRPr lang="en-US" dirty="0"/>
          </a:p>
          <a:p>
            <a:pPr marL="342900" indent="-342900">
              <a:lnSpc>
                <a:spcPct val="100000"/>
              </a:lnSpc>
              <a:buFont typeface="Wingdings" panose="05000000000000000000" pitchFamily="2" charset="2"/>
              <a:buChar char="ü"/>
            </a:pPr>
            <a:r>
              <a:rPr lang="en-US" dirty="0"/>
              <a:t>Develop test plans – key activities are cavity qualification from vendors and cryomodule acceptance testing</a:t>
            </a:r>
          </a:p>
          <a:p>
            <a:pPr marL="342900" indent="-342900">
              <a:lnSpc>
                <a:spcPct val="100000"/>
              </a:lnSpc>
              <a:buFont typeface="Wingdings" panose="05000000000000000000" pitchFamily="2" charset="2"/>
              <a:buChar char="ü"/>
            </a:pPr>
            <a:endParaRPr lang="en-US" dirty="0"/>
          </a:p>
          <a:p>
            <a:pPr marL="342900" indent="-342900">
              <a:lnSpc>
                <a:spcPct val="100000"/>
              </a:lnSpc>
              <a:buFont typeface="Wingdings" panose="05000000000000000000" pitchFamily="2" charset="2"/>
              <a:buChar char="ü"/>
            </a:pPr>
            <a:r>
              <a:rPr lang="en-US" dirty="0"/>
              <a:t>Employ SRF QA Tools used for 12 GeV 100 MV CW cryomodules (aka C100) production and SNS production</a:t>
            </a:r>
          </a:p>
        </p:txBody>
      </p:sp>
      <p:sp>
        <p:nvSpPr>
          <p:cNvPr id="3" name="TextBox 2"/>
          <p:cNvSpPr txBox="1"/>
          <p:nvPr/>
        </p:nvSpPr>
        <p:spPr>
          <a:xfrm>
            <a:off x="7117630" y="6166580"/>
            <a:ext cx="1923068" cy="246221"/>
          </a:xfrm>
          <a:prstGeom prst="rect">
            <a:avLst/>
          </a:prstGeom>
          <a:noFill/>
        </p:spPr>
        <p:txBody>
          <a:bodyPr wrap="square" rtlCol="0">
            <a:spAutoFit/>
          </a:bodyPr>
          <a:lstStyle/>
          <a:p>
            <a:r>
              <a:rPr lang="en-US" sz="1000" dirty="0">
                <a:solidFill>
                  <a:schemeClr val="bg2"/>
                </a:solidFill>
              </a:rPr>
              <a:t>Slide by E. Daly DR 20160821</a:t>
            </a:r>
          </a:p>
        </p:txBody>
      </p:sp>
      <p:sp>
        <p:nvSpPr>
          <p:cNvPr id="8" name="Title 2"/>
          <p:cNvSpPr txBox="1">
            <a:spLocks/>
          </p:cNvSpPr>
          <p:nvPr/>
        </p:nvSpPr>
        <p:spPr>
          <a:xfrm>
            <a:off x="604222" y="281491"/>
            <a:ext cx="8103570" cy="753033"/>
          </a:xfrm>
          <a:prstGeom prst="rect">
            <a:avLst/>
          </a:prstGeom>
        </p:spPr>
        <p:txBody>
          <a:bodyPr vert="horz" lIns="0" tIns="0" rIns="0" bIns="0" rtlCol="0" anchor="b" anchorCtr="0">
            <a:noAutofit/>
          </a:bodyPr>
          <a:lstStyle>
            <a:lvl1pPr algn="l" defTabSz="914400" rtl="0" eaLnBrk="1" latinLnBrk="0" hangingPunct="1">
              <a:spcBef>
                <a:spcPct val="0"/>
              </a:spcBef>
              <a:buNone/>
              <a:defRPr sz="2800" b="1" kern="1200">
                <a:solidFill>
                  <a:schemeClr val="tx1"/>
                </a:solidFill>
                <a:latin typeface="Arial" pitchFamily="34" charset="0"/>
                <a:ea typeface="+mj-ea"/>
                <a:cs typeface="Arial" pitchFamily="34" charset="0"/>
              </a:defRPr>
            </a:lvl1pPr>
          </a:lstStyle>
          <a:p>
            <a:pPr fontAlgn="auto">
              <a:spcAft>
                <a:spcPts val="0"/>
              </a:spcAft>
            </a:pPr>
            <a:r>
              <a:rPr lang="en-US" dirty="0"/>
              <a:t>Quality Assurance Approach for LCLSII</a:t>
            </a:r>
          </a:p>
        </p:txBody>
      </p:sp>
      <p:sp>
        <p:nvSpPr>
          <p:cNvPr id="9" name="Footer Placeholder 3"/>
          <p:cNvSpPr>
            <a:spLocks noGrp="1"/>
          </p:cNvSpPr>
          <p:nvPr>
            <p:ph type="ftr" sz="quarter" idx="13"/>
          </p:nvPr>
        </p:nvSpPr>
        <p:spPr>
          <a:xfrm>
            <a:off x="242272" y="6515781"/>
            <a:ext cx="3421678" cy="238125"/>
          </a:xfrm>
        </p:spPr>
        <p:txBody>
          <a:bodyPr/>
          <a:lstStyle/>
          <a:p>
            <a:r>
              <a:rPr lang="en-US" sz="1000" dirty="0"/>
              <a:t>LCLS-II 1.3 GHz Cryomodule PRR, September 13 - 14, 2016</a:t>
            </a:r>
          </a:p>
        </p:txBody>
      </p:sp>
      <p:sp>
        <p:nvSpPr>
          <p:cNvPr id="10" name="Slide Number Placeholder 1"/>
          <p:cNvSpPr>
            <a:spLocks noGrp="1"/>
          </p:cNvSpPr>
          <p:nvPr>
            <p:ph type="sldNum" sz="quarter" idx="11"/>
          </p:nvPr>
        </p:nvSpPr>
        <p:spPr>
          <a:xfrm>
            <a:off x="8566150" y="6318251"/>
            <a:ext cx="318932" cy="539750"/>
          </a:xfrm>
        </p:spPr>
        <p:txBody>
          <a:bodyPr/>
          <a:lstStyle/>
          <a:p>
            <a:r>
              <a:rPr lang="en-US" dirty="0"/>
              <a:t>6</a:t>
            </a:r>
          </a:p>
        </p:txBody>
      </p:sp>
    </p:spTree>
    <p:extLst>
      <p:ext uri="{BB962C8B-B14F-4D97-AF65-F5344CB8AC3E}">
        <p14:creationId xmlns:p14="http://schemas.microsoft.com/office/powerpoint/2010/main" val="1656737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7</a:t>
            </a:fld>
            <a:endParaRPr lang="en-US" dirty="0"/>
          </a:p>
        </p:txBody>
      </p:sp>
      <p:sp>
        <p:nvSpPr>
          <p:cNvPr id="3" name="Title 2"/>
          <p:cNvSpPr>
            <a:spLocks noGrp="1"/>
          </p:cNvSpPr>
          <p:nvPr>
            <p:ph type="title"/>
          </p:nvPr>
        </p:nvSpPr>
        <p:spPr/>
        <p:txBody>
          <a:bodyPr/>
          <a:lstStyle/>
          <a:p>
            <a:r>
              <a:rPr lang="en-US" dirty="0"/>
              <a:t>QA/QC Complimentary Processes between JLab and Fermilab</a:t>
            </a:r>
          </a:p>
        </p:txBody>
      </p:sp>
      <p:sp>
        <p:nvSpPr>
          <p:cNvPr id="5" name="Content Placeholder 4"/>
          <p:cNvSpPr>
            <a:spLocks noGrp="1"/>
          </p:cNvSpPr>
          <p:nvPr>
            <p:ph sz="quarter" idx="14"/>
          </p:nvPr>
        </p:nvSpPr>
        <p:spPr>
          <a:xfrm>
            <a:off x="122547" y="1290427"/>
            <a:ext cx="9021453" cy="5027824"/>
          </a:xfrm>
        </p:spPr>
        <p:txBody>
          <a:bodyPr>
            <a:noAutofit/>
          </a:bodyPr>
          <a:lstStyle/>
          <a:p>
            <a:pPr marL="282575" indent="-282575">
              <a:lnSpc>
                <a:spcPct val="100000"/>
              </a:lnSpc>
              <a:spcAft>
                <a:spcPts val="1200"/>
              </a:spcAft>
              <a:buFont typeface="Arial" panose="020B0604020202020204" pitchFamily="34" charset="0"/>
              <a:buChar char="•"/>
            </a:pPr>
            <a:r>
              <a:rPr lang="en-US" sz="1900" dirty="0"/>
              <a:t>“Two different manufacturing sites building CMs to same requirements using similar processes and expecting similar results.”</a:t>
            </a:r>
          </a:p>
          <a:p>
            <a:pPr marL="282575" indent="-282575">
              <a:lnSpc>
                <a:spcPct val="100000"/>
              </a:lnSpc>
              <a:spcAft>
                <a:spcPts val="1200"/>
              </a:spcAft>
              <a:buFont typeface="Arial" panose="020B0604020202020204" pitchFamily="34" charset="0"/>
              <a:buChar char="•"/>
            </a:pPr>
            <a:r>
              <a:rPr lang="en-US" sz="1900" dirty="0"/>
              <a:t>Traveler Systems:  JLab’s Pansophy vs. Fermilab’s Vector</a:t>
            </a:r>
          </a:p>
          <a:p>
            <a:pPr marL="862013" indent="-342900">
              <a:lnSpc>
                <a:spcPct val="100000"/>
              </a:lnSpc>
              <a:spcAft>
                <a:spcPts val="600"/>
              </a:spcAft>
              <a:buFont typeface="Wingdings" panose="05000000000000000000" pitchFamily="2" charset="2"/>
              <a:buChar char="Ø"/>
            </a:pPr>
            <a:r>
              <a:rPr lang="en-US" sz="1900" dirty="0"/>
              <a:t>Pansophy Travelers: 3 main categories (Cavity, Cavity String, CM)</a:t>
            </a:r>
          </a:p>
          <a:p>
            <a:pPr marL="862013" indent="-342900">
              <a:lnSpc>
                <a:spcPct val="100000"/>
              </a:lnSpc>
              <a:spcAft>
                <a:spcPts val="600"/>
              </a:spcAft>
              <a:buFont typeface="Wingdings" panose="05000000000000000000" pitchFamily="2" charset="2"/>
              <a:buChar char="Ø"/>
            </a:pPr>
            <a:r>
              <a:rPr lang="en-US" sz="1900" dirty="0"/>
              <a:t>Fermilab Travelers:  RFCG Series (Work center processes based on Document Numbers, Serial number component I.D. grouped by Doc #s.)</a:t>
            </a:r>
          </a:p>
          <a:p>
            <a:pPr marL="282575" indent="-282575">
              <a:lnSpc>
                <a:spcPct val="100000"/>
              </a:lnSpc>
              <a:spcAft>
                <a:spcPts val="1200"/>
              </a:spcAft>
              <a:buFont typeface="Arial" panose="020B0604020202020204" pitchFamily="34" charset="0"/>
              <a:buChar char="•"/>
            </a:pPr>
            <a:r>
              <a:rPr lang="en-US" sz="1900" dirty="0"/>
              <a:t>Similar process for controlling Non-Conforming Products:</a:t>
            </a:r>
          </a:p>
          <a:p>
            <a:pPr marL="862013" indent="-342900">
              <a:lnSpc>
                <a:spcPct val="100000"/>
              </a:lnSpc>
              <a:spcAft>
                <a:spcPts val="600"/>
              </a:spcAft>
              <a:buFont typeface="Wingdings" panose="05000000000000000000" pitchFamily="2" charset="2"/>
              <a:buChar char="Ø"/>
            </a:pPr>
            <a:r>
              <a:rPr lang="en-US" sz="1900" dirty="0"/>
              <a:t>JLab’s Non-Conformance Report (NCR) for individual and bulk components. </a:t>
            </a:r>
          </a:p>
          <a:p>
            <a:pPr marL="862013" indent="-342900">
              <a:lnSpc>
                <a:spcPct val="100000"/>
              </a:lnSpc>
              <a:spcAft>
                <a:spcPts val="600"/>
              </a:spcAft>
              <a:buFont typeface="Wingdings" panose="05000000000000000000" pitchFamily="2" charset="2"/>
              <a:buChar char="Ø"/>
            </a:pPr>
            <a:r>
              <a:rPr lang="en-US" sz="1900" dirty="0"/>
              <a:t>Fermilab’s Discrepancy Report (DR) for individual and Quality Control Report (QCR) for bulk components.</a:t>
            </a:r>
          </a:p>
          <a:p>
            <a:pPr marL="282575" indent="-282575">
              <a:lnSpc>
                <a:spcPct val="100000"/>
              </a:lnSpc>
              <a:spcAft>
                <a:spcPts val="1200"/>
              </a:spcAft>
              <a:buFont typeface="Arial" panose="020B0604020202020204" pitchFamily="34" charset="0"/>
              <a:buChar char="•"/>
            </a:pPr>
            <a:r>
              <a:rPr lang="en-US" sz="1900" dirty="0"/>
              <a:t>Both Labs follow the same protocol for communicating NCRs with each other. </a:t>
            </a:r>
          </a:p>
          <a:p>
            <a:pPr marL="282575" indent="-282575">
              <a:lnSpc>
                <a:spcPct val="100000"/>
              </a:lnSpc>
              <a:spcAft>
                <a:spcPts val="1200"/>
              </a:spcAft>
              <a:buFont typeface="Arial" panose="020B0604020202020204" pitchFamily="34" charset="0"/>
              <a:buChar char="•"/>
            </a:pPr>
            <a:r>
              <a:rPr lang="en-US" sz="1900" dirty="0"/>
              <a:t>Both Labs utilize SLAC’s Project QA Acceptance Criteria Strategy.</a:t>
            </a:r>
          </a:p>
          <a:p>
            <a:pPr marL="282575" indent="-282575">
              <a:lnSpc>
                <a:spcPct val="100000"/>
              </a:lnSpc>
              <a:spcAft>
                <a:spcPts val="1200"/>
              </a:spcAft>
              <a:buFont typeface="Arial" panose="020B0604020202020204" pitchFamily="34" charset="0"/>
              <a:buChar char="•"/>
            </a:pPr>
            <a:r>
              <a:rPr lang="en-US" sz="1900" dirty="0"/>
              <a:t>Both Labs follow SLAC’s Project QA requirement for reporting Significant NCRs.</a:t>
            </a:r>
          </a:p>
          <a:p>
            <a:pPr marL="342900" indent="-342900">
              <a:lnSpc>
                <a:spcPct val="100000"/>
              </a:lnSpc>
              <a:spcAft>
                <a:spcPts val="1200"/>
              </a:spcAft>
              <a:buFont typeface="Arial" panose="020B0604020202020204" pitchFamily="34" charset="0"/>
              <a:buChar char="•"/>
            </a:pPr>
            <a:endParaRPr lang="en-US" sz="1900" dirty="0"/>
          </a:p>
          <a:p>
            <a:pPr marL="342900" indent="-342900">
              <a:lnSpc>
                <a:spcPct val="100000"/>
              </a:lnSpc>
              <a:spcAft>
                <a:spcPts val="1200"/>
              </a:spcAft>
              <a:buFont typeface="Arial" panose="020B0604020202020204" pitchFamily="34" charset="0"/>
              <a:buChar char="•"/>
            </a:pPr>
            <a:endParaRPr lang="en-US" sz="1900" dirty="0"/>
          </a:p>
          <a:p>
            <a:pPr marL="342900" indent="-342900">
              <a:lnSpc>
                <a:spcPct val="100000"/>
              </a:lnSpc>
              <a:spcAft>
                <a:spcPts val="1200"/>
              </a:spcAft>
              <a:buFont typeface="Arial" panose="020B0604020202020204" pitchFamily="34" charset="0"/>
              <a:buChar char="•"/>
            </a:pPr>
            <a:endParaRPr lang="en-US" sz="1900" dirty="0"/>
          </a:p>
        </p:txBody>
      </p:sp>
      <p:sp>
        <p:nvSpPr>
          <p:cNvPr id="6" name="Footer Placeholder 3"/>
          <p:cNvSpPr>
            <a:spLocks noGrp="1"/>
          </p:cNvSpPr>
          <p:nvPr>
            <p:ph type="ftr" sz="quarter" idx="13"/>
          </p:nvPr>
        </p:nvSpPr>
        <p:spPr>
          <a:xfrm>
            <a:off x="242272" y="6515781"/>
            <a:ext cx="3421678" cy="238125"/>
          </a:xfrm>
        </p:spPr>
        <p:txBody>
          <a:bodyPr/>
          <a:lstStyle/>
          <a:p>
            <a:r>
              <a:rPr lang="en-US" sz="1000" dirty="0"/>
              <a:t>LCLS-II 1.3 GHz Cryomodule PRR, September 13 - 14, 2016</a:t>
            </a:r>
          </a:p>
        </p:txBody>
      </p:sp>
    </p:spTree>
    <p:extLst>
      <p:ext uri="{BB962C8B-B14F-4D97-AF65-F5344CB8AC3E}">
        <p14:creationId xmlns:p14="http://schemas.microsoft.com/office/powerpoint/2010/main" val="30377253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2255" y="334370"/>
            <a:ext cx="8103570" cy="634474"/>
          </a:xfrm>
        </p:spPr>
        <p:txBody>
          <a:bodyPr/>
          <a:lstStyle/>
          <a:p>
            <a:pPr>
              <a:lnSpc>
                <a:spcPct val="150000"/>
              </a:lnSpc>
            </a:pPr>
            <a:r>
              <a:rPr lang="en-US" dirty="0"/>
              <a:t>ACS Summary (JLab)</a:t>
            </a:r>
          </a:p>
        </p:txBody>
      </p:sp>
      <p:sp>
        <p:nvSpPr>
          <p:cNvPr id="7" name="Content Placeholder 2"/>
          <p:cNvSpPr txBox="1">
            <a:spLocks/>
          </p:cNvSpPr>
          <p:nvPr/>
        </p:nvSpPr>
        <p:spPr>
          <a:xfrm>
            <a:off x="6381945" y="1413998"/>
            <a:ext cx="2554664" cy="492012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inion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inion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inion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marR="0" lvl="0" indent="-228600" algn="l" defTabSz="457200" rtl="0" eaLnBrk="1" fontAlgn="auto" latinLnBrk="0" hangingPunct="1">
              <a:lnSpc>
                <a:spcPct val="100000"/>
              </a:lnSpc>
              <a:spcBef>
                <a:spcPts val="800"/>
              </a:spcBef>
              <a:spcAft>
                <a:spcPts val="8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ysClr val="windowText" lastClr="000000"/>
                </a:solidFill>
                <a:effectLst/>
                <a:uLnTx/>
                <a:uFillTx/>
              </a:rPr>
              <a:t>ACS Documents </a:t>
            </a:r>
            <a:r>
              <a:rPr kumimoji="0" lang="en-US" sz="1600" b="0" i="0" u="none" strike="noStrike" kern="1200" cap="none" spc="0" normalizeH="0" baseline="0" noProof="0" dirty="0">
                <a:ln>
                  <a:noFill/>
                </a:ln>
                <a:solidFill>
                  <a:sysClr val="windowText" lastClr="000000"/>
                </a:solidFill>
                <a:effectLst/>
                <a:uLnTx/>
                <a:uFillTx/>
              </a:rPr>
              <a:t>Completed &amp; Ready for Production.</a:t>
            </a:r>
          </a:p>
          <a:p>
            <a:pPr marL="228600" marR="0" lvl="0" indent="-228600" algn="l" defTabSz="457200" rtl="0" eaLnBrk="1" fontAlgn="auto" latinLnBrk="0" hangingPunct="1">
              <a:lnSpc>
                <a:spcPct val="100000"/>
              </a:lnSpc>
              <a:spcBef>
                <a:spcPts val="800"/>
              </a:spcBef>
              <a:spcAft>
                <a:spcPts val="800"/>
              </a:spcAft>
              <a:buClrTx/>
              <a:buSzTx/>
              <a:buFont typeface="Arial" panose="020B0604020202020204" pitchFamily="34" charset="0"/>
              <a:buChar char="•"/>
              <a:tabLst/>
              <a:defRPr/>
            </a:pPr>
            <a:r>
              <a:rPr lang="en-US" sz="1600" dirty="0">
                <a:solidFill>
                  <a:sysClr val="windowText" lastClr="000000"/>
                </a:solidFill>
              </a:rPr>
              <a:t>Graded Approach for Risk Determination.</a:t>
            </a:r>
            <a:endParaRPr kumimoji="0" lang="en-US" sz="1600" b="0" i="0" u="none" strike="noStrike" kern="1200" cap="none" spc="0" normalizeH="0" baseline="0" noProof="0" dirty="0">
              <a:ln>
                <a:noFill/>
              </a:ln>
              <a:solidFill>
                <a:sysClr val="windowText" lastClr="000000"/>
              </a:solidFill>
              <a:effectLst/>
              <a:uLnTx/>
              <a:uFillTx/>
            </a:endParaRPr>
          </a:p>
          <a:p>
            <a:pPr marL="228600" marR="0" lvl="0" indent="-228600" algn="l" defTabSz="457200" rtl="0" eaLnBrk="1" fontAlgn="auto" latinLnBrk="0" hangingPunct="1">
              <a:lnSpc>
                <a:spcPct val="100000"/>
              </a:lnSpc>
              <a:spcBef>
                <a:spcPts val="800"/>
              </a:spcBef>
              <a:spcAft>
                <a:spcPts val="800"/>
              </a:spcAft>
              <a:buClrTx/>
              <a:buSzTx/>
              <a:buFont typeface="Arial" panose="020B0604020202020204" pitchFamily="34" charset="0"/>
              <a:buChar char="•"/>
              <a:tabLst/>
              <a:defRPr/>
            </a:pPr>
            <a:r>
              <a:rPr lang="en-US" sz="1600" b="1" dirty="0">
                <a:solidFill>
                  <a:sysClr val="windowText" lastClr="000000"/>
                </a:solidFill>
              </a:rPr>
              <a:t>Vendor Hold Points </a:t>
            </a:r>
            <a:r>
              <a:rPr lang="en-US" sz="1600" dirty="0">
                <a:solidFill>
                  <a:sysClr val="windowText" lastClr="000000"/>
                </a:solidFill>
              </a:rPr>
              <a:t>established, Continue Vendor Visits &amp; Follow-ups.  Data being reviewed &amp; approved by SOTRs*.</a:t>
            </a:r>
          </a:p>
          <a:p>
            <a:pPr marL="228600" marR="0" lvl="0" indent="-228600" algn="l" defTabSz="457200" rtl="0" eaLnBrk="1" fontAlgn="auto" latinLnBrk="0" hangingPunct="1">
              <a:lnSpc>
                <a:spcPct val="100000"/>
              </a:lnSpc>
              <a:spcBef>
                <a:spcPts val="800"/>
              </a:spcBef>
              <a:spcAft>
                <a:spcPts val="8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ysClr val="windowText" lastClr="000000"/>
                </a:solidFill>
                <a:effectLst/>
                <a:uLnTx/>
                <a:uFillTx/>
              </a:rPr>
              <a:t>Receiving Inspection, Assembly &amp; Test Travelers</a:t>
            </a:r>
            <a:r>
              <a:rPr kumimoji="0" lang="en-US" sz="1600" b="1" i="0" u="none" strike="noStrike" kern="1200" cap="none" spc="0" normalizeH="0" noProof="0" dirty="0">
                <a:ln>
                  <a:noFill/>
                </a:ln>
                <a:solidFill>
                  <a:sysClr val="windowText" lastClr="000000"/>
                </a:solidFill>
                <a:effectLst/>
                <a:uLnTx/>
                <a:uFillTx/>
              </a:rPr>
              <a:t> </a:t>
            </a:r>
            <a:r>
              <a:rPr kumimoji="0" lang="en-US" sz="1600" b="0" i="0" u="none" strike="noStrike" kern="1200" cap="none" spc="0" normalizeH="0" noProof="0" dirty="0">
                <a:ln>
                  <a:noFill/>
                </a:ln>
                <a:solidFill>
                  <a:sysClr val="windowText" lastClr="000000"/>
                </a:solidFill>
                <a:effectLst/>
                <a:uLnTx/>
                <a:uFillTx/>
              </a:rPr>
              <a:t>are being put in place for Production. </a:t>
            </a:r>
            <a:endParaRPr kumimoji="0" lang="en-US" sz="1600" b="0" i="0" u="none" strike="noStrike" kern="1200" cap="none" spc="0" normalizeH="0" baseline="0" noProof="0" dirty="0">
              <a:ln>
                <a:noFill/>
              </a:ln>
              <a:solidFill>
                <a:sysClr val="windowText" lastClr="000000"/>
              </a:solidFill>
              <a:effectLst/>
              <a:uLnTx/>
              <a:uFillTx/>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398" y="1223369"/>
            <a:ext cx="6258547" cy="5110756"/>
          </a:xfrm>
          <a:prstGeom prst="rect">
            <a:avLst/>
          </a:prstGeom>
          <a:ln>
            <a:solidFill>
              <a:schemeClr val="bg2"/>
            </a:solidFill>
          </a:ln>
        </p:spPr>
      </p:pic>
      <p:sp>
        <p:nvSpPr>
          <p:cNvPr id="6" name="Footer Placeholder 3"/>
          <p:cNvSpPr>
            <a:spLocks noGrp="1"/>
          </p:cNvSpPr>
          <p:nvPr>
            <p:ph type="ftr" sz="quarter" idx="13"/>
          </p:nvPr>
        </p:nvSpPr>
        <p:spPr>
          <a:xfrm>
            <a:off x="242272" y="6515781"/>
            <a:ext cx="3421678" cy="238125"/>
          </a:xfrm>
        </p:spPr>
        <p:txBody>
          <a:bodyPr/>
          <a:lstStyle/>
          <a:p>
            <a:r>
              <a:rPr lang="en-US" sz="1000" dirty="0"/>
              <a:t>LCLS-II 1.3 GHz Cryomodule PRR, September 13 - 14, 2016</a:t>
            </a:r>
          </a:p>
        </p:txBody>
      </p:sp>
      <p:sp>
        <p:nvSpPr>
          <p:cNvPr id="2" name="TextBox 1"/>
          <p:cNvSpPr txBox="1"/>
          <p:nvPr/>
        </p:nvSpPr>
        <p:spPr>
          <a:xfrm>
            <a:off x="6511902" y="5896179"/>
            <a:ext cx="2545237" cy="738664"/>
          </a:xfrm>
          <a:prstGeom prst="rect">
            <a:avLst/>
          </a:prstGeom>
          <a:noFill/>
        </p:spPr>
        <p:txBody>
          <a:bodyPr wrap="square" rtlCol="0">
            <a:spAutoFit/>
          </a:bodyPr>
          <a:lstStyle/>
          <a:p>
            <a:r>
              <a:rPr lang="en-US" sz="1400" dirty="0"/>
              <a:t>* Subcontracting Officer’s Technical Representative (a.k.a. Technical Lead)</a:t>
            </a:r>
          </a:p>
        </p:txBody>
      </p:sp>
      <p:sp>
        <p:nvSpPr>
          <p:cNvPr id="8" name="Slide Number Placeholder 1"/>
          <p:cNvSpPr>
            <a:spLocks noGrp="1"/>
          </p:cNvSpPr>
          <p:nvPr>
            <p:ph type="sldNum" sz="quarter" idx="11"/>
          </p:nvPr>
        </p:nvSpPr>
        <p:spPr>
          <a:xfrm>
            <a:off x="8566150" y="6318251"/>
            <a:ext cx="318932" cy="539750"/>
          </a:xfrm>
        </p:spPr>
        <p:txBody>
          <a:bodyPr/>
          <a:lstStyle/>
          <a:p>
            <a:r>
              <a:rPr lang="en-US" dirty="0"/>
              <a:t>8</a:t>
            </a:r>
          </a:p>
        </p:txBody>
      </p:sp>
    </p:spTree>
    <p:extLst>
      <p:ext uri="{BB962C8B-B14F-4D97-AF65-F5344CB8AC3E}">
        <p14:creationId xmlns:p14="http://schemas.microsoft.com/office/powerpoint/2010/main" val="11500603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9</a:t>
            </a:fld>
            <a:endParaRPr lang="en-US" dirty="0"/>
          </a:p>
        </p:txBody>
      </p:sp>
      <p:sp>
        <p:nvSpPr>
          <p:cNvPr id="3" name="Title 2"/>
          <p:cNvSpPr>
            <a:spLocks noGrp="1"/>
          </p:cNvSpPr>
          <p:nvPr>
            <p:ph type="title"/>
          </p:nvPr>
        </p:nvSpPr>
        <p:spPr>
          <a:xfrm>
            <a:off x="451822" y="129091"/>
            <a:ext cx="8597910" cy="823016"/>
          </a:xfrm>
        </p:spPr>
        <p:txBody>
          <a:bodyPr vert="horz" lIns="0" tIns="0" rIns="0" bIns="0" rtlCol="0" anchor="b" anchorCtr="0">
            <a:noAutofit/>
          </a:bodyPr>
          <a:lstStyle/>
          <a:p>
            <a:r>
              <a:rPr lang="en-US" dirty="0"/>
              <a:t>Material Handling (JLab)</a:t>
            </a:r>
            <a:endParaRPr lang="en-US" sz="1800" dirty="0"/>
          </a:p>
        </p:txBody>
      </p:sp>
      <p:sp>
        <p:nvSpPr>
          <p:cNvPr id="5" name="Content Placeholder 4"/>
          <p:cNvSpPr>
            <a:spLocks noGrp="1"/>
          </p:cNvSpPr>
          <p:nvPr>
            <p:ph sz="quarter" idx="14"/>
          </p:nvPr>
        </p:nvSpPr>
        <p:spPr>
          <a:xfrm>
            <a:off x="380894" y="1481512"/>
            <a:ext cx="8245425" cy="4721323"/>
          </a:xfrm>
        </p:spPr>
        <p:txBody>
          <a:bodyPr>
            <a:normAutofit lnSpcReduction="10000"/>
          </a:bodyPr>
          <a:lstStyle/>
          <a:p>
            <a:pPr marL="342900" indent="-342900">
              <a:lnSpc>
                <a:spcPct val="100000"/>
              </a:lnSpc>
              <a:spcAft>
                <a:spcPts val="1800"/>
              </a:spcAft>
              <a:buFont typeface="Arial" panose="020B0604020202020204" pitchFamily="34" charset="0"/>
              <a:buChar char="•"/>
            </a:pPr>
            <a:r>
              <a:rPr lang="en-US" dirty="0"/>
              <a:t>Components are received &amp; moved to JLAB SRF </a:t>
            </a:r>
            <a:r>
              <a:rPr lang="en-US" b="1" dirty="0"/>
              <a:t>Test Lab inventory area</a:t>
            </a:r>
            <a:r>
              <a:rPr lang="en-US" dirty="0"/>
              <a:t>.</a:t>
            </a:r>
          </a:p>
          <a:p>
            <a:pPr marL="342900" indent="-342900">
              <a:lnSpc>
                <a:spcPct val="100000"/>
              </a:lnSpc>
              <a:spcAft>
                <a:spcPts val="1800"/>
              </a:spcAft>
              <a:buFont typeface="Arial" panose="020B0604020202020204" pitchFamily="34" charset="0"/>
              <a:buChar char="•"/>
            </a:pPr>
            <a:r>
              <a:rPr lang="en-US" dirty="0"/>
              <a:t>A </a:t>
            </a:r>
            <a:r>
              <a:rPr lang="en-US" b="1" i="1" dirty="0"/>
              <a:t>Receiving Traveler </a:t>
            </a:r>
            <a:r>
              <a:rPr lang="en-US" dirty="0"/>
              <a:t>is used to record Shipment Conditions and Vendor Documents.</a:t>
            </a:r>
          </a:p>
          <a:p>
            <a:pPr marL="342900" indent="-342900">
              <a:lnSpc>
                <a:spcPct val="100000"/>
              </a:lnSpc>
              <a:spcAft>
                <a:spcPts val="1800"/>
              </a:spcAft>
              <a:buFont typeface="Arial" panose="020B0604020202020204" pitchFamily="34" charset="0"/>
              <a:buChar char="•"/>
            </a:pPr>
            <a:r>
              <a:rPr lang="en-US" dirty="0"/>
              <a:t>Project Inventory Management System </a:t>
            </a:r>
            <a:r>
              <a:rPr lang="en-US" b="1" i="1" dirty="0"/>
              <a:t>(PRIMeS) </a:t>
            </a:r>
            <a:r>
              <a:rPr lang="en-US" dirty="0"/>
              <a:t>is used to log component serial numbers.</a:t>
            </a:r>
          </a:p>
          <a:p>
            <a:pPr marL="342900" indent="-342900">
              <a:lnSpc>
                <a:spcPct val="100000"/>
              </a:lnSpc>
              <a:spcAft>
                <a:spcPts val="1800"/>
              </a:spcAft>
              <a:buFont typeface="Arial" panose="020B0604020202020204" pitchFamily="34" charset="0"/>
              <a:buChar char="•"/>
            </a:pPr>
            <a:r>
              <a:rPr lang="en-US" b="1" dirty="0"/>
              <a:t>Serial numbers </a:t>
            </a:r>
            <a:r>
              <a:rPr lang="en-US" dirty="0"/>
              <a:t>are automatically </a:t>
            </a:r>
            <a:r>
              <a:rPr lang="en-US" b="1" dirty="0"/>
              <a:t>“Pushed” </a:t>
            </a:r>
            <a:r>
              <a:rPr lang="en-US" dirty="0"/>
              <a:t>into the associated work processing Travelers in Pansophy.</a:t>
            </a:r>
          </a:p>
          <a:p>
            <a:pPr marL="342900" indent="-342900">
              <a:lnSpc>
                <a:spcPct val="100000"/>
              </a:lnSpc>
              <a:spcAft>
                <a:spcPts val="1800"/>
              </a:spcAft>
              <a:buFont typeface="Arial" panose="020B0604020202020204" pitchFamily="34" charset="0"/>
              <a:buChar char="•"/>
            </a:pPr>
            <a:r>
              <a:rPr lang="en-US" dirty="0"/>
              <a:t>Components acceptable for production are granted an </a:t>
            </a:r>
            <a:r>
              <a:rPr lang="en-US" b="1" i="1" dirty="0"/>
              <a:t>“Issuable” </a:t>
            </a:r>
            <a:r>
              <a:rPr lang="en-US" dirty="0"/>
              <a:t>status, while others are held for appropriate Dispositions.</a:t>
            </a:r>
          </a:p>
          <a:p>
            <a:pPr marL="342900" indent="-342900">
              <a:lnSpc>
                <a:spcPct val="100000"/>
              </a:lnSpc>
              <a:spcAft>
                <a:spcPts val="1800"/>
              </a:spcAft>
              <a:buFont typeface="Arial" panose="020B0604020202020204" pitchFamily="34" charset="0"/>
              <a:buChar char="•"/>
            </a:pPr>
            <a:r>
              <a:rPr lang="en-US" dirty="0"/>
              <a:t>For </a:t>
            </a:r>
            <a:r>
              <a:rPr lang="en-US" b="1" dirty="0"/>
              <a:t>Fermilab procured components</a:t>
            </a:r>
            <a:r>
              <a:rPr lang="en-US" dirty="0"/>
              <a:t>, Acceptance (or Rejection) is communicated through the </a:t>
            </a:r>
            <a:r>
              <a:rPr lang="en-US" b="1" dirty="0"/>
              <a:t>SOTRs</a:t>
            </a:r>
            <a:r>
              <a:rPr lang="en-US" dirty="0"/>
              <a:t>.   </a:t>
            </a:r>
          </a:p>
          <a:p>
            <a:pPr>
              <a:lnSpc>
                <a:spcPct val="100000"/>
              </a:lnSpc>
              <a:spcAft>
                <a:spcPts val="1800"/>
              </a:spcAft>
            </a:pPr>
            <a:endParaRPr lang="en-US" dirty="0"/>
          </a:p>
        </p:txBody>
      </p:sp>
      <p:sp>
        <p:nvSpPr>
          <p:cNvPr id="6" name="Footer Placeholder 3"/>
          <p:cNvSpPr>
            <a:spLocks noGrp="1"/>
          </p:cNvSpPr>
          <p:nvPr>
            <p:ph type="ftr" sz="quarter" idx="13"/>
          </p:nvPr>
        </p:nvSpPr>
        <p:spPr>
          <a:xfrm>
            <a:off x="242272" y="6515781"/>
            <a:ext cx="3421678" cy="238125"/>
          </a:xfrm>
        </p:spPr>
        <p:txBody>
          <a:bodyPr/>
          <a:lstStyle/>
          <a:p>
            <a:r>
              <a:rPr lang="en-US" sz="1000" dirty="0"/>
              <a:t>LCLS-II 1.3 GHz Cryomodule PRR, September 13 - 14, 2016</a:t>
            </a:r>
          </a:p>
        </p:txBody>
      </p:sp>
    </p:spTree>
    <p:extLst>
      <p:ext uri="{BB962C8B-B14F-4D97-AF65-F5344CB8AC3E}">
        <p14:creationId xmlns:p14="http://schemas.microsoft.com/office/powerpoint/2010/main" val="1940426504"/>
      </p:ext>
    </p:extLst>
  </p:cSld>
  <p:clrMapOvr>
    <a:masterClrMapping/>
  </p:clrMapOvr>
</p:sld>
</file>

<file path=ppt/theme/theme1.xml><?xml version="1.0" encoding="utf-8"?>
<a:theme xmlns:a="http://schemas.openxmlformats.org/drawingml/2006/main" name="1_blank">
  <a:themeElements>
    <a:clrScheme name="Custom 4">
      <a:dk1>
        <a:srgbClr val="A4001D"/>
      </a:dk1>
      <a:lt1>
        <a:sysClr val="window" lastClr="FFFFFF"/>
      </a:lt1>
      <a:dk2>
        <a:srgbClr val="E17000"/>
      </a:dk2>
      <a:lt2>
        <a:srgbClr val="000000"/>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documentManagement>
    <Document_x0020_Specialists xmlns="1bcfbb0d-57da-4fff-968f-f82913bae0e8">
      <UserInfo>
        <DisplayName/>
        <AccountId xsi:nil="true"/>
        <AccountType/>
      </UserInfo>
    </Document_x0020_Specialists>
    <Retention_x0020_Action xmlns="1bcfbb0d-57da-4fff-968f-f82913bae0e8">--</Retention_x0020_Action>
    <Tier xmlns="1bcfbb0d-57da-4fff-968f-f82913bae0e8">Tier 3</Tier>
    <Legacy_x0020_Previous_x0020_Document_x0020_Number xmlns="1bcfbb0d-57da-4fff-968f-f82913bae0e8" xsi:nil="true"/>
    <Approvers xmlns="1bcfbb0d-57da-4fff-968f-f82913bae0e8">
      <UserInfo>
        <DisplayName/>
        <AccountId xsi:nil="true"/>
        <AccountType/>
      </UserInfo>
    </Approvers>
    <Associated_x0020_Policy xmlns="1bcfbb0d-57da-4fff-968f-f82913bae0e8">--</Associated_x0020_Policy>
    <CD_x0020_Section xmlns="1bcfbb0d-57da-4fff-968f-f82913bae0e8">--</CD_x0020_Section>
    <Current_x0020_Release_x0020_Revision xmlns="1bcfbb0d-57da-4fff-968f-f82913bae0e8">R0</Current_x0020_Release_x0020_Revision>
    <Subsystem xmlns="1bcfbb0d-57da-4fff-968f-f82913bae0e8">--</Subsystem>
    <Rescinded xmlns="1bcfbb0d-57da-4fff-968f-f82913bae0e8">false</Rescinded>
    <Legacy_x0020_Approvers xmlns="1bcfbb0d-57da-4fff-968f-f82913bae0e8" xsi:nil="true"/>
    <Legacy_x0020_Document_x0020_URL xmlns="1bcfbb0d-57da-4fff-968f-f82913bae0e8" xsi:nil="true"/>
    <Source_x0020_Document_x0020_ID1 xmlns="1bcfbb0d-57da-4fff-968f-f82913bae0e8" xsi:nil="true"/>
    <InProgress_x0020_Revision xmlns="1bcfbb0d-57da-4fff-968f-f82913bae0e8" xsi:nil="true"/>
    <Retention_x0020_Authority xmlns="1bcfbb0d-57da-4fff-968f-f82913bae0e8" xsi:nil="true"/>
    <dfbd1098dd984cca8e572d891b515fc5 xmlns="1bcfbb0d-57da-4fff-968f-f82913bae0e8">
      <Terms xmlns="http://schemas.microsoft.com/office/infopath/2007/PartnerControls">
        <TermInfo xmlns="http://schemas.microsoft.com/office/infopath/2007/PartnerControls">
          <TermName xmlns="http://schemas.microsoft.com/office/infopath/2007/PartnerControls">LCLS-2</TermName>
          <TermId xmlns="http://schemas.microsoft.com/office/infopath/2007/PartnerControls">5fa05ef5-bcb1-47c1-a006-b66d0ac2220e</TermId>
        </TermInfo>
      </Terms>
    </dfbd1098dd984cca8e572d891b515fc5>
    <Collaborators xmlns="1bcfbb0d-57da-4fff-968f-f82913bae0e8">
      <UserInfo>
        <DisplayName/>
        <AccountId xsi:nil="true"/>
        <AccountType/>
      </UserInfo>
    </Collaborators>
    <eb957945f0cf41a089fc8cbef600415c xmlns="1bcfbb0d-57da-4fff-968f-f82913bae0e8">
      <Terms xmlns="http://schemas.microsoft.com/office/infopath/2007/PartnerControls">
        <TermInfo xmlns="http://schemas.microsoft.com/office/infopath/2007/PartnerControls">
          <TermName xmlns="http://schemas.microsoft.com/office/infopath/2007/PartnerControls">General</TermName>
          <TermId xmlns="http://schemas.microsoft.com/office/infopath/2007/PartnerControls">d57823a0-9e3d-424e-8823-44677f6c0461</TermId>
        </TermInfo>
      </Terms>
    </eb957945f0cf41a089fc8cbef600415c>
    <Legacy_x0020_Document_x0020_Number xmlns="1bcfbb0d-57da-4fff-968f-f82913bae0e8" xsi:nil="true"/>
    <Current_x0020_Released_x0020_Revision_x0020_Date xmlns="1bcfbb0d-57da-4fff-968f-f82913bae0e8" xsi:nil="true"/>
    <Released_x0020_Revisions xmlns="1bcfbb0d-57da-4fff-968f-f82913bae0e8" xsi:nil="true"/>
    <Issue_x0020_Date xmlns="1bcfbb0d-57da-4fff-968f-f82913bae0e8" xsi:nil="true"/>
    <Reviewers xmlns="1bcfbb0d-57da-4fff-968f-f82913bae0e8">
      <UserInfo>
        <DisplayName/>
        <AccountId xsi:nil="true"/>
        <AccountType/>
      </UserInfo>
    </Reviewers>
    <Retention_x0020_Action_x0020_Date xmlns="1bcfbb0d-57da-4fff-968f-f82913bae0e8" xsi:nil="true"/>
    <Legacy_x0020_Modified_x0020_By xmlns="1bcfbb0d-57da-4fff-968f-f82913bae0e8" xsi:nil="true"/>
    <Date_x0020_Document_x0020_Created xmlns="1bcfbb0d-57da-4fff-968f-f82913bae0e8" xsi:nil="true"/>
    <Completed_x0020_Date xmlns="1bcfbb0d-57da-4fff-968f-f82913bae0e8" xsi:nil="true"/>
    <DCO_x0020_Number xmlns="1bcfbb0d-57da-4fff-968f-f82913bae0e8" xsi:nil="true"/>
    <Originator xmlns="1bcfbb0d-57da-4fff-968f-f82913bae0e8">
      <UserInfo>
        <DisplayName/>
        <AccountId xsi:nil="true"/>
        <AccountType/>
      </UserInfo>
    </Originator>
    <Published_x0020_Document_x0020_ID xmlns="1bcfbb0d-57da-4fff-968f-f82913bae0e8" xsi:nil="true"/>
    <Source_x0020_Document_x0020_ID xmlns="1bcfbb0d-57da-4fff-968f-f82913bae0e8" xsi:nil="true"/>
    <_dlc_ExpireDateSaved xmlns="http://schemas.microsoft.com/sharepoint/v3" xsi:nil="true"/>
    <Effective_x0020_Date xmlns="1bcfbb0d-57da-4fff-968f-f82913bae0e8" xsi:nil="true"/>
    <In_x0020_Use xmlns="1bcfbb0d-57da-4fff-968f-f82913bae0e8">true</In_x0020_Use>
    <Form xmlns="1bcfbb0d-57da-4fff-968f-f82913bae0e8">false</Form>
    <Legacy_Modified xmlns="1bcfbb0d-57da-4fff-968f-f82913bae0e8" xsi:nil="true"/>
    <Utilization xmlns="1bcfbb0d-57da-4fff-968f-f82913bae0e8">Principal</Utilization>
    <TaxCatchAll xmlns="1bcfbb0d-57da-4fff-968f-f82913bae0e8">
      <Value>218</Value>
      <Value>238</Value>
      <Value>27</Value>
    </TaxCatchAll>
    <CDMS_Area xmlns="1bcfbb0d-57da-4fff-968f-f82913bae0e8">--</CDMS_Area>
    <CD_x0020_System xmlns="1bcfbb0d-57da-4fff-968f-f82913bae0e8">--</CD_x0020_System>
    <Other_x0020_Collaborators xmlns="1bcfbb0d-57da-4fff-968f-f82913bae0e8">
      <UserInfo>
        <DisplayName/>
        <AccountId xsi:nil="true"/>
        <AccountType/>
      </UserInfo>
    </Other_x0020_Collaborators>
    <Review_x0020_Schedule xmlns="1bcfbb0d-57da-4fff-968f-f82913bae0e8" xsi:nil="true"/>
    <Management_x0020_System xmlns="1bcfbb0d-57da-4fff-968f-f82913bae0e8" xsi:nil="true"/>
    <Notes1 xmlns="1bcfbb0d-57da-4fff-968f-f82913bae0e8" xsi:nil="true"/>
    <_dlc_ExpireDate xmlns="http://schemas.microsoft.com/sharepoint/v3" xsi:nil="true"/>
    <m0f8c9a06362439a93ccf8e7250f9630 xmlns="1bcfbb0d-57da-4fff-968f-f82913bae0e8">
      <Terms xmlns="http://schemas.microsoft.com/office/infopath/2007/PartnerControls">
        <TermInfo xmlns="http://schemas.microsoft.com/office/infopath/2007/PartnerControls">
          <TermName xmlns="http://schemas.microsoft.com/office/infopath/2007/PartnerControls">Templates</TermName>
          <TermId xmlns="http://schemas.microsoft.com/office/infopath/2007/PartnerControls">09abdf3f-5dae-474d-8c44-157bf154b270</TermId>
        </TermInfo>
      </Terms>
    </m0f8c9a06362439a93ccf8e7250f9630>
    <Document_x0020_Subsection xmlns="1bcfbb0d-57da-4fff-968f-f82913bae0e8">00</Document_x0020_Subsection>
    <Lock_x0020_and_x0020_Tag xmlns="1bcfbb0d-57da-4fff-968f-f82913bae0e8">false</Lock_x0020_and_x0020_Tag>
    <_dlc_Exempt xmlns="http://schemas.microsoft.com/sharepoint/v3" xsi:nil="true"/>
    <Document_x0020_Sequential_x0020_Number xmlns="1bcfbb0d-57da-4fff-968f-f82913bae0e8" xsi:nil="true"/>
    <Related_x0020_URL xmlns="1bcfbb0d-57da-4fff-968f-f82913bae0e8">
      <Url xsi:nil="true"/>
      <Description xsi:nil="true"/>
    </Related_x0020_URL>
    <CD_x0020_Area xmlns="1bcfbb0d-57da-4fff-968f-f82913bae0e8">--</CD_x0020_Area>
    <Related_x0020_Document xmlns="1bcfbb0d-57da-4fff-968f-f82913bae0e8" xsi:nil="true"/>
    <Related_x0020_Document_x0020_URL xmlns="1bcfbb0d-57da-4fff-968f-f82913bae0e8">
      <Url xsi:nil="true"/>
      <Description xsi:nil="true"/>
    </Related_x0020_Document_x0020_URL>
    <_dlc_DocId xmlns="1bcfbb0d-57da-4fff-968f-f82913bae0e8">SLACDOC-4-3058</_dlc_DocId>
    <_dlc_DocIdUrl xmlns="1bcfbb0d-57da-4fff-968f-f82913bae0e8">
      <Url>https://docs.slac.stanford.edu/sites/pub/_layouts/DocIdRedir.aspx?ID=SLACDOC-4-3058</Url>
      <Description>SLACDOC-4-3058</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SLAC Published Controlled Document" ma:contentTypeID="0x0101000DE68A87D5FCF644814D623BEEAED63F02004D13F123D9C5A44EBA17F2E4173D07F4" ma:contentTypeVersion="8" ma:contentTypeDescription="" ma:contentTypeScope="" ma:versionID="41b54274463e2627a2676316ec841028">
  <xsd:schema xmlns:xsd="http://www.w3.org/2001/XMLSchema" xmlns:xs="http://www.w3.org/2001/XMLSchema" xmlns:p="http://schemas.microsoft.com/office/2006/metadata/properties" xmlns:ns1="http://schemas.microsoft.com/sharepoint/v3" xmlns:ns2="1bcfbb0d-57da-4fff-968f-f82913bae0e8" xmlns:ns3="http://schemas.microsoft.com/sharepoint/v3/fields" targetNamespace="http://schemas.microsoft.com/office/2006/metadata/properties" ma:root="true" ma:fieldsID="62564b727ada55f0828695295f901d5b" ns1:_="" ns2:_="" ns3:_="">
    <xsd:import namespace="http://schemas.microsoft.com/sharepoint/v3"/>
    <xsd:import namespace="1bcfbb0d-57da-4fff-968f-f82913bae0e8"/>
    <xsd:import namespace="http://schemas.microsoft.com/sharepoint/v3/fields"/>
    <xsd:element name="properties">
      <xsd:complexType>
        <xsd:sequence>
          <xsd:element name="documentManagement">
            <xsd:complexType>
              <xsd:all>
                <xsd:element ref="ns2:Legacy_x0020_Document_x0020_Number" minOccurs="0"/>
                <xsd:element ref="ns2:Document_x0020_Sequential_x0020_Number" minOccurs="0"/>
                <xsd:element ref="ns2:Document_x0020_Subsection" minOccurs="0"/>
                <xsd:element ref="ns2:CD_x0020_Area" minOccurs="0"/>
                <xsd:element ref="ns2:CD_x0020_Section" minOccurs="0"/>
                <xsd:element ref="ns2:CD_x0020_System" minOccurs="0"/>
                <xsd:element ref="ns2:DCO_x0020_Number" minOccurs="0"/>
                <xsd:element ref="ns2:InProgress_x0020_Revision" minOccurs="0"/>
                <xsd:element ref="ns2:Current_x0020_Release_x0020_Revision" minOccurs="0"/>
                <xsd:element ref="ns2:Current_x0020_Released_x0020_Revision_x0020_Date" minOccurs="0"/>
                <xsd:element ref="ns2:Released_x0020_Revisions" minOccurs="0"/>
                <xsd:element ref="ns2:Issue_x0020_Date" minOccurs="0"/>
                <xsd:element ref="ns2:Effective_x0020_Date" minOccurs="0"/>
                <xsd:element ref="ns2:Completed_x0020_Date" minOccurs="0"/>
                <xsd:element ref="ns2:Document_x0020_Specialists" minOccurs="0"/>
                <xsd:element ref="ns2:Originator" minOccurs="0"/>
                <xsd:element ref="ns2:Approvers" minOccurs="0"/>
                <xsd:element ref="ns2:Collaborators" minOccurs="0"/>
                <xsd:element ref="ns2:Reviewers" minOccurs="0"/>
                <xsd:element ref="ns2:Other_x0020_Collaborators" minOccurs="0"/>
                <xsd:element ref="ns2:Retention_x0020_Action_x0020_Date" minOccurs="0"/>
                <xsd:element ref="ns2:Retention_x0020_Authority" minOccurs="0"/>
                <xsd:element ref="ns2:Review_x0020_Schedule" minOccurs="0"/>
                <xsd:element ref="ns2:Retention_x0020_Action" minOccurs="0"/>
                <xsd:element ref="ns2:Rescinded" minOccurs="0"/>
                <xsd:element ref="ns2:Utilization"/>
                <xsd:element ref="ns2:In_x0020_Use" minOccurs="0"/>
                <xsd:element ref="ns2:Form" minOccurs="0"/>
                <xsd:element ref="ns2:Related_x0020_Document" minOccurs="0"/>
                <xsd:element ref="ns2:Associated_x0020_Policy" minOccurs="0"/>
                <xsd:element ref="ns2:CDMS_Area" minOccurs="0"/>
                <xsd:element ref="ns2:Lock_x0020_and_x0020_Tag" minOccurs="0"/>
                <xsd:element ref="ns2:Subsystem" minOccurs="0"/>
                <xsd:element ref="ns2:Management_x0020_System" minOccurs="0"/>
                <xsd:element ref="ns2:Tier" minOccurs="0"/>
                <xsd:element ref="ns2:Legacy_Modified" minOccurs="0"/>
                <xsd:element ref="ns2:Legacy_x0020_Modified_x0020_By" minOccurs="0"/>
                <xsd:element ref="ns2:Date_x0020_Document_x0020_Created" minOccurs="0"/>
                <xsd:element ref="ns2:Legacy_x0020_Previous_x0020_Document_x0020_Number" minOccurs="0"/>
                <xsd:element ref="ns2:Notes1" minOccurs="0"/>
                <xsd:element ref="ns2:Legacy_x0020_Approvers" minOccurs="0"/>
                <xsd:element ref="ns2:Published_x0020_Document_x0020_ID" minOccurs="0"/>
                <xsd:element ref="ns2:_dlc_DocIdPersistId" minOccurs="0"/>
                <xsd:element ref="ns2:_dlc_DocIdUrl" minOccurs="0"/>
                <xsd:element ref="ns2:TaxCatchAll" minOccurs="0"/>
                <xsd:element ref="ns2:TaxCatchAllLabel" minOccurs="0"/>
                <xsd:element ref="ns2:_dlc_DocId" minOccurs="0"/>
                <xsd:element ref="ns2:Source_x0020_Document_x0020_ID" minOccurs="0"/>
                <xsd:element ref="ns2:Related_x0020_Document_x0020_URL" minOccurs="0"/>
                <xsd:element ref="ns2:Legacy_x0020_Document_x0020_URL" minOccurs="0"/>
                <xsd:element ref="ns1:_dlc_Exempt" minOccurs="0"/>
                <xsd:element ref="ns1:_dlc_ExpireDateSaved" minOccurs="0"/>
                <xsd:element ref="ns1:_dlc_ExpireDate" minOccurs="0"/>
                <xsd:element ref="ns3:ShortComment" minOccurs="0"/>
                <xsd:element ref="ns2:Related_x0020_URL" minOccurs="0"/>
                <xsd:element ref="ns2:dfbd1098dd984cca8e572d891b515fc5" minOccurs="0"/>
                <xsd:element ref="ns2:m0f8c9a06362439a93ccf8e7250f9630" minOccurs="0"/>
                <xsd:element ref="ns2:eb957945f0cf41a089fc8cbef600415c" minOccurs="0"/>
                <xsd:element ref="ns2:Source_x0020_Document_x0020_ID1"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empt" ma:index="60" nillable="true" ma:displayName="Exempt from Policy" ma:hidden="true" ma:internalName="_dlc_Exempt" ma:readOnly="false">
      <xsd:simpleType>
        <xsd:restriction base="dms:Unknown"/>
      </xsd:simpleType>
    </xsd:element>
    <xsd:element name="_dlc_ExpireDateSaved" ma:index="61" nillable="true" ma:displayName="Original Expiration Date" ma:hidden="true" ma:internalName="_dlc_ExpireDateSaved" ma:readOnly="false">
      <xsd:simpleType>
        <xsd:restriction base="dms:DateTime"/>
      </xsd:simpleType>
    </xsd:element>
    <xsd:element name="_dlc_ExpireDate" ma:index="62" nillable="true" ma:displayName="Expiration Date" ma:hidden="true" ma:internalName="_dlc_ExpireDate" ma:readOnly="fals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1bcfbb0d-57da-4fff-968f-f82913bae0e8" elementFormDefault="qualified">
    <xsd:import namespace="http://schemas.microsoft.com/office/2006/documentManagement/types"/>
    <xsd:import namespace="http://schemas.microsoft.com/office/infopath/2007/PartnerControls"/>
    <xsd:element name="Legacy_x0020_Document_x0020_Number" ma:index="2" nillable="true" ma:displayName="Legacy Document Number" ma:description="" ma:internalName="Legacy_x0020_Document_x0020_Number">
      <xsd:simpleType>
        <xsd:restriction base="dms:Text">
          <xsd:maxLength value="25"/>
        </xsd:restriction>
      </xsd:simpleType>
    </xsd:element>
    <xsd:element name="Document_x0020_Sequential_x0020_Number" ma:index="6" nillable="true" ma:displayName="Document Sequential Number" ma:description="" ma:internalName="Document_x0020_Sequential_x0020_Number">
      <xsd:simpleType>
        <xsd:restriction base="dms:Text">
          <xsd:maxLength value="255"/>
        </xsd:restriction>
      </xsd:simpleType>
    </xsd:element>
    <xsd:element name="Document_x0020_Subsection" ma:index="7" nillable="true" ma:displayName="Document Subsection" ma:default="00" ma:description="" ma:internalName="Document_x0020_Subsection">
      <xsd:simpleType>
        <xsd:restriction base="dms:Text">
          <xsd:maxLength value="255"/>
        </xsd:restriction>
      </xsd:simpleType>
    </xsd:element>
    <xsd:element name="CD_x0020_Area" ma:index="8" nillable="true" ma:displayName="CD Area" ma:default="--" ma:description="" ma:format="Dropdown" ma:internalName="CD_x0020_Area">
      <xsd:simpleType>
        <xsd:restriction base="dms:Choice">
          <xsd:enumeration value="--"/>
          <xsd:enumeration value="00 Management"/>
          <xsd:enumeration value="01 Generic (Universal)"/>
          <xsd:enumeration value="02 LINAC (includes CID, O, DRIP, Positron, LCLS, INJ, BSY)"/>
          <xsd:enumeration value="03 ESA – End Station A"/>
          <xsd:enumeration value="04 PEP – Positron Electron Project"/>
          <xsd:enumeration value="05 SLC – SLAC Linear Accelerator"/>
          <xsd:enumeration value="06 LCLS – LINAC Coherent Light Source"/>
          <xsd:enumeration value="07 LCLS-II"/>
          <xsd:enumeration value="11 KTL – Klystron Test Lab"/>
          <xsd:enumeration value="12 NLCTA – Next Linear Collider Test Accelerator"/>
          <xsd:enumeration value="13 ITF/HVTF – Injector Test Facility / High Voltage Test Facility"/>
          <xsd:enumeration value="14"/>
          <xsd:enumeration value="15"/>
          <xsd:enumeration value="16"/>
        </xsd:restriction>
      </xsd:simpleType>
    </xsd:element>
    <xsd:element name="CD_x0020_Section" ma:index="9" nillable="true" ma:displayName="CD Section" ma:default="--" ma:description="" ma:format="Dropdown" ma:internalName="CD_x0020_Section">
      <xsd:simpleType>
        <xsd:restriction base="dms:Choice">
          <xsd:enumeration value="--"/>
          <xsd:enumeration value="DPT"/>
          <xsd:enumeration value="SS"/>
          <xsd:enumeration value="SW"/>
          <xsd:enumeration value="HW"/>
          <xsd:enumeration value="ES"/>
        </xsd:restriction>
      </xsd:simpleType>
    </xsd:element>
    <xsd:element name="CD_x0020_System" ma:index="10" nillable="true" ma:displayName="CD System" ma:default="--" ma:description="" ma:format="Dropdown" ma:internalName="CD_x0020_System">
      <xsd:simpleType>
        <xsd:restriction base="dms:Choice">
          <xsd:enumeration value="--"/>
          <xsd:enumeration value="BCS"/>
          <xsd:enumeration value="MAN"/>
          <xsd:enumeration value="PPS"/>
        </xsd:restriction>
      </xsd:simpleType>
    </xsd:element>
    <xsd:element name="DCO_x0020_Number" ma:index="11" nillable="true" ma:displayName="DCO Number" ma:description="" ma:internalName="DCO_x0020_Number">
      <xsd:simpleType>
        <xsd:restriction base="dms:Note">
          <xsd:maxLength value="255"/>
        </xsd:restriction>
      </xsd:simpleType>
    </xsd:element>
    <xsd:element name="InProgress_x0020_Revision" ma:index="12" nillable="true" ma:displayName="In Progress Revision" ma:description="" ma:internalName="InProgress_x0020_Revision">
      <xsd:simpleType>
        <xsd:restriction base="dms:Text">
          <xsd:maxLength value="255"/>
        </xsd:restriction>
      </xsd:simpleType>
    </xsd:element>
    <xsd:element name="Current_x0020_Release_x0020_Revision" ma:index="13" nillable="true" ma:displayName="Current Released Revision" ma:description="" ma:internalName="Current_x0020_Release_x0020_Revision">
      <xsd:simpleType>
        <xsd:restriction base="dms:Text">
          <xsd:maxLength value="255"/>
        </xsd:restriction>
      </xsd:simpleType>
    </xsd:element>
    <xsd:element name="Current_x0020_Released_x0020_Revision_x0020_Date" ma:index="14" nillable="true" ma:displayName="Current Released Revision Date" ma:description="" ma:format="DateOnly" ma:internalName="Current_x0020_Released_x0020_Revision_x0020_Date">
      <xsd:simpleType>
        <xsd:restriction base="dms:DateTime"/>
      </xsd:simpleType>
    </xsd:element>
    <xsd:element name="Released_x0020_Revisions" ma:index="15" nillable="true" ma:displayName="Released Revisions" ma:description="" ma:internalName="Released_x0020_Revisions">
      <xsd:simpleType>
        <xsd:restriction base="dms:Note">
          <xsd:maxLength value="255"/>
        </xsd:restriction>
      </xsd:simpleType>
    </xsd:element>
    <xsd:element name="Issue_x0020_Date" ma:index="16" nillable="true" ma:displayName="Issue Date" ma:description="" ma:format="DateOnly" ma:internalName="Issue_x0020_Date">
      <xsd:simpleType>
        <xsd:restriction base="dms:DateTime"/>
      </xsd:simpleType>
    </xsd:element>
    <xsd:element name="Effective_x0020_Date" ma:index="17" nillable="true" ma:displayName="Effective Date" ma:description="" ma:format="DateOnly" ma:internalName="Effective_x0020_Date">
      <xsd:simpleType>
        <xsd:restriction base="dms:DateTime"/>
      </xsd:simpleType>
    </xsd:element>
    <xsd:element name="Completed_x0020_Date" ma:index="18" nillable="true" ma:displayName="Completed Date" ma:description="" ma:format="DateOnly" ma:internalName="Completed_x0020_Date">
      <xsd:simpleType>
        <xsd:restriction base="dms:DateTime"/>
      </xsd:simpleType>
    </xsd:element>
    <xsd:element name="Document_x0020_Specialists" ma:index="19" nillable="true" ma:displayName="Document Specialists" ma:description="" ma:list="UserInfo" ma:SearchPeopleOnly="false" ma:SharePointGroup="0" ma:internalName="Document_x0020_Specialists"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riginator" ma:index="20" nillable="true" ma:displayName="Originators" ma:description="" ma:list="UserInfo" ma:SearchPeopleOnly="false" ma:SharePointGroup="0" ma:internalName="Originator" ma:showField="Titl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pprovers" ma:index="21" nillable="true" ma:displayName="Approvers" ma:description="" ma:list="UserInfo" ma:SearchPeopleOnly="false" ma:SharePointGroup="0" ma:internalName="Approvers" ma:showField="Titl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llaborators" ma:index="22" nillable="true" ma:displayName="Collaborators" ma:description="" ma:list="UserInfo" ma:SearchPeopleOnly="false" ma:SharePointGroup="0" ma:internalName="Collaborators"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eviewers" ma:index="23" nillable="true" ma:displayName="Reviewers" ma:description="" ma:list="UserInfo" ma:SearchPeopleOnly="false" ma:SharePointGroup="0" ma:internalName="Reviewers"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ther_x0020_Collaborators" ma:index="24" nillable="true" ma:displayName="Other Collaborators" ma:description="" ma:list="UserInfo" ma:SearchPeopleOnly="false" ma:SharePointGroup="0" ma:internalName="Other_x0020_Collaborators"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etention_x0020_Action_x0020_Date" ma:index="25" nillable="true" ma:displayName="Retention Action Date" ma:description="" ma:format="DateOnly" ma:internalName="Retention_x0020_Action_x0020_Date">
      <xsd:simpleType>
        <xsd:restriction base="dms:DateTime"/>
      </xsd:simpleType>
    </xsd:element>
    <xsd:element name="Retention_x0020_Authority" ma:index="26" nillable="true" ma:displayName="Retention Authority" ma:description="" ma:internalName="Retention_x0020_Authority">
      <xsd:simpleType>
        <xsd:restriction base="dms:Text">
          <xsd:maxLength value="255"/>
        </xsd:restriction>
      </xsd:simpleType>
    </xsd:element>
    <xsd:element name="Review_x0020_Schedule" ma:index="27" nillable="true" ma:displayName="Review Schedule" ma:description="" ma:format="DateOnly" ma:internalName="Review_x0020_Schedule">
      <xsd:simpleType>
        <xsd:restriction base="dms:DateTime"/>
      </xsd:simpleType>
    </xsd:element>
    <xsd:element name="Retention_x0020_Action" ma:index="28" nillable="true" ma:displayName="Retention Action" ma:default="--" ma:description="" ma:format="Dropdown" ma:internalName="Retention_x0020_Action">
      <xsd:simpleType>
        <xsd:restriction base="dms:Choice">
          <xsd:enumeration value="--"/>
          <xsd:enumeration value="dispose"/>
          <xsd:enumeration value="rescind"/>
          <xsd:enumeration value="transfer to archives"/>
          <xsd:enumeration value="freeze"/>
        </xsd:restriction>
      </xsd:simpleType>
    </xsd:element>
    <xsd:element name="Rescinded" ma:index="29" nillable="true" ma:displayName="Rescinded" ma:default="0" ma:description="" ma:internalName="Rescinded">
      <xsd:simpleType>
        <xsd:restriction base="dms:Boolean"/>
      </xsd:simpleType>
    </xsd:element>
    <xsd:element name="Utilization" ma:index="30" ma:displayName="Utilization" ma:default="Principal" ma:description="" ma:format="Dropdown" ma:internalName="Utilization" ma:readOnly="false">
      <xsd:simpleType>
        <xsd:restriction base="dms:Choice">
          <xsd:enumeration value="Principal"/>
          <xsd:enumeration value="Associated"/>
          <xsd:enumeration value="Archived"/>
        </xsd:restriction>
      </xsd:simpleType>
    </xsd:element>
    <xsd:element name="In_x0020_Use" ma:index="31" nillable="true" ma:displayName="In Use" ma:default="1" ma:description="" ma:internalName="In_x0020_Use">
      <xsd:simpleType>
        <xsd:restriction base="dms:Boolean"/>
      </xsd:simpleType>
    </xsd:element>
    <xsd:element name="Form" ma:index="32" nillable="true" ma:displayName="Form" ma:default="0" ma:description="" ma:internalName="Form">
      <xsd:simpleType>
        <xsd:restriction base="dms:Boolean"/>
      </xsd:simpleType>
    </xsd:element>
    <xsd:element name="Related_x0020_Document" ma:index="33" nillable="true" ma:displayName="Related Documents" ma:description="" ma:internalName="Related_x0020_Document">
      <xsd:simpleType>
        <xsd:restriction base="dms:Note">
          <xsd:maxLength value="255"/>
        </xsd:restriction>
      </xsd:simpleType>
    </xsd:element>
    <xsd:element name="Associated_x0020_Policy" ma:index="34" nillable="true" ma:displayName="Associated Policy" ma:default="--" ma:description="" ma:format="Dropdown" ma:internalName="Associated_x0020_Policy">
      <xsd:simpleType>
        <xsd:restriction base="dms:Choice">
          <xsd:enumeration value="--"/>
          <xsd:enumeration value="Access Control Policy"/>
          <xsd:enumeration value="Assignment and Classification of Staff"/>
          <xsd:enumeration value="Audit and Accountability Policy"/>
          <xsd:enumeration value="Computer Security Policy"/>
          <xsd:enumeration value="Computer Security Awareness and Training Policy"/>
          <xsd:enumeration value="Configuration Management Policy"/>
          <xsd:enumeration value="Contingency Planning Policy"/>
          <xsd:enumeration value="Identification and Authentication Policy"/>
          <xsd:enumeration value="Incident Response Policy"/>
          <xsd:enumeration value="IT Risk Management Policy"/>
          <xsd:enumeration value="Media Protection Policy"/>
          <xsd:enumeration value="Personally Identifiable Information"/>
          <xsd:enumeration value="Personnel Security Policy"/>
          <xsd:enumeration value="Physical and Environmental Protection Policy"/>
          <xsd:enumeration value="Risk Assessment Policy"/>
          <xsd:enumeration value="Security Assessment and Authorization Policy"/>
          <xsd:enumeration value="Security Planning Policy"/>
          <xsd:enumeration value="Space Standards Policy"/>
          <xsd:enumeration value="System Maintenance Policy"/>
          <xsd:enumeration value="System and Services Acquisition Policy"/>
          <xsd:enumeration value="System and Communications Protection Policy"/>
          <xsd:enumeration value="System and Information Integrity Policy"/>
        </xsd:restriction>
      </xsd:simpleType>
    </xsd:element>
    <xsd:element name="CDMS_Area" ma:index="35" nillable="true" ma:displayName="CDMS_Area" ma:default="--" ma:description="" ma:format="Dropdown" ma:internalName="CDMS_Area">
      <xsd:simpleType>
        <xsd:restriction base="dms:Choice">
          <xsd:enumeration value="--"/>
          <xsd:enumeration value="Ge Tower System"/>
          <xsd:enumeration value="Ge Modules"/>
          <xsd:enumeration value="Cold Electronics"/>
          <xsd:enumeration value="Tower Mechanical Structure and Cabling"/>
          <xsd:enumeration value="Integration into Cryostat"/>
        </xsd:restriction>
      </xsd:simpleType>
    </xsd:element>
    <xsd:element name="Lock_x0020_and_x0020_Tag" ma:index="36" nillable="true" ma:displayName="Lock and Tag" ma:default="0" ma:description="" ma:internalName="Lock_x0020_and_x0020_Tag">
      <xsd:simpleType>
        <xsd:restriction base="dms:Boolean"/>
      </xsd:simpleType>
    </xsd:element>
    <xsd:element name="Subsystem" ma:index="37" nillable="true" ma:displayName="Subsystem" ma:default="--" ma:description="" ma:format="Dropdown" ma:internalName="Subsystem">
      <xsd:simpleType>
        <xsd:restriction base="dms:Choice">
          <xsd:enumeration value="--"/>
          <xsd:enumeration value="Global"/>
          <xsd:enumeration value="Injector"/>
          <xsd:enumeration value="Linac"/>
          <xsd:enumeration value="Power Conversion"/>
          <xsd:enumeration value="Linac/Injector"/>
          <xsd:enumeration value="Controls"/>
          <xsd:enumeration value="Radiation Physics"/>
          <xsd:enumeration value="Undulator"/>
          <xsd:enumeration value="XTOD"/>
          <xsd:enumeration value="XTOD/XES"/>
          <xsd:enumeration value="X-Ray Endstations"/>
          <xsd:enumeration value="Conventional"/>
        </xsd:restriction>
      </xsd:simpleType>
    </xsd:element>
    <xsd:element name="Management_x0020_System" ma:index="38" nillable="true" ma:displayName="Management System" ma:description="" ma:format="Dropdown" ma:internalName="Management_x0020_System">
      <xsd:simpleType>
        <xsd:restriction base="dms:Choice">
          <xsd:enumeration value="--"/>
          <xsd:enumeration value="ES&amp;H"/>
          <xsd:enumeration value="Human Resources"/>
          <xsd:enumeration value="Computing &amp; IT Services"/>
          <xsd:enumeration value="Facilities Management"/>
          <xsd:enumeration value="Financial Services"/>
          <xsd:enumeration value="Supply Chain Management"/>
          <xsd:enumeration value="Communications"/>
          <xsd:enumeration value="Project Management"/>
          <xsd:enumeration value="Legal Services"/>
          <xsd:enumeration value="Performance Management"/>
          <xsd:enumeration value="Conduct of Research"/>
          <xsd:enumeration value="Engineering Services"/>
          <xsd:enumeration value="User Facilities"/>
          <xsd:enumeration value="SSRL"/>
          <xsd:enumeration value="AD"/>
          <xsd:enumeration value="PPA"/>
          <xsd:enumeration value="LCLS"/>
          <xsd:enumeration value="Photon Science"/>
          <xsd:enumeration value="Acquisition Management"/>
          <xsd:enumeration value="Assurance Management"/>
          <xsd:enumeration value="Communications and External Relations Management"/>
          <xsd:enumeration value="Document Control"/>
          <xsd:enumeration value="ES&amp;H Management"/>
          <xsd:enumeration value="Facilities Management"/>
          <xsd:enumeration value="Financial Management"/>
          <xsd:enumeration value="Human Resources Management"/>
          <xsd:enumeration value="Information Technology"/>
          <xsd:enumeration value="Integrated Safeguards and Security Management"/>
          <xsd:enumeration value="Legal"/>
          <xsd:enumeration value="Management Plan for SLAC"/>
          <xsd:enumeration value="Property Control Management"/>
          <xsd:enumeration value="Quality Assurance"/>
          <xsd:enumeration value="Records Management"/>
          <xsd:enumeration value="Requirements Management"/>
          <xsd:enumeration value="Safety Software Quality Assurance"/>
          <xsd:enumeration value="Strategic Planning"/>
          <xsd:enumeration value="User Support"/>
          <xsd:enumeration value="Work Planning and Control Management"/>
        </xsd:restriction>
      </xsd:simpleType>
    </xsd:element>
    <xsd:element name="Tier" ma:index="39" nillable="true" ma:displayName="Tier" ma:default="Tier 3" ma:description="" ma:format="Dropdown" ma:internalName="Tier">
      <xsd:simpleType>
        <xsd:restriction base="dms:Choice">
          <xsd:enumeration value="Tier 1"/>
          <xsd:enumeration value="Tier 2"/>
          <xsd:enumeration value="Tier 3"/>
          <xsd:enumeration value="Tier 4"/>
        </xsd:restriction>
      </xsd:simpleType>
    </xsd:element>
    <xsd:element name="Legacy_Modified" ma:index="40" nillable="true" ma:displayName="Legacy Modified Date" ma:description="" ma:format="DateOnly" ma:internalName="Legacy_Modified">
      <xsd:simpleType>
        <xsd:restriction base="dms:DateTime"/>
      </xsd:simpleType>
    </xsd:element>
    <xsd:element name="Legacy_x0020_Modified_x0020_By" ma:index="41" nillable="true" ma:displayName="Legacy Modified By" ma:description="" ma:internalName="Legacy_x0020_Modified_x0020_By">
      <xsd:simpleType>
        <xsd:restriction base="dms:Text">
          <xsd:maxLength value="255"/>
        </xsd:restriction>
      </xsd:simpleType>
    </xsd:element>
    <xsd:element name="Date_x0020_Document_x0020_Created" ma:index="42" nillable="true" ma:displayName="Date Document Created" ma:description="" ma:format="DateOnly" ma:internalName="Date_x0020_Document_x0020_Created">
      <xsd:simpleType>
        <xsd:restriction base="dms:DateTime"/>
      </xsd:simpleType>
    </xsd:element>
    <xsd:element name="Legacy_x0020_Previous_x0020_Document_x0020_Number" ma:index="43" nillable="true" ma:displayName="Legacy Previous Document Number" ma:description="" ma:internalName="Legacy_x0020_Previous_x0020_Document_x0020_Number">
      <xsd:simpleType>
        <xsd:restriction base="dms:Text">
          <xsd:maxLength value="255"/>
        </xsd:restriction>
      </xsd:simpleType>
    </xsd:element>
    <xsd:element name="Notes1" ma:index="44" nillable="true" ma:displayName="Notes" ma:description="" ma:internalName="Notes1">
      <xsd:simpleType>
        <xsd:restriction base="dms:Note">
          <xsd:maxLength value="255"/>
        </xsd:restriction>
      </xsd:simpleType>
    </xsd:element>
    <xsd:element name="Legacy_x0020_Approvers" ma:index="45" nillable="true" ma:displayName="Legacy Approvers" ma:description="" ma:internalName="Legacy_x0020_Approvers">
      <xsd:simpleType>
        <xsd:restriction base="dms:Text">
          <xsd:maxLength value="255"/>
        </xsd:restriction>
      </xsd:simpleType>
    </xsd:element>
    <xsd:element name="Published_x0020_Document_x0020_ID" ma:index="46" nillable="true" ma:displayName="Published Document ID" ma:description="" ma:hidden="true" ma:internalName="Published_x0020_Document_x0020_ID" ma:readOnly="false">
      <xsd:simpleType>
        <xsd:restriction base="dms:Text">
          <xsd:maxLength value="255"/>
        </xsd:restriction>
      </xsd:simpleType>
    </xsd:element>
    <xsd:element name="_dlc_DocIdPersistId" ma:index="48" nillable="true" ma:displayName="Persist ID" ma:description="Keep ID on add." ma:hidden="true" ma:internalName="_dlc_DocIdPersistId" ma:readOnly="true">
      <xsd:simpleType>
        <xsd:restriction base="dms:Boolean"/>
      </xsd:simpleType>
    </xsd:element>
    <xsd:element name="_dlc_DocIdUrl" ma:index="5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TaxCatchAll" ma:index="52" nillable="true" ma:displayName="Taxonomy Catch All Column" ma:hidden="true" ma:list="{6a8977d6-1827-4952-bce4-e51fa1f7c590}" ma:internalName="TaxCatchAll" ma:showField="CatchAllData" ma:web="346ec391-089f-4fb0-a4cc-cb200bf23322">
      <xsd:complexType>
        <xsd:complexContent>
          <xsd:extension base="dms:MultiChoiceLookup">
            <xsd:sequence>
              <xsd:element name="Value" type="dms:Lookup" maxOccurs="unbounded" minOccurs="0" nillable="true"/>
            </xsd:sequence>
          </xsd:extension>
        </xsd:complexContent>
      </xsd:complexType>
    </xsd:element>
    <xsd:element name="TaxCatchAllLabel" ma:index="53" nillable="true" ma:displayName="Taxonomy Catch All Column1" ma:hidden="true" ma:list="{6a8977d6-1827-4952-bce4-e51fa1f7c590}" ma:internalName="TaxCatchAllLabel" ma:readOnly="true" ma:showField="CatchAllDataLabel" ma:web="346ec391-089f-4fb0-a4cc-cb200bf23322">
      <xsd:complexType>
        <xsd:complexContent>
          <xsd:extension base="dms:MultiChoiceLookup">
            <xsd:sequence>
              <xsd:element name="Value" type="dms:Lookup" maxOccurs="unbounded" minOccurs="0" nillable="true"/>
            </xsd:sequence>
          </xsd:extension>
        </xsd:complexContent>
      </xsd:complexType>
    </xsd:element>
    <xsd:element name="_dlc_DocId" ma:index="56" nillable="true" ma:displayName="Document ID Value" ma:description="The value of the document ID assigned to this item." ma:internalName="_dlc_DocId" ma:readOnly="true">
      <xsd:simpleType>
        <xsd:restriction base="dms:Text"/>
      </xsd:simpleType>
    </xsd:element>
    <xsd:element name="Source_x0020_Document_x0020_ID" ma:index="57" nillable="true" ma:displayName="Source Document Library" ma:description="" ma:hidden="true" ma:internalName="Source_x0020_Document_x0020_ID" ma:readOnly="false">
      <xsd:simpleType>
        <xsd:restriction base="dms:Text">
          <xsd:maxLength value="255"/>
        </xsd:restriction>
      </xsd:simpleType>
    </xsd:element>
    <xsd:element name="Related_x0020_Document_x0020_URL" ma:index="58" nillable="true" ma:displayName="Related Document URL" ma:description="" ma:format="Hyperlink" ma:hidden="true" ma:internalName="Related_x0020_Document_x0020_URL"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Legacy_x0020_Document_x0020_URL" ma:index="59" nillable="true" ma:displayName="Legacy Document URL" ma:description="" ma:hidden="true" ma:internalName="Legacy_x0020_Document_x0020_URL" ma:readOnly="false">
      <xsd:simpleType>
        <xsd:restriction base="dms:Text">
          <xsd:maxLength value="255"/>
        </xsd:restriction>
      </xsd:simpleType>
    </xsd:element>
    <xsd:element name="Related_x0020_URL" ma:index="64" nillable="true" ma:displayName="Related URL" ma:description="" ma:format="Hyperlink" ma:hidden="true" ma:internalName="Related_x0020_URL"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dfbd1098dd984cca8e572d891b515fc5" ma:index="65" ma:taxonomy="true" ma:internalName="dfbd1098dd984cca8e572d891b515fc5" ma:taxonomyFieldName="Organization_x0020_Unit" ma:displayName="Organization Unit" ma:indexed="true" ma:default="" ma:fieldId="{dfbd1098-dd98-4cca-8e57-2d891b515fc5}" ma:sspId="8873248b-d7d4-452f-9de5-dced48d3002c" ma:termSetId="a3bef51c-adc4-4503-a1bb-0f20f3608a63" ma:anchorId="00000000-0000-0000-0000-000000000000" ma:open="false" ma:isKeyword="false">
      <xsd:complexType>
        <xsd:sequence>
          <xsd:element ref="pc:Terms" minOccurs="0" maxOccurs="1"/>
        </xsd:sequence>
      </xsd:complexType>
    </xsd:element>
    <xsd:element name="m0f8c9a06362439a93ccf8e7250f9630" ma:index="67" ma:taxonomy="true" ma:internalName="m0f8c9a06362439a93ccf8e7250f9630" ma:taxonomyFieldName="Document_x0020_Type" ma:displayName="Document Type" ma:indexed="true" ma:default="" ma:fieldId="{60f8c9a0-6362-439a-93cc-f8e7250f9630}" ma:sspId="8873248b-d7d4-452f-9de5-dced48d3002c" ma:termSetId="cac6ab47-f0a5-45cc-9454-7a2783ec5b7c" ma:anchorId="00000000-0000-0000-0000-000000000000" ma:open="false" ma:isKeyword="false">
      <xsd:complexType>
        <xsd:sequence>
          <xsd:element ref="pc:Terms" minOccurs="0" maxOccurs="1"/>
        </xsd:sequence>
      </xsd:complexType>
    </xsd:element>
    <xsd:element name="eb957945f0cf41a089fc8cbef600415c" ma:index="69" ma:taxonomy="true" ma:internalName="eb957945f0cf41a089fc8cbef600415c" ma:taxonomyFieldName="Document_x0020_Sub_x0020_Type" ma:displayName="Document Sub Type" ma:indexed="true" ma:default="" ma:fieldId="{eb957945-f0cf-41a0-89fc-8cbef600415c}" ma:sspId="8873248b-d7d4-452f-9de5-dced48d3002c" ma:termSetId="35c1fe8f-1b00-4066-ab6b-b22f72fbb427" ma:anchorId="00000000-0000-0000-0000-000000000000" ma:open="false" ma:isKeyword="false">
      <xsd:complexType>
        <xsd:sequence>
          <xsd:element ref="pc:Terms" minOccurs="0" maxOccurs="1"/>
        </xsd:sequence>
      </xsd:complexType>
    </xsd:element>
    <xsd:element name="Source_x0020_Document_x0020_ID1" ma:index="71" nillable="true" ma:displayName="Source Document ID" ma:description="" ma:internalName="Source_x0020_Document_x0020_ID1"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ShortComment" ma:index="63" nillable="true" ma:displayName="Comments" ma:internalName="ShortComment"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displayName="Author"/>
        <xsd:element ref="dcterms:created" minOccurs="0" maxOccurs="1"/>
        <xsd:element ref="dc:identifier" minOccurs="0" maxOccurs="1"/>
        <xsd:element name="contentType" minOccurs="0" maxOccurs="1" type="xsd:string" ma:index="66" ma:displayName="Content Type"/>
        <xsd:element ref="dc:title"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5.xml><?xml version="1.0" encoding="utf-8"?>
<?mso-contentType ?>
<SharedContentType xmlns="Microsoft.SharePoint.Taxonomy.ContentTypeSync" SourceId="8873248b-d7d4-452f-9de5-dced48d3002c" ContentTypeId="0x0101000DE68A87D5FCF644814D623BEEAED63F02" PreviousValue="false"/>
</file>

<file path=customXml/itemProps1.xml><?xml version="1.0" encoding="utf-8"?>
<ds:datastoreItem xmlns:ds="http://schemas.openxmlformats.org/officeDocument/2006/customXml" ds:itemID="{DC1B16AA-9221-46AE-B700-523442ABDABD}">
  <ds:schemaRefs>
    <ds:schemaRef ds:uri="1bcfbb0d-57da-4fff-968f-f82913bae0e8"/>
    <ds:schemaRef ds:uri="http://purl.org/dc/terms/"/>
    <ds:schemaRef ds:uri="http://www.w3.org/XML/1998/namespace"/>
    <ds:schemaRef ds:uri="http://purl.org/dc/elements/1.1/"/>
    <ds:schemaRef ds:uri="http://schemas.microsoft.com/office/infopath/2007/PartnerControls"/>
    <ds:schemaRef ds:uri="http://schemas.openxmlformats.org/package/2006/metadata/core-properties"/>
    <ds:schemaRef ds:uri="http://schemas.microsoft.com/sharepoint/v3"/>
    <ds:schemaRef ds:uri="http://schemas.microsoft.com/office/2006/documentManagement/types"/>
    <ds:schemaRef ds:uri="http://schemas.microsoft.com/sharepoint/v3/field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4DE3F1C6-E643-4597-BD68-C599B5629ADE}">
  <ds:schemaRefs>
    <ds:schemaRef ds:uri="http://schemas.microsoft.com/sharepoint/v3/contenttype/forms"/>
  </ds:schemaRefs>
</ds:datastoreItem>
</file>

<file path=customXml/itemProps3.xml><?xml version="1.0" encoding="utf-8"?>
<ds:datastoreItem xmlns:ds="http://schemas.openxmlformats.org/officeDocument/2006/customXml" ds:itemID="{B5BC7FC6-15BD-4F98-85CB-906E8B7B04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bcfbb0d-57da-4fff-968f-f82913bae0e8"/>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E0F39D02-36B3-4DDB-913B-77A13176208D}">
  <ds:schemaRefs>
    <ds:schemaRef ds:uri="http://schemas.microsoft.com/sharepoint/events"/>
  </ds:schemaRefs>
</ds:datastoreItem>
</file>

<file path=customXml/itemProps5.xml><?xml version="1.0" encoding="utf-8"?>
<ds:datastoreItem xmlns:ds="http://schemas.openxmlformats.org/officeDocument/2006/customXml" ds:itemID="{F1809775-0102-4118-B1B3-0E6CB2CAB7D6}">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
  <TotalTime>75081</TotalTime>
  <Words>6391</Words>
  <Application>Microsoft Office PowerPoint</Application>
  <PresentationFormat>On-screen Show (4:3)</PresentationFormat>
  <Paragraphs>1747</Paragraphs>
  <Slides>47</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ＭＳ Ｐゴシック</vt:lpstr>
      <vt:lpstr>Arial</vt:lpstr>
      <vt:lpstr>Calibri</vt:lpstr>
      <vt:lpstr>Minion Pro</vt:lpstr>
      <vt:lpstr>Wingdings</vt:lpstr>
      <vt:lpstr>1_blank</vt:lpstr>
      <vt:lpstr>JLab QA/QC</vt:lpstr>
      <vt:lpstr>Outline</vt:lpstr>
      <vt:lpstr>PowerPoint Presentation</vt:lpstr>
      <vt:lpstr>Quality Management within SRF Organization</vt:lpstr>
      <vt:lpstr>Quality Plans for LCLSII</vt:lpstr>
      <vt:lpstr>PowerPoint Presentation</vt:lpstr>
      <vt:lpstr>QA/QC Complimentary Processes between JLab and Fermilab</vt:lpstr>
      <vt:lpstr>ACS Summary (JLab)</vt:lpstr>
      <vt:lpstr>Material Handling (JLab)</vt:lpstr>
      <vt:lpstr>Incoming Inspection</vt:lpstr>
      <vt:lpstr>PowerPoint Presentation</vt:lpstr>
      <vt:lpstr>NCR Communication</vt:lpstr>
      <vt:lpstr>Overview &amp; Configuration Management of Travelers</vt:lpstr>
      <vt:lpstr>Overview &amp; Configuration Management of Travelers</vt:lpstr>
      <vt:lpstr>Overview &amp; Configuration Management of Travelers</vt:lpstr>
      <vt:lpstr>Overview &amp; Configuration Management of Travelers</vt:lpstr>
      <vt:lpstr>Overview &amp; Configuration Management of Travelers</vt:lpstr>
      <vt:lpstr>Overview &amp; Configuration Management of Travelers</vt:lpstr>
      <vt:lpstr>Overview &amp; Configuration Management of Travelers</vt:lpstr>
      <vt:lpstr>Overview &amp; Configuration Management of Travelers</vt:lpstr>
      <vt:lpstr>Overview &amp; Configuration Management of Travelers</vt:lpstr>
      <vt:lpstr>Pansophy QA/QC Reports</vt:lpstr>
      <vt:lpstr>Pansophy QA/QC Reports</vt:lpstr>
      <vt:lpstr>Pansophy QA/QC Reports</vt:lpstr>
      <vt:lpstr>Pansophy QA/QC Reports</vt:lpstr>
      <vt:lpstr>Pansophy QA/QC Reports</vt:lpstr>
      <vt:lpstr>Pansophy QA/QC Reports</vt:lpstr>
      <vt:lpstr>Pansophy QA/QC Reports</vt:lpstr>
      <vt:lpstr>Pansophy QA/QC Reports</vt:lpstr>
      <vt:lpstr>Pansophy QA/QC Reports</vt:lpstr>
      <vt:lpstr>Plan for Collecting/Delivering Relevant Inspection, Assy &amp; Test Data to SLAC</vt:lpstr>
      <vt:lpstr>Summary</vt:lpstr>
      <vt:lpstr>Acknowledgement</vt:lpstr>
      <vt:lpstr>Back-up Slides</vt:lpstr>
      <vt:lpstr>Pansophy QA/QC Reports</vt:lpstr>
      <vt:lpstr>NCRs Classification Totals</vt:lpstr>
      <vt:lpstr>Open NCRs: HELV &amp; FPC</vt:lpstr>
      <vt:lpstr>Open NCRs: Magnetic Shielding</vt:lpstr>
      <vt:lpstr>Open NCRs: Bellows &amp; TUNMC &amp; CM</vt:lpstr>
      <vt:lpstr>NCRs Classification Totals</vt:lpstr>
      <vt:lpstr>Open NCRs: HMFT</vt:lpstr>
      <vt:lpstr>Open NCRs: FPFT</vt:lpstr>
      <vt:lpstr>Open NCRs: Bellows</vt:lpstr>
      <vt:lpstr>Open NCRs: Bellows (cont.)</vt:lpstr>
      <vt:lpstr>Open NCRs: Bellows (cont.)</vt:lpstr>
      <vt:lpstr>Open NCRs: BP2PH &amp; BPMFT</vt:lpstr>
      <vt:lpstr>Open NCRs: CAV &amp; VTRF</vt:lpstr>
    </vt:vector>
  </TitlesOfParts>
  <Company>SLAC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LCLS-II PowerPoint Template</dc:title>
  <dc:creator>FACET</dc:creator>
  <cp:lastModifiedBy>Johnny</cp:lastModifiedBy>
  <cp:revision>2303</cp:revision>
  <cp:lastPrinted>2016-09-12T16:11:00Z</cp:lastPrinted>
  <dcterms:created xsi:type="dcterms:W3CDTF">2009-11-23T23:38:17Z</dcterms:created>
  <dcterms:modified xsi:type="dcterms:W3CDTF">2016-09-12T18:18:43Z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0x0101000DE68A87D5FCF644814D623BEEAED63F02004D13F123D9C5A44EBA17F2E4173D07F4</vt:lpwstr>
  </property>
  <property fmtid="{D5CDD505-2E9C-101B-9397-08002B2CF9AE}" pid="3" name="DocType">
    <vt:lpwstr>Presentation</vt:lpwstr>
  </property>
  <property fmtid="{D5CDD505-2E9C-101B-9397-08002B2CF9AE}" pid="4" name="Plenary Agenda Item">
    <vt:lpwstr>7</vt:lpwstr>
  </property>
  <property fmtid="{D5CDD505-2E9C-101B-9397-08002B2CF9AE}" pid="5" name="Formatting Updated">
    <vt:lpwstr>true</vt:lpwstr>
  </property>
  <property fmtid="{D5CDD505-2E9C-101B-9397-08002B2CF9AE}" pid="6" name="Plenary Agenda">
    <vt:lpwstr>8</vt:lpwstr>
  </property>
  <property fmtid="{D5CDD505-2E9C-101B-9397-08002B2CF9AE}" pid="7" name="_dlc_DocIdItemGuid">
    <vt:lpwstr>c60d9011-2e8e-4be0-ae33-f390fdd3c08f</vt:lpwstr>
  </property>
  <property fmtid="{D5CDD505-2E9C-101B-9397-08002B2CF9AE}" pid="8" name="Organization Unit">
    <vt:lpwstr>238;#LCLS-2|5fa05ef5-bcb1-47c1-a006-b66d0ac2220e</vt:lpwstr>
  </property>
  <property fmtid="{D5CDD505-2E9C-101B-9397-08002B2CF9AE}" pid="9" name="Document Type">
    <vt:lpwstr>218;#Templates|09abdf3f-5dae-474d-8c44-157bf154b270</vt:lpwstr>
  </property>
  <property fmtid="{D5CDD505-2E9C-101B-9397-08002B2CF9AE}" pid="10" name="Document Sub Type">
    <vt:lpwstr>27;#General|d57823a0-9e3d-424e-8823-44677f6c0461</vt:lpwstr>
  </property>
</Properties>
</file>