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</p:sldMasterIdLst>
  <p:notesMasterIdLst>
    <p:notesMasterId r:id="rId21"/>
  </p:notesMasterIdLst>
  <p:sldIdLst>
    <p:sldId id="268" r:id="rId4"/>
    <p:sldId id="272" r:id="rId5"/>
    <p:sldId id="256" r:id="rId6"/>
    <p:sldId id="271" r:id="rId7"/>
    <p:sldId id="273" r:id="rId8"/>
    <p:sldId id="266" r:id="rId9"/>
    <p:sldId id="275" r:id="rId10"/>
    <p:sldId id="257" r:id="rId11"/>
    <p:sldId id="260" r:id="rId12"/>
    <p:sldId id="261" r:id="rId13"/>
    <p:sldId id="274" r:id="rId14"/>
    <p:sldId id="277" r:id="rId15"/>
    <p:sldId id="262" r:id="rId16"/>
    <p:sldId id="263" r:id="rId17"/>
    <p:sldId id="267" r:id="rId18"/>
    <p:sldId id="276" r:id="rId19"/>
    <p:sldId id="278" r:id="rId2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D370560-2D64-4013-BB5F-DEB21866CC2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CB014A7-2394-42D3-BFF3-28119AFE5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2781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253" indent="-285481" defTabSz="92781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926" indent="-228386" defTabSz="92781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697" indent="-228386" defTabSz="92781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467" indent="-228386" defTabSz="92781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2237" indent="-228386" defTabSz="927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9007" indent="-228386" defTabSz="927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5777" indent="-228386" defTabSz="927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2548" indent="-228386" defTabSz="927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0BBBC1D-EAC1-41B1-913E-FF00DF6F8F8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7725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14A7-2394-42D3-BFF3-28119AFE50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7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335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14A7-2394-42D3-BFF3-28119AFE50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29101" y="3876677"/>
            <a:ext cx="2524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" y="6124575"/>
            <a:ext cx="19732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77851" y="544513"/>
            <a:ext cx="42513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8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414" y="3679827"/>
            <a:ext cx="1223962" cy="569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89539" y="4532313"/>
            <a:ext cx="179228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JLab_logo_white1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77076" y="4381500"/>
            <a:ext cx="1952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cornell university 2.gif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210051" y="4371977"/>
            <a:ext cx="7762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536577"/>
            <a:ext cx="8008937" cy="2246313"/>
          </a:xfrm>
        </p:spPr>
        <p:txBody>
          <a:bodyPr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4" y="2755013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5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28EC-64CF-45A3-B0B2-6D1929787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5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F116-048F-4B29-B37B-0B5BA3B806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33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C075-C59B-400F-BF5F-FF33B938B7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2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0A22-3D6C-4735-9794-7248AD874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4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D7F0-2C2A-42EC-85FE-B0A2CCABC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33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1" y="3876677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7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755013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1" y="4371977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5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5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5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3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567D-3BB7-44A1-A76B-2C5ED1C1F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74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34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8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24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3225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755013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7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0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1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28EC-64CF-45A3-B0B2-6D1929787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3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F116-048F-4B29-B37B-0B5BA3B806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C075-C59B-400F-BF5F-FF33B938B7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0A22-3D6C-4735-9794-7248AD874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CD7F0-2C2A-42EC-85FE-B0A2CCABC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29101" y="3876677"/>
            <a:ext cx="2524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" y="6124575"/>
            <a:ext cx="19732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77851" y="544513"/>
            <a:ext cx="42513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80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414" y="3679827"/>
            <a:ext cx="1223962" cy="569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89539" y="4532313"/>
            <a:ext cx="179228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JLab_logo_white1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77076" y="4381500"/>
            <a:ext cx="1952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cornell university 2.gif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210051" y="4371977"/>
            <a:ext cx="77628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536577"/>
            <a:ext cx="8008937" cy="2246313"/>
          </a:xfrm>
        </p:spPr>
        <p:txBody>
          <a:bodyPr>
            <a:noAutofit/>
          </a:bodyPr>
          <a:lstStyle>
            <a:lvl1pPr>
              <a:defRPr sz="32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4" y="2755013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95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1074740"/>
            <a:ext cx="8553450" cy="1587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567D-3BB7-44A1-A76B-2C5ED1C1F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9" y="128588"/>
            <a:ext cx="81026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243013"/>
            <a:ext cx="81105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416B6F-338E-46C7-AFE7-24FB0E6653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6088" y="6400802"/>
            <a:ext cx="4125912" cy="31432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3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ts val="225"/>
        </a:spcAft>
        <a:buClr>
          <a:schemeClr val="tx1"/>
        </a:buClr>
        <a:buFont typeface="Arial" charset="0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67879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22" indent="-175022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67879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0822" indent="-175022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9" y="128588"/>
            <a:ext cx="81026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1" y="1243013"/>
            <a:ext cx="81105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416B6F-338E-46C7-AFE7-24FB0E6653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6088" y="6400802"/>
            <a:ext cx="4125912" cy="31432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ts val="225"/>
        </a:spcAft>
        <a:buClr>
          <a:schemeClr val="tx1"/>
        </a:buClr>
        <a:buFont typeface="Arial" charset="0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67879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22" indent="-175022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67879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0822" indent="-175022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25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t>PREMO - CM PRR Sep.13-14 2016</a:t>
            </a: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6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225"/>
        </a:spcAft>
        <a:buClr>
          <a:schemeClr val="tx1"/>
        </a:buClr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167879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79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67879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60822" indent="-175022" algn="l" defTabSz="6858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5"/>
          <p:cNvSpPr>
            <a:spLocks noGrp="1"/>
          </p:cNvSpPr>
          <p:nvPr>
            <p:ph type="ctrTitle"/>
          </p:nvPr>
        </p:nvSpPr>
        <p:spPr>
          <a:xfrm>
            <a:off x="687228" y="3005261"/>
            <a:ext cx="6006703" cy="458628"/>
          </a:xfrm>
        </p:spPr>
        <p:txBody>
          <a:bodyPr/>
          <a:lstStyle/>
          <a:p>
            <a:pPr eaLnBrk="1" hangingPunct="1"/>
            <a:r>
              <a:rPr lang="en-US" altLang="en-US" sz="1500" b="0" dirty="0">
                <a:latin typeface="Arial" charset="0"/>
                <a:cs typeface="Arial" charset="0"/>
              </a:rPr>
              <a:t>LCLS-II 1.3 GHz Cryomodule Production Readiness Review</a:t>
            </a:r>
            <a:br>
              <a:rPr lang="en-US" altLang="en-US" sz="1500" b="0" dirty="0">
                <a:latin typeface="Arial" charset="0"/>
                <a:cs typeface="Arial" charset="0"/>
              </a:rPr>
            </a:br>
            <a:r>
              <a:rPr lang="en-US" altLang="en-US" sz="1500" b="0" dirty="0">
                <a:latin typeface="Arial" charset="0"/>
                <a:cs typeface="Arial" charset="0"/>
              </a:rPr>
              <a:t>13-14 September, 2016</a:t>
            </a:r>
          </a:p>
        </p:txBody>
      </p:sp>
      <p:sp>
        <p:nvSpPr>
          <p:cNvPr id="12290" name="Subtitle 3"/>
          <p:cNvSpPr>
            <a:spLocks noGrp="1"/>
          </p:cNvSpPr>
          <p:nvPr>
            <p:ph type="subTitle" idx="1"/>
          </p:nvPr>
        </p:nvSpPr>
        <p:spPr>
          <a:xfrm>
            <a:off x="1550676" y="3325150"/>
            <a:ext cx="5992415" cy="1989535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229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7229" y="2327006"/>
            <a:ext cx="6620351" cy="838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Arial" charset="0"/>
                <a:cs typeface="Arial" charset="0"/>
              </a:rPr>
              <a:t>Fundamental Power Couplers (FPC)</a:t>
            </a:r>
          </a:p>
          <a:p>
            <a:pPr eaLnBrk="1" hangingPunct="1"/>
            <a:r>
              <a:rPr lang="en-US" altLang="en-US" sz="1500">
                <a:latin typeface="Arial" charset="0"/>
                <a:cs typeface="Arial" charset="0"/>
              </a:rPr>
              <a:t>Ken Premo</a:t>
            </a:r>
            <a:endParaRPr lang="en-US" altLang="en-US" sz="15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 smtClean="0"/>
              <a:t>FPC Acceptance Criteria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Acceptance Criteria </a:t>
            </a:r>
            <a:r>
              <a:rPr lang="en-US" dirty="0" smtClean="0"/>
              <a:t>Strategy</a:t>
            </a:r>
          </a:p>
          <a:p>
            <a:pPr lvl="1"/>
            <a:r>
              <a:rPr lang="en-US" sz="1800" dirty="0" smtClean="0"/>
              <a:t>LCLSII-4.5-ES-0055-R2 is the governing Engineering Specification Document (ESD)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There is no RF qualification, couplers are not RF </a:t>
            </a:r>
            <a:r>
              <a:rPr lang="en-US" sz="1800" dirty="0" smtClean="0">
                <a:solidFill>
                  <a:srgbClr val="000000"/>
                </a:solidFill>
              </a:rPr>
              <a:t>processed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Bake out with RGA recorded at vendor, documentation provided to SLAC for approval prior to shipment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Any deviations from the ESD during manufacturing (discrepancy reports) are reported to SLAC for acceptance or rejection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SLAC to OK shipment from vendor after receipt and analysis of data and documentation for each coupler pair</a:t>
            </a:r>
          </a:p>
          <a:p>
            <a:pPr lvl="1"/>
            <a:r>
              <a:rPr lang="en-US" sz="1800" dirty="0"/>
              <a:t>All vendor reports and data is received and stored by </a:t>
            </a:r>
            <a:r>
              <a:rPr lang="en-US" sz="1800" dirty="0" smtClean="0"/>
              <a:t>SLAC, </a:t>
            </a:r>
            <a:r>
              <a:rPr lang="en-US" sz="1800" dirty="0"/>
              <a:t>accessible to partner labs if </a:t>
            </a:r>
            <a:r>
              <a:rPr lang="en-US" sz="1800" dirty="0" smtClean="0"/>
              <a:t>desired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Partner labs complete final incoming QC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Incoming </a:t>
            </a:r>
            <a:r>
              <a:rPr lang="en-US" sz="2700" dirty="0" smtClean="0"/>
              <a:t>quality checks, cold ends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Cold ends</a:t>
            </a:r>
            <a:r>
              <a:rPr lang="en-US" sz="1600" dirty="0"/>
              <a:t>	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Check </a:t>
            </a:r>
            <a:r>
              <a:rPr lang="en-US" sz="1600" dirty="0"/>
              <a:t>the </a:t>
            </a:r>
            <a:r>
              <a:rPr lang="en-US" sz="1600" dirty="0" smtClean="0"/>
              <a:t>accuracy </a:t>
            </a:r>
            <a:r>
              <a:rPr lang="en-US" sz="1600" dirty="0"/>
              <a:t>of the shipping documents </a:t>
            </a:r>
            <a:r>
              <a:rPr lang="en-US" sz="1600" dirty="0" smtClean="0"/>
              <a:t>provided</a:t>
            </a:r>
          </a:p>
          <a:p>
            <a:pPr lvl="1"/>
            <a:r>
              <a:rPr lang="en-US" sz="1600" dirty="0" smtClean="0"/>
              <a:t>Work will be done by our cleanroom group, 1 lead and 4 technicians</a:t>
            </a:r>
          </a:p>
          <a:p>
            <a:pPr lvl="1"/>
            <a:r>
              <a:rPr lang="en-US" sz="1600" dirty="0" smtClean="0"/>
              <a:t>Work will alternate between string  assembly and incoming QC, assembly is priority</a:t>
            </a:r>
          </a:p>
          <a:p>
            <a:pPr lvl="1"/>
            <a:r>
              <a:rPr lang="en-US" sz="1600" dirty="0" smtClean="0"/>
              <a:t>New Class 10 coupler workstation WS0 added for coupler cold end incoming inspection and installation onto cavities </a:t>
            </a:r>
          </a:p>
          <a:p>
            <a:pPr lvl="1"/>
            <a:r>
              <a:rPr lang="en-US" sz="1600" dirty="0" smtClean="0"/>
              <a:t>Bring into MP9 Class 10 clean room per incoming </a:t>
            </a:r>
            <a:r>
              <a:rPr lang="en-US" sz="1600" dirty="0"/>
              <a:t>inspection </a:t>
            </a:r>
            <a:r>
              <a:rPr lang="en-US" sz="1600" dirty="0" smtClean="0"/>
              <a:t>traveler (Vector)</a:t>
            </a:r>
          </a:p>
          <a:p>
            <a:pPr lvl="1"/>
            <a:r>
              <a:rPr lang="en-US" sz="1600" dirty="0" smtClean="0"/>
              <a:t>Clean exterior surfaces, blow with pressurized N2 until acceptable particle counts</a:t>
            </a:r>
          </a:p>
          <a:p>
            <a:pPr lvl="1"/>
            <a:r>
              <a:rPr lang="en-US" sz="1600" dirty="0" smtClean="0"/>
              <a:t>Visual inspection of exterior </a:t>
            </a:r>
          </a:p>
          <a:p>
            <a:pPr lvl="1"/>
            <a:r>
              <a:rPr lang="en-US" sz="1600" dirty="0" smtClean="0"/>
              <a:t>Connect to pumping station, leak check and RGA scan of waveguide box</a:t>
            </a:r>
          </a:p>
          <a:p>
            <a:pPr lvl="1"/>
            <a:r>
              <a:rPr lang="en-US" sz="1600" dirty="0" smtClean="0"/>
              <a:t>For internal surfaces, visual inspection, particle count at time of assembly to cavity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Discrepancies </a:t>
            </a:r>
            <a:r>
              <a:rPr lang="en-US" sz="1600" dirty="0">
                <a:solidFill>
                  <a:srgbClr val="000000"/>
                </a:solidFill>
              </a:rPr>
              <a:t>are reported to SLAC for resolution with vendor </a:t>
            </a:r>
            <a:r>
              <a:rPr lang="en-US" sz="1600" dirty="0" smtClean="0">
                <a:solidFill>
                  <a:srgbClr val="000000"/>
                </a:solidFill>
              </a:rPr>
              <a:t>(DR) 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56" y="4893024"/>
            <a:ext cx="6548100" cy="13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Incoming </a:t>
            </a:r>
            <a:r>
              <a:rPr lang="en-US" sz="2700" dirty="0" smtClean="0"/>
              <a:t>quality checks, warm ends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Incoming QC at FNAL (as planned)</a:t>
            </a:r>
            <a:r>
              <a:rPr lang="en-US" sz="1600" dirty="0"/>
              <a:t>	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Warm ends</a:t>
            </a:r>
          </a:p>
          <a:p>
            <a:pPr lvl="1"/>
            <a:r>
              <a:rPr lang="en-US" sz="1600" dirty="0" smtClean="0"/>
              <a:t>Work on warm ends is done by cryomodule assembly group, 2 leads, 5 technicians</a:t>
            </a:r>
          </a:p>
          <a:p>
            <a:pPr lvl="2"/>
            <a:r>
              <a:rPr lang="en-US" sz="1600" dirty="0" smtClean="0"/>
              <a:t>2 technicians are currently trained for warm coupler work, more will be trained  </a:t>
            </a:r>
          </a:p>
          <a:p>
            <a:pPr lvl="2"/>
            <a:r>
              <a:rPr lang="en-US" sz="1600" dirty="0" smtClean="0"/>
              <a:t>QC </a:t>
            </a:r>
            <a:r>
              <a:rPr lang="en-US" sz="1600" dirty="0"/>
              <a:t>when removed from double </a:t>
            </a:r>
            <a:r>
              <a:rPr lang="en-US" sz="1600" dirty="0" smtClean="0"/>
              <a:t>bags, and prior to installation at WS5</a:t>
            </a:r>
          </a:p>
          <a:p>
            <a:pPr lvl="2"/>
            <a:r>
              <a:rPr lang="en-US" sz="1600" dirty="0" smtClean="0"/>
              <a:t>Inspection is part of warm coupler assembly portion of traveler for WS5</a:t>
            </a:r>
          </a:p>
          <a:p>
            <a:pPr lvl="2"/>
            <a:r>
              <a:rPr lang="en-US" sz="1600" dirty="0" smtClean="0"/>
              <a:t>Visual inspection of exterior surfaces and sealing surfaces</a:t>
            </a:r>
          </a:p>
          <a:p>
            <a:pPr lvl="2"/>
            <a:r>
              <a:rPr lang="en-US" sz="1600" dirty="0"/>
              <a:t>V</a:t>
            </a:r>
            <a:r>
              <a:rPr lang="en-US" sz="1600" dirty="0" smtClean="0"/>
              <a:t>isual inspection of internal surfaces, at time of assembly at WS5</a:t>
            </a:r>
          </a:p>
          <a:p>
            <a:pPr lvl="2"/>
            <a:r>
              <a:rPr lang="en-US" sz="1600" dirty="0" smtClean="0"/>
              <a:t>Work will be done in portable cleanrooms (2 in ICB)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Discrepancies </a:t>
            </a:r>
            <a:r>
              <a:rPr lang="en-US" sz="1600" dirty="0">
                <a:solidFill>
                  <a:srgbClr val="000000"/>
                </a:solidFill>
              </a:rPr>
              <a:t>are reported to SLAC for resolution with vendor  </a:t>
            </a:r>
            <a:r>
              <a:rPr lang="en-US" sz="1600" dirty="0" smtClean="0">
                <a:solidFill>
                  <a:srgbClr val="000000"/>
                </a:solidFill>
              </a:rPr>
              <a:t>(DR)</a:t>
            </a:r>
            <a:endParaRPr lang="en-US" sz="1600" dirty="0"/>
          </a:p>
          <a:p>
            <a:pPr lvl="1"/>
            <a:r>
              <a:rPr lang="en-US" sz="1600" dirty="0"/>
              <a:t>Vector, incoming inspection traveler (cold ends)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7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Storage of FPC components until ready for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Store ready for use after incoming QC (as planned)</a:t>
            </a:r>
          </a:p>
          <a:p>
            <a:r>
              <a:rPr lang="en-US" sz="1600" dirty="0" smtClean="0"/>
              <a:t>Warm end and cold ends will be stored separately</a:t>
            </a:r>
          </a:p>
          <a:p>
            <a:pPr lvl="1"/>
            <a:r>
              <a:rPr lang="en-US" sz="1600" dirty="0" smtClean="0"/>
              <a:t>Cold ends to be stored under vacuum, inside MP9 clean room</a:t>
            </a:r>
          </a:p>
          <a:p>
            <a:pPr lvl="1"/>
            <a:r>
              <a:rPr lang="en-US" sz="1600" dirty="0" smtClean="0"/>
              <a:t>Warm ends stored in desiccator cabinet under nitrogen purge, to prevent oxidation</a:t>
            </a:r>
          </a:p>
          <a:p>
            <a:pPr lvl="1"/>
            <a:r>
              <a:rPr lang="en-US" sz="1600" dirty="0" smtClean="0"/>
              <a:t>Hardware to be stored in kits</a:t>
            </a:r>
          </a:p>
          <a:p>
            <a:r>
              <a:rPr lang="en-US" sz="1600" dirty="0" smtClean="0"/>
              <a:t>There are storage issues due to mismatch of FPC delivery and installation onto cryomodules at partner labs:</a:t>
            </a:r>
          </a:p>
          <a:p>
            <a:pPr lvl="1"/>
            <a:r>
              <a:rPr lang="en-US" sz="1600" dirty="0" smtClean="0"/>
              <a:t>Manufacturers are scheduled to deliver all couplers by as early as March 2017</a:t>
            </a:r>
          </a:p>
          <a:p>
            <a:pPr lvl="1"/>
            <a:r>
              <a:rPr lang="en-US" sz="1600" dirty="0" smtClean="0"/>
              <a:t>Cryomodule production is not expected to be complete until May 2018</a:t>
            </a:r>
          </a:p>
          <a:p>
            <a:pPr lvl="1"/>
            <a:r>
              <a:rPr lang="en-US" sz="1600" dirty="0" smtClean="0"/>
              <a:t>Parts in circulation (PIC) concept requires quick return of shipping cases and cold end stands, and couplers will have to be stored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5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Storage, cold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Based on latest delivery and production schedules:</a:t>
            </a:r>
          </a:p>
          <a:p>
            <a:r>
              <a:rPr lang="en-US" sz="1600" dirty="0"/>
              <a:t> Estimated up to </a:t>
            </a:r>
            <a:r>
              <a:rPr lang="en-US" sz="1600" dirty="0" smtClean="0"/>
              <a:t>90-100 </a:t>
            </a:r>
            <a:r>
              <a:rPr lang="en-US" sz="1600" dirty="0"/>
              <a:t>cold ends will be in storage in MP9 clean room</a:t>
            </a:r>
          </a:p>
          <a:p>
            <a:pPr lvl="1"/>
            <a:r>
              <a:rPr lang="en-US" sz="1600" dirty="0"/>
              <a:t>Duration in storage could be as long as 1 year</a:t>
            </a:r>
          </a:p>
          <a:p>
            <a:pPr lvl="1"/>
            <a:r>
              <a:rPr lang="en-US" sz="1600" dirty="0" smtClean="0"/>
              <a:t>It is desired that the cold </a:t>
            </a:r>
            <a:r>
              <a:rPr lang="en-US" sz="1600" dirty="0"/>
              <a:t>ends should be stored under vacuum </a:t>
            </a:r>
          </a:p>
          <a:p>
            <a:pPr lvl="1"/>
            <a:r>
              <a:rPr lang="en-US" sz="1600" dirty="0"/>
              <a:t>Vacuum storage manifolds will be required for storage inside the clean room</a:t>
            </a:r>
          </a:p>
          <a:p>
            <a:pPr lvl="1"/>
            <a:r>
              <a:rPr lang="en-US" sz="1600" dirty="0"/>
              <a:t>At the end of coupler production, some coupler cold ends could be stored as shipped on the stands </a:t>
            </a:r>
          </a:p>
          <a:p>
            <a:pPr lvl="1"/>
            <a:r>
              <a:rPr lang="en-US" sz="1600" dirty="0"/>
              <a:t>A BCR has been approved for the purchase of 10 storage manifolds (80 coupler capacity</a:t>
            </a:r>
            <a:r>
              <a:rPr lang="en-US" sz="1500" dirty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52" y="3941379"/>
            <a:ext cx="3414273" cy="2223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831" r="47134" b="19202"/>
          <a:stretch/>
        </p:blipFill>
        <p:spPr>
          <a:xfrm>
            <a:off x="4745576" y="3705727"/>
            <a:ext cx="3036050" cy="26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60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Storage, warm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Based on latest delivery and production schedules:</a:t>
            </a:r>
          </a:p>
          <a:p>
            <a:r>
              <a:rPr lang="en-US" sz="1600" dirty="0"/>
              <a:t>Estimated up to </a:t>
            </a:r>
            <a:r>
              <a:rPr lang="en-US" sz="1600" dirty="0" smtClean="0"/>
              <a:t>110-120 </a:t>
            </a:r>
            <a:r>
              <a:rPr lang="en-US" sz="1600" dirty="0"/>
              <a:t>coupler warm ends will be in storage</a:t>
            </a:r>
          </a:p>
          <a:p>
            <a:pPr lvl="1"/>
            <a:r>
              <a:rPr lang="en-US" sz="1600" dirty="0"/>
              <a:t>Duration in storage could be as long as 1 year</a:t>
            </a:r>
          </a:p>
          <a:p>
            <a:pPr lvl="1"/>
            <a:r>
              <a:rPr lang="en-US" sz="1600" dirty="0"/>
              <a:t>Warm ends should be stored under nitrogen purge desiccator to prevent oxidation </a:t>
            </a:r>
          </a:p>
          <a:p>
            <a:pPr lvl="1"/>
            <a:r>
              <a:rPr lang="en-US" sz="1600" dirty="0"/>
              <a:t>There is one available cabinet in MP9, this cabinet can hold up to 32 warm ends</a:t>
            </a:r>
          </a:p>
          <a:p>
            <a:pPr lvl="1"/>
            <a:r>
              <a:rPr lang="en-US" sz="1600" dirty="0"/>
              <a:t>In order to provide adequate storage, 4 cabinets will be required to store 120 warm ends</a:t>
            </a:r>
          </a:p>
          <a:p>
            <a:pPr lvl="1"/>
            <a:r>
              <a:rPr lang="en-US" sz="1600" dirty="0"/>
              <a:t>3 additional cabinets are </a:t>
            </a:r>
            <a:r>
              <a:rPr lang="en-US" sz="1600" dirty="0" smtClean="0"/>
              <a:t>in the process of being ordered</a:t>
            </a:r>
            <a:endParaRPr lang="en-US" sz="1600" dirty="0"/>
          </a:p>
          <a:p>
            <a:pPr lvl="1"/>
            <a:r>
              <a:rPr lang="en-US" sz="1600" dirty="0"/>
              <a:t>A BCR has been approved for the purchase of 3 additional desiccator cabinets to be located in ICB</a:t>
            </a:r>
          </a:p>
          <a:p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911706" y="1611981"/>
            <a:ext cx="3359187" cy="4346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Summary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/>
              <a:t>FPC </a:t>
            </a:r>
            <a:r>
              <a:rPr lang="en-US" sz="1600" dirty="0" smtClean="0"/>
              <a:t>Procurement</a:t>
            </a:r>
            <a:endParaRPr lang="en-US" sz="16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Deliveries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28 coupler pairs have been delivered to FNAL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Expect regular deliveries, order completed by March 2017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There will be enough couplers to meet production schedule</a:t>
            </a:r>
            <a:endParaRPr lang="en-US" sz="16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Parts in </a:t>
            </a:r>
            <a:r>
              <a:rPr lang="en-US" sz="1600" dirty="0" smtClean="0"/>
              <a:t>circulation issues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Currently the biggest challenge of the procurement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Long term solution to order additional PIC components in place by SLAC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We are working through the short term PIC and will adapt as needed </a:t>
            </a:r>
            <a:endParaRPr lang="en-US" sz="1450" dirty="0"/>
          </a:p>
          <a:p>
            <a:r>
              <a:rPr lang="en-US" sz="1600" dirty="0"/>
              <a:t>Planned Lifecycle of FPCs at FNAL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Receipt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Procedures are in place for product flow</a:t>
            </a:r>
            <a:endParaRPr lang="en-US" sz="145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FPC Acceptance </a:t>
            </a:r>
            <a:r>
              <a:rPr lang="en-US" sz="1600" dirty="0" smtClean="0"/>
              <a:t>Criteria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Acceptance criteria is clear, as defined by the ESD LCLS-II-4.5-ES-0055-R2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Primary responsibility of partner labs is to assure couplers arrive undamaged from the vendor and assure the couplers can be cleaned properly for assembly onto the cryomodule</a:t>
            </a:r>
            <a:endParaRPr lang="en-US" sz="145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Incoming QC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Procedures and travelers are in place to document incoming QC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Infrastructure in place to accommodate incoming QC work (WS0 and cleanrooms)</a:t>
            </a:r>
            <a:endParaRPr lang="en-US" sz="1450" dirty="0"/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Discrepancy reports (DR) will be generated and reported to SLAC for resolution if needed</a:t>
            </a:r>
            <a:endParaRPr lang="en-US" sz="145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Storage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Long term storage solution for cold ends is in place, manifold design is complete, in procurement process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Short term storage solution being worked out for cold ends until manifolds are delivered </a:t>
            </a:r>
            <a:endParaRPr lang="en-US" sz="1450" dirty="0"/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Long term storage for warm ends is in place, 3 desiccators are in procurement process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We currently have short term storage capacity for warm ends </a:t>
            </a:r>
            <a:endParaRPr lang="en-US" sz="1450" dirty="0"/>
          </a:p>
          <a:p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4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The End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2800" smtClean="0"/>
              <a:t>	Thanks</a:t>
            </a:r>
            <a:r>
              <a:rPr lang="en-US" sz="2800" dirty="0" smtClean="0"/>
              <a:t>!		Any Questions?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7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dirty="0" smtClean="0"/>
              <a:t>FPC Procurement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Contract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Deliveries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Shipping configuration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Parts in circulation</a:t>
            </a:r>
          </a:p>
          <a:p>
            <a:r>
              <a:rPr lang="en-US" sz="1600" dirty="0" smtClean="0"/>
              <a:t>Planned Lifecycle of FPCs at FNAL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Receipt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FPC Acceptance Criteria</a:t>
            </a:r>
            <a:endParaRPr lang="en-US" sz="1600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Incoming QC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Cold ends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Warm ends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Storage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Cold ends</a:t>
            </a:r>
          </a:p>
          <a:p>
            <a:pPr marL="803672" lvl="2" indent="-285750">
              <a:buFont typeface="Arial" panose="020B0604020202020204" pitchFamily="34" charset="0"/>
              <a:buChar char="•"/>
            </a:pPr>
            <a:r>
              <a:rPr lang="en-US" sz="1450" dirty="0" smtClean="0"/>
              <a:t>Warm ends</a:t>
            </a:r>
          </a:p>
          <a:p>
            <a:r>
              <a:rPr lang="en-US" sz="1600" dirty="0" smtClean="0"/>
              <a:t>Summary </a:t>
            </a:r>
            <a:r>
              <a:rPr lang="en-US" sz="1600" dirty="0"/>
              <a:t>		</a:t>
            </a:r>
            <a:endParaRPr lang="en-US" sz="1600" dirty="0" smtClean="0"/>
          </a:p>
          <a:p>
            <a:r>
              <a:rPr 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62C567D-3BB7-44A1-A76B-2C5ED1C1FE3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2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FPC Procurement, Contract and Deliveries 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489841"/>
            <a:ext cx="7204841" cy="46035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SLAC is responsible for the coupler procurement </a:t>
            </a:r>
          </a:p>
          <a:p>
            <a:r>
              <a:rPr lang="en-US" dirty="0" smtClean="0"/>
              <a:t>Contract is split between CPI (USA), and RI/Thales (Germany)</a:t>
            </a:r>
          </a:p>
          <a:p>
            <a:r>
              <a:rPr lang="en-US" dirty="0" smtClean="0"/>
              <a:t>Couplers will be delivered directly to partner labs, FNAL and JLAB</a:t>
            </a:r>
          </a:p>
          <a:p>
            <a:r>
              <a:rPr lang="en-US" dirty="0" smtClean="0"/>
              <a:t>280 couplers ordered:</a:t>
            </a:r>
          </a:p>
          <a:p>
            <a:pPr lvl="1"/>
            <a:r>
              <a:rPr lang="en-US" dirty="0" smtClean="0"/>
              <a:t>Each vendor to produce 140 couplers</a:t>
            </a:r>
          </a:p>
          <a:p>
            <a:pPr lvl="1"/>
            <a:r>
              <a:rPr lang="en-US" dirty="0" smtClean="0"/>
              <a:t>Couplers are functionally interchangeable between vendors</a:t>
            </a:r>
          </a:p>
          <a:p>
            <a:pPr lvl="1"/>
            <a:r>
              <a:rPr lang="en-US" dirty="0"/>
              <a:t>Each coupler will be </a:t>
            </a:r>
            <a:r>
              <a:rPr lang="en-US" dirty="0" smtClean="0"/>
              <a:t>serialized</a:t>
            </a:r>
          </a:p>
          <a:p>
            <a:pPr lvl="1"/>
            <a:r>
              <a:rPr lang="en-US" dirty="0" smtClean="0"/>
              <a:t>Each vendor will alternate shipments to partner labs</a:t>
            </a:r>
          </a:p>
          <a:p>
            <a:pPr lvl="1"/>
            <a:r>
              <a:rPr lang="en-US" dirty="0" smtClean="0"/>
              <a:t>Steady production rates are expected until all couplers are delivered</a:t>
            </a:r>
          </a:p>
          <a:p>
            <a:pPr lvl="1"/>
            <a:r>
              <a:rPr lang="en-US" dirty="0" smtClean="0"/>
              <a:t>Based on vendor delivery schedules, all couplers will have been shipped to the partner labs by March 2017</a:t>
            </a:r>
          </a:p>
          <a:p>
            <a:pPr lvl="1"/>
            <a:r>
              <a:rPr lang="en-US" dirty="0" smtClean="0"/>
              <a:t>P6 schedule shows later deliveries, last couplers to arrive by Sept 2017</a:t>
            </a:r>
          </a:p>
          <a:p>
            <a:pPr lvl="2"/>
            <a:r>
              <a:rPr lang="en-US" dirty="0" smtClean="0"/>
              <a:t>Deliveries shown are latest dates in which production schedule is not impacted by coupler deliveries</a:t>
            </a:r>
          </a:p>
          <a:p>
            <a:pPr lvl="1"/>
            <a:r>
              <a:rPr lang="en-US" dirty="0" smtClean="0"/>
              <a:t>So far 28 couplers have been delivered to FNAL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5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FPC Procurement, FNAL delivery schedule (P6)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1793" y="1336346"/>
            <a:ext cx="7496503" cy="49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6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Fundamental Power Coupler (FPC) Procurement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Shipping configuration</a:t>
            </a:r>
          </a:p>
          <a:p>
            <a:pPr lvl="1"/>
            <a:r>
              <a:rPr lang="en-US" dirty="0" smtClean="0"/>
              <a:t>Warm ends and cold ends arrive in separate shipping cases</a:t>
            </a:r>
          </a:p>
          <a:p>
            <a:pPr lvl="1"/>
            <a:r>
              <a:rPr lang="en-US" dirty="0" smtClean="0"/>
              <a:t>Components are to be cleaned (Class 10), double bagged, nitrogen purged</a:t>
            </a:r>
          </a:p>
          <a:p>
            <a:pPr lvl="1"/>
            <a:r>
              <a:rPr lang="en-US" dirty="0" smtClean="0"/>
              <a:t>Interconnecting hardware also included with each shipment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69" y="2712528"/>
            <a:ext cx="5743575" cy="34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Fundamental Power Coupler (FPC) Procurement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in Circulation (as originally planned)</a:t>
            </a:r>
          </a:p>
          <a:p>
            <a:pPr lvl="1"/>
            <a:r>
              <a:rPr lang="en-US" dirty="0" smtClean="0"/>
              <a:t>Coupler cold end shipping frame and processing stand</a:t>
            </a:r>
          </a:p>
          <a:p>
            <a:pPr lvl="1"/>
            <a:r>
              <a:rPr lang="en-US" dirty="0" smtClean="0"/>
              <a:t>Shipping cases</a:t>
            </a:r>
          </a:p>
          <a:p>
            <a:pPr lvl="1"/>
            <a:r>
              <a:rPr lang="en-US" dirty="0" smtClean="0"/>
              <a:t>Original plan is to have 16 sets in circulation for each vendor (32 total)</a:t>
            </a:r>
          </a:p>
          <a:p>
            <a:pPr lvl="1"/>
            <a:r>
              <a:rPr lang="en-US" dirty="0" smtClean="0"/>
              <a:t>Parts in circulation to be returned to vendor ASAP</a:t>
            </a:r>
          </a:p>
          <a:p>
            <a:pPr lvl="1"/>
            <a:r>
              <a:rPr lang="en-US" dirty="0" smtClean="0"/>
              <a:t>Late returns will result in production delay at vendor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Additional parts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circulation (new scope, not in original plan)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Coupler cold end </a:t>
            </a:r>
            <a:r>
              <a:rPr lang="en-US" dirty="0" smtClean="0">
                <a:solidFill>
                  <a:srgbClr val="000000"/>
                </a:solidFill>
              </a:rPr>
              <a:t>top hats and bellows restraints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Warm end ceramic protection, CF100 base, valve, and bellows restraint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Return of these parts early creates storage, labor, and handling issues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Difficult to store couplers with these components removed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More risk of damage to unprotected components such as ceramics and Cu plating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Top hats and bellows restraints must remain on coupler during production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Additional PIC components have ordered by SLAC for a long term solution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 are currently working through alternative storage and handling </a:t>
            </a:r>
            <a:r>
              <a:rPr lang="en-US" dirty="0" smtClean="0">
                <a:solidFill>
                  <a:srgbClr val="000000"/>
                </a:solidFill>
              </a:rPr>
              <a:t>solutions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PREMO - CM PRR Sep.13-14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0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Parts in circulation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48" y="1656690"/>
            <a:ext cx="2042329" cy="3970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67" y="2129158"/>
            <a:ext cx="3719214" cy="32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4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Planned Lifecycle of the FPCs at FNAL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199" y="1243584"/>
            <a:ext cx="7748753" cy="202776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Receipt </a:t>
            </a:r>
            <a:r>
              <a:rPr lang="en-US" dirty="0"/>
              <a:t>of </a:t>
            </a:r>
            <a:r>
              <a:rPr lang="en-US" dirty="0" smtClean="0"/>
              <a:t>coupler shipping cases at FNAL</a:t>
            </a:r>
          </a:p>
          <a:p>
            <a:pPr lvl="0"/>
            <a:r>
              <a:rPr lang="en-US" dirty="0" smtClean="0"/>
              <a:t>Incoming quality assurance checks</a:t>
            </a:r>
          </a:p>
          <a:p>
            <a:pPr lvl="0"/>
            <a:r>
              <a:rPr lang="en-US" dirty="0" smtClean="0"/>
              <a:t>Storage of components until ready for use</a:t>
            </a:r>
          </a:p>
          <a:p>
            <a:pPr lvl="0"/>
            <a:r>
              <a:rPr lang="en-US" dirty="0" smtClean="0"/>
              <a:t>Transport </a:t>
            </a:r>
            <a:r>
              <a:rPr lang="en-US" dirty="0"/>
              <a:t>of the qualified </a:t>
            </a:r>
            <a:r>
              <a:rPr lang="en-US" dirty="0" smtClean="0"/>
              <a:t>components to production</a:t>
            </a:r>
          </a:p>
          <a:p>
            <a:r>
              <a:rPr lang="en-US" dirty="0" smtClean="0"/>
              <a:t>Assembly onto cavity (cold ends) or cryomodule (warm ends)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48" y="3485508"/>
            <a:ext cx="3601508" cy="27011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3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dirty="0"/>
              <a:t>Receipt of coupler shipping cases at FNAL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Delivery truck arrives IB4, skid with cases placed on floor</a:t>
            </a:r>
          </a:p>
          <a:p>
            <a:r>
              <a:rPr lang="en-US" dirty="0"/>
              <a:t>Remove bands and inspect cases for damage</a:t>
            </a:r>
          </a:p>
          <a:p>
            <a:r>
              <a:rPr lang="en-US" dirty="0"/>
              <a:t>Warm end cases will be sent to ICB</a:t>
            </a:r>
          </a:p>
          <a:p>
            <a:r>
              <a:rPr lang="en-US" dirty="0"/>
              <a:t>Colds end cases will be sent to MP9</a:t>
            </a:r>
          </a:p>
          <a:p>
            <a:r>
              <a:rPr lang="en-US" dirty="0"/>
              <a:t>Open cases and inspect for damage to internal components</a:t>
            </a:r>
          </a:p>
          <a:p>
            <a:pPr lvl="0"/>
            <a:r>
              <a:rPr lang="en-US" dirty="0" smtClean="0"/>
              <a:t>Collect documents (hard copies)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1950" dirty="0">
                <a:solidFill>
                  <a:srgbClr val="FF0000"/>
                </a:solidFill>
              </a:rPr>
              <a:t>	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551DC5-0E9E-4C78-89E5-20F027DFCF8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PREMO - CM PRR Sep.13-14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83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6269</TotalTime>
  <Words>1289</Words>
  <Application>Microsoft Office PowerPoint</Application>
  <PresentationFormat>On-screen Show (4:3)</PresentationFormat>
  <Paragraphs>211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Blank</vt:lpstr>
      <vt:lpstr>1_Blank</vt:lpstr>
      <vt:lpstr>LastName_Title_DR201608</vt:lpstr>
      <vt:lpstr>LCLS-II 1.3 GHz Cryomodule Production Readiness Review 13-14 September, 2016</vt:lpstr>
      <vt:lpstr>Outline </vt:lpstr>
      <vt:lpstr>FPC Procurement, Contract and Deliveries </vt:lpstr>
      <vt:lpstr>FPC Procurement, FNAL delivery schedule (P6)</vt:lpstr>
      <vt:lpstr>Fundamental Power Coupler (FPC) Procurement</vt:lpstr>
      <vt:lpstr>Fundamental Power Coupler (FPC) Procurement</vt:lpstr>
      <vt:lpstr>Parts in circulation</vt:lpstr>
      <vt:lpstr>Planned Lifecycle of the FPCs at FNAL</vt:lpstr>
      <vt:lpstr>Receipt of coupler shipping cases at FNAL</vt:lpstr>
      <vt:lpstr>FPC Acceptance Criteria</vt:lpstr>
      <vt:lpstr>Incoming quality checks, cold ends</vt:lpstr>
      <vt:lpstr>Incoming quality checks, warm ends</vt:lpstr>
      <vt:lpstr>Storage of FPC components until ready for use</vt:lpstr>
      <vt:lpstr>Storage, cold ends</vt:lpstr>
      <vt:lpstr>Storage, warm ends</vt:lpstr>
      <vt:lpstr>Summary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CMs Vacuum Vessel RFP#259299</dc:title>
  <dc:creator>Tug Arkan x3782 11982N</dc:creator>
  <cp:lastModifiedBy>Kenneth S. Premo x2458 15370N</cp:lastModifiedBy>
  <cp:revision>154</cp:revision>
  <cp:lastPrinted>2016-09-13T15:55:29Z</cp:lastPrinted>
  <dcterms:created xsi:type="dcterms:W3CDTF">2015-12-09T05:31:28Z</dcterms:created>
  <dcterms:modified xsi:type="dcterms:W3CDTF">2016-09-13T18:01:19Z</dcterms:modified>
</cp:coreProperties>
</file>