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4"/>
  </p:sldMasterIdLst>
  <p:notesMasterIdLst>
    <p:notesMasterId r:id="rId36"/>
  </p:notesMasterIdLst>
  <p:handoutMasterIdLst>
    <p:handoutMasterId r:id="rId37"/>
  </p:handoutMasterIdLst>
  <p:sldIdLst>
    <p:sldId id="577" r:id="rId5"/>
    <p:sldId id="736" r:id="rId6"/>
    <p:sldId id="739" r:id="rId7"/>
    <p:sldId id="738" r:id="rId8"/>
    <p:sldId id="740" r:id="rId9"/>
    <p:sldId id="744" r:id="rId10"/>
    <p:sldId id="742" r:id="rId11"/>
    <p:sldId id="741" r:id="rId12"/>
    <p:sldId id="743" r:id="rId13"/>
    <p:sldId id="745" r:id="rId14"/>
    <p:sldId id="747" r:id="rId15"/>
    <p:sldId id="751" r:id="rId16"/>
    <p:sldId id="752" r:id="rId17"/>
    <p:sldId id="754" r:id="rId18"/>
    <p:sldId id="753" r:id="rId19"/>
    <p:sldId id="755" r:id="rId20"/>
    <p:sldId id="756" r:id="rId21"/>
    <p:sldId id="757" r:id="rId22"/>
    <p:sldId id="759" r:id="rId23"/>
    <p:sldId id="760" r:id="rId24"/>
    <p:sldId id="761" r:id="rId25"/>
    <p:sldId id="762" r:id="rId26"/>
    <p:sldId id="763" r:id="rId27"/>
    <p:sldId id="758" r:id="rId28"/>
    <p:sldId id="748" r:id="rId29"/>
    <p:sldId id="749" r:id="rId30"/>
    <p:sldId id="766" r:id="rId31"/>
    <p:sldId id="764" r:id="rId32"/>
    <p:sldId id="765" r:id="rId33"/>
    <p:sldId id="767" r:id="rId34"/>
    <p:sldId id="750" r:id="rId3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33CC"/>
    <a:srgbClr val="99CCFF"/>
    <a:srgbClr val="6699FF"/>
    <a:srgbClr val="0000FF"/>
    <a:srgbClr val="9D3431"/>
    <a:srgbClr val="FF0000"/>
    <a:srgbClr val="FFCC99"/>
    <a:srgbClr val="FFFFCC"/>
    <a:srgbClr val="008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5" autoAdjust="0"/>
    <p:restoredTop sz="94607" autoAdjust="0"/>
  </p:normalViewPr>
  <p:slideViewPr>
    <p:cSldViewPr snapToGrid="0">
      <p:cViewPr>
        <p:scale>
          <a:sx n="82" d="100"/>
          <a:sy n="82" d="100"/>
        </p:scale>
        <p:origin x="2008"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a:t>
            </a:fld>
            <a:endParaRPr lang="en-US" dirty="0"/>
          </a:p>
        </p:txBody>
      </p:sp>
    </p:spTree>
    <p:extLst>
      <p:ext uri="{BB962C8B-B14F-4D97-AF65-F5344CB8AC3E}">
        <p14:creationId xmlns:p14="http://schemas.microsoft.com/office/powerpoint/2010/main" val="280431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jpeg"/><Relationship Id="rId7" Type="http://schemas.openxmlformats.org/officeDocument/2006/relationships/image" Target="../media/image6.tiff"/><Relationship Id="rId8" Type="http://schemas.openxmlformats.org/officeDocument/2006/relationships/image" Target="../media/image7.jpeg"/><Relationship Id="rId9" Type="http://schemas.openxmlformats.org/officeDocument/2006/relationships/image" Target="../media/image8.gif"/><Relationship Id="rId10"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Director’s CD-2/3 Review, October 20-22, 2015</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Director’s CD-2/3 Review, October 20-22, 2015</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Director’s CD-2/3 Review, October 20-22, 2015</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Director’s CD-2/3 Review, October 20-22, 2015</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Director’s CD-2/3 Review, October 20-22, 2015</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LCLS-II Director’s CD-2/3 Review, October 20-22, 2015</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smtClean="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Director’s CD-2/3 Review, October 20-22, 2015</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57213" y="550642"/>
            <a:ext cx="8008937" cy="2246313"/>
          </a:xfrm>
        </p:spPr>
        <p:txBody>
          <a:bodyPr/>
          <a:lstStyle/>
          <a:p>
            <a:r>
              <a:rPr lang="en-US" sz="4000" dirty="0" smtClean="0"/>
              <a:t>Incoming Inspection, Qualification, QA/QC</a:t>
            </a:r>
            <a:endParaRPr lang="en-US" sz="4000" dirty="0"/>
          </a:p>
        </p:txBody>
      </p:sp>
      <p:sp>
        <p:nvSpPr>
          <p:cNvPr id="5" name="Rectangle 5"/>
          <p:cNvSpPr>
            <a:spLocks noGrp="1" noChangeArrowheads="1"/>
          </p:cNvSpPr>
          <p:nvPr>
            <p:ph type="subTitle" idx="1"/>
          </p:nvPr>
        </p:nvSpPr>
        <p:spPr>
          <a:xfrm>
            <a:off x="533564" y="2877317"/>
            <a:ext cx="7989887" cy="2652522"/>
          </a:xfrm>
        </p:spPr>
        <p:txBody>
          <a:bodyPr/>
          <a:lstStyle/>
          <a:p>
            <a:r>
              <a:rPr lang="en-US" sz="1800" dirty="0" smtClean="0"/>
              <a:t>F. </a:t>
            </a:r>
            <a:r>
              <a:rPr lang="en-US" sz="1800" dirty="0" err="1" smtClean="0"/>
              <a:t>Marhauser</a:t>
            </a:r>
            <a:r>
              <a:rPr lang="en-US" sz="1800" dirty="0" smtClean="0"/>
              <a:t>, K. Davis</a:t>
            </a:r>
          </a:p>
          <a:p>
            <a:r>
              <a:rPr lang="en-US" sz="1800" dirty="0"/>
              <a:t>1.3 GHz Cryomodule Production Readiness </a:t>
            </a:r>
            <a:r>
              <a:rPr lang="en-US" sz="1800" dirty="0" smtClean="0"/>
              <a:t>Review</a:t>
            </a:r>
          </a:p>
          <a:p>
            <a:r>
              <a:rPr lang="en-US" sz="1800" dirty="0" smtClean="0"/>
              <a:t>13-14 September, 2016</a:t>
            </a:r>
          </a:p>
        </p:txBody>
      </p:sp>
    </p:spTree>
    <p:extLst>
      <p:ext uri="{BB962C8B-B14F-4D97-AF65-F5344CB8AC3E}">
        <p14:creationId xmlns:p14="http://schemas.microsoft.com/office/powerpoint/2010/main" val="222782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rojects\LCLS\2016-07_19_FAC_Meeting\Resoucres\Process_FlowHPRs_per_Spec_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122" y="1263750"/>
            <a:ext cx="4053878" cy="53222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14" name="Content Placeholder 3"/>
          <p:cNvSpPr txBox="1">
            <a:spLocks/>
          </p:cNvSpPr>
          <p:nvPr/>
        </p:nvSpPr>
        <p:spPr>
          <a:xfrm>
            <a:off x="0" y="1264980"/>
            <a:ext cx="5090122" cy="36837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28600" fontAlgn="auto"/>
            <a:r>
              <a:rPr lang="en-US" sz="2000" dirty="0" smtClean="0">
                <a:latin typeface="Calibri Light" panose="020F0302020204030204" pitchFamily="34" charset="0"/>
              </a:rPr>
              <a:t>Vendor change requests partially accepted</a:t>
            </a:r>
          </a:p>
        </p:txBody>
      </p:sp>
      <p:sp>
        <p:nvSpPr>
          <p:cNvPr id="16" name="Oval 15"/>
          <p:cNvSpPr/>
          <p:nvPr/>
        </p:nvSpPr>
        <p:spPr>
          <a:xfrm>
            <a:off x="7907311" y="2352204"/>
            <a:ext cx="979513" cy="586442"/>
          </a:xfrm>
          <a:prstGeom prst="ellipse">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Added</a:t>
            </a:r>
            <a:endParaRPr lang="en-US" sz="1200" b="1" dirty="0">
              <a:solidFill>
                <a:schemeClr val="tx1"/>
              </a:solidFill>
            </a:endParaRPr>
          </a:p>
        </p:txBody>
      </p:sp>
      <p:sp>
        <p:nvSpPr>
          <p:cNvPr id="17" name="Oval 16"/>
          <p:cNvSpPr/>
          <p:nvPr/>
        </p:nvSpPr>
        <p:spPr>
          <a:xfrm>
            <a:off x="6872990" y="5531338"/>
            <a:ext cx="1034321" cy="586442"/>
          </a:xfrm>
          <a:prstGeom prst="ellipse">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Added</a:t>
            </a:r>
            <a:endParaRPr lang="en-US" sz="1200" b="1" dirty="0">
              <a:solidFill>
                <a:schemeClr val="tx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757" y="284317"/>
            <a:ext cx="4152068" cy="44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2" name="Content Placeholder 3"/>
          <p:cNvSpPr txBox="1">
            <a:spLocks/>
          </p:cNvSpPr>
          <p:nvPr/>
        </p:nvSpPr>
        <p:spPr>
          <a:xfrm>
            <a:off x="0" y="2173912"/>
            <a:ext cx="5090122" cy="75104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28600" fontAlgn="auto">
              <a:lnSpc>
                <a:spcPct val="100000"/>
              </a:lnSpc>
            </a:pPr>
            <a:r>
              <a:rPr lang="en-US" sz="2000" dirty="0" smtClean="0">
                <a:latin typeface="Calibri Light" panose="020F0302020204030204" pitchFamily="34" charset="0"/>
              </a:rPr>
              <a:t>Weight of fully dressed cavity must be recorded for customs documentation/release</a:t>
            </a:r>
          </a:p>
        </p:txBody>
      </p:sp>
      <p:sp>
        <p:nvSpPr>
          <p:cNvPr id="23" name="Content Placeholder 3"/>
          <p:cNvSpPr txBox="1">
            <a:spLocks/>
          </p:cNvSpPr>
          <p:nvPr/>
        </p:nvSpPr>
        <p:spPr>
          <a:xfrm>
            <a:off x="0" y="3132124"/>
            <a:ext cx="5090122" cy="877901"/>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28600" fontAlgn="auto"/>
            <a:r>
              <a:rPr lang="en-US" sz="2000" dirty="0" smtClean="0">
                <a:latin typeface="Calibri Light" panose="020F0302020204030204" pitchFamily="34" charset="0"/>
              </a:rPr>
              <a:t>HPR rinse times follow XFEL recipe</a:t>
            </a:r>
            <a:br>
              <a:rPr lang="en-US" sz="2000" dirty="0" smtClean="0">
                <a:latin typeface="Calibri Light" panose="020F0302020204030204" pitchFamily="34" charset="0"/>
              </a:rPr>
            </a:br>
            <a:r>
              <a:rPr lang="en-US" sz="2000" dirty="0" smtClean="0">
                <a:latin typeface="Calibri Light" panose="020F0302020204030204" pitchFamily="34" charset="0"/>
              </a:rPr>
              <a:t>(mitigation of field emission)</a:t>
            </a:r>
          </a:p>
        </p:txBody>
      </p:sp>
      <p:sp>
        <p:nvSpPr>
          <p:cNvPr id="24" name="Content Placeholder 3"/>
          <p:cNvSpPr txBox="1">
            <a:spLocks/>
          </p:cNvSpPr>
          <p:nvPr/>
        </p:nvSpPr>
        <p:spPr>
          <a:xfrm>
            <a:off x="6590" y="1633350"/>
            <a:ext cx="5074007" cy="549309"/>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228600" fontAlgn="auto"/>
            <a:r>
              <a:rPr lang="en-US" sz="1600" dirty="0" smtClean="0">
                <a:latin typeface="Calibri Light" panose="020F0302020204030204" pitchFamily="34" charset="0"/>
              </a:rPr>
              <a:t>Ethanol rinsing is introduced after bulk EP</a:t>
            </a:r>
          </a:p>
        </p:txBody>
      </p:sp>
      <p:sp>
        <p:nvSpPr>
          <p:cNvPr id="25"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398463" fontAlgn="auto">
              <a:spcAft>
                <a:spcPts val="0"/>
              </a:spcAft>
            </a:pPr>
            <a:r>
              <a:rPr lang="en-US" sz="2800" dirty="0" smtClean="0">
                <a:latin typeface="Calibri Light" panose="020F0302020204030204" pitchFamily="34" charset="0"/>
              </a:rPr>
              <a:t>Quality Assurance and Control</a:t>
            </a:r>
            <a:endParaRPr lang="en-US" sz="2800" dirty="0">
              <a:latin typeface="Calibri Light" panose="020F0302020204030204" pitchFamily="34" charset="0"/>
            </a:endParaRPr>
          </a:p>
        </p:txBody>
      </p:sp>
      <p:grpSp>
        <p:nvGrpSpPr>
          <p:cNvPr id="3" name="Group 2"/>
          <p:cNvGrpSpPr/>
          <p:nvPr/>
        </p:nvGrpSpPr>
        <p:grpSpPr>
          <a:xfrm>
            <a:off x="6319601" y="2468135"/>
            <a:ext cx="2384519" cy="3116102"/>
            <a:chOff x="6319601" y="2468135"/>
            <a:chExt cx="2384519" cy="3116102"/>
          </a:xfrm>
        </p:grpSpPr>
        <p:sp>
          <p:nvSpPr>
            <p:cNvPr id="15" name="Oval 14"/>
            <p:cNvSpPr/>
            <p:nvPr/>
          </p:nvSpPr>
          <p:spPr>
            <a:xfrm>
              <a:off x="6376486" y="2468135"/>
              <a:ext cx="746005" cy="470509"/>
            </a:xfrm>
            <a:prstGeom prst="ellipse">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0" name="Oval 19"/>
            <p:cNvSpPr/>
            <p:nvPr/>
          </p:nvSpPr>
          <p:spPr>
            <a:xfrm>
              <a:off x="6319601" y="3466950"/>
              <a:ext cx="706627" cy="445673"/>
            </a:xfrm>
            <a:prstGeom prst="ellipse">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1" name="Oval 20"/>
            <p:cNvSpPr/>
            <p:nvPr/>
          </p:nvSpPr>
          <p:spPr>
            <a:xfrm>
              <a:off x="6779066" y="3885907"/>
              <a:ext cx="754968" cy="476162"/>
            </a:xfrm>
            <a:prstGeom prst="ellipse">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6" name="Oval 25"/>
            <p:cNvSpPr/>
            <p:nvPr/>
          </p:nvSpPr>
          <p:spPr>
            <a:xfrm>
              <a:off x="8004666" y="5143088"/>
              <a:ext cx="699454" cy="441149"/>
            </a:xfrm>
            <a:prstGeom prst="ellipse">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28" name="Content Placeholder 3"/>
          <p:cNvSpPr txBox="1">
            <a:spLocks/>
          </p:cNvSpPr>
          <p:nvPr/>
        </p:nvSpPr>
        <p:spPr>
          <a:xfrm>
            <a:off x="6590" y="4020174"/>
            <a:ext cx="5090122" cy="175104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28600" fontAlgn="auto">
              <a:lnSpc>
                <a:spcPct val="100000"/>
              </a:lnSpc>
            </a:pPr>
            <a:r>
              <a:rPr lang="en-US" sz="2000" dirty="0">
                <a:latin typeface="Calibri Light" panose="020F0302020204030204" pitchFamily="34" charset="0"/>
              </a:rPr>
              <a:t>We </a:t>
            </a:r>
            <a:r>
              <a:rPr lang="en-US" sz="2000" dirty="0" smtClean="0">
                <a:latin typeface="Calibri Light" panose="020F0302020204030204" pitchFamily="34" charset="0"/>
              </a:rPr>
              <a:t>have </a:t>
            </a:r>
            <a:r>
              <a:rPr lang="en-US" sz="2000" dirty="0">
                <a:latin typeface="Calibri Light" panose="020F0302020204030204" pitchFamily="34" charset="0"/>
              </a:rPr>
              <a:t>weekly meetings </a:t>
            </a:r>
            <a:r>
              <a:rPr lang="en-US" sz="2000" dirty="0" smtClean="0">
                <a:latin typeface="Calibri Light" panose="020F0302020204030204" pitchFamily="34" charset="0"/>
              </a:rPr>
              <a:t>for more than </a:t>
            </a:r>
            <a:br>
              <a:rPr lang="en-US" sz="2000" dirty="0" smtClean="0">
                <a:latin typeface="Calibri Light" panose="020F0302020204030204" pitchFamily="34" charset="0"/>
              </a:rPr>
            </a:br>
            <a:r>
              <a:rPr lang="en-US" sz="2000" dirty="0" smtClean="0">
                <a:latin typeface="Calibri Light" panose="020F0302020204030204" pitchFamily="34" charset="0"/>
              </a:rPr>
              <a:t>1 year with </a:t>
            </a:r>
            <a:r>
              <a:rPr lang="en-US" sz="2000" dirty="0">
                <a:latin typeface="Calibri Light" panose="020F0302020204030204" pitchFamily="34" charset="0"/>
              </a:rPr>
              <a:t>both RI and EZ to talk </a:t>
            </a:r>
            <a:r>
              <a:rPr lang="en-US" sz="2000" dirty="0" smtClean="0">
                <a:latin typeface="Calibri Light" panose="020F0302020204030204" pitchFamily="34" charset="0"/>
              </a:rPr>
              <a:t>about</a:t>
            </a:r>
            <a:br>
              <a:rPr lang="en-US" sz="2000" dirty="0" smtClean="0">
                <a:latin typeface="Calibri Light" panose="020F0302020204030204" pitchFamily="34" charset="0"/>
              </a:rPr>
            </a:br>
            <a:r>
              <a:rPr lang="en-US" sz="2000" dirty="0" smtClean="0">
                <a:latin typeface="Calibri Light" panose="020F0302020204030204" pitchFamily="34" charset="0"/>
              </a:rPr>
              <a:t>production and technical issues</a:t>
            </a:r>
          </a:p>
          <a:p>
            <a:pPr lvl="2" indent="-228600" fontAlgn="auto"/>
            <a:r>
              <a:rPr lang="en-US" sz="1800" dirty="0" smtClean="0">
                <a:latin typeface="Calibri Light" panose="020F0302020204030204" pitchFamily="34" charset="0"/>
              </a:rPr>
              <a:t>We now provide feedback from receipt inspections and VTA testing</a:t>
            </a:r>
          </a:p>
        </p:txBody>
      </p:sp>
      <p:sp>
        <p:nvSpPr>
          <p:cNvPr id="29"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39980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22" grpId="0"/>
      <p:bldP spid="23" grpId="0"/>
      <p:bldP spid="24"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Review</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16" name="Content Placeholder 3"/>
          <p:cNvSpPr txBox="1">
            <a:spLocks/>
          </p:cNvSpPr>
          <p:nvPr/>
        </p:nvSpPr>
        <p:spPr>
          <a:xfrm>
            <a:off x="-21032" y="1312727"/>
            <a:ext cx="9144000" cy="378913"/>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endParaRPr lang="en-US" sz="2200" dirty="0" smtClean="0">
              <a:latin typeface="Calibri Light" panose="020F0302020204030204" pitchFamily="34" charset="0"/>
            </a:endParaRPr>
          </a:p>
        </p:txBody>
      </p:sp>
      <p:pic>
        <p:nvPicPr>
          <p:cNvPr id="20" name="Picture 2" descr="D:\projects\LCLS\2016-07_19_FAC_Meeting\Resources\Production_Step_R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934" y="2248525"/>
            <a:ext cx="5370928" cy="4150786"/>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3"/>
          <p:cNvSpPr txBox="1">
            <a:spLocks/>
          </p:cNvSpPr>
          <p:nvPr/>
        </p:nvSpPr>
        <p:spPr>
          <a:xfrm>
            <a:off x="0" y="1222786"/>
            <a:ext cx="9144000" cy="67818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smtClean="0">
                <a:latin typeface="Calibri Light" panose="020F0302020204030204" pitchFamily="34" charset="0"/>
              </a:rPr>
              <a:t>Vendors deliver QC documents for all main production steps reviewed at</a:t>
            </a:r>
            <a:br>
              <a:rPr lang="en-US" sz="2000" dirty="0" smtClean="0">
                <a:latin typeface="Calibri Light" panose="020F0302020204030204" pitchFamily="34" charset="0"/>
              </a:rPr>
            </a:br>
            <a:r>
              <a:rPr lang="en-US" sz="2000" dirty="0" smtClean="0">
                <a:latin typeface="Calibri Light" panose="020F0302020204030204" pitchFamily="34" charset="0"/>
              </a:rPr>
              <a:t> the 3 Hold Points</a:t>
            </a:r>
          </a:p>
        </p:txBody>
      </p:sp>
      <p:sp>
        <p:nvSpPr>
          <p:cNvPr id="12"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375730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1 – Mechanical Fabrication</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516" y="1400175"/>
            <a:ext cx="3715464" cy="270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495" y="1400175"/>
            <a:ext cx="3499785" cy="252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540" y="4007005"/>
            <a:ext cx="3113267" cy="234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2028" y="4092798"/>
            <a:ext cx="2889768" cy="226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516" y="4187834"/>
            <a:ext cx="2576512" cy="216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0480" y="1756295"/>
            <a:ext cx="731084" cy="53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3772" y="2037049"/>
            <a:ext cx="580409" cy="70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999" y="2062450"/>
            <a:ext cx="669401" cy="65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167890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1 – Mechanical Fabrication</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901" y="2679255"/>
            <a:ext cx="4737100" cy="369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91" y="1248963"/>
            <a:ext cx="7078319" cy="143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37837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1 – Mechanical Fabrication</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graphicFrame>
        <p:nvGraphicFramePr>
          <p:cNvPr id="3" name="Table 2"/>
          <p:cNvGraphicFramePr>
            <a:graphicFrameLocks noGrp="1"/>
          </p:cNvGraphicFramePr>
          <p:nvPr>
            <p:extLst>
              <p:ext uri="{D42A27DB-BD31-4B8C-83A1-F6EECF244321}">
                <p14:modId xmlns:p14="http://schemas.microsoft.com/office/powerpoint/2010/main" val="3483955706"/>
              </p:ext>
            </p:extLst>
          </p:nvPr>
        </p:nvGraphicFramePr>
        <p:xfrm>
          <a:off x="376277" y="1969004"/>
          <a:ext cx="8110540" cy="2903707"/>
        </p:xfrm>
        <a:graphic>
          <a:graphicData uri="http://schemas.openxmlformats.org/drawingml/2006/table">
            <a:tbl>
              <a:tblPr>
                <a:tableStyleId>{5C22544A-7EE6-4342-B048-85BDC9FD1C3A}</a:tableStyleId>
              </a:tblPr>
              <a:tblGrid>
                <a:gridCol w="578278"/>
                <a:gridCol w="411749"/>
                <a:gridCol w="411749"/>
                <a:gridCol w="411749"/>
                <a:gridCol w="411749"/>
                <a:gridCol w="411749"/>
                <a:gridCol w="411749"/>
                <a:gridCol w="411749"/>
                <a:gridCol w="411749"/>
                <a:gridCol w="411749"/>
                <a:gridCol w="411749"/>
                <a:gridCol w="411749"/>
                <a:gridCol w="424559"/>
                <a:gridCol w="411749"/>
                <a:gridCol w="453839"/>
                <a:gridCol w="411749"/>
                <a:gridCol w="477629"/>
                <a:gridCol w="411749"/>
                <a:gridCol w="411749"/>
              </a:tblGrid>
              <a:tr h="137747">
                <a:tc>
                  <a:txBody>
                    <a:bodyPr/>
                    <a:lstStyle/>
                    <a:p>
                      <a:pPr algn="l" fontAlgn="ctr"/>
                      <a:r>
                        <a:rPr lang="en-US" sz="800" u="none" strike="noStrike" dirty="0">
                          <a:effectLst/>
                        </a:rPr>
                        <a:t>Serial No.</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EGS</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DB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        </a:t>
                      </a:r>
                      <a:endParaRPr lang="en-US" sz="800" b="1" i="0" u="none" strike="noStrike" dirty="0">
                        <a:solidFill>
                          <a:srgbClr val="FFFFFF"/>
                        </a:solidFill>
                        <a:effectLst/>
                        <a:latin typeface="Calibri"/>
                      </a:endParaRPr>
                    </a:p>
                  </a:txBody>
                  <a:tcPr marL="5510" marR="5510" marT="5510" marB="0" anchor="ctr"/>
                </a:tc>
                <a:tc>
                  <a:txBody>
                    <a:bodyPr/>
                    <a:lstStyle/>
                    <a:p>
                      <a:pPr algn="l" fontAlgn="ctr"/>
                      <a:r>
                        <a:rPr lang="en-US" sz="800" u="none" strike="noStrike" dirty="0">
                          <a:effectLst/>
                        </a:rPr>
                        <a:t>EGL</a:t>
                      </a:r>
                      <a:endParaRPr lang="en-US" sz="800" b="1" i="0" u="none" strike="noStrike" dirty="0">
                        <a:solidFill>
                          <a:srgbClr val="FFFFFF"/>
                        </a:solidFill>
                        <a:effectLst/>
                        <a:latin typeface="Calibri"/>
                      </a:endParaRPr>
                    </a:p>
                  </a:txBody>
                  <a:tcPr marL="5510" marR="5510" marT="5510" marB="0" anchor="ctr"/>
                </a:tc>
              </a:tr>
              <a:tr h="137747">
                <a:tc>
                  <a:txBody>
                    <a:bodyPr/>
                    <a:lstStyle/>
                    <a:p>
                      <a:pPr algn="l" fontAlgn="ctr"/>
                      <a:r>
                        <a:rPr lang="en-US" sz="800" u="none" strike="noStrike" dirty="0">
                          <a:effectLst/>
                        </a:rPr>
                        <a:t>CAV0001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T10266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T10146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T10635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T10387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T10357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T10150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T11157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T10506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T10569</a:t>
                      </a:r>
                      <a:endParaRPr lang="en-US" sz="800" b="0" i="0" u="none" strike="noStrike" dirty="0">
                        <a:solidFill>
                          <a:srgbClr val="000000"/>
                        </a:solidFill>
                        <a:effectLst/>
                        <a:latin typeface="Calibri"/>
                      </a:endParaRPr>
                    </a:p>
                  </a:txBody>
                  <a:tcPr marL="5510" marR="5510" marT="5510" marB="0" anchor="ctr"/>
                </a:tc>
              </a:tr>
              <a:tr h="143257">
                <a:tc>
                  <a:txBody>
                    <a:bodyPr/>
                    <a:lstStyle/>
                    <a:p>
                      <a:pPr algn="l" fontAlgn="ctr"/>
                      <a:r>
                        <a:rPr lang="en-US" sz="800" u="none" strike="noStrike" dirty="0">
                          <a:effectLst/>
                        </a:rPr>
                        <a:t>CAV0002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T10430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T10425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T10612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T10640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T11092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T10707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T11189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T10486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T10526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T10541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T10443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T10656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T10184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T10450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T10032</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T10437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T10189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T10413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T10228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T10458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T11149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T10599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T11147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T10672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T10224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T10426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T10359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T10358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T10388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T10291</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T10246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T10145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T10720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T10671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T11191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T10598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T10308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T10665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T11197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T10077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T10414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T10501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T10281</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T10457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T10488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T10726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T10438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T10514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T10079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T10411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T10773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T10191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T10348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T10732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T10999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T10628</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T10608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T10771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T11012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T10504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T10995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T10448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T10654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T10500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T11352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T10502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T11101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T10899</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T10420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T10489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T10636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T10670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T10527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T10069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T10307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T10226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T10449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T10709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T10116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T10338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T10507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T10898</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T10484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T10553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T11152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T10427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T10515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T10085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T11089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T10436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T10638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T10595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T11187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T10519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T10317</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CAV0009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T10257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T10485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T10545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T10415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T10520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T11208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T10383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T11190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T10646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T10340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T10605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T10439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T10642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T11112</a:t>
                      </a:r>
                      <a:endParaRPr lang="en-US" sz="800" b="0" i="0" u="none" strike="noStrike" dirty="0">
                        <a:solidFill>
                          <a:srgbClr val="000000"/>
                        </a:solidFill>
                        <a:effectLst/>
                        <a:latin typeface="Calibri"/>
                      </a:endParaRPr>
                    </a:p>
                  </a:txBody>
                  <a:tcPr marL="5510" marR="5510" marT="5510" marB="0" anchor="ctr"/>
                </a:tc>
              </a:tr>
              <a:tr h="143257">
                <a:tc>
                  <a:txBody>
                    <a:bodyPr/>
                    <a:lstStyle/>
                    <a:p>
                      <a:pPr algn="l" fontAlgn="ctr"/>
                      <a:r>
                        <a:rPr lang="en-US" sz="800" u="none" strike="noStrike" dirty="0">
                          <a:effectLst/>
                        </a:rPr>
                        <a:t>CAV0010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T10081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T10038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T10068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T10302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T10196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T10522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T10064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T10607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T10083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T10597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T10616</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T10275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T10772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T10985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T10084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T10440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T10023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T10304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T10021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T10998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T10339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T10461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T10774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T10652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T11049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T10073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T10259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T10132</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T10271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T10066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T10364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T10037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T11323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T10009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T10269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T11164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T10667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T10147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T10994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T11188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T10643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T10300</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T10022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T11156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T10058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T11151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T10724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T11148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T10554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T11011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T10188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T10342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T10609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T10346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T10647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T11013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T10323</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T11097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T10552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T11158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T10199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T10487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T10169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T11087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T10337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T10117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T10382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T10195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T10017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T10442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T10848</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T10309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T10167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T11098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T10645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T11166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T10993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T10380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T10020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T10024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T10551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T10089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T10280</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T10252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T10144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T10183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T10376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T10118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T10018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T10596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T10639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T10385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T10516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T10087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T10603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T10618</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T10244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T11161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T10095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T11349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T10540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T11000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T10492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T10708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T10661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T10723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T11090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T10444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T10531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T10287</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T10242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T10143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T11125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T11704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T11778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T11402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T11924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T11712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T11745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T11448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T11801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T11616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T11948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T11467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T11813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T11557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T11675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T10034</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CAV0019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T10267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T10225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T11054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T11723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T11726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T11392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T11660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T11601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T11837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T11484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T11766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T11403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T11684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T11564</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T11847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T11476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T11902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T10055</a:t>
                      </a:r>
                      <a:endParaRPr lang="en-US" sz="800" b="0" i="0" u="none" strike="noStrike" dirty="0">
                        <a:solidFill>
                          <a:srgbClr val="000000"/>
                        </a:solidFill>
                        <a:effectLst/>
                        <a:latin typeface="Calibri"/>
                      </a:endParaRPr>
                    </a:p>
                  </a:txBody>
                  <a:tcPr marL="5510" marR="5510" marT="5510" marB="0" anchor="ctr"/>
                </a:tc>
              </a:tr>
              <a:tr h="137747">
                <a:tc>
                  <a:txBody>
                    <a:bodyPr/>
                    <a:lstStyle/>
                    <a:p>
                      <a:pPr algn="l" fontAlgn="ctr"/>
                      <a:r>
                        <a:rPr lang="en-US" sz="800" u="none" strike="noStrike" dirty="0">
                          <a:effectLst/>
                        </a:rPr>
                        <a:t>CAV0020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T10270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T11418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T11873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T10178</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T10617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T11443</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T11769</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T11510</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T11762</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T11477</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T11676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T11396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T11661</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T11455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T11756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T11705</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T11866</a:t>
                      </a:r>
                      <a:endParaRPr lang="en-US" sz="800" b="0" i="0" u="none" strike="noStrike" dirty="0">
                        <a:solidFill>
                          <a:srgbClr val="000000"/>
                        </a:solidFill>
                        <a:effectLst/>
                        <a:latin typeface="Calibri"/>
                      </a:endParaRPr>
                    </a:p>
                  </a:txBody>
                  <a:tcPr marL="5510" marR="5510" marT="5510" marB="0" anchor="ctr"/>
                </a:tc>
                <a:tc>
                  <a:txBody>
                    <a:bodyPr/>
                    <a:lstStyle/>
                    <a:p>
                      <a:pPr algn="l" fontAlgn="ctr"/>
                      <a:r>
                        <a:rPr lang="en-US" sz="800" u="none" strike="noStrike" dirty="0">
                          <a:effectLst/>
                        </a:rPr>
                        <a:t>T10838</a:t>
                      </a:r>
                      <a:endParaRPr lang="en-US" sz="800" b="0" i="0" u="none" strike="noStrike" dirty="0">
                        <a:solidFill>
                          <a:srgbClr val="000000"/>
                        </a:solidFill>
                        <a:effectLst/>
                        <a:latin typeface="Calibri"/>
                      </a:endParaRPr>
                    </a:p>
                  </a:txBody>
                  <a:tcPr marL="5510" marR="5510" marT="5510" marB="0" anchor="ctr"/>
                </a:tc>
              </a:tr>
            </a:tbl>
          </a:graphicData>
        </a:graphic>
      </p:graphicFrame>
      <p:sp>
        <p:nvSpPr>
          <p:cNvPr id="13" name="Content Placeholder 3"/>
          <p:cNvSpPr txBox="1">
            <a:spLocks/>
          </p:cNvSpPr>
          <p:nvPr/>
        </p:nvSpPr>
        <p:spPr>
          <a:xfrm>
            <a:off x="0" y="1222786"/>
            <a:ext cx="9144000" cy="67818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a:latin typeface="Calibri Light" panose="020F0302020204030204" pitchFamily="34" charset="0"/>
              </a:rPr>
              <a:t>Cavity </a:t>
            </a:r>
            <a:r>
              <a:rPr lang="en-US" sz="2000" dirty="0" smtClean="0">
                <a:latin typeface="Calibri Light" panose="020F0302020204030204" pitchFamily="34" charset="0"/>
              </a:rPr>
              <a:t>half cell composition</a:t>
            </a:r>
            <a:endParaRPr lang="en-US" sz="2000" dirty="0">
              <a:latin typeface="Calibri Light" panose="020F0302020204030204" pitchFamily="34" charset="0"/>
            </a:endParaRPr>
          </a:p>
        </p:txBody>
      </p:sp>
      <p:sp>
        <p:nvSpPr>
          <p:cNvPr id="9"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220365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3"/>
          </p:nvPr>
        </p:nvSpPr>
        <p:spPr>
          <a:xfrm>
            <a:off x="0" y="6543674"/>
            <a:ext cx="4126528" cy="314326"/>
          </a:xfrm>
        </p:spPr>
        <p:txBody>
          <a:bodyPr/>
          <a:lstStyle/>
          <a:p>
            <a:r>
              <a:rPr lang="en-US" dirty="0"/>
              <a:t>LCLS-II Director’s Review, </a:t>
            </a:r>
            <a:r>
              <a:rPr lang="en-US" dirty="0" smtClean="0"/>
              <a:t>30. August - 1. September, 2016</a:t>
            </a:r>
            <a:endParaRPr lang="en-US"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1 – Mechanical Fabrication</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24" y="1484402"/>
            <a:ext cx="6038850" cy="44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874" y="2308486"/>
            <a:ext cx="2382126" cy="249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6947941" y="2900598"/>
            <a:ext cx="577121" cy="566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252866" y="1484402"/>
            <a:ext cx="1915909" cy="369332"/>
          </a:xfrm>
          <a:prstGeom prst="rect">
            <a:avLst/>
          </a:prstGeom>
          <a:noFill/>
        </p:spPr>
        <p:txBody>
          <a:bodyPr wrap="none" rtlCol="0">
            <a:spAutoFit/>
          </a:bodyPr>
          <a:lstStyle/>
          <a:p>
            <a:r>
              <a:rPr lang="en-US" dirty="0" smtClean="0"/>
              <a:t>before chemistry</a:t>
            </a:r>
            <a:endParaRPr lang="en-US" dirty="0"/>
          </a:p>
        </p:txBody>
      </p:sp>
    </p:spTree>
    <p:extLst>
      <p:ext uri="{BB962C8B-B14F-4D97-AF65-F5344CB8AC3E}">
        <p14:creationId xmlns:p14="http://schemas.microsoft.com/office/powerpoint/2010/main" val="395701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2 – After N-Doping</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11599" y="1287725"/>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N-Doping</a:t>
            </a:r>
            <a:r>
              <a:rPr lang="en-US" sz="2000" b="1" dirty="0" smtClean="0">
                <a:latin typeface="Calibri Light" panose="020F0302020204030204" pitchFamily="34" charset="0"/>
              </a:rPr>
              <a:t> </a:t>
            </a:r>
            <a:r>
              <a:rPr lang="en-US" sz="2000" dirty="0" smtClean="0">
                <a:latin typeface="Calibri Light" panose="020F0302020204030204" pitchFamily="34" charset="0"/>
              </a:rPr>
              <a:t>of multiple cavities in furnace (so far 2 cavities at a time in furnace)</a:t>
            </a:r>
            <a:endParaRPr lang="en-US" sz="1400" dirty="0" smtClean="0">
              <a:latin typeface="Calibri Light" panose="020F0302020204030204" pitchFamily="34" charset="0"/>
            </a:endParaRPr>
          </a:p>
        </p:txBody>
      </p:sp>
      <p:sp>
        <p:nvSpPr>
          <p:cNvPr id="36" name="TextBox 35"/>
          <p:cNvSpPr txBox="1"/>
          <p:nvPr/>
        </p:nvSpPr>
        <p:spPr>
          <a:xfrm>
            <a:off x="3708734" y="5271836"/>
            <a:ext cx="1726532" cy="276999"/>
          </a:xfrm>
          <a:prstGeom prst="rect">
            <a:avLst/>
          </a:prstGeom>
          <a:noFill/>
        </p:spPr>
        <p:txBody>
          <a:bodyPr wrap="square" rtlCol="0">
            <a:spAutoFit/>
          </a:bodyPr>
          <a:lstStyle/>
          <a:p>
            <a:r>
              <a:rPr lang="en-US" sz="1200" dirty="0" smtClean="0">
                <a:latin typeface="Calibri Light" panose="020F0302020204030204" pitchFamily="34" charset="0"/>
              </a:rPr>
              <a:t>26 mTorr = 0.0347 mbar</a:t>
            </a:r>
            <a:endParaRPr lang="en-US" sz="1200" dirty="0">
              <a:latin typeface="Calibri Light" panose="020F0302020204030204" pitchFamily="34" charset="0"/>
            </a:endParaRPr>
          </a:p>
        </p:txBody>
      </p:sp>
      <p:grpSp>
        <p:nvGrpSpPr>
          <p:cNvPr id="4" name="Group 3"/>
          <p:cNvGrpSpPr/>
          <p:nvPr/>
        </p:nvGrpSpPr>
        <p:grpSpPr>
          <a:xfrm>
            <a:off x="67484" y="2150973"/>
            <a:ext cx="4383649" cy="3572440"/>
            <a:chOff x="67484" y="2150973"/>
            <a:chExt cx="4383649" cy="3572440"/>
          </a:xfrm>
        </p:grpSpPr>
        <p:sp>
          <p:nvSpPr>
            <p:cNvPr id="21" name="TextBox 20"/>
            <p:cNvSpPr txBox="1"/>
            <p:nvPr/>
          </p:nvSpPr>
          <p:spPr>
            <a:xfrm>
              <a:off x="1048092" y="5354081"/>
              <a:ext cx="2125454" cy="369332"/>
            </a:xfrm>
            <a:prstGeom prst="rect">
              <a:avLst/>
            </a:prstGeom>
            <a:noFill/>
          </p:spPr>
          <p:txBody>
            <a:bodyPr wrap="none" rtlCol="0">
              <a:spAutoFit/>
            </a:bodyPr>
            <a:lstStyle/>
            <a:p>
              <a:r>
                <a:rPr lang="en-US" b="1" dirty="0" smtClean="0">
                  <a:latin typeface="Calibri Light" panose="020F0302020204030204" pitchFamily="34" charset="0"/>
                </a:rPr>
                <a:t>CAV0001 &amp; CAV0002</a:t>
              </a:r>
              <a:endParaRPr lang="en-US" b="1" dirty="0">
                <a:latin typeface="Calibri Light" panose="020F0302020204030204" pitchFamily="34" charset="0"/>
              </a:endParaRPr>
            </a:p>
          </p:txBody>
        </p:sp>
        <p:pic>
          <p:nvPicPr>
            <p:cNvPr id="28" name="Picture 27"/>
            <p:cNvPicPr>
              <a:picLocks noChangeAspect="1"/>
            </p:cNvPicPr>
            <p:nvPr/>
          </p:nvPicPr>
          <p:blipFill>
            <a:blip r:embed="rId2"/>
            <a:stretch>
              <a:fillRect/>
            </a:stretch>
          </p:blipFill>
          <p:spPr>
            <a:xfrm>
              <a:off x="1493355" y="2150973"/>
              <a:ext cx="1391802" cy="438892"/>
            </a:xfrm>
            <a:prstGeom prst="rect">
              <a:avLst/>
            </a:prstGeom>
          </p:spPr>
        </p:pic>
        <p:grpSp>
          <p:nvGrpSpPr>
            <p:cNvPr id="61" name="Group 60"/>
            <p:cNvGrpSpPr/>
            <p:nvPr/>
          </p:nvGrpSpPr>
          <p:grpSpPr>
            <a:xfrm>
              <a:off x="67484" y="2772212"/>
              <a:ext cx="4383649" cy="2537419"/>
              <a:chOff x="20710" y="2547494"/>
              <a:chExt cx="4383649" cy="2537419"/>
            </a:xfrm>
          </p:grpSpPr>
          <p:grpSp>
            <p:nvGrpSpPr>
              <p:cNvPr id="60" name="Group 59"/>
              <p:cNvGrpSpPr/>
              <p:nvPr/>
            </p:nvGrpSpPr>
            <p:grpSpPr>
              <a:xfrm>
                <a:off x="20710" y="2547494"/>
                <a:ext cx="4383649" cy="2537419"/>
                <a:chOff x="20710" y="2547494"/>
                <a:chExt cx="4383649" cy="2537419"/>
              </a:xfrm>
            </p:grpSpPr>
            <p:grpSp>
              <p:nvGrpSpPr>
                <p:cNvPr id="46" name="Group 45"/>
                <p:cNvGrpSpPr/>
                <p:nvPr/>
              </p:nvGrpSpPr>
              <p:grpSpPr>
                <a:xfrm>
                  <a:off x="20710" y="2547494"/>
                  <a:ext cx="4383649" cy="2537419"/>
                  <a:chOff x="-4690" y="2547494"/>
                  <a:chExt cx="4383649" cy="2537419"/>
                </a:xfrm>
              </p:grpSpPr>
              <p:grpSp>
                <p:nvGrpSpPr>
                  <p:cNvPr id="11" name="Group 10"/>
                  <p:cNvGrpSpPr/>
                  <p:nvPr/>
                </p:nvGrpSpPr>
                <p:grpSpPr>
                  <a:xfrm>
                    <a:off x="188614" y="2828582"/>
                    <a:ext cx="3952002" cy="2256331"/>
                    <a:chOff x="307975" y="1548491"/>
                    <a:chExt cx="4869180" cy="1379529"/>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48491"/>
                      <a:ext cx="4869180" cy="137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335988" y="1701075"/>
                      <a:ext cx="1794081" cy="276999"/>
                    </a:xfrm>
                    <a:prstGeom prst="rect">
                      <a:avLst/>
                    </a:prstGeom>
                    <a:noFill/>
                  </p:spPr>
                  <p:txBody>
                    <a:bodyPr wrap="none" rtlCol="0">
                      <a:spAutoFit/>
                    </a:bodyPr>
                    <a:lstStyle/>
                    <a:p>
                      <a:r>
                        <a:rPr lang="en-US" sz="1200" dirty="0" smtClean="0">
                          <a:solidFill>
                            <a:srgbClr val="FF0000"/>
                          </a:solidFill>
                        </a:rPr>
                        <a:t>+/- 15 % pressure limits</a:t>
                      </a:r>
                      <a:endParaRPr lang="en-US" sz="1200" dirty="0">
                        <a:solidFill>
                          <a:srgbClr val="FF0000"/>
                        </a:solidFill>
                      </a:endParaRPr>
                    </a:p>
                  </p:txBody>
                </p:sp>
                <p:cxnSp>
                  <p:nvCxnSpPr>
                    <p:cNvPr id="16" name="Straight Arrow Connector 15"/>
                    <p:cNvCxnSpPr/>
                    <p:nvPr/>
                  </p:nvCxnSpPr>
                  <p:spPr>
                    <a:xfrm>
                      <a:off x="1070517" y="1935552"/>
                      <a:ext cx="468351" cy="1"/>
                    </a:xfrm>
                    <a:prstGeom prst="straightConnector1">
                      <a:avLst/>
                    </a:prstGeom>
                    <a:ln w="158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4135" y="1917029"/>
                      <a:ext cx="2519116" cy="188176"/>
                    </a:xfrm>
                    <a:prstGeom prst="rect">
                      <a:avLst/>
                    </a:prstGeom>
                    <a:noFill/>
                  </p:spPr>
                  <p:txBody>
                    <a:bodyPr wrap="square" rtlCol="0">
                      <a:spAutoFit/>
                    </a:bodyPr>
                    <a:lstStyle/>
                    <a:p>
                      <a:r>
                        <a:rPr lang="en-US" sz="1400" dirty="0" smtClean="0"/>
                        <a:t>2 minutes N-doping</a:t>
                      </a:r>
                      <a:endParaRPr lang="en-US" sz="1400" dirty="0"/>
                    </a:p>
                  </p:txBody>
                </p:sp>
                <p:sp>
                  <p:nvSpPr>
                    <p:cNvPr id="18" name="TextBox 17"/>
                    <p:cNvSpPr txBox="1"/>
                    <p:nvPr/>
                  </p:nvSpPr>
                  <p:spPr>
                    <a:xfrm>
                      <a:off x="1583711" y="2199898"/>
                      <a:ext cx="2348963" cy="188176"/>
                    </a:xfrm>
                    <a:prstGeom prst="rect">
                      <a:avLst/>
                    </a:prstGeom>
                    <a:noFill/>
                  </p:spPr>
                  <p:txBody>
                    <a:bodyPr wrap="square" rtlCol="0">
                      <a:spAutoFit/>
                    </a:bodyPr>
                    <a:lstStyle/>
                    <a:p>
                      <a:r>
                        <a:rPr lang="en-US" sz="1400" dirty="0" smtClean="0">
                          <a:solidFill>
                            <a:srgbClr val="FF0000"/>
                          </a:solidFill>
                        </a:rPr>
                        <a:t>6 min. at 800 deg. C</a:t>
                      </a:r>
                      <a:endParaRPr lang="en-US" sz="1400" dirty="0">
                        <a:solidFill>
                          <a:srgbClr val="FF0000"/>
                        </a:solidFill>
                      </a:endParaRPr>
                    </a:p>
                  </p:txBody>
                </p:sp>
                <p:cxnSp>
                  <p:nvCxnSpPr>
                    <p:cNvPr id="20" name="Straight Arrow Connector 19"/>
                    <p:cNvCxnSpPr/>
                    <p:nvPr/>
                  </p:nvCxnSpPr>
                  <p:spPr>
                    <a:xfrm>
                      <a:off x="1622590" y="2134957"/>
                      <a:ext cx="1619818" cy="0"/>
                    </a:xfrm>
                    <a:prstGeom prst="straightConnector1">
                      <a:avLst/>
                    </a:prstGeom>
                    <a:ln w="158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690" y="2547494"/>
                    <a:ext cx="1701043" cy="307777"/>
                  </a:xfrm>
                  <a:prstGeom prst="rect">
                    <a:avLst/>
                  </a:prstGeom>
                  <a:noFill/>
                </p:spPr>
                <p:txBody>
                  <a:bodyPr wrap="none" rtlCol="0">
                    <a:spAutoFit/>
                  </a:bodyPr>
                  <a:lstStyle/>
                  <a:p>
                    <a:r>
                      <a:rPr lang="en-US" sz="1400" dirty="0" smtClean="0">
                        <a:latin typeface="Calibri Light" panose="020F0302020204030204" pitchFamily="34" charset="0"/>
                        <a:cs typeface="Arial" panose="020B0604020202020204" pitchFamily="34" charset="0"/>
                      </a:rPr>
                      <a:t>Temperature (deg. C)</a:t>
                    </a:r>
                    <a:endParaRPr lang="en-US" sz="1400" dirty="0">
                      <a:latin typeface="Calibri Light" panose="020F0302020204030204" pitchFamily="34" charset="0"/>
                      <a:cs typeface="Arial" panose="020B0604020202020204" pitchFamily="34" charset="0"/>
                    </a:endParaRPr>
                  </a:p>
                </p:txBody>
              </p:sp>
              <p:cxnSp>
                <p:nvCxnSpPr>
                  <p:cNvPr id="25" name="Straight Connector 24"/>
                  <p:cNvCxnSpPr/>
                  <p:nvPr/>
                </p:nvCxnSpPr>
                <p:spPr>
                  <a:xfrm flipH="1">
                    <a:off x="1670566" y="2713577"/>
                    <a:ext cx="285469" cy="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44185" y="2559689"/>
                    <a:ext cx="1498552" cy="307777"/>
                  </a:xfrm>
                  <a:prstGeom prst="rect">
                    <a:avLst/>
                  </a:prstGeom>
                  <a:noFill/>
                </p:spPr>
                <p:txBody>
                  <a:bodyPr wrap="none" rtlCol="0">
                    <a:spAutoFit/>
                  </a:bodyPr>
                  <a:lstStyle/>
                  <a:p>
                    <a:r>
                      <a:rPr lang="en-US" sz="1400" dirty="0" smtClean="0">
                        <a:latin typeface="Calibri Light" panose="020F0302020204030204" pitchFamily="34" charset="0"/>
                      </a:rPr>
                      <a:t>N-Pressure (mbar)</a:t>
                    </a:r>
                    <a:endParaRPr lang="en-US" sz="1400" dirty="0">
                      <a:latin typeface="Calibri Light" panose="020F0302020204030204" pitchFamily="34" charset="0"/>
                    </a:endParaRPr>
                  </a:p>
                </p:txBody>
              </p:sp>
              <p:cxnSp>
                <p:nvCxnSpPr>
                  <p:cNvPr id="27" name="Straight Connector 26"/>
                  <p:cNvCxnSpPr/>
                  <p:nvPr/>
                </p:nvCxnSpPr>
                <p:spPr>
                  <a:xfrm flipV="1">
                    <a:off x="4107401" y="2726028"/>
                    <a:ext cx="271558" cy="1"/>
                  </a:xfrm>
                  <a:prstGeom prst="line">
                    <a:avLst/>
                  </a:prstGeom>
                  <a:ln w="31750">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rot="5400000">
                  <a:off x="3544628" y="3651857"/>
                  <a:ext cx="1351007" cy="312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5400000">
                  <a:off x="-509790" y="3666858"/>
                  <a:ext cx="1351007" cy="265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p:cNvSpPr/>
              <p:nvPr/>
            </p:nvSpPr>
            <p:spPr>
              <a:xfrm rot="5400000">
                <a:off x="2044981" y="2506241"/>
                <a:ext cx="195002" cy="68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p:cNvGrpSpPr/>
          <p:nvPr/>
        </p:nvGrpSpPr>
        <p:grpSpPr>
          <a:xfrm>
            <a:off x="4799546" y="2127943"/>
            <a:ext cx="4298736" cy="3615496"/>
            <a:chOff x="4799546" y="2127943"/>
            <a:chExt cx="4298736" cy="3615496"/>
          </a:xfrm>
        </p:grpSpPr>
        <p:sp>
          <p:nvSpPr>
            <p:cNvPr id="43" name="TextBox 42"/>
            <p:cNvSpPr txBox="1"/>
            <p:nvPr/>
          </p:nvSpPr>
          <p:spPr>
            <a:xfrm>
              <a:off x="5896640" y="5374107"/>
              <a:ext cx="2125454" cy="369332"/>
            </a:xfrm>
            <a:prstGeom prst="rect">
              <a:avLst/>
            </a:prstGeom>
            <a:noFill/>
          </p:spPr>
          <p:txBody>
            <a:bodyPr wrap="none" rtlCol="0">
              <a:spAutoFit/>
            </a:bodyPr>
            <a:lstStyle/>
            <a:p>
              <a:r>
                <a:rPr lang="en-US" b="1" dirty="0" smtClean="0">
                  <a:latin typeface="Calibri Light" panose="020F0302020204030204" pitchFamily="34" charset="0"/>
                </a:rPr>
                <a:t>CAV0200 &amp; CAV0201</a:t>
              </a:r>
              <a:endParaRPr lang="en-US" b="1" dirty="0">
                <a:latin typeface="Calibri Light" panose="020F0302020204030204" pitchFamily="34" charset="0"/>
              </a:endParaRPr>
            </a:p>
          </p:txBody>
        </p:sp>
        <p:pic>
          <p:nvPicPr>
            <p:cNvPr id="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502" y="2127943"/>
              <a:ext cx="1147247" cy="4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29" name="Group 5128"/>
            <p:cNvGrpSpPr/>
            <p:nvPr/>
          </p:nvGrpSpPr>
          <p:grpSpPr>
            <a:xfrm>
              <a:off x="4799546" y="2585548"/>
              <a:ext cx="4298736" cy="2738676"/>
              <a:chOff x="4771822" y="2360830"/>
              <a:chExt cx="4298736" cy="2738676"/>
            </a:xfrm>
          </p:grpSpPr>
          <p:grpSp>
            <p:nvGrpSpPr>
              <p:cNvPr id="5120" name="Group 5119"/>
              <p:cNvGrpSpPr/>
              <p:nvPr/>
            </p:nvGrpSpPr>
            <p:grpSpPr>
              <a:xfrm>
                <a:off x="4771822" y="2360830"/>
                <a:ext cx="4298736" cy="2738676"/>
                <a:chOff x="4498622" y="2405800"/>
                <a:chExt cx="4298736" cy="2738676"/>
              </a:xfrm>
            </p:grpSpPr>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1822" y="2725731"/>
                  <a:ext cx="3773242" cy="241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7053027" y="2405800"/>
                  <a:ext cx="1383392" cy="307777"/>
                </a:xfrm>
                <a:prstGeom prst="rect">
                  <a:avLst/>
                </a:prstGeom>
                <a:noFill/>
              </p:spPr>
              <p:txBody>
                <a:bodyPr wrap="none" rtlCol="0">
                  <a:spAutoFit/>
                </a:bodyPr>
                <a:lstStyle/>
                <a:p>
                  <a:r>
                    <a:rPr lang="en-US" sz="1400" dirty="0" smtClean="0">
                      <a:latin typeface="Calibri Light" panose="020F0302020204030204" pitchFamily="34" charset="0"/>
                    </a:rPr>
                    <a:t>mass flow (l/sec)</a:t>
                  </a:r>
                  <a:endParaRPr lang="en-US" sz="1400" dirty="0">
                    <a:latin typeface="Calibri Light" panose="020F0302020204030204" pitchFamily="34" charset="0"/>
                  </a:endParaRPr>
                </a:p>
              </p:txBody>
            </p:sp>
            <p:cxnSp>
              <p:nvCxnSpPr>
                <p:cNvPr id="34" name="Straight Connector 33"/>
                <p:cNvCxnSpPr/>
                <p:nvPr/>
              </p:nvCxnSpPr>
              <p:spPr>
                <a:xfrm flipH="1">
                  <a:off x="8436419" y="2575240"/>
                  <a:ext cx="285469" cy="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98622" y="2426305"/>
                  <a:ext cx="1498552" cy="307777"/>
                </a:xfrm>
                <a:prstGeom prst="rect">
                  <a:avLst/>
                </a:prstGeom>
                <a:noFill/>
              </p:spPr>
              <p:txBody>
                <a:bodyPr wrap="none" rtlCol="0">
                  <a:spAutoFit/>
                </a:bodyPr>
                <a:lstStyle/>
                <a:p>
                  <a:r>
                    <a:rPr lang="en-US" sz="1400" dirty="0" smtClean="0">
                      <a:latin typeface="Calibri Light" panose="020F0302020204030204" pitchFamily="34" charset="0"/>
                    </a:rPr>
                    <a:t>N-Pressure (mbar)</a:t>
                  </a:r>
                  <a:endParaRPr lang="en-US" sz="1400" dirty="0">
                    <a:latin typeface="Calibri Light" panose="020F0302020204030204" pitchFamily="34" charset="0"/>
                  </a:endParaRPr>
                </a:p>
              </p:txBody>
            </p:sp>
            <p:cxnSp>
              <p:nvCxnSpPr>
                <p:cNvPr id="42" name="Straight Connector 41"/>
                <p:cNvCxnSpPr/>
                <p:nvPr/>
              </p:nvCxnSpPr>
              <p:spPr>
                <a:xfrm flipV="1">
                  <a:off x="5970888" y="2584872"/>
                  <a:ext cx="271558" cy="1"/>
                </a:xfrm>
                <a:prstGeom prst="line">
                  <a:avLst/>
                </a:prstGeom>
                <a:ln w="317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528369" y="2650047"/>
                  <a:ext cx="439544" cy="2396356"/>
                  <a:chOff x="4496619" y="2643697"/>
                  <a:chExt cx="439544" cy="2396356"/>
                </a:xfrm>
              </p:grpSpPr>
              <p:sp>
                <p:nvSpPr>
                  <p:cNvPr id="32" name="TextBox 31"/>
                  <p:cNvSpPr txBox="1"/>
                  <p:nvPr/>
                </p:nvSpPr>
                <p:spPr>
                  <a:xfrm>
                    <a:off x="4496619" y="4793832"/>
                    <a:ext cx="439544" cy="246221"/>
                  </a:xfrm>
                  <a:prstGeom prst="rect">
                    <a:avLst/>
                  </a:prstGeom>
                  <a:solidFill>
                    <a:schemeClr val="bg1"/>
                  </a:solidFill>
                </p:spPr>
                <p:txBody>
                  <a:bodyPr wrap="none" rtlCol="0">
                    <a:spAutoFit/>
                  </a:bodyPr>
                  <a:lstStyle/>
                  <a:p>
                    <a:r>
                      <a:rPr lang="en-US" sz="1000" dirty="0" smtClean="0"/>
                      <a:t>1e-2</a:t>
                    </a:r>
                    <a:endParaRPr lang="en-US" sz="1000" dirty="0"/>
                  </a:p>
                </p:txBody>
              </p:sp>
              <p:sp>
                <p:nvSpPr>
                  <p:cNvPr id="37" name="TextBox 36"/>
                  <p:cNvSpPr txBox="1"/>
                  <p:nvPr/>
                </p:nvSpPr>
                <p:spPr>
                  <a:xfrm>
                    <a:off x="4496619" y="4094442"/>
                    <a:ext cx="439544" cy="246221"/>
                  </a:xfrm>
                  <a:prstGeom prst="rect">
                    <a:avLst/>
                  </a:prstGeom>
                  <a:solidFill>
                    <a:schemeClr val="bg1"/>
                  </a:solidFill>
                </p:spPr>
                <p:txBody>
                  <a:bodyPr wrap="none" rtlCol="0">
                    <a:spAutoFit/>
                  </a:bodyPr>
                  <a:lstStyle/>
                  <a:p>
                    <a:r>
                      <a:rPr lang="en-US" sz="1000" dirty="0" smtClean="0"/>
                      <a:t>2e-2</a:t>
                    </a:r>
                    <a:endParaRPr lang="en-US" sz="1000" dirty="0"/>
                  </a:p>
                </p:txBody>
              </p:sp>
              <p:sp>
                <p:nvSpPr>
                  <p:cNvPr id="38" name="TextBox 37"/>
                  <p:cNvSpPr txBox="1"/>
                  <p:nvPr/>
                </p:nvSpPr>
                <p:spPr>
                  <a:xfrm>
                    <a:off x="4496619" y="3674450"/>
                    <a:ext cx="439544" cy="246221"/>
                  </a:xfrm>
                  <a:prstGeom prst="rect">
                    <a:avLst/>
                  </a:prstGeom>
                  <a:solidFill>
                    <a:schemeClr val="bg1"/>
                  </a:solidFill>
                </p:spPr>
                <p:txBody>
                  <a:bodyPr wrap="none" rtlCol="0">
                    <a:spAutoFit/>
                  </a:bodyPr>
                  <a:lstStyle/>
                  <a:p>
                    <a:r>
                      <a:rPr lang="en-US" sz="1000" dirty="0" smtClean="0"/>
                      <a:t>3e-2</a:t>
                    </a:r>
                    <a:endParaRPr lang="en-US" sz="1000" dirty="0"/>
                  </a:p>
                </p:txBody>
              </p:sp>
              <p:sp>
                <p:nvSpPr>
                  <p:cNvPr id="39" name="TextBox 38"/>
                  <p:cNvSpPr txBox="1"/>
                  <p:nvPr/>
                </p:nvSpPr>
                <p:spPr>
                  <a:xfrm>
                    <a:off x="4496619" y="3387808"/>
                    <a:ext cx="439544" cy="246221"/>
                  </a:xfrm>
                  <a:prstGeom prst="rect">
                    <a:avLst/>
                  </a:prstGeom>
                  <a:solidFill>
                    <a:schemeClr val="bg1"/>
                  </a:solidFill>
                </p:spPr>
                <p:txBody>
                  <a:bodyPr wrap="none" rtlCol="0">
                    <a:spAutoFit/>
                  </a:bodyPr>
                  <a:lstStyle/>
                  <a:p>
                    <a:r>
                      <a:rPr lang="en-US" sz="1000" dirty="0"/>
                      <a:t>4</a:t>
                    </a:r>
                    <a:r>
                      <a:rPr lang="en-US" sz="1000" dirty="0" smtClean="0"/>
                      <a:t>e-2</a:t>
                    </a:r>
                    <a:endParaRPr lang="en-US" sz="1000" dirty="0"/>
                  </a:p>
                </p:txBody>
              </p:sp>
              <p:sp>
                <p:nvSpPr>
                  <p:cNvPr id="40" name="TextBox 39"/>
                  <p:cNvSpPr txBox="1"/>
                  <p:nvPr/>
                </p:nvSpPr>
                <p:spPr>
                  <a:xfrm>
                    <a:off x="4496619" y="3169746"/>
                    <a:ext cx="439544" cy="246221"/>
                  </a:xfrm>
                  <a:prstGeom prst="rect">
                    <a:avLst/>
                  </a:prstGeom>
                  <a:solidFill>
                    <a:schemeClr val="bg1"/>
                  </a:solidFill>
                </p:spPr>
                <p:txBody>
                  <a:bodyPr wrap="none" rtlCol="0">
                    <a:spAutoFit/>
                  </a:bodyPr>
                  <a:lstStyle/>
                  <a:p>
                    <a:r>
                      <a:rPr lang="en-US" sz="1000" dirty="0" smtClean="0"/>
                      <a:t>5e-2</a:t>
                    </a:r>
                    <a:endParaRPr lang="en-US" sz="1000" dirty="0"/>
                  </a:p>
                </p:txBody>
              </p:sp>
              <p:sp>
                <p:nvSpPr>
                  <p:cNvPr id="48" name="TextBox 47"/>
                  <p:cNvSpPr txBox="1"/>
                  <p:nvPr/>
                </p:nvSpPr>
                <p:spPr>
                  <a:xfrm>
                    <a:off x="4496619" y="2985365"/>
                    <a:ext cx="439544" cy="246221"/>
                  </a:xfrm>
                  <a:prstGeom prst="rect">
                    <a:avLst/>
                  </a:prstGeom>
                  <a:solidFill>
                    <a:schemeClr val="bg1"/>
                  </a:solidFill>
                </p:spPr>
                <p:txBody>
                  <a:bodyPr wrap="none" rtlCol="0">
                    <a:spAutoFit/>
                  </a:bodyPr>
                  <a:lstStyle/>
                  <a:p>
                    <a:r>
                      <a:rPr lang="en-US" sz="1000" dirty="0" smtClean="0"/>
                      <a:t>6e-2</a:t>
                    </a:r>
                    <a:endParaRPr lang="en-US" sz="1000" dirty="0"/>
                  </a:p>
                </p:txBody>
              </p:sp>
              <p:sp>
                <p:nvSpPr>
                  <p:cNvPr id="49" name="TextBox 48"/>
                  <p:cNvSpPr txBox="1"/>
                  <p:nvPr/>
                </p:nvSpPr>
                <p:spPr>
                  <a:xfrm>
                    <a:off x="4496619" y="2808991"/>
                    <a:ext cx="439544" cy="246221"/>
                  </a:xfrm>
                  <a:prstGeom prst="rect">
                    <a:avLst/>
                  </a:prstGeom>
                  <a:solidFill>
                    <a:schemeClr val="bg1"/>
                  </a:solidFill>
                </p:spPr>
                <p:txBody>
                  <a:bodyPr wrap="none" rtlCol="0">
                    <a:spAutoFit/>
                  </a:bodyPr>
                  <a:lstStyle/>
                  <a:p>
                    <a:r>
                      <a:rPr lang="en-US" sz="1000" dirty="0"/>
                      <a:t>7</a:t>
                    </a:r>
                    <a:r>
                      <a:rPr lang="en-US" sz="1000" dirty="0" smtClean="0"/>
                      <a:t>e-2</a:t>
                    </a:r>
                    <a:endParaRPr lang="en-US" sz="1000" dirty="0"/>
                  </a:p>
                </p:txBody>
              </p:sp>
              <p:sp>
                <p:nvSpPr>
                  <p:cNvPr id="50" name="TextBox 49"/>
                  <p:cNvSpPr txBox="1"/>
                  <p:nvPr/>
                </p:nvSpPr>
                <p:spPr>
                  <a:xfrm>
                    <a:off x="4496619" y="2643697"/>
                    <a:ext cx="439544" cy="246221"/>
                  </a:xfrm>
                  <a:prstGeom prst="rect">
                    <a:avLst/>
                  </a:prstGeom>
                  <a:solidFill>
                    <a:schemeClr val="bg1"/>
                  </a:solidFill>
                </p:spPr>
                <p:txBody>
                  <a:bodyPr wrap="none" rtlCol="0">
                    <a:spAutoFit/>
                  </a:bodyPr>
                  <a:lstStyle/>
                  <a:p>
                    <a:r>
                      <a:rPr lang="en-US" sz="1000" dirty="0" smtClean="0"/>
                      <a:t>8e-2</a:t>
                    </a:r>
                    <a:endParaRPr lang="en-US" sz="1000" dirty="0"/>
                  </a:p>
                </p:txBody>
              </p:sp>
            </p:grpSp>
            <p:grpSp>
              <p:nvGrpSpPr>
                <p:cNvPr id="62" name="Group 61"/>
                <p:cNvGrpSpPr/>
                <p:nvPr/>
              </p:nvGrpSpPr>
              <p:grpSpPr>
                <a:xfrm>
                  <a:off x="8436362" y="2660535"/>
                  <a:ext cx="360996" cy="2396356"/>
                  <a:chOff x="8436362" y="2660535"/>
                  <a:chExt cx="360996" cy="2396356"/>
                </a:xfrm>
              </p:grpSpPr>
              <p:sp>
                <p:nvSpPr>
                  <p:cNvPr id="51" name="TextBox 50"/>
                  <p:cNvSpPr txBox="1"/>
                  <p:nvPr/>
                </p:nvSpPr>
                <p:spPr>
                  <a:xfrm>
                    <a:off x="8436362" y="4810670"/>
                    <a:ext cx="255198" cy="246221"/>
                  </a:xfrm>
                  <a:prstGeom prst="rect">
                    <a:avLst/>
                  </a:prstGeom>
                  <a:solidFill>
                    <a:schemeClr val="bg1"/>
                  </a:solidFill>
                </p:spPr>
                <p:txBody>
                  <a:bodyPr wrap="none" rtlCol="0">
                    <a:spAutoFit/>
                  </a:bodyPr>
                  <a:lstStyle/>
                  <a:p>
                    <a:r>
                      <a:rPr lang="en-US" sz="1000" dirty="0" smtClean="0"/>
                      <a:t>0</a:t>
                    </a:r>
                    <a:endParaRPr lang="en-US" sz="1000" dirty="0"/>
                  </a:p>
                </p:txBody>
              </p:sp>
              <p:sp>
                <p:nvSpPr>
                  <p:cNvPr id="52" name="TextBox 51"/>
                  <p:cNvSpPr txBox="1"/>
                  <p:nvPr/>
                </p:nvSpPr>
                <p:spPr>
                  <a:xfrm>
                    <a:off x="8436362" y="4503507"/>
                    <a:ext cx="360996" cy="246221"/>
                  </a:xfrm>
                  <a:prstGeom prst="rect">
                    <a:avLst/>
                  </a:prstGeom>
                  <a:solidFill>
                    <a:schemeClr val="bg1"/>
                  </a:solidFill>
                </p:spPr>
                <p:txBody>
                  <a:bodyPr wrap="none" rtlCol="0">
                    <a:spAutoFit/>
                  </a:bodyPr>
                  <a:lstStyle/>
                  <a:p>
                    <a:r>
                      <a:rPr lang="en-US" sz="1000" dirty="0" smtClean="0"/>
                      <a:t>0.5</a:t>
                    </a:r>
                    <a:endParaRPr lang="en-US" sz="1000" dirty="0"/>
                  </a:p>
                </p:txBody>
              </p:sp>
              <p:sp>
                <p:nvSpPr>
                  <p:cNvPr id="53" name="TextBox 52"/>
                  <p:cNvSpPr txBox="1"/>
                  <p:nvPr/>
                </p:nvSpPr>
                <p:spPr>
                  <a:xfrm>
                    <a:off x="8436362" y="4196345"/>
                    <a:ext cx="255198" cy="246221"/>
                  </a:xfrm>
                  <a:prstGeom prst="rect">
                    <a:avLst/>
                  </a:prstGeom>
                  <a:solidFill>
                    <a:schemeClr val="bg1"/>
                  </a:solidFill>
                </p:spPr>
                <p:txBody>
                  <a:bodyPr wrap="none" rtlCol="0">
                    <a:spAutoFit/>
                  </a:bodyPr>
                  <a:lstStyle/>
                  <a:p>
                    <a:r>
                      <a:rPr lang="en-US" sz="1000" dirty="0" smtClean="0"/>
                      <a:t>1</a:t>
                    </a:r>
                    <a:endParaRPr lang="en-US" sz="1000" dirty="0"/>
                  </a:p>
                </p:txBody>
              </p:sp>
              <p:sp>
                <p:nvSpPr>
                  <p:cNvPr id="54" name="TextBox 53"/>
                  <p:cNvSpPr txBox="1"/>
                  <p:nvPr/>
                </p:nvSpPr>
                <p:spPr>
                  <a:xfrm>
                    <a:off x="8436362" y="3889183"/>
                    <a:ext cx="360996" cy="246221"/>
                  </a:xfrm>
                  <a:prstGeom prst="rect">
                    <a:avLst/>
                  </a:prstGeom>
                  <a:solidFill>
                    <a:schemeClr val="bg1"/>
                  </a:solidFill>
                </p:spPr>
                <p:txBody>
                  <a:bodyPr wrap="none" rtlCol="0">
                    <a:spAutoFit/>
                  </a:bodyPr>
                  <a:lstStyle/>
                  <a:p>
                    <a:r>
                      <a:rPr lang="en-US" sz="1000" dirty="0" smtClean="0"/>
                      <a:t>1.5</a:t>
                    </a:r>
                    <a:endParaRPr lang="en-US" sz="1000" dirty="0"/>
                  </a:p>
                </p:txBody>
              </p:sp>
              <p:sp>
                <p:nvSpPr>
                  <p:cNvPr id="55" name="TextBox 54"/>
                  <p:cNvSpPr txBox="1"/>
                  <p:nvPr/>
                </p:nvSpPr>
                <p:spPr>
                  <a:xfrm>
                    <a:off x="8436362" y="3582021"/>
                    <a:ext cx="255198" cy="246221"/>
                  </a:xfrm>
                  <a:prstGeom prst="rect">
                    <a:avLst/>
                  </a:prstGeom>
                  <a:solidFill>
                    <a:schemeClr val="bg1"/>
                  </a:solidFill>
                </p:spPr>
                <p:txBody>
                  <a:bodyPr wrap="none" rtlCol="0">
                    <a:spAutoFit/>
                  </a:bodyPr>
                  <a:lstStyle/>
                  <a:p>
                    <a:r>
                      <a:rPr lang="en-US" sz="1000" dirty="0" smtClean="0"/>
                      <a:t>2</a:t>
                    </a:r>
                    <a:endParaRPr lang="en-US" sz="1000" dirty="0"/>
                  </a:p>
                </p:txBody>
              </p:sp>
              <p:sp>
                <p:nvSpPr>
                  <p:cNvPr id="56" name="TextBox 55"/>
                  <p:cNvSpPr txBox="1"/>
                  <p:nvPr/>
                </p:nvSpPr>
                <p:spPr>
                  <a:xfrm>
                    <a:off x="8436362" y="3274859"/>
                    <a:ext cx="360996" cy="246221"/>
                  </a:xfrm>
                  <a:prstGeom prst="rect">
                    <a:avLst/>
                  </a:prstGeom>
                  <a:solidFill>
                    <a:schemeClr val="bg1"/>
                  </a:solidFill>
                </p:spPr>
                <p:txBody>
                  <a:bodyPr wrap="none" rtlCol="0">
                    <a:spAutoFit/>
                  </a:bodyPr>
                  <a:lstStyle/>
                  <a:p>
                    <a:r>
                      <a:rPr lang="en-US" sz="1000" dirty="0" smtClean="0"/>
                      <a:t>2.5</a:t>
                    </a:r>
                    <a:endParaRPr lang="en-US" sz="1000" dirty="0"/>
                  </a:p>
                </p:txBody>
              </p:sp>
              <p:sp>
                <p:nvSpPr>
                  <p:cNvPr id="57" name="TextBox 56"/>
                  <p:cNvSpPr txBox="1"/>
                  <p:nvPr/>
                </p:nvSpPr>
                <p:spPr>
                  <a:xfrm>
                    <a:off x="8436362" y="2967697"/>
                    <a:ext cx="255198" cy="246221"/>
                  </a:xfrm>
                  <a:prstGeom prst="rect">
                    <a:avLst/>
                  </a:prstGeom>
                  <a:solidFill>
                    <a:schemeClr val="bg1"/>
                  </a:solidFill>
                </p:spPr>
                <p:txBody>
                  <a:bodyPr wrap="none" rtlCol="0">
                    <a:spAutoFit/>
                  </a:bodyPr>
                  <a:lstStyle/>
                  <a:p>
                    <a:r>
                      <a:rPr lang="en-US" sz="1000" dirty="0" smtClean="0"/>
                      <a:t>3</a:t>
                    </a:r>
                    <a:endParaRPr lang="en-US" sz="1000" dirty="0"/>
                  </a:p>
                </p:txBody>
              </p:sp>
              <p:sp>
                <p:nvSpPr>
                  <p:cNvPr id="58" name="TextBox 57"/>
                  <p:cNvSpPr txBox="1"/>
                  <p:nvPr/>
                </p:nvSpPr>
                <p:spPr>
                  <a:xfrm>
                    <a:off x="8436362" y="2660535"/>
                    <a:ext cx="360996" cy="246221"/>
                  </a:xfrm>
                  <a:prstGeom prst="rect">
                    <a:avLst/>
                  </a:prstGeom>
                  <a:solidFill>
                    <a:schemeClr val="bg1"/>
                  </a:solidFill>
                </p:spPr>
                <p:txBody>
                  <a:bodyPr wrap="none" rtlCol="0">
                    <a:spAutoFit/>
                  </a:bodyPr>
                  <a:lstStyle/>
                  <a:p>
                    <a:r>
                      <a:rPr lang="en-US" sz="1000" dirty="0" smtClean="0"/>
                      <a:t>3.5</a:t>
                    </a:r>
                    <a:endParaRPr lang="en-US" sz="1000" dirty="0"/>
                  </a:p>
                </p:txBody>
              </p:sp>
            </p:grpSp>
          </p:grpSp>
          <p:sp>
            <p:nvSpPr>
              <p:cNvPr id="66" name="TextBox 65"/>
              <p:cNvSpPr txBox="1"/>
              <p:nvPr/>
            </p:nvSpPr>
            <p:spPr>
              <a:xfrm>
                <a:off x="6178332" y="2970201"/>
                <a:ext cx="2044605" cy="307777"/>
              </a:xfrm>
              <a:prstGeom prst="rect">
                <a:avLst/>
              </a:prstGeom>
              <a:noFill/>
            </p:spPr>
            <p:txBody>
              <a:bodyPr wrap="square" rtlCol="0">
                <a:spAutoFit/>
              </a:bodyPr>
              <a:lstStyle/>
              <a:p>
                <a:r>
                  <a:rPr lang="en-US" sz="1400" dirty="0" smtClean="0"/>
                  <a:t>2 minutes N-doping</a:t>
                </a:r>
                <a:endParaRPr lang="en-US" sz="1400" dirty="0"/>
              </a:p>
            </p:txBody>
          </p:sp>
          <p:cxnSp>
            <p:nvCxnSpPr>
              <p:cNvPr id="67" name="Straight Arrow Connector 66"/>
              <p:cNvCxnSpPr/>
              <p:nvPr/>
            </p:nvCxnSpPr>
            <p:spPr>
              <a:xfrm>
                <a:off x="6148352" y="2946745"/>
                <a:ext cx="1684009" cy="0"/>
              </a:xfrm>
              <a:prstGeom prst="straightConnector1">
                <a:avLst/>
              </a:prstGeom>
              <a:ln w="158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64"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14237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2 – After N-Doping</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20269"/>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Residual Gas Analysis</a:t>
            </a:r>
          </a:p>
          <a:p>
            <a:pPr marL="1208088" lvl="2" indent="-288925" fontAlgn="auto"/>
            <a:r>
              <a:rPr lang="en-US" sz="1800" dirty="0" smtClean="0">
                <a:latin typeface="Calibri Light" panose="020F0302020204030204" pitchFamily="34" charset="0"/>
              </a:rPr>
              <a:t>Partial </a:t>
            </a:r>
            <a:r>
              <a:rPr lang="en-US" sz="1800" dirty="0">
                <a:latin typeface="Calibri Light" panose="020F0302020204030204" pitchFamily="34" charset="0"/>
              </a:rPr>
              <a:t>pressure </a:t>
            </a:r>
            <a:r>
              <a:rPr lang="en-US" sz="1800" dirty="0" smtClean="0">
                <a:latin typeface="Calibri Light" panose="020F0302020204030204" pitchFamily="34" charset="0"/>
              </a:rPr>
              <a:t>for any mass </a:t>
            </a:r>
            <a:r>
              <a:rPr lang="en-US" sz="1800" dirty="0">
                <a:latin typeface="Calibri Light" panose="020F0302020204030204" pitchFamily="34" charset="0"/>
              </a:rPr>
              <a:t>&gt; 45 </a:t>
            </a:r>
            <a:r>
              <a:rPr lang="en-US" sz="1800" dirty="0" smtClean="0">
                <a:latin typeface="Calibri Light" panose="020F0302020204030204" pitchFamily="34" charset="0"/>
              </a:rPr>
              <a:t>should be at least 300x smaller than sum </a:t>
            </a:r>
            <a:r>
              <a:rPr lang="en-US" sz="1800" dirty="0">
                <a:latin typeface="Calibri Light" panose="020F0302020204030204" pitchFamily="34" charset="0"/>
              </a:rPr>
              <a:t>of peaks of partial pressures up to mass </a:t>
            </a:r>
            <a:r>
              <a:rPr lang="en-US" sz="1800" dirty="0" smtClean="0">
                <a:latin typeface="Calibri Light" panose="020F0302020204030204" pitchFamily="34" charset="0"/>
              </a:rPr>
              <a:t>45 (reference)</a:t>
            </a:r>
            <a:endParaRPr lang="en-US" sz="1200" dirty="0" smtClean="0">
              <a:latin typeface="Calibri Light" panose="020F0302020204030204" pitchFamily="34" charset="0"/>
            </a:endParaRPr>
          </a:p>
        </p:txBody>
      </p:sp>
      <p:sp>
        <p:nvSpPr>
          <p:cNvPr id="5" name="Rectangle 4"/>
          <p:cNvSpPr/>
          <p:nvPr/>
        </p:nvSpPr>
        <p:spPr>
          <a:xfrm>
            <a:off x="4505907" y="2501084"/>
            <a:ext cx="293371" cy="224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70458" y="2612168"/>
            <a:ext cx="4647156" cy="3807681"/>
            <a:chOff x="72435" y="2229667"/>
            <a:chExt cx="4647156" cy="3807681"/>
          </a:xfrm>
        </p:grpSpPr>
        <p:sp>
          <p:nvSpPr>
            <p:cNvPr id="21" name="TextBox 20"/>
            <p:cNvSpPr txBox="1"/>
            <p:nvPr/>
          </p:nvSpPr>
          <p:spPr>
            <a:xfrm>
              <a:off x="1333722" y="5668016"/>
              <a:ext cx="2125454" cy="369332"/>
            </a:xfrm>
            <a:prstGeom prst="rect">
              <a:avLst/>
            </a:prstGeom>
            <a:noFill/>
          </p:spPr>
          <p:txBody>
            <a:bodyPr wrap="none" rtlCol="0">
              <a:spAutoFit/>
            </a:bodyPr>
            <a:lstStyle/>
            <a:p>
              <a:r>
                <a:rPr lang="en-US" dirty="0" smtClean="0">
                  <a:latin typeface="Calibri Light" panose="020F0302020204030204" pitchFamily="34" charset="0"/>
                </a:rPr>
                <a:t>CAV0001 &amp; CAV0002</a:t>
              </a:r>
              <a:endParaRPr lang="en-US" dirty="0">
                <a:latin typeface="Calibri Light" panose="020F0302020204030204" pitchFamily="34" charset="0"/>
              </a:endParaRPr>
            </a:p>
          </p:txBody>
        </p:sp>
        <p:pic>
          <p:nvPicPr>
            <p:cNvPr id="28" name="Picture 27"/>
            <p:cNvPicPr>
              <a:picLocks noChangeAspect="1"/>
            </p:cNvPicPr>
            <p:nvPr/>
          </p:nvPicPr>
          <p:blipFill>
            <a:blip r:embed="rId2"/>
            <a:stretch>
              <a:fillRect/>
            </a:stretch>
          </p:blipFill>
          <p:spPr>
            <a:xfrm>
              <a:off x="1775360" y="2229667"/>
              <a:ext cx="1391802" cy="438892"/>
            </a:xfrm>
            <a:prstGeom prst="rect">
              <a:avLst/>
            </a:prstGeom>
          </p:spPr>
        </p:pic>
        <p:pic>
          <p:nvPicPr>
            <p:cNvPr id="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97" y="2751159"/>
              <a:ext cx="4301878" cy="254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47636" y="5341423"/>
              <a:ext cx="697627" cy="369332"/>
            </a:xfrm>
            <a:prstGeom prst="rect">
              <a:avLst/>
            </a:prstGeom>
            <a:noFill/>
          </p:spPr>
          <p:txBody>
            <a:bodyPr wrap="none" rtlCol="0">
              <a:spAutoFit/>
            </a:bodyPr>
            <a:lstStyle/>
            <a:p>
              <a:r>
                <a:rPr lang="en-US" dirty="0" smtClean="0"/>
                <a:t>AMU</a:t>
              </a:r>
              <a:endParaRPr lang="en-US" dirty="0"/>
            </a:p>
          </p:txBody>
        </p:sp>
        <p:sp>
          <p:nvSpPr>
            <p:cNvPr id="70" name="TextBox 69"/>
            <p:cNvSpPr txBox="1"/>
            <p:nvPr/>
          </p:nvSpPr>
          <p:spPr>
            <a:xfrm>
              <a:off x="3160489" y="2901690"/>
              <a:ext cx="1197764" cy="369332"/>
            </a:xfrm>
            <a:prstGeom prst="rect">
              <a:avLst/>
            </a:prstGeom>
            <a:solidFill>
              <a:schemeClr val="bg1"/>
            </a:solidFill>
          </p:spPr>
          <p:txBody>
            <a:bodyPr wrap="none" rtlCol="0">
              <a:spAutoFit/>
            </a:bodyPr>
            <a:lstStyle/>
            <a:p>
              <a:r>
                <a:rPr lang="en-US" dirty="0" smtClean="0"/>
                <a:t>RGA_end</a:t>
              </a:r>
              <a:endParaRPr lang="en-US" dirty="0"/>
            </a:p>
          </p:txBody>
        </p:sp>
        <p:sp>
          <p:nvSpPr>
            <p:cNvPr id="71" name="TextBox 70"/>
            <p:cNvSpPr txBox="1"/>
            <p:nvPr/>
          </p:nvSpPr>
          <p:spPr>
            <a:xfrm>
              <a:off x="72435" y="2581686"/>
              <a:ext cx="1330236" cy="307777"/>
            </a:xfrm>
            <a:prstGeom prst="rect">
              <a:avLst/>
            </a:prstGeom>
            <a:noFill/>
          </p:spPr>
          <p:txBody>
            <a:bodyPr wrap="none" rtlCol="0">
              <a:spAutoFit/>
            </a:bodyPr>
            <a:lstStyle/>
            <a:p>
              <a:r>
                <a:rPr lang="en-US" sz="1400" dirty="0" smtClean="0">
                  <a:latin typeface="Calibri Light" panose="020F0302020204030204" pitchFamily="34" charset="0"/>
                </a:rPr>
                <a:t>Pressure (mbar)</a:t>
              </a:r>
              <a:endParaRPr lang="en-US" sz="1400" dirty="0">
                <a:latin typeface="Calibri Light" panose="020F0302020204030204" pitchFamily="34" charset="0"/>
              </a:endParaRPr>
            </a:p>
          </p:txBody>
        </p:sp>
        <p:cxnSp>
          <p:nvCxnSpPr>
            <p:cNvPr id="7" name="Straight Connector 6"/>
            <p:cNvCxnSpPr/>
            <p:nvPr/>
          </p:nvCxnSpPr>
          <p:spPr>
            <a:xfrm>
              <a:off x="2265736" y="4072890"/>
              <a:ext cx="2092517" cy="0"/>
            </a:xfrm>
            <a:prstGeom prst="line">
              <a:avLst/>
            </a:prstGeom>
            <a:ln w="158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72087" y="3900118"/>
              <a:ext cx="2092517" cy="0"/>
            </a:xfrm>
            <a:prstGeom prst="line">
              <a:avLst/>
            </a:prstGeom>
            <a:ln w="158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1615" y="3619261"/>
              <a:ext cx="1672253" cy="246221"/>
            </a:xfrm>
            <a:prstGeom prst="rect">
              <a:avLst/>
            </a:prstGeom>
            <a:solidFill>
              <a:schemeClr val="bg1"/>
            </a:solidFill>
          </p:spPr>
          <p:txBody>
            <a:bodyPr wrap="none" rtlCol="0">
              <a:spAutoFit/>
            </a:bodyPr>
            <a:lstStyle/>
            <a:p>
              <a:r>
                <a:rPr lang="en-US" sz="1000" dirty="0" smtClean="0">
                  <a:latin typeface="Calibri Light" panose="020F0302020204030204" pitchFamily="34" charset="0"/>
                </a:rPr>
                <a:t>300 x smaller than reference</a:t>
              </a:r>
              <a:endParaRPr lang="en-US" sz="1000" dirty="0">
                <a:latin typeface="Calibri Light" panose="020F0302020204030204" pitchFamily="34" charset="0"/>
              </a:endParaRPr>
            </a:p>
          </p:txBody>
        </p:sp>
        <p:sp>
          <p:nvSpPr>
            <p:cNvPr id="74" name="TextBox 73"/>
            <p:cNvSpPr txBox="1"/>
            <p:nvPr/>
          </p:nvSpPr>
          <p:spPr>
            <a:xfrm>
              <a:off x="2981615" y="4093423"/>
              <a:ext cx="1737976" cy="246221"/>
            </a:xfrm>
            <a:prstGeom prst="rect">
              <a:avLst/>
            </a:prstGeom>
            <a:solidFill>
              <a:schemeClr val="bg1"/>
            </a:solidFill>
          </p:spPr>
          <p:txBody>
            <a:bodyPr wrap="none" rtlCol="0">
              <a:spAutoFit/>
            </a:bodyPr>
            <a:lstStyle/>
            <a:p>
              <a:r>
                <a:rPr lang="en-US" sz="1000" dirty="0" smtClean="0">
                  <a:latin typeface="Calibri Light" panose="020F0302020204030204" pitchFamily="34" charset="0"/>
                </a:rPr>
                <a:t>1000 x smaller than reference</a:t>
              </a:r>
              <a:endParaRPr lang="en-US" sz="1000" dirty="0">
                <a:latin typeface="Calibri Light" panose="020F0302020204030204" pitchFamily="34" charset="0"/>
              </a:endParaRPr>
            </a:p>
          </p:txBody>
        </p:sp>
        <p:sp>
          <p:nvSpPr>
            <p:cNvPr id="78" name="TextBox 77"/>
            <p:cNvSpPr txBox="1"/>
            <p:nvPr/>
          </p:nvSpPr>
          <p:spPr>
            <a:xfrm>
              <a:off x="594180" y="3205571"/>
              <a:ext cx="2387435" cy="307777"/>
            </a:xfrm>
            <a:prstGeom prst="rect">
              <a:avLst/>
            </a:prstGeom>
            <a:solidFill>
              <a:schemeClr val="bg1"/>
            </a:solidFill>
          </p:spPr>
          <p:txBody>
            <a:bodyPr wrap="square" rtlCol="0">
              <a:spAutoFit/>
            </a:bodyPr>
            <a:lstStyle/>
            <a:p>
              <a:r>
                <a:rPr lang="en-US" sz="1400" dirty="0" smtClean="0"/>
                <a:t>Reference = 1.31e-7 mbar</a:t>
              </a:r>
              <a:endParaRPr lang="en-US" sz="1400" dirty="0"/>
            </a:p>
          </p:txBody>
        </p:sp>
      </p:grpSp>
      <p:grpSp>
        <p:nvGrpSpPr>
          <p:cNvPr id="6" name="Group 5"/>
          <p:cNvGrpSpPr/>
          <p:nvPr/>
        </p:nvGrpSpPr>
        <p:grpSpPr>
          <a:xfrm>
            <a:off x="4646036" y="2633334"/>
            <a:ext cx="4143613" cy="3572616"/>
            <a:chOff x="4474293" y="2236694"/>
            <a:chExt cx="4143613" cy="3572616"/>
          </a:xfrm>
        </p:grpSpPr>
        <p:pic>
          <p:nvPicPr>
            <p:cNvPr id="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976" y="2575456"/>
              <a:ext cx="4104930" cy="261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5646665" y="5439978"/>
              <a:ext cx="2125454" cy="369332"/>
            </a:xfrm>
            <a:prstGeom prst="rect">
              <a:avLst/>
            </a:prstGeom>
            <a:noFill/>
          </p:spPr>
          <p:txBody>
            <a:bodyPr wrap="none" rtlCol="0">
              <a:spAutoFit/>
            </a:bodyPr>
            <a:lstStyle/>
            <a:p>
              <a:r>
                <a:rPr lang="en-US" dirty="0" smtClean="0">
                  <a:latin typeface="Calibri Light" panose="020F0302020204030204" pitchFamily="34" charset="0"/>
                </a:rPr>
                <a:t>CAV0200 &amp; CAV0201</a:t>
              </a:r>
              <a:endParaRPr lang="en-US" dirty="0">
                <a:latin typeface="Calibri Light" panose="020F0302020204030204" pitchFamily="34" charset="0"/>
              </a:endParaRPr>
            </a:p>
          </p:txBody>
        </p:sp>
        <p:pic>
          <p:nvPicPr>
            <p:cNvPr id="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672" y="2236694"/>
              <a:ext cx="1147247" cy="4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7420142" y="2799798"/>
              <a:ext cx="1197764" cy="369332"/>
            </a:xfrm>
            <a:prstGeom prst="rect">
              <a:avLst/>
            </a:prstGeom>
            <a:solidFill>
              <a:schemeClr val="bg1"/>
            </a:solidFill>
          </p:spPr>
          <p:txBody>
            <a:bodyPr wrap="none" rtlCol="0">
              <a:spAutoFit/>
            </a:bodyPr>
            <a:lstStyle/>
            <a:p>
              <a:r>
                <a:rPr lang="en-US" dirty="0" smtClean="0"/>
                <a:t>RGA_end</a:t>
              </a:r>
              <a:endParaRPr lang="en-US" dirty="0"/>
            </a:p>
          </p:txBody>
        </p:sp>
        <p:sp>
          <p:nvSpPr>
            <p:cNvPr id="69" name="TextBox 68"/>
            <p:cNvSpPr txBox="1"/>
            <p:nvPr/>
          </p:nvSpPr>
          <p:spPr>
            <a:xfrm>
              <a:off x="6360579" y="5083650"/>
              <a:ext cx="697627" cy="369332"/>
            </a:xfrm>
            <a:prstGeom prst="rect">
              <a:avLst/>
            </a:prstGeom>
            <a:noFill/>
          </p:spPr>
          <p:txBody>
            <a:bodyPr wrap="none" rtlCol="0">
              <a:spAutoFit/>
            </a:bodyPr>
            <a:lstStyle/>
            <a:p>
              <a:r>
                <a:rPr lang="en-US" dirty="0" smtClean="0"/>
                <a:t>AMU</a:t>
              </a:r>
              <a:endParaRPr lang="en-US" dirty="0"/>
            </a:p>
          </p:txBody>
        </p:sp>
        <p:sp>
          <p:nvSpPr>
            <p:cNvPr id="72" name="TextBox 71"/>
            <p:cNvSpPr txBox="1"/>
            <p:nvPr/>
          </p:nvSpPr>
          <p:spPr>
            <a:xfrm>
              <a:off x="4474293" y="2497768"/>
              <a:ext cx="1330236" cy="307777"/>
            </a:xfrm>
            <a:prstGeom prst="rect">
              <a:avLst/>
            </a:prstGeom>
            <a:noFill/>
          </p:spPr>
          <p:txBody>
            <a:bodyPr wrap="none" rtlCol="0">
              <a:spAutoFit/>
            </a:bodyPr>
            <a:lstStyle/>
            <a:p>
              <a:r>
                <a:rPr lang="en-US" sz="1400" dirty="0" smtClean="0">
                  <a:latin typeface="Calibri Light" panose="020F0302020204030204" pitchFamily="34" charset="0"/>
                </a:rPr>
                <a:t>Pressure (mbar)</a:t>
              </a:r>
              <a:endParaRPr lang="en-US" sz="1400" dirty="0">
                <a:latin typeface="Calibri Light" panose="020F0302020204030204" pitchFamily="34" charset="0"/>
              </a:endParaRPr>
            </a:p>
          </p:txBody>
        </p:sp>
        <p:sp>
          <p:nvSpPr>
            <p:cNvPr id="76" name="TextBox 75"/>
            <p:cNvSpPr txBox="1"/>
            <p:nvPr/>
          </p:nvSpPr>
          <p:spPr>
            <a:xfrm>
              <a:off x="6603541" y="3612672"/>
              <a:ext cx="1672253" cy="246221"/>
            </a:xfrm>
            <a:prstGeom prst="rect">
              <a:avLst/>
            </a:prstGeom>
            <a:solidFill>
              <a:schemeClr val="bg1"/>
            </a:solidFill>
          </p:spPr>
          <p:txBody>
            <a:bodyPr wrap="none" rtlCol="0">
              <a:spAutoFit/>
            </a:bodyPr>
            <a:lstStyle/>
            <a:p>
              <a:r>
                <a:rPr lang="en-US" sz="1000" dirty="0" smtClean="0">
                  <a:latin typeface="Calibri Light" panose="020F0302020204030204" pitchFamily="34" charset="0"/>
                </a:rPr>
                <a:t>300 x smaller than reference</a:t>
              </a:r>
              <a:endParaRPr lang="en-US" sz="1000" dirty="0">
                <a:latin typeface="Calibri Light" panose="020F0302020204030204" pitchFamily="34" charset="0"/>
              </a:endParaRPr>
            </a:p>
          </p:txBody>
        </p:sp>
        <p:sp>
          <p:nvSpPr>
            <p:cNvPr id="77" name="TextBox 76"/>
            <p:cNvSpPr txBox="1"/>
            <p:nvPr/>
          </p:nvSpPr>
          <p:spPr>
            <a:xfrm>
              <a:off x="4906995" y="2895917"/>
              <a:ext cx="2532671" cy="307777"/>
            </a:xfrm>
            <a:prstGeom prst="rect">
              <a:avLst/>
            </a:prstGeom>
            <a:solidFill>
              <a:schemeClr val="bg1"/>
            </a:solidFill>
          </p:spPr>
          <p:txBody>
            <a:bodyPr wrap="square" rtlCol="0">
              <a:spAutoFit/>
            </a:bodyPr>
            <a:lstStyle/>
            <a:p>
              <a:r>
                <a:rPr lang="en-US" sz="1400" dirty="0" smtClean="0"/>
                <a:t>Reference = 1.49e-7 mbar</a:t>
              </a:r>
              <a:endParaRPr lang="en-US" sz="1400" dirty="0"/>
            </a:p>
          </p:txBody>
        </p:sp>
        <p:cxnSp>
          <p:nvCxnSpPr>
            <p:cNvPr id="79" name="Straight Connector 78"/>
            <p:cNvCxnSpPr/>
            <p:nvPr/>
          </p:nvCxnSpPr>
          <p:spPr>
            <a:xfrm>
              <a:off x="6426851" y="4038254"/>
              <a:ext cx="2092517" cy="0"/>
            </a:xfrm>
            <a:prstGeom prst="line">
              <a:avLst/>
            </a:prstGeom>
            <a:ln w="158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33202" y="3865482"/>
              <a:ext cx="2092517" cy="0"/>
            </a:xfrm>
            <a:prstGeom prst="line">
              <a:avLst/>
            </a:prstGeom>
            <a:ln w="158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6782215" y="4478391"/>
            <a:ext cx="1737976" cy="246221"/>
          </a:xfrm>
          <a:prstGeom prst="rect">
            <a:avLst/>
          </a:prstGeom>
          <a:solidFill>
            <a:schemeClr val="bg1"/>
          </a:solidFill>
        </p:spPr>
        <p:txBody>
          <a:bodyPr wrap="none" rtlCol="0">
            <a:spAutoFit/>
          </a:bodyPr>
          <a:lstStyle/>
          <a:p>
            <a:r>
              <a:rPr lang="en-US" sz="1000" dirty="0" smtClean="0">
                <a:latin typeface="Calibri Light" panose="020F0302020204030204" pitchFamily="34" charset="0"/>
              </a:rPr>
              <a:t>1000 x smaller than reference</a:t>
            </a:r>
            <a:endParaRPr lang="en-US" sz="1000" dirty="0">
              <a:latin typeface="Calibri Light" panose="020F0302020204030204" pitchFamily="34" charset="0"/>
            </a:endParaRPr>
          </a:p>
        </p:txBody>
      </p:sp>
      <p:sp>
        <p:nvSpPr>
          <p:cNvPr id="32"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2752600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2 – Before and After bulk EP (1</a:t>
            </a:r>
            <a:r>
              <a:rPr lang="en-US" sz="2800" baseline="30000" dirty="0" smtClean="0">
                <a:latin typeface="Calibri Light" panose="020F0302020204030204" pitchFamily="34" charset="0"/>
              </a:rPr>
              <a:t>st</a:t>
            </a:r>
            <a:r>
              <a:rPr lang="en-US" sz="2800" dirty="0" smtClean="0">
                <a:latin typeface="Calibri Light" panose="020F0302020204030204" pitchFamily="34" charset="0"/>
              </a:rPr>
              <a:t> Articles)</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45669"/>
            <a:ext cx="8976359" cy="430731"/>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Wall thickness measurements before and after bulk EP</a:t>
            </a:r>
          </a:p>
        </p:txBody>
      </p:sp>
      <p:sp>
        <p:nvSpPr>
          <p:cNvPr id="5" name="Rectangle 4"/>
          <p:cNvSpPr/>
          <p:nvPr/>
        </p:nvSpPr>
        <p:spPr>
          <a:xfrm>
            <a:off x="4505907" y="2501084"/>
            <a:ext cx="293371" cy="224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0" y="3603180"/>
            <a:ext cx="43561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txBox="1">
            <a:spLocks/>
          </p:cNvSpPr>
          <p:nvPr/>
        </p:nvSpPr>
        <p:spPr>
          <a:xfrm>
            <a:off x="-9276" y="1631950"/>
            <a:ext cx="8976359" cy="33655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New compared to XFEL recipe, but so far limited to 1</a:t>
            </a:r>
            <a:r>
              <a:rPr lang="en-US" sz="2000" baseline="30000" dirty="0" smtClean="0">
                <a:latin typeface="Calibri Light" panose="020F0302020204030204" pitchFamily="34" charset="0"/>
              </a:rPr>
              <a:t>st</a:t>
            </a:r>
            <a:r>
              <a:rPr lang="en-US" sz="2000" dirty="0" smtClean="0">
                <a:latin typeface="Calibri Light" panose="020F0302020204030204" pitchFamily="34" charset="0"/>
              </a:rPr>
              <a:t> articles only</a:t>
            </a:r>
            <a:endParaRPr lang="en-US" sz="1000" dirty="0" smtClean="0">
              <a:latin typeface="Calibri Light" panose="020F0302020204030204" pitchFamily="34" charset="0"/>
            </a:endParaRPr>
          </a:p>
        </p:txBody>
      </p:sp>
      <p:sp>
        <p:nvSpPr>
          <p:cNvPr id="12" name="Content Placeholder 3"/>
          <p:cNvSpPr txBox="1">
            <a:spLocks/>
          </p:cNvSpPr>
          <p:nvPr/>
        </p:nvSpPr>
        <p:spPr>
          <a:xfrm>
            <a:off x="-1323" y="1968500"/>
            <a:ext cx="9145323" cy="140335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Reason is to understand </a:t>
            </a:r>
          </a:p>
          <a:p>
            <a:pPr marL="1208088" lvl="2" indent="-288925" fontAlgn="auto"/>
            <a:r>
              <a:rPr lang="en-US" sz="1600" dirty="0" smtClean="0">
                <a:latin typeface="Calibri Light" panose="020F0302020204030204" pitchFamily="34" charset="0"/>
              </a:rPr>
              <a:t>1) Actual removal at equators given that EP is controlled by removal by weight/integrated current</a:t>
            </a:r>
          </a:p>
          <a:p>
            <a:pPr marL="1208088" lvl="2" indent="-288925" fontAlgn="auto"/>
            <a:r>
              <a:rPr lang="en-US" sz="1600" dirty="0" smtClean="0">
                <a:latin typeface="Calibri Light" panose="020F0302020204030204" pitchFamily="34" charset="0"/>
              </a:rPr>
              <a:t>2) Differential removal from equator to iris/beam tubes</a:t>
            </a:r>
          </a:p>
          <a:p>
            <a:pPr marL="1208088" lvl="2" indent="-288925" fontAlgn="auto"/>
            <a:r>
              <a:rPr lang="en-US" sz="1600" dirty="0" smtClean="0">
                <a:latin typeface="Calibri Light" panose="020F0302020204030204" pitchFamily="34" charset="0"/>
              </a:rPr>
              <a:t>3) Gain insight into process volatilities, e.g. variable removal along cavity cells </a:t>
            </a:r>
          </a:p>
        </p:txBody>
      </p:sp>
      <p:sp>
        <p:nvSpPr>
          <p:cNvPr id="13"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25535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3 </a:t>
            </a:r>
            <a:r>
              <a:rPr lang="en-US" sz="2800" dirty="0">
                <a:latin typeface="Calibri Light" panose="020F0302020204030204" pitchFamily="34" charset="0"/>
              </a:rPr>
              <a:t>– After Completion of Fully Dressed Cavity</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20269"/>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Cavity frequency of bare cavity after 1</a:t>
            </a:r>
            <a:r>
              <a:rPr lang="en-US" sz="2000" baseline="30000" dirty="0" smtClean="0">
                <a:latin typeface="Calibri Light" panose="020F0302020204030204" pitchFamily="34" charset="0"/>
              </a:rPr>
              <a:t>st</a:t>
            </a:r>
            <a:r>
              <a:rPr lang="en-US" sz="2000" dirty="0" smtClean="0">
                <a:latin typeface="Calibri Light" panose="020F0302020204030204" pitchFamily="34" charset="0"/>
              </a:rPr>
              <a:t> bench tuning (after bulk EP/N-doping)</a:t>
            </a:r>
            <a:endParaRPr lang="en-US" sz="1200" dirty="0" smtClean="0">
              <a:latin typeface="Calibri Light" panose="020F0302020204030204" pitchFamily="34" charset="0"/>
            </a:endParaRPr>
          </a:p>
        </p:txBody>
      </p:sp>
      <p:sp>
        <p:nvSpPr>
          <p:cNvPr id="5" name="Rectangle 4"/>
          <p:cNvSpPr/>
          <p:nvPr/>
        </p:nvSpPr>
        <p:spPr>
          <a:xfrm>
            <a:off x="4505907" y="2501084"/>
            <a:ext cx="293371" cy="224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7" y="1636154"/>
            <a:ext cx="6501841" cy="474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163446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a:xfrm>
            <a:off x="0" y="1691640"/>
            <a:ext cx="9144000" cy="137160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Electronic data management system (EDMS) at FNAL and JLab:</a:t>
            </a:r>
          </a:p>
          <a:p>
            <a:pPr marL="1143000" lvl="1" indent="-342900" fontAlgn="auto">
              <a:lnSpc>
                <a:spcPct val="100000"/>
              </a:lnSpc>
            </a:pPr>
            <a:r>
              <a:rPr lang="en-US" sz="2000" dirty="0">
                <a:latin typeface="Calibri Light" panose="020F0302020204030204" pitchFamily="34" charset="0"/>
              </a:rPr>
              <a:t>FNAL uses </a:t>
            </a:r>
            <a:r>
              <a:rPr lang="en-US" sz="2000" dirty="0" smtClean="0">
                <a:latin typeface="Calibri Light" panose="020F0302020204030204" pitchFamily="34" charset="0"/>
              </a:rPr>
              <a:t>Vector</a:t>
            </a:r>
          </a:p>
          <a:p>
            <a:pPr marL="1143000" lvl="1" indent="-342900" fontAlgn="auto">
              <a:lnSpc>
                <a:spcPct val="100000"/>
              </a:lnSpc>
            </a:pPr>
            <a:endParaRPr lang="en-US" sz="2000" dirty="0">
              <a:latin typeface="Calibri Light" panose="020F0302020204030204" pitchFamily="34" charset="0"/>
            </a:endParaRPr>
          </a:p>
          <a:p>
            <a:pPr marL="1143000" lvl="1" indent="-342900" fontAlgn="auto">
              <a:lnSpc>
                <a:spcPct val="100000"/>
              </a:lnSpc>
            </a:pPr>
            <a:r>
              <a:rPr lang="en-US" sz="2000" dirty="0" smtClean="0">
                <a:latin typeface="Calibri Light" panose="020F0302020204030204" pitchFamily="34" charset="0"/>
              </a:rPr>
              <a:t>JLab </a:t>
            </a:r>
            <a:r>
              <a:rPr lang="en-US" sz="2000" dirty="0">
                <a:latin typeface="Calibri Light" panose="020F0302020204030204" pitchFamily="34" charset="0"/>
              </a:rPr>
              <a:t>uses </a:t>
            </a:r>
            <a:r>
              <a:rPr lang="en-US" sz="2000" dirty="0" smtClean="0">
                <a:latin typeface="Calibri Light" panose="020F0302020204030204" pitchFamily="34" charset="0"/>
              </a:rPr>
              <a:t>Pansophy</a:t>
            </a:r>
            <a:endParaRPr lang="en-US" sz="2000" dirty="0">
              <a:latin typeface="Calibri Light" panose="020F0302020204030204" pitchFamily="34" charset="0"/>
            </a:endParaRPr>
          </a:p>
        </p:txBody>
      </p:sp>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QC / Inspection Travelers</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22" name="Content Placeholder 3"/>
          <p:cNvSpPr txBox="1">
            <a:spLocks/>
          </p:cNvSpPr>
          <p:nvPr/>
        </p:nvSpPr>
        <p:spPr>
          <a:xfrm>
            <a:off x="-21032" y="1312727"/>
            <a:ext cx="9144000" cy="333193"/>
          </a:xfrm>
          <a:prstGeom prst="rect">
            <a:avLst/>
          </a:prstGeom>
        </p:spPr>
        <p:txBody>
          <a:bodyPr vert="horz" lIns="0" tIns="0" rIns="0" bIns="0" rtlCol="0">
            <a:normAutofit lnSpcReduction="1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Receipt inspections are in place at both laboratories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988" y="2653888"/>
            <a:ext cx="1805660" cy="42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756" y="2023672"/>
            <a:ext cx="1389932" cy="428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3"/>
          <p:cNvSpPr txBox="1">
            <a:spLocks/>
          </p:cNvSpPr>
          <p:nvPr/>
        </p:nvSpPr>
        <p:spPr>
          <a:xfrm>
            <a:off x="-5792" y="3230880"/>
            <a:ext cx="9144000" cy="649787"/>
          </a:xfrm>
          <a:prstGeom prst="rect">
            <a:avLst/>
          </a:prstGeom>
        </p:spPr>
        <p:txBody>
          <a:bodyPr vert="horz" lIns="0" tIns="0" rIns="0" bIns="0" rtlCol="0">
            <a:normAutofit fontScale="925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Partner laboratories have been and are still in communication to bring consistency to what data are and need to be covered in the database for proper QC</a:t>
            </a:r>
          </a:p>
        </p:txBody>
      </p:sp>
      <p:sp>
        <p:nvSpPr>
          <p:cNvPr id="12" name="Content Placeholder 3"/>
          <p:cNvSpPr txBox="1">
            <a:spLocks/>
          </p:cNvSpPr>
          <p:nvPr/>
        </p:nvSpPr>
        <p:spPr>
          <a:xfrm>
            <a:off x="0" y="3880667"/>
            <a:ext cx="9144000" cy="541699"/>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smtClean="0">
                <a:latin typeface="Calibri Light" panose="020F0302020204030204" pitchFamily="34" charset="0"/>
              </a:rPr>
              <a:t>Basis of incoming inspection traveler was XFEL/DESY document (18 pages)</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15" y="4422366"/>
            <a:ext cx="1510665" cy="147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794" y="4479472"/>
            <a:ext cx="3153726" cy="152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4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3 – </a:t>
            </a:r>
            <a:r>
              <a:rPr lang="en-US" sz="2800" dirty="0">
                <a:latin typeface="Calibri Light" panose="020F0302020204030204" pitchFamily="34" charset="0"/>
              </a:rPr>
              <a:t>After Completion of Fully Dressed Cavity</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20269"/>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a:latin typeface="Calibri Light" panose="020F0302020204030204" pitchFamily="34" charset="0"/>
              </a:rPr>
              <a:t>Cavity frequency of bare cavity after </a:t>
            </a:r>
            <a:r>
              <a:rPr lang="en-US" sz="2000" dirty="0" smtClean="0">
                <a:latin typeface="Calibri Light" panose="020F0302020204030204" pitchFamily="34" charset="0"/>
              </a:rPr>
              <a:t>2</a:t>
            </a:r>
            <a:r>
              <a:rPr lang="en-US" sz="2000" baseline="30000" dirty="0" smtClean="0">
                <a:latin typeface="Calibri Light" panose="020F0302020204030204" pitchFamily="34" charset="0"/>
              </a:rPr>
              <a:t>nd</a:t>
            </a:r>
            <a:r>
              <a:rPr lang="en-US" sz="2000" dirty="0" smtClean="0">
                <a:latin typeface="Calibri Light" panose="020F0302020204030204" pitchFamily="34" charset="0"/>
              </a:rPr>
              <a:t> bench tuning (after final EP)</a:t>
            </a:r>
            <a:endParaRPr lang="en-US" sz="1200" dirty="0">
              <a:latin typeface="Calibri Light" panose="020F0302020204030204" pitchFamily="34" charset="0"/>
            </a:endParaRPr>
          </a:p>
        </p:txBody>
      </p:sp>
      <p:sp>
        <p:nvSpPr>
          <p:cNvPr id="5" name="Rectangle 4"/>
          <p:cNvSpPr/>
          <p:nvPr/>
        </p:nvSpPr>
        <p:spPr>
          <a:xfrm>
            <a:off x="4505907" y="2501084"/>
            <a:ext cx="293371" cy="224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934" y="1747838"/>
            <a:ext cx="5869565" cy="433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3665724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3 – After Completion of Fully Dressed Cavity</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20269"/>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Field Flatness – Requirement ≥  90% after completion (98% after 2</a:t>
            </a:r>
            <a:r>
              <a:rPr lang="en-US" sz="2000" baseline="30000" dirty="0" smtClean="0">
                <a:latin typeface="Calibri Light" panose="020F0302020204030204" pitchFamily="34" charset="0"/>
              </a:rPr>
              <a:t>nd</a:t>
            </a:r>
            <a:r>
              <a:rPr lang="en-US" sz="2000" dirty="0" smtClean="0">
                <a:latin typeface="Calibri Light" panose="020F0302020204030204" pitchFamily="34" charset="0"/>
              </a:rPr>
              <a:t> tuning) </a:t>
            </a:r>
            <a:endParaRPr lang="en-US" sz="1200" dirty="0" smtClean="0">
              <a:latin typeface="Calibri Light" panose="020F0302020204030204" pitchFamily="34" charset="0"/>
            </a:endParaRPr>
          </a:p>
        </p:txBody>
      </p:sp>
      <p:sp>
        <p:nvSpPr>
          <p:cNvPr id="5" name="Rectangle 4"/>
          <p:cNvSpPr/>
          <p:nvPr/>
        </p:nvSpPr>
        <p:spPr>
          <a:xfrm>
            <a:off x="4505907" y="2501084"/>
            <a:ext cx="293371" cy="224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31" y="1726770"/>
            <a:ext cx="6112144" cy="454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945903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79" y="1897896"/>
            <a:ext cx="6112144" cy="438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3 – </a:t>
            </a:r>
            <a:r>
              <a:rPr lang="en-US" sz="2800" dirty="0">
                <a:latin typeface="Calibri Light" panose="020F0302020204030204" pitchFamily="34" charset="0"/>
              </a:rPr>
              <a:t>After Completion of Fully Dressed Cavity</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20269"/>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Eccentricity of cells</a:t>
            </a:r>
            <a:endParaRPr lang="en-US" sz="1200" dirty="0" smtClean="0">
              <a:latin typeface="Calibri Light" panose="020F03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758" y="1248845"/>
            <a:ext cx="4124325" cy="1069452"/>
          </a:xfrm>
          <a:prstGeom prst="rect">
            <a:avLst/>
          </a:prstGeom>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243" y="3028950"/>
            <a:ext cx="2859840" cy="191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186564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3 – </a:t>
            </a:r>
            <a:r>
              <a:rPr lang="en-US" sz="2800" dirty="0">
                <a:latin typeface="Calibri Light" panose="020F0302020204030204" pitchFamily="34" charset="0"/>
              </a:rPr>
              <a:t>After Completion of Fully Dressed Cavity</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220269"/>
            <a:ext cx="8976359" cy="415885"/>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288925" fontAlgn="auto"/>
            <a:r>
              <a:rPr lang="en-US" sz="2000" dirty="0" smtClean="0">
                <a:latin typeface="Calibri Light" panose="020F0302020204030204" pitchFamily="34" charset="0"/>
              </a:rPr>
              <a:t>Frequency in vacuum after helium tank welding (before shipment)</a:t>
            </a:r>
            <a:endParaRPr lang="en-US" sz="1200" dirty="0" smtClean="0">
              <a:latin typeface="Calibri Light" panose="020F030202020403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6" y="1816081"/>
            <a:ext cx="6143624" cy="468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3727611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Hold Point Data 3 – </a:t>
            </a:r>
            <a:r>
              <a:rPr lang="en-US" sz="2800" dirty="0">
                <a:latin typeface="Calibri Light" panose="020F0302020204030204" pitchFamily="34" charset="0"/>
              </a:rPr>
              <a:t>After Completion of Fully Dressed Cavity</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9" name="Content Placeholder 3"/>
          <p:cNvSpPr txBox="1">
            <a:spLocks/>
          </p:cNvSpPr>
          <p:nvPr/>
        </p:nvSpPr>
        <p:spPr>
          <a:xfrm>
            <a:off x="-9276" y="1332696"/>
            <a:ext cx="8976359" cy="1702813"/>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457200" fontAlgn="auto">
              <a:lnSpc>
                <a:spcPct val="100000"/>
              </a:lnSpc>
            </a:pPr>
            <a:r>
              <a:rPr lang="en-US" sz="2000" dirty="0" smtClean="0">
                <a:latin typeface="Calibri Light" panose="020F0302020204030204" pitchFamily="34" charset="0"/>
              </a:rPr>
              <a:t>Includes e.g. Helium leak checks, RGA spectra (before after final HPR), HPR details, drying </a:t>
            </a:r>
            <a:r>
              <a:rPr lang="en-US" sz="2000" dirty="0">
                <a:latin typeface="Calibri Light" panose="020F0302020204030204" pitchFamily="34" charset="0"/>
              </a:rPr>
              <a:t>t</a:t>
            </a:r>
            <a:r>
              <a:rPr lang="en-US" sz="2000" dirty="0" smtClean="0">
                <a:latin typeface="Calibri Light" panose="020F0302020204030204" pitchFamily="34" charset="0"/>
              </a:rPr>
              <a:t>ime, US degreasing to spec'd rinsing resistance, dimensional and frequency reports (field flatness, passband modes), cavity cell eccentricity measurement, transfer measurements, pressure test and report of visual inspection of welding seams (TPI), </a:t>
            </a:r>
            <a:r>
              <a:rPr lang="en-US" sz="2000" dirty="0">
                <a:latin typeface="Calibri Light" panose="020F0302020204030204" pitchFamily="34" charset="0"/>
              </a:rPr>
              <a:t>cavity </a:t>
            </a:r>
            <a:r>
              <a:rPr lang="en-US" sz="2000" dirty="0" smtClean="0">
                <a:latin typeface="Calibri Light" panose="020F0302020204030204" pitchFamily="34" charset="0"/>
              </a:rPr>
              <a:t>weighing</a:t>
            </a:r>
          </a:p>
          <a:p>
            <a:pPr marL="1208088" lvl="2" indent="-288925" fontAlgn="auto"/>
            <a:endParaRPr lang="en-US" dirty="0" smtClean="0">
              <a:latin typeface="Calibri Light" panose="020F0302020204030204" pitchFamily="34" charset="0"/>
            </a:endParaRPr>
          </a:p>
        </p:txBody>
      </p:sp>
      <p:pic>
        <p:nvPicPr>
          <p:cNvPr id="1433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346" y="3237875"/>
            <a:ext cx="2808341" cy="163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75" y="4870999"/>
            <a:ext cx="2885425" cy="173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687" y="3395272"/>
            <a:ext cx="1677987" cy="246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2531" y="3395272"/>
            <a:ext cx="1588075" cy="236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3014" y="3348052"/>
            <a:ext cx="1754298" cy="246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17056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QC Hold Point Status per 8/17/2016</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graphicFrame>
        <p:nvGraphicFramePr>
          <p:cNvPr id="11" name="Table 10"/>
          <p:cNvGraphicFramePr>
            <a:graphicFrameLocks noGrp="1"/>
          </p:cNvGraphicFramePr>
          <p:nvPr>
            <p:extLst>
              <p:ext uri="{D42A27DB-BD31-4B8C-83A1-F6EECF244321}">
                <p14:modId xmlns:p14="http://schemas.microsoft.com/office/powerpoint/2010/main" val="14284631"/>
              </p:ext>
            </p:extLst>
          </p:nvPr>
        </p:nvGraphicFramePr>
        <p:xfrm>
          <a:off x="294545" y="2072807"/>
          <a:ext cx="4277455" cy="3533712"/>
        </p:xfrm>
        <a:graphic>
          <a:graphicData uri="http://schemas.openxmlformats.org/drawingml/2006/table">
            <a:tbl>
              <a:tblPr firstRow="1" firstCol="1" bandRow="1">
                <a:tableStyleId>{5C22544A-7EE6-4342-B048-85BDC9FD1C3A}</a:tableStyleId>
              </a:tblPr>
              <a:tblGrid>
                <a:gridCol w="833214"/>
                <a:gridCol w="975360"/>
                <a:gridCol w="1234440"/>
                <a:gridCol w="1234441"/>
              </a:tblGrid>
              <a:tr h="253961">
                <a:tc>
                  <a:txBody>
                    <a:bodyPr/>
                    <a:lstStyle/>
                    <a:p>
                      <a:pPr algn="ctr" fontAlgn="ctr"/>
                      <a:r>
                        <a:rPr lang="en-US" sz="1200" b="1" i="0" u="none" strike="noStrike" dirty="0" smtClean="0">
                          <a:solidFill>
                            <a:schemeClr val="lt1"/>
                          </a:solidFill>
                          <a:effectLst/>
                          <a:latin typeface="+mn-lt"/>
                        </a:rPr>
                        <a:t>Cavity</a:t>
                      </a:r>
                      <a:r>
                        <a:rPr lang="en-US" sz="1200" b="1" i="0" u="none" strike="noStrike" baseline="0" dirty="0" smtClean="0">
                          <a:solidFill>
                            <a:schemeClr val="lt1"/>
                          </a:solidFill>
                          <a:effectLst/>
                          <a:latin typeface="+mn-lt"/>
                        </a:rPr>
                        <a:t> #</a:t>
                      </a:r>
                      <a:endParaRPr lang="en-US" sz="1200" b="1" i="0" u="none" strike="noStrike" dirty="0">
                        <a:solidFill>
                          <a:schemeClr val="tx1"/>
                        </a:solidFill>
                        <a:effectLst/>
                        <a:latin typeface="+mn-lt"/>
                      </a:endParaRPr>
                    </a:p>
                  </a:txBody>
                  <a:tcPr marL="5712" marR="5712" marT="5712" marB="0" anchor="ctr"/>
                </a:tc>
                <a:tc>
                  <a:txBody>
                    <a:bodyPr/>
                    <a:lstStyle/>
                    <a:p>
                      <a:pPr algn="ctr" fontAlgn="ctr"/>
                      <a:r>
                        <a:rPr lang="en-US" sz="1200" b="1" i="0" u="none" strike="noStrike" dirty="0" smtClean="0">
                          <a:solidFill>
                            <a:schemeClr val="bg1"/>
                          </a:solidFill>
                          <a:effectLst/>
                          <a:latin typeface="+mn-lt"/>
                        </a:rPr>
                        <a:t>Hold Point 1</a:t>
                      </a:r>
                      <a:endParaRPr lang="en-US" sz="1200" b="1" i="0" u="none" strike="noStrike" baseline="0" dirty="0" smtClean="0">
                        <a:solidFill>
                          <a:schemeClr val="bg1"/>
                        </a:solidFill>
                        <a:effectLst/>
                        <a:latin typeface="+mn-lt"/>
                      </a:endParaRPr>
                    </a:p>
                    <a:p>
                      <a:pPr algn="ctr" fontAlgn="ctr"/>
                      <a:r>
                        <a:rPr lang="en-US" sz="1200" b="1" i="0" u="none" strike="noStrike" dirty="0" smtClean="0">
                          <a:solidFill>
                            <a:schemeClr val="bg1"/>
                          </a:solidFill>
                          <a:effectLst/>
                          <a:latin typeface="+mn-lt"/>
                        </a:rPr>
                        <a:t>release</a:t>
                      </a:r>
                      <a:endParaRPr lang="en-US" sz="1200" b="1" i="0" u="none" strike="noStrike" dirty="0">
                        <a:solidFill>
                          <a:schemeClr val="bg1"/>
                        </a:solidFill>
                        <a:effectLst/>
                        <a:latin typeface="+mn-lt"/>
                      </a:endParaRPr>
                    </a:p>
                  </a:txBody>
                  <a:tcPr marL="5712" marR="5712" marT="5712" marB="0" anchor="ctr"/>
                </a:tc>
                <a:tc>
                  <a:txBody>
                    <a:bodyPr/>
                    <a:lstStyle/>
                    <a:p>
                      <a:pPr algn="ctr" fontAlgn="ctr"/>
                      <a:r>
                        <a:rPr lang="en-US" sz="1200" b="1" i="0" u="none" strike="noStrike" dirty="0" smtClean="0">
                          <a:solidFill>
                            <a:schemeClr val="bg1"/>
                          </a:solidFill>
                          <a:effectLst/>
                          <a:latin typeface="+mn-lt"/>
                        </a:rPr>
                        <a:t>Hold Point 2</a:t>
                      </a:r>
                      <a:endParaRPr lang="en-US" sz="1200" b="1" i="0" u="none" strike="noStrike" baseline="0" dirty="0" smtClean="0">
                        <a:solidFill>
                          <a:schemeClr val="bg1"/>
                        </a:solidFill>
                        <a:effectLst/>
                        <a:latin typeface="+mn-lt"/>
                      </a:endParaRPr>
                    </a:p>
                    <a:p>
                      <a:pPr algn="ctr" fontAlgn="ctr"/>
                      <a:r>
                        <a:rPr lang="en-US" sz="1200" b="1" i="0" u="none" strike="noStrike" dirty="0" smtClean="0">
                          <a:solidFill>
                            <a:schemeClr val="bg1"/>
                          </a:solidFill>
                          <a:effectLst/>
                          <a:latin typeface="+mn-lt"/>
                        </a:rPr>
                        <a:t>release</a:t>
                      </a:r>
                      <a:endParaRPr lang="en-US" sz="1200" b="1" i="0" u="none" strike="noStrike" dirty="0">
                        <a:solidFill>
                          <a:schemeClr val="bg1"/>
                        </a:solidFill>
                        <a:effectLst/>
                        <a:latin typeface="+mn-lt"/>
                      </a:endParaRPr>
                    </a:p>
                  </a:txBody>
                  <a:tcPr marL="5712" marR="5712" marT="5712" marB="0" anchor="ctr"/>
                </a:tc>
                <a:tc>
                  <a:txBody>
                    <a:bodyPr/>
                    <a:lstStyle/>
                    <a:p>
                      <a:pPr algn="ctr" fontAlgn="ctr"/>
                      <a:r>
                        <a:rPr lang="en-US" sz="1200" b="1" i="0" u="none" strike="noStrike" dirty="0" smtClean="0">
                          <a:solidFill>
                            <a:schemeClr val="bg1"/>
                          </a:solidFill>
                          <a:effectLst/>
                          <a:latin typeface="+mn-lt"/>
                        </a:rPr>
                        <a:t>Hold Point 3</a:t>
                      </a:r>
                      <a:endParaRPr lang="en-US" sz="1200" b="1" i="0" u="none" strike="noStrike" baseline="0" dirty="0" smtClean="0">
                        <a:solidFill>
                          <a:schemeClr val="bg1"/>
                        </a:solidFill>
                        <a:effectLst/>
                        <a:latin typeface="+mn-lt"/>
                      </a:endParaRPr>
                    </a:p>
                    <a:p>
                      <a:pPr algn="ctr" fontAlgn="ctr"/>
                      <a:r>
                        <a:rPr lang="en-US" sz="1200" b="1" i="0" u="none" strike="noStrike" dirty="0" smtClean="0">
                          <a:solidFill>
                            <a:schemeClr val="bg1"/>
                          </a:solidFill>
                          <a:effectLst/>
                          <a:latin typeface="+mn-lt"/>
                        </a:rPr>
                        <a:t>release</a:t>
                      </a:r>
                    </a:p>
                  </a:txBody>
                  <a:tcPr marL="5712" marR="5712" marT="5712" marB="0" anchor="ctr"/>
                </a:tc>
              </a:tr>
              <a:tr h="128933">
                <a:tc>
                  <a:txBody>
                    <a:bodyPr/>
                    <a:lstStyle/>
                    <a:p>
                      <a:pPr algn="ctr" fontAlgn="ctr"/>
                      <a:r>
                        <a:rPr lang="en-US" sz="1000" b="1" i="0" u="none" strike="noStrike" dirty="0" smtClean="0">
                          <a:solidFill>
                            <a:schemeClr val="bg1"/>
                          </a:solidFill>
                          <a:effectLst/>
                          <a:latin typeface="+mn-lt"/>
                        </a:rPr>
                        <a:t>1</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2</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3</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4</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5</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6</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7</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8</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9</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10</a:t>
                      </a: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11</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12</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13</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14</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15</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16</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a:t>
                      </a:r>
                      <a:endParaRPr lang="en-US" sz="1000" dirty="0"/>
                    </a:p>
                  </a:txBody>
                  <a:tcPr marL="5712" marR="5712" marT="5712" marB="0" anchor="ctr">
                    <a:solidFill>
                      <a:srgbClr val="00FF00"/>
                    </a:solidFill>
                  </a:tcPr>
                </a:tc>
              </a:tr>
              <a:tr h="128933">
                <a:tc>
                  <a:txBody>
                    <a:bodyPr/>
                    <a:lstStyle/>
                    <a:p>
                      <a:pPr algn="ctr" fontAlgn="ctr"/>
                      <a:r>
                        <a:rPr lang="en-US" sz="1000" b="1" i="0" u="none" strike="noStrike" dirty="0" smtClean="0">
                          <a:solidFill>
                            <a:schemeClr val="bg1"/>
                          </a:solidFill>
                          <a:effectLst/>
                          <a:latin typeface="+mn-lt"/>
                        </a:rPr>
                        <a:t>17</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E0CBCC"/>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E0CBCC"/>
                    </a:solidFill>
                  </a:tcPr>
                </a:tc>
              </a:tr>
              <a:tr h="128933">
                <a:tc>
                  <a:txBody>
                    <a:bodyPr/>
                    <a:lstStyle/>
                    <a:p>
                      <a:pPr algn="ctr" fontAlgn="ctr"/>
                      <a:r>
                        <a:rPr lang="en-US" sz="1000" b="1" i="0" u="none" strike="noStrike" dirty="0" smtClean="0">
                          <a:solidFill>
                            <a:schemeClr val="bg1"/>
                          </a:solidFill>
                          <a:effectLst/>
                          <a:latin typeface="+mn-lt"/>
                        </a:rPr>
                        <a:t>18</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F0E7E7"/>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F0E7E7"/>
                    </a:solidFill>
                  </a:tcPr>
                </a:tc>
              </a:tr>
              <a:tr h="128933">
                <a:tc>
                  <a:txBody>
                    <a:bodyPr/>
                    <a:lstStyle/>
                    <a:p>
                      <a:pPr algn="ctr" fontAlgn="ctr"/>
                      <a:r>
                        <a:rPr lang="en-US" sz="1000" b="1" i="0" u="none" strike="noStrike" dirty="0" smtClean="0">
                          <a:solidFill>
                            <a:schemeClr val="bg1"/>
                          </a:solidFill>
                          <a:effectLst/>
                          <a:latin typeface="+mn-lt"/>
                        </a:rPr>
                        <a:t>19</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E0CBCC"/>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E0CBCC"/>
                    </a:solidFill>
                  </a:tcPr>
                </a:tc>
              </a:tr>
              <a:tr h="128933">
                <a:tc>
                  <a:txBody>
                    <a:bodyPr/>
                    <a:lstStyle/>
                    <a:p>
                      <a:pPr algn="ctr" fontAlgn="ctr"/>
                      <a:r>
                        <a:rPr lang="en-US" sz="1000" b="1" i="0" u="none" strike="noStrike" dirty="0" smtClean="0">
                          <a:solidFill>
                            <a:schemeClr val="bg1"/>
                          </a:solidFill>
                          <a:effectLst/>
                          <a:latin typeface="+mn-lt"/>
                        </a:rPr>
                        <a:t>20</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F0E7E7"/>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solidFill>
                      <a:srgbClr val="F0E7E7"/>
                    </a:solidFill>
                  </a:tcPr>
                </a:tc>
              </a:tr>
            </a:tbl>
          </a:graphicData>
        </a:graphic>
      </p:graphicFrame>
      <p:pic>
        <p:nvPicPr>
          <p:cNvPr id="13" name="Picture 12"/>
          <p:cNvPicPr>
            <a:picLocks noChangeAspect="1"/>
          </p:cNvPicPr>
          <p:nvPr/>
        </p:nvPicPr>
        <p:blipFill>
          <a:blip r:embed="rId2"/>
          <a:stretch>
            <a:fillRect/>
          </a:stretch>
        </p:blipFill>
        <p:spPr>
          <a:xfrm>
            <a:off x="1759882" y="1367139"/>
            <a:ext cx="1682282" cy="530492"/>
          </a:xfrm>
          <a:prstGeom prst="rect">
            <a:avLst/>
          </a:prstGeom>
        </p:spPr>
      </p:pic>
      <p:sp>
        <p:nvSpPr>
          <p:cNvPr id="3" name="TextBox 2"/>
          <p:cNvSpPr txBox="1"/>
          <p:nvPr/>
        </p:nvSpPr>
        <p:spPr>
          <a:xfrm>
            <a:off x="4842060" y="1426476"/>
            <a:ext cx="4200574" cy="646331"/>
          </a:xfrm>
          <a:prstGeom prst="rect">
            <a:avLst/>
          </a:prstGeom>
          <a:noFill/>
        </p:spPr>
        <p:txBody>
          <a:bodyPr wrap="none" rtlCol="0">
            <a:spAutoFit/>
          </a:bodyPr>
          <a:lstStyle/>
          <a:p>
            <a:r>
              <a:rPr lang="en-US" b="1" dirty="0" smtClean="0">
                <a:latin typeface="Calibri Light" panose="020F0302020204030204" pitchFamily="34" charset="0"/>
              </a:rPr>
              <a:t>Hold Point 1</a:t>
            </a:r>
          </a:p>
          <a:p>
            <a:pPr marL="285750" indent="-285750">
              <a:buFontTx/>
              <a:buChar char="-"/>
            </a:pPr>
            <a:r>
              <a:rPr lang="en-US" dirty="0" smtClean="0">
                <a:latin typeface="Calibri Light" panose="020F0302020204030204" pitchFamily="34" charset="0"/>
              </a:rPr>
              <a:t>Bare cavity after mechanical fabrication </a:t>
            </a:r>
            <a:endParaRPr lang="en-US" dirty="0">
              <a:latin typeface="Calibri Light" panose="020F0302020204030204" pitchFamily="34" charset="0"/>
            </a:endParaRPr>
          </a:p>
        </p:txBody>
      </p:sp>
      <p:sp>
        <p:nvSpPr>
          <p:cNvPr id="15" name="TextBox 14"/>
          <p:cNvSpPr txBox="1"/>
          <p:nvPr/>
        </p:nvSpPr>
        <p:spPr>
          <a:xfrm>
            <a:off x="4842059" y="2420400"/>
            <a:ext cx="3959041" cy="923330"/>
          </a:xfrm>
          <a:prstGeom prst="rect">
            <a:avLst/>
          </a:prstGeom>
          <a:noFill/>
        </p:spPr>
        <p:txBody>
          <a:bodyPr wrap="square" rtlCol="0">
            <a:spAutoFit/>
          </a:bodyPr>
          <a:lstStyle/>
          <a:p>
            <a:r>
              <a:rPr lang="en-US" b="1" dirty="0" smtClean="0">
                <a:latin typeface="Calibri Light" panose="020F0302020204030204" pitchFamily="34" charset="0"/>
              </a:rPr>
              <a:t>Hold Point 2</a:t>
            </a:r>
          </a:p>
          <a:p>
            <a:pPr marL="285750" indent="-285750">
              <a:buFontTx/>
              <a:buChar char="-"/>
            </a:pPr>
            <a:r>
              <a:rPr lang="en-US" dirty="0" smtClean="0">
                <a:latin typeface="Calibri Light" panose="020F0302020204030204" pitchFamily="34" charset="0"/>
              </a:rPr>
              <a:t>Bare cavity after main EP</a:t>
            </a:r>
            <a:br>
              <a:rPr lang="en-US" dirty="0" smtClean="0">
                <a:latin typeface="Calibri Light" panose="020F0302020204030204" pitchFamily="34" charset="0"/>
              </a:rPr>
            </a:br>
            <a:r>
              <a:rPr lang="en-US" dirty="0" smtClean="0">
                <a:latin typeface="Calibri Light" panose="020F0302020204030204" pitchFamily="34" charset="0"/>
              </a:rPr>
              <a:t>and N-doping</a:t>
            </a:r>
            <a:endParaRPr lang="en-US" dirty="0">
              <a:latin typeface="Calibri Light" panose="020F0302020204030204" pitchFamily="34" charset="0"/>
            </a:endParaRPr>
          </a:p>
        </p:txBody>
      </p:sp>
      <p:sp>
        <p:nvSpPr>
          <p:cNvPr id="16" name="TextBox 15"/>
          <p:cNvSpPr txBox="1"/>
          <p:nvPr/>
        </p:nvSpPr>
        <p:spPr>
          <a:xfrm>
            <a:off x="4842060" y="3676024"/>
            <a:ext cx="4200575" cy="923330"/>
          </a:xfrm>
          <a:prstGeom prst="rect">
            <a:avLst/>
          </a:prstGeom>
          <a:noFill/>
        </p:spPr>
        <p:txBody>
          <a:bodyPr wrap="square" rtlCol="0">
            <a:spAutoFit/>
          </a:bodyPr>
          <a:lstStyle/>
          <a:p>
            <a:r>
              <a:rPr lang="en-US" b="1" dirty="0" smtClean="0">
                <a:latin typeface="Calibri Light" panose="020F0302020204030204" pitchFamily="34" charset="0"/>
              </a:rPr>
              <a:t>Hold Point 3</a:t>
            </a:r>
          </a:p>
          <a:p>
            <a:pPr marL="285750" indent="-285750">
              <a:buFontTx/>
              <a:buChar char="-"/>
            </a:pPr>
            <a:r>
              <a:rPr lang="en-US" dirty="0" smtClean="0">
                <a:latin typeface="Calibri Light" panose="020F0302020204030204" pitchFamily="34" charset="0"/>
              </a:rPr>
              <a:t>Fully dressed cavity after post-</a:t>
            </a:r>
            <a:br>
              <a:rPr lang="en-US" dirty="0" smtClean="0">
                <a:latin typeface="Calibri Light" panose="020F0302020204030204" pitchFamily="34" charset="0"/>
              </a:rPr>
            </a:br>
            <a:r>
              <a:rPr lang="en-US" dirty="0" smtClean="0">
                <a:latin typeface="Calibri Light" panose="020F0302020204030204" pitchFamily="34" charset="0"/>
              </a:rPr>
              <a:t>processing just before shipping</a:t>
            </a:r>
            <a:endParaRPr lang="en-US" dirty="0">
              <a:latin typeface="Calibri Light" panose="020F0302020204030204" pitchFamily="34" charset="0"/>
            </a:endParaRPr>
          </a:p>
        </p:txBody>
      </p:sp>
      <p:sp>
        <p:nvSpPr>
          <p:cNvPr id="12"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154935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8" name="Title 2"/>
          <p:cNvSpPr txBox="1">
            <a:spLocks/>
          </p:cNvSpPr>
          <p:nvPr/>
        </p:nvSpPr>
        <p:spPr>
          <a:xfrm>
            <a:off x="0" y="0"/>
            <a:ext cx="9144000" cy="980902"/>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QC Hold Point Status per 8/25/2016</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graphicFrame>
        <p:nvGraphicFramePr>
          <p:cNvPr id="12" name="Table 11"/>
          <p:cNvGraphicFramePr>
            <a:graphicFrameLocks noGrp="1"/>
          </p:cNvGraphicFramePr>
          <p:nvPr>
            <p:extLst>
              <p:ext uri="{D42A27DB-BD31-4B8C-83A1-F6EECF244321}">
                <p14:modId xmlns:p14="http://schemas.microsoft.com/office/powerpoint/2010/main" val="434882064"/>
              </p:ext>
            </p:extLst>
          </p:nvPr>
        </p:nvGraphicFramePr>
        <p:xfrm>
          <a:off x="393606" y="2420400"/>
          <a:ext cx="4271622" cy="2901264"/>
        </p:xfrm>
        <a:graphic>
          <a:graphicData uri="http://schemas.openxmlformats.org/drawingml/2006/table">
            <a:tbl>
              <a:tblPr firstRow="1" firstCol="1" bandRow="1">
                <a:tableStyleId>{5C22544A-7EE6-4342-B048-85BDC9FD1C3A}</a:tableStyleId>
              </a:tblPr>
              <a:tblGrid>
                <a:gridCol w="848037"/>
                <a:gridCol w="946461"/>
                <a:gridCol w="1238562"/>
                <a:gridCol w="1238562"/>
              </a:tblGrid>
              <a:tr h="253742">
                <a:tc>
                  <a:txBody>
                    <a:bodyPr/>
                    <a:lstStyle/>
                    <a:p>
                      <a:pPr algn="ctr" fontAlgn="ctr"/>
                      <a:r>
                        <a:rPr lang="en-US" sz="1200" b="1" i="0" u="none" strike="noStrike" dirty="0" smtClean="0">
                          <a:solidFill>
                            <a:schemeClr val="lt1"/>
                          </a:solidFill>
                          <a:effectLst/>
                          <a:latin typeface="+mn-lt"/>
                        </a:rPr>
                        <a:t>Cavity</a:t>
                      </a:r>
                      <a:r>
                        <a:rPr lang="en-US" sz="1200" b="1" i="0" u="none" strike="noStrike" baseline="0" dirty="0" smtClean="0">
                          <a:solidFill>
                            <a:schemeClr val="lt1"/>
                          </a:solidFill>
                          <a:effectLst/>
                          <a:latin typeface="+mn-lt"/>
                        </a:rPr>
                        <a:t> #</a:t>
                      </a:r>
                      <a:endParaRPr lang="en-US" sz="1200" b="1" i="0" u="none" strike="noStrike" dirty="0">
                        <a:solidFill>
                          <a:schemeClr val="tx1"/>
                        </a:solidFill>
                        <a:effectLst/>
                        <a:latin typeface="+mn-lt"/>
                      </a:endParaRPr>
                    </a:p>
                  </a:txBody>
                  <a:tcPr marL="5712" marR="5712" marT="5712" marB="0" anchor="ctr"/>
                </a:tc>
                <a:tc>
                  <a:txBody>
                    <a:bodyPr/>
                    <a:lstStyle/>
                    <a:p>
                      <a:pPr algn="ctr" fontAlgn="ctr"/>
                      <a:r>
                        <a:rPr lang="en-US" sz="1200" b="1" i="0" u="none" strike="noStrike" dirty="0" smtClean="0">
                          <a:solidFill>
                            <a:schemeClr val="bg1"/>
                          </a:solidFill>
                          <a:effectLst/>
                          <a:latin typeface="+mn-lt"/>
                        </a:rPr>
                        <a:t>Hold Point 1</a:t>
                      </a:r>
                      <a:endParaRPr lang="en-US" sz="1200" b="1" i="0" u="none" strike="noStrike" baseline="0" dirty="0" smtClean="0">
                        <a:solidFill>
                          <a:schemeClr val="bg1"/>
                        </a:solidFill>
                        <a:effectLst/>
                        <a:latin typeface="+mn-lt"/>
                      </a:endParaRPr>
                    </a:p>
                    <a:p>
                      <a:pPr algn="ctr" fontAlgn="ctr"/>
                      <a:r>
                        <a:rPr lang="en-US" sz="1200" b="1" i="0" u="none" strike="noStrike" dirty="0" smtClean="0">
                          <a:solidFill>
                            <a:schemeClr val="bg1"/>
                          </a:solidFill>
                          <a:effectLst/>
                          <a:latin typeface="+mn-lt"/>
                        </a:rPr>
                        <a:t>release</a:t>
                      </a:r>
                      <a:endParaRPr lang="en-US" sz="1200" b="1" i="0" u="none" strike="noStrike" dirty="0">
                        <a:solidFill>
                          <a:schemeClr val="bg1"/>
                        </a:solidFill>
                        <a:effectLst/>
                        <a:latin typeface="+mn-lt"/>
                      </a:endParaRPr>
                    </a:p>
                  </a:txBody>
                  <a:tcPr marL="5712" marR="5712" marT="571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Hold Point 2</a:t>
                      </a:r>
                      <a:endParaRPr lang="en-US" sz="1200" b="1" i="0" u="none" strike="noStrike" baseline="0" dirty="0" smtClean="0">
                        <a:solidFill>
                          <a:schemeClr val="bg1"/>
                        </a:solidFill>
                        <a:effectLst/>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release</a:t>
                      </a:r>
                    </a:p>
                  </a:txBody>
                  <a:tcPr marL="5712" marR="5712" marT="5712" marB="0" anchor="ctr"/>
                </a:tc>
                <a:tc>
                  <a:txBody>
                    <a:bodyPr/>
                    <a:lstStyle/>
                    <a:p>
                      <a:pPr algn="ctr" fontAlgn="ctr"/>
                      <a:r>
                        <a:rPr lang="en-US" sz="1200" b="1" i="0" u="none" strike="noStrike" dirty="0" smtClean="0">
                          <a:solidFill>
                            <a:schemeClr val="bg1"/>
                          </a:solidFill>
                          <a:effectLst/>
                          <a:latin typeface="+mn-lt"/>
                        </a:rPr>
                        <a:t>Hold Point 3</a:t>
                      </a:r>
                      <a:endParaRPr lang="en-US" sz="1200" b="1" i="0" u="none" strike="noStrike" baseline="0" dirty="0" smtClean="0">
                        <a:solidFill>
                          <a:schemeClr val="bg1"/>
                        </a:solidFill>
                        <a:effectLst/>
                        <a:latin typeface="+mn-lt"/>
                      </a:endParaRPr>
                    </a:p>
                    <a:p>
                      <a:pPr algn="ctr" fontAlgn="ctr"/>
                      <a:r>
                        <a:rPr lang="en-US" sz="1200" b="1" i="0" u="none" strike="noStrike" dirty="0" smtClean="0">
                          <a:solidFill>
                            <a:schemeClr val="bg1"/>
                          </a:solidFill>
                          <a:effectLst/>
                          <a:latin typeface="+mn-lt"/>
                        </a:rPr>
                        <a:t>release</a:t>
                      </a:r>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2</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3</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4</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5</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6</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7</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8</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9</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10</a:t>
                      </a: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11</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12</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13</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14</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15</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r h="114360">
                <a:tc>
                  <a:txBody>
                    <a:bodyPr/>
                    <a:lstStyle/>
                    <a:p>
                      <a:pPr algn="ctr" fontAlgn="ctr"/>
                      <a:r>
                        <a:rPr lang="en-US" sz="1000" b="1" i="0" u="none" strike="noStrike" dirty="0" smtClean="0">
                          <a:solidFill>
                            <a:schemeClr val="bg1"/>
                          </a:solidFill>
                          <a:effectLst/>
                          <a:latin typeface="+mn-lt"/>
                        </a:rPr>
                        <a:t>16</a:t>
                      </a:r>
                      <a:endParaRPr lang="en-US" sz="1000" b="1" i="0" u="none" strike="noStrike" dirty="0">
                        <a:solidFill>
                          <a:schemeClr val="bg1"/>
                        </a:solidFill>
                        <a:effectLst/>
                        <a:latin typeface="+mn-lt"/>
                      </a:endParaRPr>
                    </a:p>
                  </a:txBody>
                  <a:tcPr marL="5712" marR="5712" marT="5712" marB="0" anchor="ctr"/>
                </a:tc>
                <a:tc>
                  <a:txBody>
                    <a:bodyPr/>
                    <a:lstStyle/>
                    <a:p>
                      <a:pPr algn="ctr"/>
                      <a:r>
                        <a:rPr lang="en-US" sz="1000" dirty="0" smtClean="0"/>
                        <a:t>YES</a:t>
                      </a:r>
                      <a:endParaRPr lang="en-US" sz="1000" dirty="0"/>
                    </a:p>
                  </a:txBody>
                  <a:tcPr marL="5712" marR="5712" marT="5712" marB="0" anchor="ctr">
                    <a:solidFill>
                      <a:srgbClr val="00FF00"/>
                    </a:solidFill>
                  </a:tcP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c>
                  <a:txBody>
                    <a:bodyPr/>
                    <a:lstStyle/>
                    <a:p>
                      <a:pPr algn="ctr"/>
                      <a:r>
                        <a:rPr lang="en-US" sz="1000" dirty="0" smtClean="0"/>
                        <a:t>No</a:t>
                      </a:r>
                      <a:r>
                        <a:rPr lang="en-US" sz="1000" baseline="0" dirty="0" smtClean="0"/>
                        <a:t> data received yet</a:t>
                      </a:r>
                      <a:endParaRPr lang="en-US" sz="1000" dirty="0"/>
                    </a:p>
                  </a:txBody>
                  <a:tcPr marL="5712" marR="5712" marT="5712" marB="0" anchor="ctr"/>
                </a:tc>
              </a:tr>
            </a:tbl>
          </a:graphicData>
        </a:graphic>
      </p:graphicFrame>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839" y="1476785"/>
            <a:ext cx="1508729" cy="54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42060" y="1426476"/>
            <a:ext cx="4200574" cy="646331"/>
          </a:xfrm>
          <a:prstGeom prst="rect">
            <a:avLst/>
          </a:prstGeom>
          <a:noFill/>
        </p:spPr>
        <p:txBody>
          <a:bodyPr wrap="none" rtlCol="0">
            <a:spAutoFit/>
          </a:bodyPr>
          <a:lstStyle/>
          <a:p>
            <a:r>
              <a:rPr lang="en-US" b="1" dirty="0" smtClean="0">
                <a:latin typeface="Calibri Light" panose="020F0302020204030204" pitchFamily="34" charset="0"/>
              </a:rPr>
              <a:t>Hold Point 1</a:t>
            </a:r>
          </a:p>
          <a:p>
            <a:pPr marL="285750" indent="-285750">
              <a:buFontTx/>
              <a:buChar char="-"/>
            </a:pPr>
            <a:r>
              <a:rPr lang="en-US" dirty="0" smtClean="0">
                <a:latin typeface="Calibri Light" panose="020F0302020204030204" pitchFamily="34" charset="0"/>
              </a:rPr>
              <a:t>Bare cavity after mechanical fabrication </a:t>
            </a:r>
            <a:endParaRPr lang="en-US" dirty="0">
              <a:latin typeface="Calibri Light" panose="020F0302020204030204" pitchFamily="34" charset="0"/>
            </a:endParaRPr>
          </a:p>
        </p:txBody>
      </p:sp>
      <p:sp>
        <p:nvSpPr>
          <p:cNvPr id="15" name="TextBox 14"/>
          <p:cNvSpPr txBox="1"/>
          <p:nvPr/>
        </p:nvSpPr>
        <p:spPr>
          <a:xfrm>
            <a:off x="4842059" y="2420400"/>
            <a:ext cx="3959041" cy="923330"/>
          </a:xfrm>
          <a:prstGeom prst="rect">
            <a:avLst/>
          </a:prstGeom>
          <a:noFill/>
        </p:spPr>
        <p:txBody>
          <a:bodyPr wrap="square" rtlCol="0">
            <a:spAutoFit/>
          </a:bodyPr>
          <a:lstStyle/>
          <a:p>
            <a:r>
              <a:rPr lang="en-US" b="1" dirty="0" smtClean="0">
                <a:latin typeface="Calibri Light" panose="020F0302020204030204" pitchFamily="34" charset="0"/>
              </a:rPr>
              <a:t>Hold Point 2</a:t>
            </a:r>
          </a:p>
          <a:p>
            <a:pPr marL="285750" indent="-285750">
              <a:buFontTx/>
              <a:buChar char="-"/>
            </a:pPr>
            <a:r>
              <a:rPr lang="en-US" dirty="0" smtClean="0">
                <a:latin typeface="Calibri Light" panose="020F0302020204030204" pitchFamily="34" charset="0"/>
              </a:rPr>
              <a:t>Bare cavity after main EP</a:t>
            </a:r>
            <a:br>
              <a:rPr lang="en-US" dirty="0" smtClean="0">
                <a:latin typeface="Calibri Light" panose="020F0302020204030204" pitchFamily="34" charset="0"/>
              </a:rPr>
            </a:br>
            <a:r>
              <a:rPr lang="en-US" dirty="0" smtClean="0">
                <a:latin typeface="Calibri Light" panose="020F0302020204030204" pitchFamily="34" charset="0"/>
              </a:rPr>
              <a:t>and N-doping</a:t>
            </a:r>
            <a:endParaRPr lang="en-US" dirty="0">
              <a:latin typeface="Calibri Light" panose="020F0302020204030204" pitchFamily="34" charset="0"/>
            </a:endParaRPr>
          </a:p>
        </p:txBody>
      </p:sp>
      <p:sp>
        <p:nvSpPr>
          <p:cNvPr id="16" name="TextBox 15"/>
          <p:cNvSpPr txBox="1"/>
          <p:nvPr/>
        </p:nvSpPr>
        <p:spPr>
          <a:xfrm>
            <a:off x="4842060" y="3676024"/>
            <a:ext cx="4200575" cy="923330"/>
          </a:xfrm>
          <a:prstGeom prst="rect">
            <a:avLst/>
          </a:prstGeom>
          <a:noFill/>
        </p:spPr>
        <p:txBody>
          <a:bodyPr wrap="square" rtlCol="0">
            <a:spAutoFit/>
          </a:bodyPr>
          <a:lstStyle/>
          <a:p>
            <a:r>
              <a:rPr lang="en-US" b="1" dirty="0" smtClean="0">
                <a:latin typeface="Calibri Light" panose="020F0302020204030204" pitchFamily="34" charset="0"/>
              </a:rPr>
              <a:t>Hold Point 3</a:t>
            </a:r>
          </a:p>
          <a:p>
            <a:pPr marL="285750" indent="-285750">
              <a:buFontTx/>
              <a:buChar char="-"/>
            </a:pPr>
            <a:r>
              <a:rPr lang="en-US" dirty="0" smtClean="0">
                <a:latin typeface="Calibri Light" panose="020F0302020204030204" pitchFamily="34" charset="0"/>
              </a:rPr>
              <a:t>Fully dressed cavity after post-</a:t>
            </a:r>
            <a:br>
              <a:rPr lang="en-US" dirty="0" smtClean="0">
                <a:latin typeface="Calibri Light" panose="020F0302020204030204" pitchFamily="34" charset="0"/>
              </a:rPr>
            </a:br>
            <a:r>
              <a:rPr lang="en-US" dirty="0" smtClean="0">
                <a:latin typeface="Calibri Light" panose="020F0302020204030204" pitchFamily="34" charset="0"/>
              </a:rPr>
              <a:t>processing just before shipping</a:t>
            </a:r>
            <a:endParaRPr lang="en-US" dirty="0">
              <a:latin typeface="Calibri Light" panose="020F0302020204030204" pitchFamily="34" charset="0"/>
            </a:endParaRPr>
          </a:p>
        </p:txBody>
      </p:sp>
      <p:sp>
        <p:nvSpPr>
          <p:cNvPr id="11"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2724310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3" name="Title 2"/>
          <p:cNvSpPr>
            <a:spLocks noGrp="1"/>
          </p:cNvSpPr>
          <p:nvPr>
            <p:ph type="title"/>
          </p:nvPr>
        </p:nvSpPr>
        <p:spPr/>
        <p:txBody>
          <a:bodyPr/>
          <a:lstStyle/>
          <a:p>
            <a:r>
              <a:rPr lang="en-US" dirty="0" smtClean="0"/>
              <a:t>Jefferson Lab Vertical Test Area</a:t>
            </a:r>
            <a:endParaRPr lang="en-US" dirty="0"/>
          </a:p>
        </p:txBody>
      </p:sp>
      <p:sp>
        <p:nvSpPr>
          <p:cNvPr id="4" name="Footer Placeholder 3"/>
          <p:cNvSpPr>
            <a:spLocks noGrp="1"/>
          </p:cNvSpPr>
          <p:nvPr>
            <p:ph type="ftr" sz="quarter" idx="13"/>
          </p:nvPr>
        </p:nvSpPr>
        <p:spPr>
          <a:xfrm>
            <a:off x="445471" y="6400800"/>
            <a:ext cx="7499923" cy="314326"/>
          </a:xfrm>
        </p:spPr>
        <p:txBody>
          <a:bodyPr/>
          <a:lstStyle/>
          <a:p>
            <a:r>
              <a:rPr lang="en-US" dirty="0" err="1"/>
              <a:t>Fermilab</a:t>
            </a:r>
            <a:r>
              <a:rPr lang="en-US" dirty="0"/>
              <a:t>/JLab 1.3 GHz Cryomodule Production Readiness Review, Sept. 13-14, 2016</a:t>
            </a:r>
          </a:p>
        </p:txBody>
      </p:sp>
      <p:sp>
        <p:nvSpPr>
          <p:cNvPr id="5" name="Content Placeholder 4"/>
          <p:cNvSpPr>
            <a:spLocks noGrp="1"/>
          </p:cNvSpPr>
          <p:nvPr>
            <p:ph sz="quarter" idx="14"/>
          </p:nvPr>
        </p:nvSpPr>
        <p:spPr/>
        <p:txBody>
          <a:bodyPr>
            <a:normAutofit/>
          </a:bodyPr>
          <a:lstStyle/>
          <a:p>
            <a:r>
              <a:rPr lang="en-US" dirty="0" smtClean="0"/>
              <a:t>Eight Vertical Dewars</a:t>
            </a:r>
          </a:p>
          <a:p>
            <a:pPr lvl="1"/>
            <a:r>
              <a:rPr lang="en-US" dirty="0" smtClean="0"/>
              <a:t>Radiation Shielding (6/8)</a:t>
            </a:r>
          </a:p>
          <a:p>
            <a:pPr lvl="1"/>
            <a:r>
              <a:rPr lang="en-US" dirty="0" smtClean="0"/>
              <a:t>Magnetic shielding and compensation coils (7/8)</a:t>
            </a:r>
          </a:p>
          <a:p>
            <a:pPr lvl="1"/>
            <a:r>
              <a:rPr lang="en-US" dirty="0" smtClean="0"/>
              <a:t>Over 4400 vertical cavity tests since 1995</a:t>
            </a:r>
          </a:p>
          <a:p>
            <a:pPr lvl="1"/>
            <a:r>
              <a:rPr lang="en-US" dirty="0" err="1" smtClean="0"/>
              <a:t>LHe</a:t>
            </a:r>
            <a:r>
              <a:rPr lang="en-US" dirty="0" smtClean="0"/>
              <a:t> supply 150L/</a:t>
            </a:r>
            <a:r>
              <a:rPr lang="en-US" dirty="0" err="1" smtClean="0"/>
              <a:t>hr</a:t>
            </a:r>
            <a:r>
              <a:rPr lang="en-US" dirty="0" smtClean="0"/>
              <a:t> steady state (450 L/</a:t>
            </a:r>
            <a:r>
              <a:rPr lang="en-US" dirty="0" err="1" smtClean="0"/>
              <a:t>Hr</a:t>
            </a:r>
            <a:r>
              <a:rPr lang="en-US" dirty="0" smtClean="0"/>
              <a:t> short-term)</a:t>
            </a:r>
          </a:p>
          <a:p>
            <a:pPr lvl="1"/>
            <a:r>
              <a:rPr lang="en-US" dirty="0" smtClean="0"/>
              <a:t>Recent upgrade projects: </a:t>
            </a:r>
          </a:p>
          <a:p>
            <a:pPr lvl="2"/>
            <a:r>
              <a:rPr lang="en-US" dirty="0" smtClean="0"/>
              <a:t>PLC-based </a:t>
            </a:r>
            <a:r>
              <a:rPr lang="en-US" dirty="0" err="1" smtClean="0"/>
              <a:t>cryo</a:t>
            </a:r>
            <a:r>
              <a:rPr lang="en-US" dirty="0" smtClean="0"/>
              <a:t> controls</a:t>
            </a:r>
          </a:p>
          <a:p>
            <a:pPr lvl="2"/>
            <a:r>
              <a:rPr lang="en-US" dirty="0" smtClean="0"/>
              <a:t>Digital LLRF systems</a:t>
            </a:r>
          </a:p>
          <a:p>
            <a:pPr lvl="2"/>
            <a:r>
              <a:rPr lang="en-US" dirty="0" smtClean="0"/>
              <a:t>1300 MHz RF Power Amps</a:t>
            </a:r>
          </a:p>
        </p:txBody>
      </p:sp>
      <p:pic>
        <p:nvPicPr>
          <p:cNvPr id="8" name="Content Placeholder 7"/>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4691658" y="1252538"/>
            <a:ext cx="3799284" cy="5065712"/>
          </a:xfrm>
        </p:spPr>
      </p:pic>
    </p:spTree>
    <p:extLst>
      <p:ext uri="{BB962C8B-B14F-4D97-AF65-F5344CB8AC3E}">
        <p14:creationId xmlns:p14="http://schemas.microsoft.com/office/powerpoint/2010/main" val="168149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3" name="Title 2"/>
          <p:cNvSpPr>
            <a:spLocks noGrp="1"/>
          </p:cNvSpPr>
          <p:nvPr>
            <p:ph type="title"/>
          </p:nvPr>
        </p:nvSpPr>
        <p:spPr/>
        <p:txBody>
          <a:bodyPr/>
          <a:lstStyle/>
          <a:p>
            <a:r>
              <a:rPr lang="en-US" dirty="0" smtClean="0"/>
              <a:t>LCLSII Production Cavity Vertical Acceptance Testing</a:t>
            </a:r>
            <a:endParaRPr lang="en-US" dirty="0"/>
          </a:p>
        </p:txBody>
      </p:sp>
      <p:sp>
        <p:nvSpPr>
          <p:cNvPr id="4" name="Footer Placeholder 3"/>
          <p:cNvSpPr>
            <a:spLocks noGrp="1"/>
          </p:cNvSpPr>
          <p:nvPr>
            <p:ph type="ftr" sz="quarter" idx="13"/>
          </p:nvPr>
        </p:nvSpPr>
        <p:spPr>
          <a:xfrm>
            <a:off x="445471" y="6400800"/>
            <a:ext cx="7611133" cy="314326"/>
          </a:xfrm>
        </p:spPr>
        <p:txBody>
          <a:bodyPr/>
          <a:lstStyle/>
          <a:p>
            <a:r>
              <a:rPr lang="en-US" dirty="0" err="1"/>
              <a:t>Fermilab</a:t>
            </a:r>
            <a:r>
              <a:rPr lang="en-US" dirty="0"/>
              <a:t>/JLab 1.3 GHz Cryomodule Production Readiness Review, Sept. 13-14, 2016</a:t>
            </a:r>
          </a:p>
        </p:txBody>
      </p:sp>
      <p:sp>
        <p:nvSpPr>
          <p:cNvPr id="9" name="TextBox 8"/>
          <p:cNvSpPr txBox="1"/>
          <p:nvPr/>
        </p:nvSpPr>
        <p:spPr>
          <a:xfrm>
            <a:off x="420129" y="1149178"/>
            <a:ext cx="8254313" cy="5078313"/>
          </a:xfrm>
          <a:prstGeom prst="rect">
            <a:avLst/>
          </a:prstGeom>
          <a:noFill/>
        </p:spPr>
        <p:txBody>
          <a:bodyPr wrap="square" rtlCol="0">
            <a:spAutoFit/>
          </a:bodyPr>
          <a:lstStyle/>
          <a:p>
            <a:r>
              <a:rPr lang="en-US" dirty="0" smtClean="0"/>
              <a:t>Day 1:	- External cleaning and pass into Cleanroom</a:t>
            </a:r>
          </a:p>
          <a:p>
            <a:pPr lvl="2"/>
            <a:r>
              <a:rPr lang="en-US" dirty="0" smtClean="0"/>
              <a:t>- Mount the cavity to vertical test stand</a:t>
            </a:r>
          </a:p>
          <a:p>
            <a:pPr lvl="2"/>
            <a:r>
              <a:rPr lang="en-US" dirty="0" smtClean="0"/>
              <a:t>- Establish test stand vacuum and open cavity isolation valve (actively pumped during RF test)</a:t>
            </a:r>
          </a:p>
          <a:p>
            <a:pPr marL="1200150" lvl="2" indent="-285750">
              <a:buFontTx/>
              <a:buChar char="-"/>
            </a:pPr>
            <a:endParaRPr lang="en-US" dirty="0" smtClean="0"/>
          </a:p>
          <a:p>
            <a:r>
              <a:rPr lang="en-US" dirty="0" smtClean="0"/>
              <a:t>Day 2:	- Leak check</a:t>
            </a:r>
          </a:p>
          <a:p>
            <a:pPr lvl="2"/>
            <a:r>
              <a:rPr lang="en-US" dirty="0" smtClean="0"/>
              <a:t>- Transfer to Vertical Staging Area (VSA)</a:t>
            </a:r>
          </a:p>
          <a:p>
            <a:pPr lvl="2"/>
            <a:r>
              <a:rPr lang="en-US" dirty="0" smtClean="0"/>
              <a:t>- Mount temperature sensors and magnetic sensors (as required)</a:t>
            </a:r>
          </a:p>
          <a:p>
            <a:pPr lvl="2"/>
            <a:r>
              <a:rPr lang="en-US" dirty="0" smtClean="0"/>
              <a:t>- Cool 4K (p.m. </a:t>
            </a:r>
            <a:r>
              <a:rPr lang="en-US" dirty="0"/>
              <a:t>f</a:t>
            </a:r>
            <a:r>
              <a:rPr lang="en-US" dirty="0" smtClean="0"/>
              <a:t>ully automated)</a:t>
            </a:r>
          </a:p>
          <a:p>
            <a:endParaRPr lang="en-US" dirty="0" smtClean="0"/>
          </a:p>
          <a:p>
            <a:r>
              <a:rPr lang="en-US" dirty="0" smtClean="0"/>
              <a:t>Day 3:	- Cool 2K (Automated, but with operator monitoring)</a:t>
            </a:r>
          </a:p>
          <a:p>
            <a:pPr lvl="2"/>
            <a:r>
              <a:rPr lang="en-US" dirty="0" smtClean="0"/>
              <a:t>- HOM survey using VNA, </a:t>
            </a:r>
            <a:r>
              <a:rPr lang="en-US" dirty="0" err="1" smtClean="0"/>
              <a:t>Matlab</a:t>
            </a:r>
            <a:r>
              <a:rPr lang="en-US" dirty="0" smtClean="0"/>
              <a:t> curve fitting software</a:t>
            </a:r>
          </a:p>
          <a:p>
            <a:pPr lvl="2"/>
            <a:r>
              <a:rPr lang="en-US" dirty="0" smtClean="0"/>
              <a:t>- High Power RF test</a:t>
            </a:r>
          </a:p>
          <a:p>
            <a:pPr lvl="2"/>
            <a:r>
              <a:rPr lang="en-US" dirty="0" smtClean="0"/>
              <a:t>- Warm up</a:t>
            </a:r>
          </a:p>
          <a:p>
            <a:endParaRPr lang="en-US" dirty="0" smtClean="0"/>
          </a:p>
          <a:p>
            <a:r>
              <a:rPr lang="en-US" dirty="0" smtClean="0"/>
              <a:t>Day 4: 	- Warm up</a:t>
            </a:r>
          </a:p>
          <a:p>
            <a:endParaRPr lang="en-US" dirty="0"/>
          </a:p>
          <a:p>
            <a:r>
              <a:rPr lang="en-US" dirty="0" smtClean="0"/>
              <a:t>Day 5:	- Remove cavity from dewar (a.m.), next cavity loads (p.m.)</a:t>
            </a:r>
          </a:p>
        </p:txBody>
      </p:sp>
    </p:spTree>
    <p:extLst>
      <p:ext uri="{BB962C8B-B14F-4D97-AF65-F5344CB8AC3E}">
        <p14:creationId xmlns:p14="http://schemas.microsoft.com/office/powerpoint/2010/main" val="23126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dirty="0"/>
          </a:p>
        </p:txBody>
      </p:sp>
      <p:sp>
        <p:nvSpPr>
          <p:cNvPr id="7" name="Title 6"/>
          <p:cNvSpPr>
            <a:spLocks noGrp="1"/>
          </p:cNvSpPr>
          <p:nvPr>
            <p:ph type="title"/>
          </p:nvPr>
        </p:nvSpPr>
        <p:spPr/>
        <p:txBody>
          <a:bodyPr/>
          <a:lstStyle/>
          <a:p>
            <a:r>
              <a:rPr lang="en-US" dirty="0"/>
              <a:t>LCLSII Production Cavity Vertical Acceptance Testing</a:t>
            </a:r>
          </a:p>
        </p:txBody>
      </p:sp>
      <p:sp>
        <p:nvSpPr>
          <p:cNvPr id="4" name="Footer Placeholder 3"/>
          <p:cNvSpPr>
            <a:spLocks noGrp="1"/>
          </p:cNvSpPr>
          <p:nvPr>
            <p:ph type="ftr" sz="quarter" idx="13"/>
          </p:nvPr>
        </p:nvSpPr>
        <p:spPr/>
        <p:txBody>
          <a:bodyPr/>
          <a:lstStyle/>
          <a:p>
            <a:r>
              <a:rPr lang="en-US" smtClean="0"/>
              <a:t>LCLS-II Director’s CD-2/3 Review, October 20-22, 2015</a:t>
            </a:r>
            <a:endParaRPr lang="en-US" dirty="0"/>
          </a:p>
        </p:txBody>
      </p:sp>
      <p:sp>
        <p:nvSpPr>
          <p:cNvPr id="8" name="Content Placeholder 7"/>
          <p:cNvSpPr>
            <a:spLocks noGrp="1"/>
          </p:cNvSpPr>
          <p:nvPr>
            <p:ph sz="quarter" idx="14"/>
          </p:nvPr>
        </p:nvSpPr>
        <p:spPr/>
        <p:txBody>
          <a:bodyPr/>
          <a:lstStyle/>
          <a:p>
            <a:pPr marL="342900" indent="-342900">
              <a:buFontTx/>
              <a:buChar char="-"/>
            </a:pPr>
            <a:r>
              <a:rPr lang="en-US" dirty="0" smtClean="0"/>
              <a:t>Work flow &amp; throughput</a:t>
            </a:r>
          </a:p>
          <a:p>
            <a:pPr marL="800100" lvl="1" indent="-342900">
              <a:buFontTx/>
              <a:buChar char="-"/>
            </a:pPr>
            <a:r>
              <a:rPr lang="en-US" dirty="0" smtClean="0"/>
              <a:t>Goal: qualify eight cavities every 5 weeks</a:t>
            </a:r>
          </a:p>
          <a:p>
            <a:pPr marL="800100" lvl="1" indent="-342900">
              <a:buFontTx/>
              <a:buChar char="-"/>
            </a:pPr>
            <a:r>
              <a:rPr lang="en-US" dirty="0" smtClean="0"/>
              <a:t>Schedule: Test 2 to 3 cavities per week, 30% fail/rework</a:t>
            </a:r>
          </a:p>
          <a:p>
            <a:pPr marL="800100" lvl="1" indent="-342900">
              <a:buFontTx/>
              <a:buChar char="-"/>
            </a:pPr>
            <a:r>
              <a:rPr lang="en-US" dirty="0" smtClean="0"/>
              <a:t>Schedule risk mitigation – </a:t>
            </a:r>
          </a:p>
          <a:p>
            <a:pPr marL="1033463" lvl="2" indent="-342900">
              <a:buFontTx/>
              <a:buChar char="-"/>
            </a:pPr>
            <a:r>
              <a:rPr lang="en-US" dirty="0" smtClean="0"/>
              <a:t>Two </a:t>
            </a:r>
            <a:r>
              <a:rPr lang="en-US" dirty="0" err="1" smtClean="0"/>
              <a:t>dewars</a:t>
            </a:r>
            <a:r>
              <a:rPr lang="en-US" dirty="0" smtClean="0"/>
              <a:t> are qualified for LCLSII 9-cell testing (D7 &amp; D8). We could investigate using D3 and D4 (275 cm vs 336 cm).</a:t>
            </a:r>
          </a:p>
          <a:p>
            <a:pPr marL="1033463" lvl="2" indent="-342900">
              <a:buFontTx/>
              <a:buChar char="-"/>
            </a:pPr>
            <a:r>
              <a:rPr lang="en-US" dirty="0" smtClean="0"/>
              <a:t>D7 and D8 can each support two tests per week (3 days per test cycle, warmups can occur over weekends and unattended). </a:t>
            </a:r>
          </a:p>
          <a:p>
            <a:pPr marL="1033463" lvl="2" indent="-342900">
              <a:buFontTx/>
              <a:buChar char="-"/>
            </a:pPr>
            <a:r>
              <a:rPr lang="en-US" dirty="0" err="1" smtClean="0"/>
              <a:t>Cryo</a:t>
            </a:r>
            <a:r>
              <a:rPr lang="en-US" dirty="0" smtClean="0"/>
              <a:t> plant is shared between cryomodule test and vertical test</a:t>
            </a:r>
          </a:p>
          <a:p>
            <a:pPr marL="1257300" lvl="3" indent="-342900">
              <a:buFontTx/>
              <a:buChar char="-"/>
            </a:pPr>
            <a:r>
              <a:rPr lang="en-US" dirty="0" smtClean="0"/>
              <a:t>Cryomodule cooldowns are scheduled for weekends</a:t>
            </a:r>
          </a:p>
          <a:p>
            <a:pPr marL="1257300" lvl="3" indent="-342900">
              <a:buFontTx/>
              <a:buChar char="-"/>
            </a:pPr>
            <a:r>
              <a:rPr lang="en-US" dirty="0" smtClean="0"/>
              <a:t>Careful </a:t>
            </a:r>
            <a:r>
              <a:rPr lang="en-US" dirty="0" err="1" smtClean="0"/>
              <a:t>cryo</a:t>
            </a:r>
            <a:r>
              <a:rPr lang="en-US" dirty="0" smtClean="0"/>
              <a:t> coordination between CMTF and VTA is required</a:t>
            </a:r>
          </a:p>
          <a:p>
            <a:pPr marL="1257300" lvl="3" indent="-342900">
              <a:buFontTx/>
              <a:buChar char="-"/>
            </a:pPr>
            <a:r>
              <a:rPr lang="en-US" dirty="0" smtClean="0"/>
              <a:t>Availability of </a:t>
            </a:r>
            <a:r>
              <a:rPr lang="en-US" dirty="0" err="1" smtClean="0"/>
              <a:t>cryo</a:t>
            </a:r>
            <a:r>
              <a:rPr lang="en-US" dirty="0" smtClean="0"/>
              <a:t> plant could be mitigated by testing at other labs</a:t>
            </a:r>
          </a:p>
          <a:p>
            <a:endParaRPr lang="en-US" dirty="0"/>
          </a:p>
        </p:txBody>
      </p:sp>
    </p:spTree>
    <p:extLst>
      <p:ext uri="{BB962C8B-B14F-4D97-AF65-F5344CB8AC3E}">
        <p14:creationId xmlns:p14="http://schemas.microsoft.com/office/powerpoint/2010/main" val="109564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72" y="4549033"/>
            <a:ext cx="8431453" cy="14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71" y="3771197"/>
            <a:ext cx="8394954" cy="147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smtClean="0">
                <a:latin typeface="Calibri Light" panose="020F0302020204030204" pitchFamily="34" charset="0"/>
              </a:rPr>
              <a:t>QC / Inspection Travelers</a:t>
            </a:r>
            <a:endParaRPr lang="en-US" sz="2800" dirty="0">
              <a:latin typeface="Calibri Light" panose="020F0302020204030204" pitchFamily="34" charset="0"/>
            </a:endParaRP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10" name="Content Placeholder 3"/>
          <p:cNvSpPr txBox="1">
            <a:spLocks/>
          </p:cNvSpPr>
          <p:nvPr/>
        </p:nvSpPr>
        <p:spPr>
          <a:xfrm>
            <a:off x="1828" y="1309831"/>
            <a:ext cx="9144000" cy="1376219"/>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Cavity incoming receipt inspection has been split in 3 travelers at JLab:</a:t>
            </a:r>
          </a:p>
          <a:p>
            <a:pPr marL="1143000" lvl="1" indent="-342900" fontAlgn="auto">
              <a:lnSpc>
                <a:spcPct val="100000"/>
              </a:lnSpc>
            </a:pPr>
            <a:r>
              <a:rPr lang="en-US" sz="1800" dirty="0" smtClean="0">
                <a:latin typeface="Calibri Light" panose="020F0302020204030204" pitchFamily="34" charset="0"/>
              </a:rPr>
              <a:t>Dressed </a:t>
            </a:r>
            <a:r>
              <a:rPr lang="en-US" sz="1800" dirty="0">
                <a:latin typeface="Calibri Light" panose="020F0302020204030204" pitchFamily="34" charset="0"/>
              </a:rPr>
              <a:t>Cavity Inventory </a:t>
            </a:r>
            <a:r>
              <a:rPr lang="en-US" sz="1800" dirty="0" smtClean="0">
                <a:latin typeface="Calibri Light" panose="020F0302020204030204" pitchFamily="34" charset="0"/>
              </a:rPr>
              <a:t>Traveler</a:t>
            </a:r>
            <a:endParaRPr lang="en-US" sz="1800" dirty="0">
              <a:latin typeface="Calibri Light" panose="020F0302020204030204" pitchFamily="34" charset="0"/>
            </a:endParaRPr>
          </a:p>
          <a:p>
            <a:pPr marL="1143000" lvl="1" indent="-342900" fontAlgn="auto">
              <a:lnSpc>
                <a:spcPct val="100000"/>
              </a:lnSpc>
            </a:pPr>
            <a:r>
              <a:rPr lang="en-US" sz="1800" dirty="0" smtClean="0">
                <a:latin typeface="Calibri Light" panose="020F0302020204030204" pitchFamily="34" charset="0"/>
              </a:rPr>
              <a:t>LCLS-II Cavity </a:t>
            </a:r>
            <a:r>
              <a:rPr lang="en-US" sz="1800" dirty="0">
                <a:latin typeface="Calibri Light" panose="020F0302020204030204" pitchFamily="34" charset="0"/>
              </a:rPr>
              <a:t>RF Incoming </a:t>
            </a:r>
            <a:r>
              <a:rPr lang="en-US" sz="1800" dirty="0" smtClean="0">
                <a:latin typeface="Calibri Light" panose="020F0302020204030204" pitchFamily="34" charset="0"/>
              </a:rPr>
              <a:t>Inspection Traveler</a:t>
            </a:r>
          </a:p>
          <a:p>
            <a:pPr marL="1143000" lvl="1" indent="-342900" fontAlgn="auto">
              <a:lnSpc>
                <a:spcPct val="100000"/>
              </a:lnSpc>
            </a:pPr>
            <a:r>
              <a:rPr lang="en-US" sz="1800" dirty="0" smtClean="0">
                <a:latin typeface="Calibri Light" panose="020F0302020204030204" pitchFamily="34" charset="0"/>
              </a:rPr>
              <a:t>Incoming Visual and CMM Inspection of Dressed LCLS-II Production Cavities</a:t>
            </a:r>
            <a:endParaRPr lang="en-US" sz="1800" dirty="0">
              <a:latin typeface="Calibri Light" panose="020F03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72" y="3228263"/>
            <a:ext cx="8401050" cy="129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txBox="1">
            <a:spLocks/>
          </p:cNvSpPr>
          <p:nvPr/>
        </p:nvSpPr>
        <p:spPr>
          <a:xfrm>
            <a:off x="-30403" y="2686050"/>
            <a:ext cx="9144000" cy="619125"/>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Revisions might be required based on experience with first articles</a:t>
            </a:r>
            <a:endParaRPr lang="en-US" sz="1800" dirty="0">
              <a:latin typeface="Calibri Light" panose="020F0302020204030204" pitchFamily="34" charset="0"/>
            </a:endParaRPr>
          </a:p>
        </p:txBody>
      </p:sp>
    </p:spTree>
    <p:extLst>
      <p:ext uri="{BB962C8B-B14F-4D97-AF65-F5344CB8AC3E}">
        <p14:creationId xmlns:p14="http://schemas.microsoft.com/office/powerpoint/2010/main" val="369208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30</a:t>
            </a:fld>
            <a:endParaRPr lang="en-US" dirty="0"/>
          </a:p>
        </p:txBody>
      </p:sp>
      <p:sp>
        <p:nvSpPr>
          <p:cNvPr id="3" name="Title 2"/>
          <p:cNvSpPr>
            <a:spLocks noGrp="1"/>
          </p:cNvSpPr>
          <p:nvPr>
            <p:ph type="title"/>
          </p:nvPr>
        </p:nvSpPr>
        <p:spPr/>
        <p:txBody>
          <a:bodyPr/>
          <a:lstStyle/>
          <a:p>
            <a:r>
              <a:rPr lang="en-US" dirty="0" smtClean="0"/>
              <a:t>Cavity Delivery Schedule</a:t>
            </a:r>
            <a:endParaRPr lang="en-US" dirty="0"/>
          </a:p>
        </p:txBody>
      </p:sp>
      <p:sp>
        <p:nvSpPr>
          <p:cNvPr id="4" name="Footer Placeholder 3"/>
          <p:cNvSpPr>
            <a:spLocks noGrp="1"/>
          </p:cNvSpPr>
          <p:nvPr>
            <p:ph type="ftr" sz="quarter" idx="13"/>
          </p:nvPr>
        </p:nvSpPr>
        <p:spPr/>
        <p:txBody>
          <a:bodyPr/>
          <a:lstStyle/>
          <a:p>
            <a:r>
              <a:rPr lang="en-US" smtClean="0"/>
              <a:t>LCLS-II Director’s CD-2/3 Review, October 20-22, 2015</a:t>
            </a:r>
            <a:endParaRPr lang="en-US" dirty="0"/>
          </a:p>
        </p:txBody>
      </p:sp>
      <p:sp>
        <p:nvSpPr>
          <p:cNvPr id="5" name="Content Placeholder 4"/>
          <p:cNvSpPr>
            <a:spLocks noGrp="1"/>
          </p:cNvSpPr>
          <p:nvPr>
            <p:ph sz="quarter" idx="14"/>
          </p:nvPr>
        </p:nvSpPr>
        <p:spPr/>
        <p:txBody>
          <a:bodyPr>
            <a:normAutofit lnSpcReduction="10000"/>
          </a:bodyPr>
          <a:lstStyle/>
          <a:p>
            <a:pPr marL="342900" indent="-342900">
              <a:buFontTx/>
              <a:buChar char="-"/>
            </a:pPr>
            <a:r>
              <a:rPr lang="en-US" dirty="0"/>
              <a:t>Schedule for </a:t>
            </a:r>
            <a:r>
              <a:rPr lang="en-US" dirty="0" smtClean="0"/>
              <a:t>delivery of 133 Cavities</a:t>
            </a:r>
          </a:p>
          <a:p>
            <a:pPr marL="800100" lvl="1" indent="-342900">
              <a:buFontTx/>
              <a:buChar char="-"/>
            </a:pPr>
            <a:r>
              <a:rPr lang="en-US" dirty="0" smtClean="0"/>
              <a:t>First eight production cavities (RI) at </a:t>
            </a:r>
            <a:r>
              <a:rPr lang="en-US" dirty="0" err="1" smtClean="0"/>
              <a:t>Jlab</a:t>
            </a:r>
            <a:endParaRPr lang="en-US" dirty="0" smtClean="0"/>
          </a:p>
          <a:p>
            <a:pPr marL="800100" lvl="1" indent="-342900">
              <a:buFontTx/>
              <a:buChar char="-"/>
            </a:pPr>
            <a:r>
              <a:rPr lang="en-US" dirty="0" smtClean="0"/>
              <a:t>Eight more scheduled during Sept at </a:t>
            </a:r>
            <a:r>
              <a:rPr lang="en-US" dirty="0" err="1" smtClean="0"/>
              <a:t>Jlab</a:t>
            </a:r>
            <a:r>
              <a:rPr lang="en-US" dirty="0" smtClean="0"/>
              <a:t> (EZ).</a:t>
            </a:r>
          </a:p>
          <a:p>
            <a:pPr marL="800100" lvl="1" indent="-342900">
              <a:buFontTx/>
              <a:buChar char="-"/>
            </a:pPr>
            <a:r>
              <a:rPr lang="en-US" dirty="0" smtClean="0"/>
              <a:t> 4 cavities per week Oct 16 through mid-Feb 17.</a:t>
            </a:r>
          </a:p>
          <a:p>
            <a:pPr marL="800100" lvl="1" indent="-342900">
              <a:buFontTx/>
              <a:buChar char="-"/>
            </a:pPr>
            <a:r>
              <a:rPr lang="en-US" dirty="0" smtClean="0"/>
              <a:t> 8 cavities per week mid-Feb 17 through mid-Apr 17.</a:t>
            </a:r>
          </a:p>
          <a:p>
            <a:pPr marL="800100" lvl="1" indent="-342900">
              <a:buFontTx/>
              <a:buChar char="-"/>
            </a:pPr>
            <a:r>
              <a:rPr lang="en-US" dirty="0" smtClean="0"/>
              <a:t> 4 cavities per week May 17 through June 17</a:t>
            </a:r>
          </a:p>
          <a:p>
            <a:pPr marL="800100" lvl="1" indent="-342900">
              <a:buFontTx/>
              <a:buChar char="-"/>
            </a:pPr>
            <a:r>
              <a:rPr lang="en-US" dirty="0" smtClean="0"/>
              <a:t>Assemble one string (8 cavities) every 5 weeks</a:t>
            </a:r>
          </a:p>
          <a:p>
            <a:pPr marL="800100" lvl="1" indent="-342900">
              <a:buFontTx/>
              <a:buChar char="-"/>
            </a:pPr>
            <a:r>
              <a:rPr lang="en-US" dirty="0" smtClean="0"/>
              <a:t>Qualified cavities not needed for the next string assembly will be </a:t>
            </a:r>
            <a:r>
              <a:rPr lang="en-US" dirty="0" err="1" smtClean="0"/>
              <a:t>valved</a:t>
            </a:r>
            <a:r>
              <a:rPr lang="en-US" dirty="0" smtClean="0"/>
              <a:t> out under vacuum, bagged and stored outside the cleanroom in their original shipping containers</a:t>
            </a:r>
          </a:p>
          <a:p>
            <a:pPr marL="342900" indent="-342900">
              <a:buFontTx/>
              <a:buChar char="-"/>
            </a:pPr>
            <a:r>
              <a:rPr lang="en-US" dirty="0" smtClean="0"/>
              <a:t>Parts in Circulation Plan</a:t>
            </a:r>
          </a:p>
          <a:p>
            <a:pPr marL="800100" lvl="1" indent="-342900">
              <a:buFontTx/>
              <a:buChar char="-"/>
            </a:pPr>
            <a:r>
              <a:rPr lang="en-US" dirty="0" smtClean="0"/>
              <a:t>50% of cavity total PIC allotted based on 5 </a:t>
            </a:r>
            <a:r>
              <a:rPr lang="en-US" dirty="0" err="1" smtClean="0"/>
              <a:t>wk</a:t>
            </a:r>
            <a:r>
              <a:rPr lang="en-US" dirty="0" smtClean="0"/>
              <a:t>/CM</a:t>
            </a:r>
          </a:p>
          <a:p>
            <a:pPr marL="800100" lvl="1" indent="-342900">
              <a:buFontTx/>
              <a:buChar char="-"/>
            </a:pPr>
            <a:r>
              <a:rPr lang="en-US" dirty="0" smtClean="0"/>
              <a:t>PIC returned to vendor after string assembly</a:t>
            </a:r>
          </a:p>
          <a:p>
            <a:pPr marL="800100" lvl="1" indent="-342900">
              <a:buFontTx/>
              <a:buChar char="-"/>
            </a:pPr>
            <a:endParaRPr lang="en-US" dirty="0"/>
          </a:p>
          <a:p>
            <a:endParaRPr lang="en-US" dirty="0"/>
          </a:p>
        </p:txBody>
      </p:sp>
    </p:spTree>
    <p:extLst>
      <p:ext uri="{BB962C8B-B14F-4D97-AF65-F5344CB8AC3E}">
        <p14:creationId xmlns:p14="http://schemas.microsoft.com/office/powerpoint/2010/main" val="3243048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22464"/>
          </a:xfrm>
        </p:spPr>
        <p:txBody>
          <a:bodyPr/>
          <a:lstStyle/>
          <a:p>
            <a:pPr marL="457200"/>
            <a:r>
              <a:rPr lang="en-US" sz="2800" dirty="0" smtClean="0">
                <a:latin typeface="Calibri Light" panose="020F0302020204030204" pitchFamily="34" charset="0"/>
              </a:rPr>
              <a:t>VTA Performance Summary for JLab’s Production Cavities</a:t>
            </a:r>
            <a:br>
              <a:rPr lang="en-US" sz="2800" dirty="0" smtClean="0">
                <a:latin typeface="Calibri Light" panose="020F0302020204030204" pitchFamily="34" charset="0"/>
              </a:rPr>
            </a:br>
            <a:r>
              <a:rPr lang="en-US" sz="2800" dirty="0" smtClean="0">
                <a:latin typeface="Calibri Light" panose="020F0302020204030204" pitchFamily="34" charset="0"/>
              </a:rPr>
              <a:t>(Status 9/10/2016)</a:t>
            </a:r>
            <a:endParaRPr lang="en-US" sz="2800" dirty="0">
              <a:latin typeface="Calibri Light" panose="020F0302020204030204" pitchFamily="34" charset="0"/>
            </a:endParaRPr>
          </a:p>
        </p:txBody>
      </p:sp>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graphicFrame>
        <p:nvGraphicFramePr>
          <p:cNvPr id="74" name="Table 73"/>
          <p:cNvGraphicFramePr>
            <a:graphicFrameLocks noGrp="1"/>
          </p:cNvGraphicFramePr>
          <p:nvPr>
            <p:extLst>
              <p:ext uri="{D42A27DB-BD31-4B8C-83A1-F6EECF244321}">
                <p14:modId xmlns:p14="http://schemas.microsoft.com/office/powerpoint/2010/main" val="3291553755"/>
              </p:ext>
            </p:extLst>
          </p:nvPr>
        </p:nvGraphicFramePr>
        <p:xfrm>
          <a:off x="103780" y="1155705"/>
          <a:ext cx="6614415" cy="4230990"/>
        </p:xfrm>
        <a:graphic>
          <a:graphicData uri="http://schemas.openxmlformats.org/drawingml/2006/table">
            <a:tbl>
              <a:tblPr/>
              <a:tblGrid>
                <a:gridCol w="621094"/>
                <a:gridCol w="1083374"/>
                <a:gridCol w="890460"/>
                <a:gridCol w="919607"/>
                <a:gridCol w="639762"/>
                <a:gridCol w="1053656"/>
                <a:gridCol w="1406462"/>
              </a:tblGrid>
              <a:tr h="447673">
                <a:tc>
                  <a:txBody>
                    <a:bodyPr/>
                    <a:lstStyle/>
                    <a:p>
                      <a:pPr algn="ctr" fontAlgn="ctr"/>
                      <a:r>
                        <a:rPr lang="en-US" sz="1400" b="1" i="0" u="none" strike="noStrike" dirty="0" smtClean="0">
                          <a:solidFill>
                            <a:srgbClr val="000000"/>
                          </a:solidFill>
                          <a:effectLst/>
                          <a:latin typeface="Calibri Light" panose="020F0302020204030204" pitchFamily="34" charset="0"/>
                        </a:rPr>
                        <a:t>Cav.</a:t>
                      </a:r>
                      <a:r>
                        <a:rPr lang="en-US" sz="1400" b="1" i="0" u="none" strike="noStrike" baseline="0" dirty="0" smtClean="0">
                          <a:solidFill>
                            <a:srgbClr val="000000"/>
                          </a:solidFill>
                          <a:effectLst/>
                          <a:latin typeface="Calibri Light" panose="020F0302020204030204" pitchFamily="34" charset="0"/>
                        </a:rPr>
                        <a:t> </a:t>
                      </a:r>
                      <a:r>
                        <a:rPr lang="en-US" sz="1400" b="1" i="0" u="none" strike="noStrike" dirty="0" smtClean="0">
                          <a:solidFill>
                            <a:srgbClr val="000000"/>
                          </a:solidFill>
                          <a:effectLst/>
                          <a:latin typeface="Calibri Light" panose="020F0302020204030204" pitchFamily="34" charset="0"/>
                        </a:rPr>
                        <a:t>SN</a:t>
                      </a: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effectLst/>
                          <a:latin typeface="Calibri Light" panose="020F0302020204030204" pitchFamily="34" charset="0"/>
                        </a:rPr>
                        <a:t>Initial FE onset</a:t>
                      </a:r>
                    </a:p>
                    <a:p>
                      <a:pPr algn="ctr" fontAlgn="ctr"/>
                      <a:r>
                        <a:rPr lang="en-US" sz="1400" b="1" i="0" u="none" strike="noStrike" dirty="0" smtClean="0">
                          <a:solidFill>
                            <a:srgbClr val="000000"/>
                          </a:solidFill>
                          <a:effectLst/>
                          <a:latin typeface="Calibri Light" panose="020F0302020204030204" pitchFamily="34" charset="0"/>
                        </a:rPr>
                        <a:t>(MV/m)</a:t>
                      </a: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effectLst/>
                          <a:latin typeface="Calibri Light" panose="020F0302020204030204" pitchFamily="34" charset="0"/>
                        </a:rPr>
                        <a:t>Q</a:t>
                      </a:r>
                      <a:r>
                        <a:rPr lang="en-US" sz="1400" b="1" i="0" u="none" strike="noStrike" baseline="-25000" dirty="0" smtClean="0">
                          <a:solidFill>
                            <a:srgbClr val="000000"/>
                          </a:solidFill>
                          <a:effectLst/>
                          <a:latin typeface="Calibri Light" panose="020F0302020204030204" pitchFamily="34" charset="0"/>
                        </a:rPr>
                        <a:t>0</a:t>
                      </a:r>
                      <a:r>
                        <a:rPr lang="en-US" sz="1400" b="1" i="0" u="none" strike="noStrike" baseline="0" dirty="0" smtClean="0">
                          <a:solidFill>
                            <a:srgbClr val="000000"/>
                          </a:solidFill>
                          <a:effectLst/>
                          <a:latin typeface="Calibri Light" panose="020F0302020204030204" pitchFamily="34" charset="0"/>
                        </a:rPr>
                        <a:t> at 2K</a:t>
                      </a:r>
                    </a:p>
                    <a:p>
                      <a:pPr algn="ctr" fontAlgn="ctr"/>
                      <a:r>
                        <a:rPr lang="en-US" sz="1400" b="1" i="0" u="none" strike="noStrike" baseline="0" dirty="0" smtClean="0">
                          <a:solidFill>
                            <a:srgbClr val="000000"/>
                          </a:solidFill>
                          <a:effectLst/>
                          <a:latin typeface="Calibri Light" panose="020F0302020204030204" pitchFamily="34" charset="0"/>
                        </a:rPr>
                        <a:t>at 16 MV/m</a:t>
                      </a: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effectLst/>
                          <a:latin typeface="Calibri Light" panose="020F0302020204030204" pitchFamily="34" charset="0"/>
                        </a:rPr>
                        <a:t>Final</a:t>
                      </a:r>
                    </a:p>
                    <a:p>
                      <a:pPr algn="ctr" fontAlgn="ctr"/>
                      <a:r>
                        <a:rPr lang="en-US" sz="1400" b="1" i="0" u="none" strike="noStrike" dirty="0" smtClean="0">
                          <a:solidFill>
                            <a:srgbClr val="000000"/>
                          </a:solidFill>
                          <a:effectLst/>
                          <a:latin typeface="Calibri Light" panose="020F0302020204030204" pitchFamily="34" charset="0"/>
                        </a:rPr>
                        <a:t>E</a:t>
                      </a:r>
                      <a:r>
                        <a:rPr lang="en-US" sz="1400" b="1" i="0" u="none" strike="noStrike" baseline="-25000" dirty="0" smtClean="0">
                          <a:solidFill>
                            <a:srgbClr val="000000"/>
                          </a:solidFill>
                          <a:effectLst/>
                          <a:latin typeface="Calibri Light" panose="020F0302020204030204" pitchFamily="34" charset="0"/>
                        </a:rPr>
                        <a:t>max</a:t>
                      </a:r>
                      <a:r>
                        <a:rPr lang="en-US" sz="1400" b="1" i="0" u="none" strike="noStrike" dirty="0" smtClean="0">
                          <a:solidFill>
                            <a:srgbClr val="000000"/>
                          </a:solidFill>
                          <a:effectLst/>
                          <a:latin typeface="Calibri Light" panose="020F0302020204030204" pitchFamily="34" charset="0"/>
                        </a:rPr>
                        <a:t> (MV/m)</a:t>
                      </a: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effectLst/>
                          <a:latin typeface="Calibri Light" panose="020F0302020204030204" pitchFamily="34" charset="0"/>
                        </a:rPr>
                        <a:t>Final</a:t>
                      </a:r>
                      <a:r>
                        <a:rPr lang="en-US" sz="1400" b="1" i="0" u="none" strike="noStrike" baseline="0" dirty="0" smtClean="0">
                          <a:solidFill>
                            <a:srgbClr val="000000"/>
                          </a:solidFill>
                          <a:effectLst/>
                          <a:latin typeface="Calibri Light" panose="020F0302020204030204" pitchFamily="34" charset="0"/>
                        </a:rPr>
                        <a:t> </a:t>
                      </a:r>
                      <a:r>
                        <a:rPr lang="en-US" sz="1400" b="1" i="0" u="none" strike="noStrike" dirty="0" smtClean="0">
                          <a:solidFill>
                            <a:srgbClr val="000000"/>
                          </a:solidFill>
                          <a:effectLst/>
                          <a:latin typeface="Calibri Light" panose="020F0302020204030204" pitchFamily="34" charset="0"/>
                        </a:rPr>
                        <a:t>Q</a:t>
                      </a:r>
                      <a:r>
                        <a:rPr lang="en-US" sz="1400" b="1" i="0" u="none" strike="noStrike" baseline="-25000" dirty="0" smtClean="0">
                          <a:solidFill>
                            <a:srgbClr val="000000"/>
                          </a:solidFill>
                          <a:effectLst/>
                          <a:latin typeface="Calibri Light" panose="020F0302020204030204" pitchFamily="34" charset="0"/>
                        </a:rPr>
                        <a:t>0</a:t>
                      </a:r>
                    </a:p>
                    <a:p>
                      <a:pPr algn="ctr" fontAlgn="ctr"/>
                      <a:r>
                        <a:rPr lang="en-US" sz="1400" b="1" i="0" u="none" strike="noStrike" dirty="0" smtClean="0">
                          <a:solidFill>
                            <a:srgbClr val="000000"/>
                          </a:solidFill>
                          <a:effectLst/>
                          <a:latin typeface="Calibri Light" panose="020F0302020204030204" pitchFamily="34" charset="0"/>
                        </a:rPr>
                        <a:t>at</a:t>
                      </a:r>
                      <a:r>
                        <a:rPr lang="en-US" sz="1400" b="1" i="0" u="none" strike="noStrike" baseline="0" dirty="0" smtClean="0">
                          <a:solidFill>
                            <a:srgbClr val="000000"/>
                          </a:solidFill>
                          <a:effectLst/>
                          <a:latin typeface="Calibri Light" panose="020F0302020204030204" pitchFamily="34" charset="0"/>
                        </a:rPr>
                        <a:t> </a:t>
                      </a:r>
                      <a:r>
                        <a:rPr lang="en-US" sz="1400" b="1" i="0" u="none" strike="noStrike" dirty="0" smtClean="0">
                          <a:solidFill>
                            <a:srgbClr val="000000"/>
                          </a:solidFill>
                          <a:effectLst/>
                          <a:latin typeface="Calibri Light" panose="020F0302020204030204" pitchFamily="34" charset="0"/>
                        </a:rPr>
                        <a:t>E</a:t>
                      </a:r>
                      <a:r>
                        <a:rPr lang="en-US" sz="1400" b="1" i="0" u="none" strike="noStrike" baseline="-25000" dirty="0" smtClean="0">
                          <a:solidFill>
                            <a:srgbClr val="000000"/>
                          </a:solidFill>
                          <a:effectLst/>
                          <a:latin typeface="Calibri Light" panose="020F0302020204030204" pitchFamily="34" charset="0"/>
                        </a:rPr>
                        <a:t>max</a:t>
                      </a: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effectLst/>
                          <a:latin typeface="Calibri Light" panose="020F0302020204030204" pitchFamily="34" charset="0"/>
                        </a:rPr>
                        <a:t>Final radiation</a:t>
                      </a:r>
                    </a:p>
                    <a:p>
                      <a:pPr algn="ctr" fontAlgn="ctr"/>
                      <a:r>
                        <a:rPr lang="en-US" sz="1400" b="1" i="0" u="none" strike="noStrike" dirty="0" smtClean="0">
                          <a:solidFill>
                            <a:srgbClr val="000000"/>
                          </a:solidFill>
                          <a:effectLst/>
                          <a:latin typeface="Calibri Light" panose="020F0302020204030204" pitchFamily="34" charset="0"/>
                        </a:rPr>
                        <a:t>max </a:t>
                      </a: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smtClean="0">
                          <a:solidFill>
                            <a:srgbClr val="000000"/>
                          </a:solidFill>
                          <a:effectLst/>
                          <a:latin typeface="Calibri Light" panose="020F0302020204030204" pitchFamily="34" charset="0"/>
                        </a:rPr>
                        <a:t>Comment</a:t>
                      </a:r>
                    </a:p>
                    <a:p>
                      <a:pPr algn="ctr" fontAlgn="ctr"/>
                      <a:endParaRPr lang="en-US" sz="1400" b="1"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23837">
                <a:tc>
                  <a:txBody>
                    <a:bodyPr/>
                    <a:lstStyle/>
                    <a:p>
                      <a:pPr algn="ctr" fontAlgn="b"/>
                      <a:r>
                        <a:rPr lang="en-US" sz="1400" b="0" i="0" u="none" strike="noStrike" dirty="0" smtClean="0">
                          <a:solidFill>
                            <a:srgbClr val="000000"/>
                          </a:solidFill>
                          <a:effectLst/>
                          <a:latin typeface="Calibri Light" panose="020F0302020204030204" pitchFamily="34" charset="0"/>
                        </a:rPr>
                        <a:t>0005</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No</a:t>
                      </a:r>
                      <a:r>
                        <a:rPr lang="en-US" sz="1400" b="0" i="0" u="none" strike="noStrike" baseline="0" dirty="0" smtClean="0">
                          <a:solidFill>
                            <a:srgbClr val="000000"/>
                          </a:solidFill>
                          <a:effectLst/>
                          <a:latin typeface="Calibri Light" panose="020F0302020204030204" pitchFamily="34" charset="0"/>
                        </a:rPr>
                        <a:t> FE</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smtClean="0">
                          <a:solidFill>
                            <a:srgbClr val="FF0000"/>
                          </a:solidFill>
                          <a:effectLst/>
                          <a:latin typeface="Calibri Light" panose="020F0302020204030204" pitchFamily="34" charset="0"/>
                        </a:rPr>
                        <a:t>2.2</a:t>
                      </a:r>
                      <a:r>
                        <a:rPr lang="en-US" sz="1400" b="1" i="0" u="none" strike="noStrike" baseline="0" dirty="0" smtClean="0">
                          <a:solidFill>
                            <a:srgbClr val="FF0000"/>
                          </a:solidFill>
                          <a:effectLst/>
                          <a:latin typeface="Calibri Light" panose="020F0302020204030204" pitchFamily="34" charset="0"/>
                        </a:rPr>
                        <a:t>e10</a:t>
                      </a:r>
                      <a:endParaRPr lang="en-US" sz="1400" b="1" i="0" u="none" strike="noStrike" dirty="0">
                        <a:solidFill>
                          <a:srgbClr val="FF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FF0000"/>
                          </a:solidFill>
                          <a:effectLst/>
                          <a:latin typeface="Calibri Light" panose="020F030202020403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2.2e10</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0.001 mR/h</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Light" panose="020F0302020204030204" pitchFamily="34" charset="0"/>
                        </a:rPr>
                        <a:t>Quench Limited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47673">
                <a:tc>
                  <a:txBody>
                    <a:bodyPr/>
                    <a:lstStyle/>
                    <a:p>
                      <a:pPr marL="0" algn="ctr" defTabSz="914400" rtl="0" eaLnBrk="1" fontAlgn="b" latinLnBrk="0" hangingPunct="1"/>
                      <a:r>
                        <a:rPr lang="en-US" sz="1400" b="0" i="0" u="none" strike="noStrike" kern="1200" dirty="0" smtClean="0">
                          <a:solidFill>
                            <a:srgbClr val="000000"/>
                          </a:solidFill>
                          <a:effectLst/>
                          <a:latin typeface="Calibri Light" panose="020F0302020204030204" pitchFamily="34" charset="0"/>
                          <a:ea typeface="+mn-ea"/>
                          <a:cs typeface="+mn-cs"/>
                        </a:rPr>
                        <a:t>0002</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0" i="0" u="none" strike="noStrike" kern="1200" dirty="0" smtClean="0">
                          <a:solidFill>
                            <a:srgbClr val="000000"/>
                          </a:solidFill>
                          <a:effectLst/>
                          <a:latin typeface="Calibri Light" panose="020F0302020204030204" pitchFamily="34" charset="0"/>
                          <a:ea typeface="+mn-ea"/>
                          <a:cs typeface="+mn-cs"/>
                        </a:rPr>
                        <a:t>No</a:t>
                      </a:r>
                      <a:r>
                        <a:rPr lang="en-US" sz="1400" b="0" i="0" u="none" strike="noStrike" kern="1200" baseline="0" dirty="0" smtClean="0">
                          <a:solidFill>
                            <a:srgbClr val="000000"/>
                          </a:solidFill>
                          <a:effectLst/>
                          <a:latin typeface="Calibri Light" panose="020F0302020204030204" pitchFamily="34" charset="0"/>
                          <a:ea typeface="+mn-ea"/>
                          <a:cs typeface="+mn-cs"/>
                        </a:rPr>
                        <a:t> FE</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0" i="0" u="none" strike="noStrike" kern="1200" dirty="0" smtClean="0">
                          <a:solidFill>
                            <a:srgbClr val="000000"/>
                          </a:solidFill>
                          <a:effectLst/>
                          <a:latin typeface="Calibri Light" panose="020F0302020204030204" pitchFamily="34" charset="0"/>
                          <a:ea typeface="+mn-ea"/>
                          <a:cs typeface="+mn-cs"/>
                        </a:rPr>
                        <a:t>2.6e10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Light" panose="020F0302020204030204" pitchFamily="34" charset="0"/>
                          <a:ea typeface="+mn-ea"/>
                          <a:cs typeface="+mn-cs"/>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0" i="0" u="none" strike="noStrike" kern="1200" dirty="0" smtClean="0">
                          <a:solidFill>
                            <a:srgbClr val="000000"/>
                          </a:solidFill>
                          <a:effectLst/>
                          <a:latin typeface="Calibri Light" panose="020F0302020204030204" pitchFamily="34" charset="0"/>
                          <a:ea typeface="+mn-ea"/>
                          <a:cs typeface="+mn-cs"/>
                        </a:rPr>
                        <a:t>2.6e10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0" i="0" u="none" strike="noStrike" kern="1200" dirty="0" smtClean="0">
                          <a:solidFill>
                            <a:srgbClr val="000000"/>
                          </a:solidFill>
                          <a:effectLst/>
                          <a:latin typeface="Calibri Light" panose="020F0302020204030204" pitchFamily="34" charset="0"/>
                          <a:ea typeface="+mn-ea"/>
                          <a:cs typeface="+mn-cs"/>
                        </a:rPr>
                        <a:t>0.006 mR/h</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Light" panose="020F0302020204030204" pitchFamily="34" charset="0"/>
                          <a:ea typeface="+mn-ea"/>
                          <a:cs typeface="+mn-cs"/>
                        </a:rPr>
                        <a:t>Post </a:t>
                      </a:r>
                      <a:r>
                        <a:rPr lang="en-US" sz="1400" b="0" i="0" u="none" strike="noStrike" kern="1200" dirty="0" smtClean="0">
                          <a:solidFill>
                            <a:srgbClr val="000000"/>
                          </a:solidFill>
                          <a:effectLst/>
                          <a:latin typeface="Calibri Light" panose="020F0302020204030204" pitchFamily="34" charset="0"/>
                          <a:ea typeface="+mn-ea"/>
                          <a:cs typeface="+mn-cs"/>
                        </a:rPr>
                        <a:t>degauss </a:t>
                      </a:r>
                      <a:r>
                        <a:rPr lang="en-US" sz="1400" b="0" i="0" u="none" strike="noStrike" kern="1200" dirty="0">
                          <a:solidFill>
                            <a:srgbClr val="000000"/>
                          </a:solidFill>
                          <a:effectLst/>
                          <a:latin typeface="Calibri Light" panose="020F0302020204030204" pitchFamily="34" charset="0"/>
                          <a:ea typeface="+mn-ea"/>
                          <a:cs typeface="+mn-cs"/>
                        </a:rPr>
                        <a:t>of </a:t>
                      </a:r>
                      <a:r>
                        <a:rPr lang="en-US" sz="1400" b="0" i="0" u="none" strike="noStrike" kern="1200" dirty="0" smtClean="0">
                          <a:solidFill>
                            <a:srgbClr val="000000"/>
                          </a:solidFill>
                          <a:effectLst/>
                          <a:latin typeface="Calibri Light" panose="020F0302020204030204" pitchFamily="34" charset="0"/>
                          <a:ea typeface="+mn-ea"/>
                          <a:cs typeface="+mn-cs"/>
                        </a:rPr>
                        <a:t>HV</a:t>
                      </a:r>
                      <a:r>
                        <a:rPr lang="en-US" sz="1400" b="0" i="0" u="none" strike="noStrike" kern="1200" dirty="0">
                          <a:solidFill>
                            <a:srgbClr val="000000"/>
                          </a:solidFill>
                          <a:effectLst/>
                          <a:latin typeface="Calibri Light" panose="020F0302020204030204" pitchFamily="34" charset="0"/>
                          <a:ea typeface="+mn-ea"/>
                          <a:cs typeface="+mn-cs"/>
                        </a:rPr>
                        <a:t/>
                      </a:r>
                      <a:br>
                        <a:rPr lang="en-US" sz="1400" b="0" i="0" u="none" strike="noStrike" kern="1200" dirty="0">
                          <a:solidFill>
                            <a:srgbClr val="000000"/>
                          </a:solidFill>
                          <a:effectLst/>
                          <a:latin typeface="Calibri Light" panose="020F0302020204030204" pitchFamily="34" charset="0"/>
                          <a:ea typeface="+mn-ea"/>
                          <a:cs typeface="+mn-cs"/>
                        </a:rPr>
                      </a:br>
                      <a:r>
                        <a:rPr lang="en-US" sz="1400" b="0" i="0" u="none" strike="noStrike" kern="1200" dirty="0">
                          <a:solidFill>
                            <a:srgbClr val="000000"/>
                          </a:solidFill>
                          <a:effectLst/>
                          <a:latin typeface="Calibri Light" panose="020F0302020204030204" pitchFamily="34" charset="0"/>
                          <a:ea typeface="+mn-ea"/>
                          <a:cs typeface="+mn-cs"/>
                        </a:rPr>
                        <a:t>Admin Limited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23837">
                <a:tc>
                  <a:txBody>
                    <a:bodyPr/>
                    <a:lstStyle/>
                    <a:p>
                      <a:pPr algn="ctr" fontAlgn="b"/>
                      <a:r>
                        <a:rPr lang="en-US" sz="1400" b="0" i="0" u="none" strike="noStrike" dirty="0" smtClean="0">
                          <a:solidFill>
                            <a:srgbClr val="000000"/>
                          </a:solidFill>
                          <a:effectLst/>
                          <a:latin typeface="Calibri Light" panose="020F0302020204030204" pitchFamily="34" charset="0"/>
                        </a:rPr>
                        <a:t>0001</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No</a:t>
                      </a:r>
                      <a:r>
                        <a:rPr lang="en-US" sz="1400" b="0" i="0" u="none" strike="noStrike" baseline="0" dirty="0" smtClean="0">
                          <a:solidFill>
                            <a:srgbClr val="000000"/>
                          </a:solidFill>
                          <a:effectLst/>
                          <a:latin typeface="Calibri Light" panose="020F0302020204030204" pitchFamily="34" charset="0"/>
                        </a:rPr>
                        <a:t> FE</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smtClean="0">
                          <a:solidFill>
                            <a:srgbClr val="FF0000"/>
                          </a:solidFill>
                          <a:effectLst/>
                          <a:latin typeface="Calibri Light" panose="020F0302020204030204" pitchFamily="34" charset="0"/>
                        </a:rPr>
                        <a:t>2.3</a:t>
                      </a:r>
                      <a:r>
                        <a:rPr lang="en-US" sz="1400" b="1" i="0" u="none" strike="noStrike" baseline="0" dirty="0" smtClean="0">
                          <a:solidFill>
                            <a:srgbClr val="FF0000"/>
                          </a:solidFill>
                          <a:effectLst/>
                          <a:latin typeface="Calibri Light" panose="020F0302020204030204" pitchFamily="34" charset="0"/>
                        </a:rPr>
                        <a:t>e10</a:t>
                      </a:r>
                      <a:endParaRPr lang="en-US" sz="1400" b="1" i="0" u="none" strike="noStrike" dirty="0">
                        <a:solidFill>
                          <a:srgbClr val="FF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Light" panose="020F030202020403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1.7e10</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0.001 mR/h</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Light" panose="020F0302020204030204" pitchFamily="34" charset="0"/>
                        </a:rPr>
                        <a:t>Admin Limited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47673">
                <a:tc>
                  <a:txBody>
                    <a:bodyPr/>
                    <a:lstStyle/>
                    <a:p>
                      <a:pPr algn="ctr" fontAlgn="b"/>
                      <a:r>
                        <a:rPr lang="en-US" sz="1400" b="0" i="0" u="none" strike="noStrike" dirty="0" smtClean="0">
                          <a:solidFill>
                            <a:srgbClr val="000000"/>
                          </a:solidFill>
                          <a:effectLst/>
                          <a:latin typeface="Calibri Light" panose="020F0302020204030204" pitchFamily="34" charset="0"/>
                        </a:rPr>
                        <a:t>0004</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No</a:t>
                      </a:r>
                      <a:r>
                        <a:rPr lang="en-US" sz="1400" b="0" i="0" u="none" strike="noStrike" baseline="0" dirty="0" smtClean="0">
                          <a:solidFill>
                            <a:srgbClr val="000000"/>
                          </a:solidFill>
                          <a:effectLst/>
                          <a:latin typeface="Calibri Light" panose="020F0302020204030204" pitchFamily="34" charset="0"/>
                        </a:rPr>
                        <a:t> FE</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2.5</a:t>
                      </a:r>
                      <a:r>
                        <a:rPr lang="en-US" sz="1400" b="0" i="0" u="none" strike="noStrike" baseline="0" dirty="0" smtClean="0">
                          <a:solidFill>
                            <a:srgbClr val="000000"/>
                          </a:solidFill>
                          <a:effectLst/>
                          <a:latin typeface="Calibri Light" panose="020F0302020204030204" pitchFamily="34" charset="0"/>
                        </a:rPr>
                        <a:t>e10</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21.0</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2.5e10</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smtClean="0">
                          <a:solidFill>
                            <a:srgbClr val="000000"/>
                          </a:solidFill>
                          <a:effectLst/>
                          <a:latin typeface="Calibri Light" panose="020F0302020204030204" pitchFamily="34" charset="0"/>
                        </a:rPr>
                        <a:t>0.004 mR/h</a:t>
                      </a:r>
                      <a:endParaRPr lang="en-US" sz="1400" b="0" i="0" u="none" strike="noStrike" dirty="0">
                        <a:solidFill>
                          <a:srgbClr val="000000"/>
                        </a:solidFill>
                        <a:effectLst/>
                        <a:latin typeface="Calibri Light" panose="020F03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000000"/>
                          </a:solidFill>
                          <a:effectLst/>
                          <a:latin typeface="Calibri Light" panose="020F0302020204030204" pitchFamily="34" charset="0"/>
                        </a:rPr>
                        <a:t>Cable </a:t>
                      </a:r>
                      <a:r>
                        <a:rPr lang="en-US" sz="1400" b="0" i="0" u="none" strike="noStrike" dirty="0" smtClean="0">
                          <a:solidFill>
                            <a:srgbClr val="000000"/>
                          </a:solidFill>
                          <a:effectLst/>
                          <a:latin typeface="Calibri Light" panose="020F0302020204030204" pitchFamily="34" charset="0"/>
                        </a:rPr>
                        <a:t>BD </a:t>
                      </a:r>
                      <a:r>
                        <a:rPr lang="en-US" sz="1400" b="0" i="0" u="none" strike="noStrike" dirty="0">
                          <a:solidFill>
                            <a:srgbClr val="000000"/>
                          </a:solidFill>
                          <a:effectLst/>
                          <a:latin typeface="Calibri Light" panose="020F0302020204030204" pitchFamily="34" charset="0"/>
                        </a:rPr>
                        <a:t>limited </a:t>
                      </a:r>
                      <a:r>
                        <a:rPr lang="en-US" sz="1400" b="0" i="0" u="none" strike="noStrike" baseline="0" dirty="0" smtClean="0">
                          <a:solidFill>
                            <a:srgbClr val="000000"/>
                          </a:solidFill>
                          <a:effectLst/>
                          <a:latin typeface="Calibri Light" panose="020F0302020204030204" pitchFamily="34" charset="0"/>
                        </a:rPr>
                        <a:t/>
                      </a:r>
                      <a:br>
                        <a:rPr lang="en-US" sz="1400" b="0" i="0" u="none" strike="noStrike" baseline="0" dirty="0" smtClean="0">
                          <a:solidFill>
                            <a:srgbClr val="000000"/>
                          </a:solidFill>
                          <a:effectLst/>
                          <a:latin typeface="Calibri Light" panose="020F0302020204030204" pitchFamily="34" charset="0"/>
                        </a:rPr>
                      </a:br>
                      <a:r>
                        <a:rPr lang="en-US" sz="1400" b="0" i="0" u="none" strike="noStrike" dirty="0" smtClean="0">
                          <a:solidFill>
                            <a:srgbClr val="000000"/>
                          </a:solidFill>
                          <a:effectLst/>
                          <a:latin typeface="Calibri Light" panose="020F0302020204030204" pitchFamily="34" charset="0"/>
                        </a:rPr>
                        <a:t>21 </a:t>
                      </a:r>
                      <a:r>
                        <a:rPr lang="en-US" sz="1400" b="0" i="0" u="none" strike="noStrike" dirty="0">
                          <a:solidFill>
                            <a:srgbClr val="000000"/>
                          </a:solidFill>
                          <a:effectLst/>
                          <a:latin typeface="Calibri Light" panose="020F0302020204030204" pitchFamily="34" charset="0"/>
                        </a:rPr>
                        <a:t>MV/m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47673">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0009</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No</a:t>
                      </a:r>
                      <a:r>
                        <a:rPr lang="en-US" sz="1400" b="0" i="0" u="none" strike="noStrike" kern="1200" baseline="0" dirty="0" smtClean="0">
                          <a:solidFill>
                            <a:srgbClr val="000000"/>
                          </a:solidFill>
                          <a:effectLst/>
                          <a:latin typeface="Calibri Light" panose="020F0302020204030204" pitchFamily="34" charset="0"/>
                          <a:ea typeface="+mn-ea"/>
                          <a:cs typeface="+mn-cs"/>
                        </a:rPr>
                        <a:t> FE</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2.7</a:t>
                      </a:r>
                      <a:r>
                        <a:rPr lang="en-US" sz="1400" b="0" i="0" u="none" strike="noStrike" kern="1200" baseline="0" dirty="0" smtClean="0">
                          <a:solidFill>
                            <a:srgbClr val="000000"/>
                          </a:solidFill>
                          <a:effectLst/>
                          <a:latin typeface="Calibri Light" panose="020F0302020204030204" pitchFamily="34" charset="0"/>
                          <a:ea typeface="+mn-ea"/>
                          <a:cs typeface="+mn-cs"/>
                        </a:rPr>
                        <a:t>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kern="1200" dirty="0" smtClean="0">
                          <a:solidFill>
                            <a:srgbClr val="FF0000"/>
                          </a:solidFill>
                          <a:effectLst/>
                          <a:latin typeface="Calibri Light" panose="020F0302020204030204" pitchFamily="34" charset="0"/>
                          <a:ea typeface="+mn-ea"/>
                          <a:cs typeface="+mn-cs"/>
                        </a:rPr>
                        <a:t>17.1</a:t>
                      </a:r>
                      <a:endParaRPr lang="en-US" sz="1400" b="1" i="0" u="none" strike="noStrike" kern="1200" dirty="0">
                        <a:solidFill>
                          <a:srgbClr val="FF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2.7e10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0.001</a:t>
                      </a:r>
                      <a:r>
                        <a:rPr lang="en-US" sz="1400" b="0" i="0" u="none" strike="noStrike" kern="1200" baseline="0" dirty="0" smtClean="0">
                          <a:solidFill>
                            <a:srgbClr val="000000"/>
                          </a:solidFill>
                          <a:effectLst/>
                          <a:latin typeface="Calibri Light" panose="020F0302020204030204" pitchFamily="34" charset="0"/>
                          <a:ea typeface="+mn-ea"/>
                          <a:cs typeface="+mn-cs"/>
                        </a:rPr>
                        <a:t> mR/h</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Quench limit </a:t>
                      </a:r>
                      <a:br>
                        <a:rPr lang="en-US" sz="1400" b="0" i="0" u="none" strike="noStrike" kern="1200" dirty="0" smtClean="0">
                          <a:solidFill>
                            <a:srgbClr val="000000"/>
                          </a:solidFill>
                          <a:effectLst/>
                          <a:latin typeface="Calibri Light" panose="020F0302020204030204" pitchFamily="34" charset="0"/>
                          <a:ea typeface="+mn-ea"/>
                          <a:cs typeface="+mn-cs"/>
                        </a:rPr>
                      </a:br>
                      <a:r>
                        <a:rPr lang="en-US" sz="1400" b="0" i="0" u="none" strike="noStrike" kern="1200" dirty="0" smtClean="0">
                          <a:solidFill>
                            <a:srgbClr val="000000"/>
                          </a:solidFill>
                          <a:effectLst/>
                          <a:latin typeface="Calibri Light" panose="020F0302020204030204" pitchFamily="34" charset="0"/>
                          <a:ea typeface="+mn-ea"/>
                          <a:cs typeface="+mn-cs"/>
                        </a:rPr>
                        <a:t>17.1 MV/m</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47673">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0012</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Calibri Light" panose="020F0302020204030204" pitchFamily="34" charset="0"/>
                          <a:ea typeface="+mn-ea"/>
                          <a:cs typeface="+mn-cs"/>
                        </a:rPr>
                        <a:t>No</a:t>
                      </a:r>
                      <a:r>
                        <a:rPr lang="en-US" sz="1400" b="0" i="0" u="none" strike="noStrike" kern="1200" baseline="0" dirty="0" smtClean="0">
                          <a:solidFill>
                            <a:srgbClr val="000000"/>
                          </a:solidFill>
                          <a:effectLst/>
                          <a:latin typeface="Calibri Light" panose="020F0302020204030204" pitchFamily="34" charset="0"/>
                          <a:ea typeface="+mn-ea"/>
                          <a:cs typeface="+mn-cs"/>
                        </a:rPr>
                        <a:t> FE</a:t>
                      </a:r>
                      <a:endParaRPr lang="en-US" sz="1400" b="0" i="0" u="none" strike="noStrike" kern="1200" dirty="0" smtClean="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2.7e10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22.1</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2.7e10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0.001mR/h </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Cable</a:t>
                      </a:r>
                      <a:r>
                        <a:rPr lang="en-US" sz="1400" b="0" i="0" u="none" strike="noStrike" kern="1200" baseline="0" dirty="0" smtClean="0">
                          <a:solidFill>
                            <a:srgbClr val="000000"/>
                          </a:solidFill>
                          <a:effectLst/>
                          <a:latin typeface="Calibri Light" panose="020F0302020204030204" pitchFamily="34" charset="0"/>
                          <a:ea typeface="+mn-ea"/>
                          <a:cs typeface="+mn-cs"/>
                        </a:rPr>
                        <a:t> BD limited </a:t>
                      </a:r>
                      <a:br>
                        <a:rPr lang="en-US" sz="1400" b="0" i="0" u="none" strike="noStrike" kern="1200" baseline="0" dirty="0" smtClean="0">
                          <a:solidFill>
                            <a:srgbClr val="000000"/>
                          </a:solidFill>
                          <a:effectLst/>
                          <a:latin typeface="Calibri Light" panose="020F0302020204030204" pitchFamily="34" charset="0"/>
                          <a:ea typeface="+mn-ea"/>
                          <a:cs typeface="+mn-cs"/>
                        </a:rPr>
                      </a:br>
                      <a:r>
                        <a:rPr lang="en-US" sz="1400" b="0" i="0" u="none" strike="noStrike" kern="1200" baseline="0" dirty="0" smtClean="0">
                          <a:solidFill>
                            <a:srgbClr val="000000"/>
                          </a:solidFill>
                          <a:effectLst/>
                          <a:latin typeface="Calibri Light" panose="020F0302020204030204" pitchFamily="34" charset="0"/>
                          <a:ea typeface="+mn-ea"/>
                          <a:cs typeface="+mn-cs"/>
                        </a:rPr>
                        <a:t>22.1 MV/m</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53626">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smtClean="0">
                          <a:solidFill>
                            <a:schemeClr val="tx1"/>
                          </a:solidFill>
                          <a:effectLst/>
                          <a:latin typeface="Calibri Light" panose="020F0302020204030204" pitchFamily="34" charset="0"/>
                          <a:ea typeface="+mn-ea"/>
                          <a:cs typeface="+mn-cs"/>
                        </a:rPr>
                        <a:t>No FE</a:t>
                      </a:r>
                      <a:endParaRPr lang="en-US" sz="1400" b="0" i="0" u="none" strike="noStrike" kern="1200" dirty="0">
                        <a:solidFill>
                          <a:schemeClr val="tx1"/>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3.0e10</a:t>
                      </a:r>
                    </a:p>
                    <a:p>
                      <a:pPr algn="ctr" fontAlgn="b"/>
                      <a:r>
                        <a:rPr lang="en-US" sz="1400" b="0" i="0" u="none" strike="noStrike" kern="1200" dirty="0" err="1" smtClean="0">
                          <a:solidFill>
                            <a:srgbClr val="000000"/>
                          </a:solidFill>
                          <a:effectLst/>
                          <a:latin typeface="Calibri Light" panose="020F0302020204030204" pitchFamily="34" charset="0"/>
                          <a:ea typeface="+mn-ea"/>
                          <a:cs typeface="+mn-cs"/>
                        </a:rPr>
                        <a:t>NbTi</a:t>
                      </a:r>
                      <a:r>
                        <a:rPr lang="en-US" sz="1400" b="0" i="0" u="none" strike="noStrike" kern="1200" dirty="0" smtClean="0">
                          <a:solidFill>
                            <a:srgbClr val="000000"/>
                          </a:solidFill>
                          <a:effectLst/>
                          <a:latin typeface="Calibri Light" panose="020F0302020204030204" pitchFamily="34" charset="0"/>
                          <a:ea typeface="+mn-ea"/>
                          <a:cs typeface="+mn-cs"/>
                        </a:rPr>
                        <a:t> flange</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23.0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2.1e10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983 mR/h</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Radiation limited,</a:t>
                      </a:r>
                      <a:r>
                        <a:rPr lang="en-US" sz="1400" b="0" i="0" u="none" strike="noStrike" kern="1200" baseline="0" dirty="0" smtClean="0">
                          <a:solidFill>
                            <a:srgbClr val="000000"/>
                          </a:solidFill>
                          <a:effectLst/>
                          <a:latin typeface="Calibri Light" panose="020F0302020204030204" pitchFamily="34" charset="0"/>
                          <a:ea typeface="+mn-ea"/>
                          <a:cs typeface="+mn-cs"/>
                        </a:rPr>
                        <a:t> </a:t>
                      </a:r>
                      <a:br>
                        <a:rPr lang="en-US" sz="1400" b="0" i="0" u="none" strike="noStrike" kern="1200" baseline="0" dirty="0" smtClean="0">
                          <a:solidFill>
                            <a:srgbClr val="000000"/>
                          </a:solidFill>
                          <a:effectLst/>
                          <a:latin typeface="Calibri Light" panose="020F0302020204030204" pitchFamily="34" charset="0"/>
                          <a:ea typeface="+mn-ea"/>
                          <a:cs typeface="+mn-cs"/>
                        </a:rPr>
                      </a:br>
                      <a:r>
                        <a:rPr lang="en-US" sz="1400" b="0" i="0" u="none" strike="noStrike" kern="1200" baseline="0" dirty="0" smtClean="0">
                          <a:solidFill>
                            <a:srgbClr val="000000"/>
                          </a:solidFill>
                          <a:effectLst/>
                          <a:latin typeface="Calibri Light" panose="020F0302020204030204" pitchFamily="34" charset="0"/>
                          <a:ea typeface="+mn-ea"/>
                          <a:cs typeface="+mn-cs"/>
                        </a:rPr>
                        <a:t>plan to re-rinse, </a:t>
                      </a:r>
                      <a:br>
                        <a:rPr lang="en-US" sz="1400" b="0" i="0" u="none" strike="noStrike" kern="1200" baseline="0" dirty="0" smtClean="0">
                          <a:solidFill>
                            <a:srgbClr val="000000"/>
                          </a:solidFill>
                          <a:effectLst/>
                          <a:latin typeface="Calibri Light" panose="020F0302020204030204" pitchFamily="34" charset="0"/>
                          <a:ea typeface="+mn-ea"/>
                          <a:cs typeface="+mn-cs"/>
                        </a:rPr>
                      </a:br>
                      <a:r>
                        <a:rPr lang="en-US" sz="1400" b="0" i="0" u="none" strike="noStrike" kern="1200" baseline="0" dirty="0" smtClean="0">
                          <a:solidFill>
                            <a:srgbClr val="000000"/>
                          </a:solidFill>
                          <a:effectLst/>
                          <a:latin typeface="Calibri Light" panose="020F0302020204030204" pitchFamily="34" charset="0"/>
                          <a:ea typeface="+mn-ea"/>
                          <a:cs typeface="+mn-cs"/>
                        </a:rPr>
                        <a:t>retest 9/16</a:t>
                      </a:r>
                      <a:endParaRPr lang="en-US" sz="1400" b="0" i="0" u="none" strike="noStrike" kern="1200" dirty="0" smtClean="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47673">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0014</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No</a:t>
                      </a:r>
                      <a:r>
                        <a:rPr lang="en-US" sz="1400" b="0" i="0" u="none" strike="noStrike" kern="1200" baseline="0" dirty="0" smtClean="0">
                          <a:solidFill>
                            <a:srgbClr val="000000"/>
                          </a:solidFill>
                          <a:effectLst/>
                          <a:latin typeface="Calibri Light" panose="020F0302020204030204" pitchFamily="34" charset="0"/>
                          <a:ea typeface="+mn-ea"/>
                          <a:cs typeface="+mn-cs"/>
                        </a:rPr>
                        <a:t> FE</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2.7e10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24.0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2.7</a:t>
                      </a:r>
                      <a:r>
                        <a:rPr lang="en-US" sz="1400" b="0" i="0" u="none" strike="noStrike" kern="1200" baseline="0" dirty="0" smtClean="0">
                          <a:solidFill>
                            <a:srgbClr val="000000"/>
                          </a:solidFill>
                          <a:effectLst/>
                          <a:latin typeface="Calibri Light" panose="020F0302020204030204" pitchFamily="34" charset="0"/>
                          <a:ea typeface="+mn-ea"/>
                          <a:cs typeface="+mn-cs"/>
                        </a:rPr>
                        <a:t>e10</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0.001</a:t>
                      </a:r>
                      <a:r>
                        <a:rPr lang="en-US" sz="1400" b="0" i="0" u="none" strike="noStrike" kern="1200" baseline="0" dirty="0" smtClean="0">
                          <a:solidFill>
                            <a:srgbClr val="000000"/>
                          </a:solidFill>
                          <a:effectLst/>
                          <a:latin typeface="Calibri Light" panose="020F0302020204030204" pitchFamily="34" charset="0"/>
                          <a:ea typeface="+mn-ea"/>
                          <a:cs typeface="+mn-cs"/>
                        </a:rPr>
                        <a:t> mR/h</a:t>
                      </a:r>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Admin limited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47673">
                <a:tc>
                  <a:txBody>
                    <a:bodyPr/>
                    <a:lstStyle/>
                    <a:p>
                      <a:pPr algn="ctr" fontAlgn="b"/>
                      <a:r>
                        <a:rPr lang="en-US" sz="1400" b="1" i="0" u="none" strike="noStrike" kern="1200" dirty="0" smtClean="0">
                          <a:solidFill>
                            <a:srgbClr val="000000"/>
                          </a:solidFill>
                          <a:effectLst/>
                          <a:latin typeface="Calibri Light" panose="020F0302020204030204" pitchFamily="34" charset="0"/>
                          <a:ea typeface="+mn-ea"/>
                          <a:cs typeface="+mn-cs"/>
                        </a:rPr>
                        <a:t>Average</a:t>
                      </a:r>
                      <a:endParaRPr lang="en-US" sz="1400" b="1"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kern="1200" dirty="0" smtClean="0">
                          <a:solidFill>
                            <a:srgbClr val="000000"/>
                          </a:solidFill>
                          <a:effectLst/>
                          <a:latin typeface="Calibri Light" panose="020F0302020204030204" pitchFamily="34" charset="0"/>
                          <a:ea typeface="+mn-ea"/>
                          <a:cs typeface="+mn-cs"/>
                        </a:rPr>
                        <a:t>2.5e10</a:t>
                      </a:r>
                    </a:p>
                    <a:p>
                      <a:pPr algn="ctr" fontAlgn="b"/>
                      <a:r>
                        <a:rPr lang="en-US" sz="1400" b="1" i="0" u="none" strike="noStrike" kern="1200" dirty="0" smtClean="0">
                          <a:solidFill>
                            <a:srgbClr val="000000"/>
                          </a:solidFill>
                          <a:effectLst/>
                          <a:latin typeface="Calibri Light" panose="020F0302020204030204" pitchFamily="34" charset="0"/>
                          <a:ea typeface="+mn-ea"/>
                          <a:cs typeface="+mn-cs"/>
                        </a:rPr>
                        <a:t>SS only</a:t>
                      </a:r>
                      <a:endParaRPr lang="en-US" sz="1400" b="1"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kern="1200" dirty="0" smtClean="0">
                          <a:solidFill>
                            <a:srgbClr val="000000"/>
                          </a:solidFill>
                          <a:effectLst/>
                          <a:latin typeface="Calibri Light" panose="020F0302020204030204" pitchFamily="34" charset="0"/>
                          <a:ea typeface="+mn-ea"/>
                          <a:cs typeface="+mn-cs"/>
                        </a:rPr>
                        <a:t>20.8</a:t>
                      </a:r>
                      <a:endParaRPr lang="en-US" sz="1400" b="1"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kern="1200" dirty="0" smtClean="0">
                          <a:solidFill>
                            <a:srgbClr val="000000"/>
                          </a:solidFill>
                          <a:effectLst/>
                          <a:latin typeface="Calibri Light" panose="020F0302020204030204" pitchFamily="34" charset="0"/>
                          <a:ea typeface="+mn-ea"/>
                          <a:cs typeface="+mn-cs"/>
                        </a:rPr>
                        <a:t>2.4e10</a:t>
                      </a:r>
                    </a:p>
                    <a:p>
                      <a:pPr algn="ctr" fontAlgn="b"/>
                      <a:r>
                        <a:rPr lang="en-US" sz="1400" b="1" i="0" u="none" strike="noStrike" kern="1200" dirty="0" smtClean="0">
                          <a:solidFill>
                            <a:srgbClr val="000000"/>
                          </a:solidFill>
                          <a:effectLst/>
                          <a:latin typeface="Calibri Light" panose="020F0302020204030204" pitchFamily="34" charset="0"/>
                          <a:ea typeface="+mn-ea"/>
                          <a:cs typeface="+mn-cs"/>
                        </a:rPr>
                        <a:t>SS only</a:t>
                      </a:r>
                      <a:endParaRPr lang="en-US" sz="1400" b="1"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kern="1200" dirty="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kern="1200" dirty="0" smtClean="0">
                          <a:solidFill>
                            <a:srgbClr val="000000"/>
                          </a:solidFill>
                          <a:effectLst/>
                          <a:latin typeface="Calibri Light" panose="020F0302020204030204" pitchFamily="34" charset="0"/>
                          <a:ea typeface="+mn-ea"/>
                          <a:cs typeface="+mn-cs"/>
                        </a:rPr>
                        <a:t>Stainless Steel</a:t>
                      </a:r>
                      <a:r>
                        <a:rPr lang="en-US" sz="1400" b="0" i="0" u="none" strike="noStrike" kern="1200" baseline="0" dirty="0" smtClean="0">
                          <a:solidFill>
                            <a:srgbClr val="000000"/>
                          </a:solidFill>
                          <a:effectLst/>
                          <a:latin typeface="Calibri Light" panose="020F0302020204030204" pitchFamily="34" charset="0"/>
                          <a:ea typeface="+mn-ea"/>
                          <a:cs typeface="+mn-cs"/>
                        </a:rPr>
                        <a:t> flange averages</a:t>
                      </a:r>
                      <a:endParaRPr lang="en-US" sz="1400" b="0" i="0" u="none" strike="noStrike" kern="1200" dirty="0" smtClean="0">
                        <a:solidFill>
                          <a:srgbClr val="000000"/>
                        </a:solidFill>
                        <a:effectLst/>
                        <a:latin typeface="Calibri Light" panose="020F03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4" name="Rectangle 3"/>
          <p:cNvSpPr/>
          <p:nvPr/>
        </p:nvSpPr>
        <p:spPr>
          <a:xfrm>
            <a:off x="147908" y="5579096"/>
            <a:ext cx="2345514" cy="369332"/>
          </a:xfrm>
          <a:prstGeom prst="rect">
            <a:avLst/>
          </a:prstGeom>
          <a:solidFill>
            <a:srgbClr val="92D050"/>
          </a:solidFill>
        </p:spPr>
        <p:txBody>
          <a:bodyPr wrap="none">
            <a:spAutoFit/>
          </a:bodyPr>
          <a:lstStyle/>
          <a:p>
            <a:pPr fontAlgn="b"/>
            <a:r>
              <a:rPr lang="en-US" b="1" dirty="0">
                <a:solidFill>
                  <a:srgbClr val="000000"/>
                </a:solidFill>
                <a:latin typeface="Calibri Light" panose="020F0302020204030204" pitchFamily="34" charset="0"/>
              </a:rPr>
              <a:t>Fully Qualified, no </a:t>
            </a:r>
            <a:r>
              <a:rPr lang="en-US" b="1" dirty="0" smtClean="0">
                <a:solidFill>
                  <a:srgbClr val="000000"/>
                </a:solidFill>
                <a:latin typeface="Calibri Light" panose="020F0302020204030204" pitchFamily="34" charset="0"/>
              </a:rPr>
              <a:t>NCRs</a:t>
            </a:r>
            <a:endParaRPr lang="en-US" b="1" dirty="0">
              <a:solidFill>
                <a:srgbClr val="000000"/>
              </a:solidFill>
              <a:latin typeface="Calibri Light" panose="020F0302020204030204" pitchFamily="34" charset="0"/>
            </a:endParaRPr>
          </a:p>
        </p:txBody>
      </p:sp>
      <p:sp>
        <p:nvSpPr>
          <p:cNvPr id="5" name="Rectangle 4"/>
          <p:cNvSpPr/>
          <p:nvPr/>
        </p:nvSpPr>
        <p:spPr>
          <a:xfrm>
            <a:off x="2665818" y="5579096"/>
            <a:ext cx="2174488" cy="646331"/>
          </a:xfrm>
          <a:prstGeom prst="rect">
            <a:avLst/>
          </a:prstGeom>
          <a:solidFill>
            <a:srgbClr val="FFFF00"/>
          </a:solidFill>
        </p:spPr>
        <p:txBody>
          <a:bodyPr wrap="square">
            <a:spAutoFit/>
          </a:bodyPr>
          <a:lstStyle/>
          <a:p>
            <a:pPr fontAlgn="b"/>
            <a:r>
              <a:rPr lang="en-US" b="1" dirty="0" smtClean="0">
                <a:solidFill>
                  <a:srgbClr val="000000"/>
                </a:solidFill>
                <a:latin typeface="Calibri Light" panose="020F0302020204030204" pitchFamily="34" charset="0"/>
              </a:rPr>
              <a:t>NCR: Use As Is,</a:t>
            </a:r>
            <a:r>
              <a:rPr lang="en-US" b="1" dirty="0">
                <a:solidFill>
                  <a:srgbClr val="000000"/>
                </a:solidFill>
                <a:latin typeface="Calibri Light" panose="020F0302020204030204" pitchFamily="34" charset="0"/>
              </a:rPr>
              <a:t/>
            </a:r>
            <a:br>
              <a:rPr lang="en-US" b="1" dirty="0">
                <a:solidFill>
                  <a:srgbClr val="000000"/>
                </a:solidFill>
                <a:latin typeface="Calibri Light" panose="020F0302020204030204" pitchFamily="34" charset="0"/>
              </a:rPr>
            </a:br>
            <a:r>
              <a:rPr lang="en-US" b="1" dirty="0">
                <a:solidFill>
                  <a:srgbClr val="000000"/>
                </a:solidFill>
                <a:latin typeface="Calibri Light" panose="020F0302020204030204" pitchFamily="34" charset="0"/>
              </a:rPr>
              <a:t>no rework planned</a:t>
            </a:r>
          </a:p>
        </p:txBody>
      </p:sp>
      <p:sp>
        <p:nvSpPr>
          <p:cNvPr id="6" name="Rectangle 5"/>
          <p:cNvSpPr/>
          <p:nvPr/>
        </p:nvSpPr>
        <p:spPr>
          <a:xfrm>
            <a:off x="4975302" y="5579096"/>
            <a:ext cx="2352907" cy="646331"/>
          </a:xfrm>
          <a:prstGeom prst="rect">
            <a:avLst/>
          </a:prstGeom>
          <a:solidFill>
            <a:srgbClr val="FFA954"/>
          </a:solidFill>
        </p:spPr>
        <p:txBody>
          <a:bodyPr wrap="square">
            <a:spAutoFit/>
          </a:bodyPr>
          <a:lstStyle/>
          <a:p>
            <a:pPr fontAlgn="b"/>
            <a:r>
              <a:rPr lang="en-US" b="1" dirty="0" smtClean="0">
                <a:solidFill>
                  <a:srgbClr val="000000"/>
                </a:solidFill>
                <a:latin typeface="Calibri Light" panose="020F0302020204030204" pitchFamily="34" charset="0"/>
              </a:rPr>
              <a:t>NCR open, </a:t>
            </a:r>
            <a:endParaRPr lang="en-US" b="1" dirty="0">
              <a:solidFill>
                <a:srgbClr val="000000"/>
              </a:solidFill>
              <a:latin typeface="Calibri Light" panose="020F0302020204030204" pitchFamily="34" charset="0"/>
            </a:endParaRPr>
          </a:p>
          <a:p>
            <a:pPr fontAlgn="b"/>
            <a:r>
              <a:rPr lang="en-US" b="1" dirty="0">
                <a:solidFill>
                  <a:srgbClr val="000000"/>
                </a:solidFill>
                <a:latin typeface="Calibri Light" panose="020F0302020204030204" pitchFamily="34" charset="0"/>
              </a:rPr>
              <a:t>rework/retest planned</a:t>
            </a:r>
          </a:p>
        </p:txBody>
      </p:sp>
      <p:grpSp>
        <p:nvGrpSpPr>
          <p:cNvPr id="13" name="Group 12"/>
          <p:cNvGrpSpPr/>
          <p:nvPr/>
        </p:nvGrpSpPr>
        <p:grpSpPr>
          <a:xfrm>
            <a:off x="6767151" y="1428278"/>
            <a:ext cx="2349911" cy="3222124"/>
            <a:chOff x="6767151" y="1428278"/>
            <a:chExt cx="2349911" cy="3222124"/>
          </a:xfrm>
        </p:grpSpPr>
        <p:sp>
          <p:nvSpPr>
            <p:cNvPr id="11" name="Rectangle 10"/>
            <p:cNvSpPr/>
            <p:nvPr/>
          </p:nvSpPr>
          <p:spPr>
            <a:xfrm>
              <a:off x="6767151" y="1428278"/>
              <a:ext cx="2349911" cy="3222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596" y="1533311"/>
              <a:ext cx="2249796" cy="42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00799" y="3506677"/>
              <a:ext cx="2271391" cy="1077218"/>
            </a:xfrm>
            <a:prstGeom prst="rect">
              <a:avLst/>
            </a:prstGeom>
            <a:noFill/>
          </p:spPr>
          <p:txBody>
            <a:bodyPr wrap="none" rtlCol="0">
              <a:spAutoFit/>
            </a:bodyPr>
            <a:lstStyle/>
            <a:p>
              <a:r>
                <a:rPr lang="en-US" sz="1600" dirty="0" smtClean="0">
                  <a:latin typeface="Calibri Light" panose="020F0302020204030204" pitchFamily="34" charset="0"/>
                </a:rPr>
                <a:t>Q</a:t>
              </a:r>
              <a:r>
                <a:rPr lang="en-US" sz="1600" baseline="-25000" dirty="0" smtClean="0">
                  <a:latin typeface="Calibri Light" panose="020F0302020204030204" pitchFamily="34" charset="0"/>
                </a:rPr>
                <a:t>0</a:t>
              </a:r>
              <a:r>
                <a:rPr lang="en-US" sz="1600" dirty="0" smtClean="0">
                  <a:latin typeface="Calibri Light" panose="020F0302020204030204" pitchFamily="34" charset="0"/>
                </a:rPr>
                <a:t> = 2.5e10 @ 16 MV/m</a:t>
              </a:r>
            </a:p>
            <a:p>
              <a:r>
                <a:rPr lang="en-US" sz="1600" dirty="0" smtClean="0">
                  <a:latin typeface="Calibri Light" panose="020F0302020204030204" pitchFamily="34" charset="0"/>
                </a:rPr>
                <a:t>(with SS flange hardware,</a:t>
              </a:r>
            </a:p>
            <a:p>
              <a:r>
                <a:rPr lang="en-US" sz="1600" dirty="0">
                  <a:latin typeface="Calibri Light" panose="020F0302020204030204" pitchFamily="34" charset="0"/>
                </a:rPr>
                <a:t>e</a:t>
              </a:r>
              <a:r>
                <a:rPr lang="en-US" sz="1600" dirty="0" smtClean="0">
                  <a:latin typeface="Calibri Light" panose="020F0302020204030204" pitchFamily="34" charset="0"/>
                </a:rPr>
                <a:t>quals ~2.7e10 without</a:t>
              </a:r>
              <a:br>
                <a:rPr lang="en-US" sz="1600" dirty="0" smtClean="0">
                  <a:latin typeface="Calibri Light" panose="020F0302020204030204" pitchFamily="34" charset="0"/>
                </a:rPr>
              </a:br>
              <a:r>
                <a:rPr lang="en-US" sz="1600" dirty="0" smtClean="0">
                  <a:latin typeface="Calibri Light" panose="020F0302020204030204" pitchFamily="34" charset="0"/>
                </a:rPr>
                <a:t>flange losses)</a:t>
              </a:r>
            </a:p>
          </p:txBody>
        </p:sp>
        <p:sp>
          <p:nvSpPr>
            <p:cNvPr id="76" name="TextBox 75"/>
            <p:cNvSpPr txBox="1"/>
            <p:nvPr/>
          </p:nvSpPr>
          <p:spPr>
            <a:xfrm>
              <a:off x="6851900" y="2840063"/>
              <a:ext cx="1860381" cy="584775"/>
            </a:xfrm>
            <a:prstGeom prst="rect">
              <a:avLst/>
            </a:prstGeom>
            <a:noFill/>
          </p:spPr>
          <p:txBody>
            <a:bodyPr wrap="none" rtlCol="0">
              <a:spAutoFit/>
            </a:bodyPr>
            <a:lstStyle/>
            <a:p>
              <a:r>
                <a:rPr lang="en-US" sz="1600" dirty="0" smtClean="0">
                  <a:latin typeface="Calibri Light" panose="020F0302020204030204" pitchFamily="34" charset="0"/>
                </a:rPr>
                <a:t>Field emission onset</a:t>
              </a:r>
            </a:p>
            <a:p>
              <a:r>
                <a:rPr lang="en-US" sz="1600" dirty="0" smtClean="0">
                  <a:latin typeface="Calibri Light" panose="020F0302020204030204" pitchFamily="34" charset="0"/>
                </a:rPr>
                <a:t>&gt; 17.5 MV/m</a:t>
              </a:r>
              <a:endParaRPr lang="en-US" dirty="0"/>
            </a:p>
          </p:txBody>
        </p:sp>
        <p:sp>
          <p:nvSpPr>
            <p:cNvPr id="78" name="TextBox 77"/>
            <p:cNvSpPr txBox="1"/>
            <p:nvPr/>
          </p:nvSpPr>
          <p:spPr>
            <a:xfrm>
              <a:off x="6821924" y="2441584"/>
              <a:ext cx="1844736" cy="338554"/>
            </a:xfrm>
            <a:prstGeom prst="rect">
              <a:avLst/>
            </a:prstGeom>
            <a:noFill/>
          </p:spPr>
          <p:txBody>
            <a:bodyPr wrap="none" rtlCol="0">
              <a:spAutoFit/>
            </a:bodyPr>
            <a:lstStyle/>
            <a:p>
              <a:r>
                <a:rPr lang="en-US" sz="1600" dirty="0" smtClean="0">
                  <a:latin typeface="Calibri Light" panose="020F0302020204030204" pitchFamily="34" charset="0"/>
                </a:rPr>
                <a:t>Min. E</a:t>
              </a:r>
              <a:r>
                <a:rPr lang="en-US" sz="1600" baseline="-25000" dirty="0" smtClean="0">
                  <a:latin typeface="Calibri Light" panose="020F0302020204030204" pitchFamily="34" charset="0"/>
                </a:rPr>
                <a:t>acc</a:t>
              </a:r>
              <a:r>
                <a:rPr lang="en-US" sz="1600" dirty="0" smtClean="0">
                  <a:latin typeface="Calibri Light" panose="020F0302020204030204" pitchFamily="34" charset="0"/>
                </a:rPr>
                <a:t> = 19 MV/m</a:t>
              </a:r>
            </a:p>
          </p:txBody>
        </p:sp>
        <p:sp>
          <p:nvSpPr>
            <p:cNvPr id="10" name="Rectangle 9"/>
            <p:cNvSpPr/>
            <p:nvPr/>
          </p:nvSpPr>
          <p:spPr>
            <a:xfrm>
              <a:off x="6867266" y="1999795"/>
              <a:ext cx="2026132" cy="369332"/>
            </a:xfrm>
            <a:prstGeom prst="rect">
              <a:avLst/>
            </a:prstGeom>
          </p:spPr>
          <p:txBody>
            <a:bodyPr wrap="none">
              <a:spAutoFit/>
            </a:bodyPr>
            <a:lstStyle/>
            <a:p>
              <a:r>
                <a:rPr lang="en-US" b="1" dirty="0">
                  <a:latin typeface="Calibri Light" panose="020F0302020204030204" pitchFamily="34" charset="0"/>
                </a:rPr>
                <a:t>Acceptance criteria:</a:t>
              </a:r>
            </a:p>
          </p:txBody>
        </p:sp>
      </p:grpSp>
      <p:sp>
        <p:nvSpPr>
          <p:cNvPr id="16"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6985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a:latin typeface="Calibri Light" panose="020F0302020204030204" pitchFamily="34" charset="0"/>
              </a:rPr>
              <a:t>Dressed Cavity Inventory Traveler</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10" name="Content Placeholder 3"/>
          <p:cNvSpPr txBox="1">
            <a:spLocks/>
          </p:cNvSpPr>
          <p:nvPr/>
        </p:nvSpPr>
        <p:spPr>
          <a:xfrm>
            <a:off x="0" y="2884659"/>
            <a:ext cx="9144000" cy="1877841"/>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The inventory traveler accounts for the integrity of the shipment:</a:t>
            </a:r>
          </a:p>
          <a:p>
            <a:pPr marL="1143000" lvl="1" indent="-342900" fontAlgn="auto">
              <a:lnSpc>
                <a:spcPct val="100000"/>
              </a:lnSpc>
            </a:pPr>
            <a:r>
              <a:rPr lang="en-US" sz="1500" dirty="0" smtClean="0">
                <a:latin typeface="Calibri Light" panose="020F0302020204030204" pitchFamily="34" charset="0"/>
              </a:rPr>
              <a:t>Check package for damages</a:t>
            </a:r>
          </a:p>
          <a:p>
            <a:pPr marL="1143000" lvl="1" indent="-342900" fontAlgn="auto">
              <a:lnSpc>
                <a:spcPct val="100000"/>
              </a:lnSpc>
            </a:pPr>
            <a:r>
              <a:rPr lang="en-US" sz="1500" dirty="0" smtClean="0">
                <a:latin typeface="Calibri Light" panose="020F0302020204030204" pitchFamily="34" charset="0"/>
              </a:rPr>
              <a:t>Check and record status of tilt- and shock watch indicators</a:t>
            </a:r>
          </a:p>
          <a:p>
            <a:pPr marL="1143000" lvl="1" indent="-342900" fontAlgn="auto">
              <a:lnSpc>
                <a:spcPct val="100000"/>
              </a:lnSpc>
            </a:pPr>
            <a:r>
              <a:rPr lang="en-US" sz="1500" dirty="0" smtClean="0">
                <a:latin typeface="Calibri Light" panose="020F0302020204030204" pitchFamily="34" charset="0"/>
              </a:rPr>
              <a:t>Read and upload electronic data of accelerometer</a:t>
            </a:r>
          </a:p>
          <a:p>
            <a:pPr marL="1143000" lvl="1" indent="-342900" fontAlgn="auto">
              <a:lnSpc>
                <a:spcPct val="100000"/>
              </a:lnSpc>
            </a:pPr>
            <a:r>
              <a:rPr lang="en-US" sz="1500" dirty="0" smtClean="0">
                <a:latin typeface="Calibri Light" panose="020F0302020204030204" pitchFamily="34" charset="0"/>
              </a:rPr>
              <a:t>Check existence of tuner hardware (separate or assembled to split ring)</a:t>
            </a:r>
          </a:p>
          <a:p>
            <a:pPr marL="1143000" lvl="1" indent="-342900" fontAlgn="auto">
              <a:lnSpc>
                <a:spcPct val="100000"/>
              </a:lnSpc>
            </a:pPr>
            <a:r>
              <a:rPr lang="en-US" sz="1500" dirty="0" smtClean="0">
                <a:latin typeface="Calibri Light" panose="020F0302020204030204" pitchFamily="34" charset="0"/>
              </a:rPr>
              <a:t>Check existence of documentation binder (Hold Point certificates)</a:t>
            </a:r>
            <a:endParaRPr lang="en-US" sz="1500" dirty="0">
              <a:latin typeface="Calibri Light" panose="020F0302020204030204" pitchFamily="34" charset="0"/>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9" y="1199438"/>
            <a:ext cx="8394954" cy="147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5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a:latin typeface="Calibri Light" panose="020F0302020204030204" pitchFamily="34" charset="0"/>
              </a:rPr>
              <a:t>Cavity RF Incoming Inspection Traveler</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10" name="Content Placeholder 3"/>
          <p:cNvSpPr txBox="1">
            <a:spLocks/>
          </p:cNvSpPr>
          <p:nvPr/>
        </p:nvSpPr>
        <p:spPr>
          <a:xfrm>
            <a:off x="0" y="2884659"/>
            <a:ext cx="9144000" cy="1746982"/>
          </a:xfrm>
          <a:prstGeom prst="rect">
            <a:avLst/>
          </a:prstGeom>
        </p:spPr>
        <p:txBody>
          <a:bodyPr vert="horz" lIns="0" tIns="0" rIns="0" bIns="0" rtlCol="0">
            <a:normAutofit fontScale="77500" lnSpcReduction="2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600" dirty="0" smtClean="0">
                <a:latin typeface="Calibri Light" panose="020F0302020204030204" pitchFamily="34" charset="0"/>
              </a:rPr>
              <a:t>The RF incoming inspection traveler checks the integrity of the cavity by means of the fundamental passband mode frequencies:</a:t>
            </a:r>
          </a:p>
          <a:p>
            <a:pPr marL="1143000" lvl="1" indent="-342900" fontAlgn="auto">
              <a:lnSpc>
                <a:spcPct val="100000"/>
              </a:lnSpc>
            </a:pPr>
            <a:r>
              <a:rPr lang="en-US" sz="1800" b="1" dirty="0">
                <a:latin typeface="Calibri Light" panose="020F0302020204030204" pitchFamily="34" charset="0"/>
              </a:rPr>
              <a:t>Check whether the accelerating mode pi-mode frequency is within the specified range at room temperature</a:t>
            </a:r>
          </a:p>
          <a:p>
            <a:pPr marL="1143000" lvl="1" indent="-342900" fontAlgn="auto">
              <a:lnSpc>
                <a:spcPct val="100000"/>
              </a:lnSpc>
            </a:pPr>
            <a:r>
              <a:rPr lang="en-US" sz="1800" dirty="0" smtClean="0">
                <a:latin typeface="Calibri Light" panose="020F0302020204030204" pitchFamily="34" charset="0"/>
              </a:rPr>
              <a:t>Measure all 9 modes of the fundamental passband with cavity under vacuum using Vector Network Analyzer</a:t>
            </a:r>
          </a:p>
          <a:p>
            <a:pPr marL="1143000" lvl="1" indent="-342900" fontAlgn="auto">
              <a:lnSpc>
                <a:spcPct val="100000"/>
              </a:lnSpc>
            </a:pPr>
            <a:r>
              <a:rPr lang="en-US" sz="1800" dirty="0" smtClean="0">
                <a:latin typeface="Calibri Light" panose="020F0302020204030204" pitchFamily="34" charset="0"/>
              </a:rPr>
              <a:t>Store and upload the data</a:t>
            </a:r>
          </a:p>
          <a:p>
            <a:pPr marL="1143000" lvl="1" indent="-342900" fontAlgn="auto">
              <a:lnSpc>
                <a:spcPct val="100000"/>
              </a:lnSpc>
            </a:pPr>
            <a:r>
              <a:rPr lang="en-US" sz="1800" dirty="0" smtClean="0">
                <a:latin typeface="Calibri Light" panose="020F0302020204030204" pitchFamily="34" charset="0"/>
              </a:rPr>
              <a:t>SOTR will analyze the data by comparing with the RF result measured by the vendor sunder the same conditions </a:t>
            </a:r>
            <a:r>
              <a:rPr lang="en-US" sz="1800" dirty="0" smtClean="0">
                <a:latin typeface="Calibri Light" panose="020F0302020204030204" pitchFamily="34" charset="0"/>
                <a:sym typeface="Wingdings" panose="05000000000000000000" pitchFamily="2" charset="2"/>
              </a:rPr>
              <a:t> impact on field flatness can be assessed</a:t>
            </a:r>
            <a:endParaRPr lang="en-US" sz="1800" dirty="0" smtClean="0">
              <a:latin typeface="Calibri Light" panose="020F0302020204030204" pitchFamily="34" charset="0"/>
            </a:endParaRPr>
          </a:p>
          <a:p>
            <a:pPr marL="1143000" lvl="1" indent="-342900" fontAlgn="auto">
              <a:lnSpc>
                <a:spcPct val="100000"/>
              </a:lnSpc>
            </a:pPr>
            <a:r>
              <a:rPr lang="en-US" sz="1800" dirty="0" smtClean="0">
                <a:latin typeface="Calibri Light" panose="020F0302020204030204" pitchFamily="34" charset="0"/>
              </a:rPr>
              <a:t>Check </a:t>
            </a:r>
            <a:r>
              <a:rPr lang="en-US" sz="1800" dirty="0">
                <a:latin typeface="Calibri Light" panose="020F0302020204030204" pitchFamily="34" charset="0"/>
              </a:rPr>
              <a:t>the electrical integrity of all RF </a:t>
            </a:r>
            <a:r>
              <a:rPr lang="en-US" sz="1800" dirty="0" smtClean="0">
                <a:latin typeface="Calibri Light" panose="020F0302020204030204" pitchFamily="34" charset="0"/>
              </a:rPr>
              <a:t>antennas (check whether pins are loose</a:t>
            </a:r>
            <a:endParaRPr lang="en-US" sz="1800" dirty="0">
              <a:latin typeface="Calibri Light" panose="020F0302020204030204" pitchFamily="34"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32" y="1180993"/>
            <a:ext cx="8431453" cy="14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1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968" y="3769468"/>
            <a:ext cx="3807220" cy="272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a:latin typeface="Calibri Light" panose="020F0302020204030204" pitchFamily="34" charset="0"/>
              </a:rPr>
              <a:t>Cavity RF Incoming Inspection Traveler</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pic>
        <p:nvPicPr>
          <p:cNvPr id="13" name="Picture 12"/>
          <p:cNvPicPr>
            <a:picLocks noChangeAspect="1"/>
          </p:cNvPicPr>
          <p:nvPr/>
        </p:nvPicPr>
        <p:blipFill>
          <a:blip r:embed="rId3"/>
          <a:stretch>
            <a:fillRect/>
          </a:stretch>
        </p:blipFill>
        <p:spPr>
          <a:xfrm>
            <a:off x="1458048" y="6118060"/>
            <a:ext cx="1532337" cy="483208"/>
          </a:xfrm>
          <a:prstGeom prst="rect">
            <a:avLst/>
          </a:prstGeom>
        </p:spPr>
      </p:pic>
      <p:sp>
        <p:nvSpPr>
          <p:cNvPr id="22" name="Content Placeholder 3"/>
          <p:cNvSpPr txBox="1">
            <a:spLocks/>
          </p:cNvSpPr>
          <p:nvPr/>
        </p:nvSpPr>
        <p:spPr>
          <a:xfrm>
            <a:off x="-21032" y="1312727"/>
            <a:ext cx="9144000" cy="508453"/>
          </a:xfrm>
          <a:prstGeom prst="rect">
            <a:avLst/>
          </a:prstGeom>
        </p:spPr>
        <p:txBody>
          <a:bodyPr vert="horz" lIns="0" tIns="0" rIns="0" bIns="0" rtlCol="0">
            <a:normAutofit fontScale="85000" lnSpcReduction="2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200" dirty="0" smtClean="0">
                <a:latin typeface="Calibri Light" panose="020F0302020204030204" pitchFamily="34" charset="0"/>
              </a:rPr>
              <a:t>RI shipped first 16 cavities in 2 shipping crate designs to test suitability for oversea shipment (note that vendors are responsible for all shipping affairs incl. crates)</a:t>
            </a:r>
          </a:p>
        </p:txBody>
      </p:sp>
      <p:sp>
        <p:nvSpPr>
          <p:cNvPr id="25" name="Content Placeholder 3"/>
          <p:cNvSpPr txBox="1">
            <a:spLocks/>
          </p:cNvSpPr>
          <p:nvPr/>
        </p:nvSpPr>
        <p:spPr>
          <a:xfrm>
            <a:off x="-21032" y="1799840"/>
            <a:ext cx="9144000" cy="562360"/>
          </a:xfrm>
          <a:prstGeom prst="rect">
            <a:avLst/>
          </a:prstGeom>
        </p:spPr>
        <p:txBody>
          <a:bodyPr vert="horz" lIns="0" tIns="0" rIns="0" bIns="0" rtlCol="0">
            <a:normAutofit fontScale="925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100" dirty="0" smtClean="0">
                <a:latin typeface="Calibri Light" panose="020F0302020204030204" pitchFamily="34" charset="0"/>
              </a:rPr>
              <a:t>Wooden crates were chosen to avoid circulation of empty boxes back to Europe</a:t>
            </a:r>
          </a:p>
          <a:p>
            <a:pPr marL="1143000" lvl="1" indent="-342900" fontAlgn="auto">
              <a:lnSpc>
                <a:spcPct val="100000"/>
              </a:lnSpc>
            </a:pPr>
            <a:r>
              <a:rPr lang="en-US" sz="1600" dirty="0" smtClean="0">
                <a:latin typeface="Calibri Light" panose="020F0302020204030204" pitchFamily="34" charset="0"/>
              </a:rPr>
              <a:t>Minimize costs, boxes can be recycled/discarded</a:t>
            </a:r>
          </a:p>
        </p:txBody>
      </p:sp>
      <p:grpSp>
        <p:nvGrpSpPr>
          <p:cNvPr id="15" name="Group 14"/>
          <p:cNvGrpSpPr/>
          <p:nvPr/>
        </p:nvGrpSpPr>
        <p:grpSpPr>
          <a:xfrm>
            <a:off x="215966" y="3626977"/>
            <a:ext cx="3817200" cy="2491083"/>
            <a:chOff x="215966" y="3425340"/>
            <a:chExt cx="3817200" cy="2491083"/>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040" y="3788981"/>
              <a:ext cx="1693126" cy="212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0989" y="3425340"/>
              <a:ext cx="1120563" cy="369332"/>
            </a:xfrm>
            <a:prstGeom prst="rect">
              <a:avLst/>
            </a:prstGeom>
            <a:noFill/>
          </p:spPr>
          <p:txBody>
            <a:bodyPr wrap="none" rtlCol="0">
              <a:spAutoFit/>
            </a:bodyPr>
            <a:lstStyle/>
            <a:p>
              <a:r>
                <a:rPr lang="en-US" dirty="0" smtClean="0">
                  <a:latin typeface="Calibri Light" panose="020F0302020204030204" pitchFamily="34" charset="0"/>
                </a:rPr>
                <a:t>1</a:t>
              </a:r>
              <a:r>
                <a:rPr lang="en-US" baseline="30000" dirty="0" smtClean="0">
                  <a:latin typeface="Calibri Light" panose="020F0302020204030204" pitchFamily="34" charset="0"/>
                </a:rPr>
                <a:t>st</a:t>
              </a:r>
              <a:r>
                <a:rPr lang="en-US" dirty="0" smtClean="0">
                  <a:latin typeface="Calibri Light" panose="020F0302020204030204" pitchFamily="34" charset="0"/>
                </a:rPr>
                <a:t>  design</a:t>
              </a:r>
              <a:endParaRPr lang="en-US" dirty="0">
                <a:latin typeface="Calibri Light" panose="020F0302020204030204" pitchFamily="34" charset="0"/>
              </a:endParaRPr>
            </a:p>
          </p:txBody>
        </p:sp>
        <p:sp>
          <p:nvSpPr>
            <p:cNvPr id="24" name="TextBox 23"/>
            <p:cNvSpPr txBox="1"/>
            <p:nvPr/>
          </p:nvSpPr>
          <p:spPr>
            <a:xfrm>
              <a:off x="2568710" y="3442311"/>
              <a:ext cx="1119217" cy="369332"/>
            </a:xfrm>
            <a:prstGeom prst="rect">
              <a:avLst/>
            </a:prstGeom>
            <a:noFill/>
          </p:spPr>
          <p:txBody>
            <a:bodyPr wrap="none" rtlCol="0">
              <a:spAutoFit/>
            </a:bodyPr>
            <a:lstStyle/>
            <a:p>
              <a:r>
                <a:rPr lang="en-US" dirty="0" smtClean="0">
                  <a:latin typeface="Calibri Light" panose="020F0302020204030204" pitchFamily="34" charset="0"/>
                </a:rPr>
                <a:t>2</a:t>
              </a:r>
              <a:r>
                <a:rPr lang="en-US" baseline="30000" dirty="0" smtClean="0">
                  <a:latin typeface="Calibri Light" panose="020F0302020204030204" pitchFamily="34" charset="0"/>
                </a:rPr>
                <a:t>nd</a:t>
              </a:r>
              <a:r>
                <a:rPr lang="en-US" dirty="0" smtClean="0">
                  <a:latin typeface="Calibri Light" panose="020F0302020204030204" pitchFamily="34" charset="0"/>
                </a:rPr>
                <a:t> design</a:t>
              </a:r>
              <a:endParaRPr lang="en-US" dirty="0">
                <a:latin typeface="Calibri Light" panose="020F0302020204030204"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66" y="3796601"/>
              <a:ext cx="2008252" cy="211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4964165" y="4033709"/>
            <a:ext cx="3030534" cy="1018550"/>
            <a:chOff x="5112032" y="4165867"/>
            <a:chExt cx="2698714" cy="907027"/>
          </a:xfrm>
        </p:grpSpPr>
        <p:grpSp>
          <p:nvGrpSpPr>
            <p:cNvPr id="23" name="Group 22"/>
            <p:cNvGrpSpPr/>
            <p:nvPr/>
          </p:nvGrpSpPr>
          <p:grpSpPr>
            <a:xfrm>
              <a:off x="5112032" y="4765607"/>
              <a:ext cx="2196070" cy="307287"/>
              <a:chOff x="4785359" y="4373065"/>
              <a:chExt cx="2828908" cy="395837"/>
            </a:xfrm>
          </p:grpSpPr>
          <p:sp>
            <p:nvSpPr>
              <p:cNvPr id="14" name="TextBox 13"/>
              <p:cNvSpPr txBox="1"/>
              <p:nvPr/>
            </p:nvSpPr>
            <p:spPr>
              <a:xfrm>
                <a:off x="4785359" y="4399570"/>
                <a:ext cx="1067665" cy="369332"/>
              </a:xfrm>
              <a:prstGeom prst="rect">
                <a:avLst/>
              </a:prstGeom>
              <a:noFill/>
            </p:spPr>
            <p:txBody>
              <a:bodyPr wrap="none" rtlCol="0">
                <a:spAutoFit/>
              </a:bodyPr>
              <a:lstStyle/>
              <a:p>
                <a:r>
                  <a:rPr lang="en-US" dirty="0" smtClean="0">
                    <a:latin typeface="Calibri Light" panose="020F0302020204030204" pitchFamily="34" charset="0"/>
                  </a:rPr>
                  <a:t>1</a:t>
                </a:r>
                <a:r>
                  <a:rPr lang="en-US" baseline="30000" dirty="0" smtClean="0">
                    <a:latin typeface="Calibri Light" panose="020F0302020204030204" pitchFamily="34" charset="0"/>
                  </a:rPr>
                  <a:t>st</a:t>
                </a:r>
                <a:r>
                  <a:rPr lang="en-US" dirty="0" smtClean="0">
                    <a:latin typeface="Calibri Light" panose="020F0302020204030204" pitchFamily="34" charset="0"/>
                  </a:rPr>
                  <a:t> design</a:t>
                </a:r>
                <a:endParaRPr lang="en-US" dirty="0">
                  <a:latin typeface="Calibri Light" panose="020F0302020204030204" pitchFamily="34" charset="0"/>
                </a:endParaRPr>
              </a:p>
            </p:txBody>
          </p:sp>
          <p:sp>
            <p:nvSpPr>
              <p:cNvPr id="29" name="TextBox 28"/>
              <p:cNvSpPr txBox="1"/>
              <p:nvPr/>
            </p:nvSpPr>
            <p:spPr>
              <a:xfrm>
                <a:off x="6495050" y="4373065"/>
                <a:ext cx="1119217" cy="369332"/>
              </a:xfrm>
              <a:prstGeom prst="rect">
                <a:avLst/>
              </a:prstGeom>
              <a:noFill/>
            </p:spPr>
            <p:txBody>
              <a:bodyPr wrap="none" rtlCol="0">
                <a:spAutoFit/>
              </a:bodyPr>
              <a:lstStyle/>
              <a:p>
                <a:r>
                  <a:rPr lang="en-US" dirty="0" smtClean="0">
                    <a:latin typeface="Calibri Light" panose="020F0302020204030204" pitchFamily="34" charset="0"/>
                  </a:rPr>
                  <a:t>2</a:t>
                </a:r>
                <a:r>
                  <a:rPr lang="en-US" baseline="30000" dirty="0" smtClean="0">
                    <a:latin typeface="Calibri Light" panose="020F0302020204030204" pitchFamily="34" charset="0"/>
                  </a:rPr>
                  <a:t>nd</a:t>
                </a:r>
                <a:r>
                  <a:rPr lang="en-US" dirty="0" smtClean="0">
                    <a:latin typeface="Calibri Light" panose="020F0302020204030204" pitchFamily="34" charset="0"/>
                  </a:rPr>
                  <a:t> design</a:t>
                </a:r>
                <a:endParaRPr lang="en-US" dirty="0">
                  <a:latin typeface="Calibri Light" panose="020F0302020204030204" pitchFamily="34" charset="0"/>
                </a:endParaRPr>
              </a:p>
            </p:txBody>
          </p:sp>
        </p:grpSp>
        <p:sp>
          <p:nvSpPr>
            <p:cNvPr id="16" name="TextBox 15"/>
            <p:cNvSpPr txBox="1"/>
            <p:nvPr/>
          </p:nvSpPr>
          <p:spPr>
            <a:xfrm>
              <a:off x="5390532" y="4165867"/>
              <a:ext cx="2420214" cy="369332"/>
            </a:xfrm>
            <a:prstGeom prst="rect">
              <a:avLst/>
            </a:prstGeom>
            <a:noFill/>
          </p:spPr>
          <p:txBody>
            <a:bodyPr wrap="none" rtlCol="0">
              <a:spAutoFit/>
            </a:bodyPr>
            <a:lstStyle/>
            <a:p>
              <a:r>
                <a:rPr lang="en-US" dirty="0" smtClean="0">
                  <a:latin typeface="Calibri Light" panose="020F0302020204030204" pitchFamily="34" charset="0"/>
                </a:rPr>
                <a:t>Cavities received at JLab</a:t>
              </a:r>
              <a:endParaRPr lang="en-US" dirty="0">
                <a:latin typeface="Calibri Light" panose="020F0302020204030204" pitchFamily="34" charset="0"/>
              </a:endParaRPr>
            </a:p>
          </p:txBody>
        </p:sp>
      </p:grpSp>
      <p:sp>
        <p:nvSpPr>
          <p:cNvPr id="32" name="Content Placeholder 3"/>
          <p:cNvSpPr txBox="1">
            <a:spLocks/>
          </p:cNvSpPr>
          <p:nvPr/>
        </p:nvSpPr>
        <p:spPr>
          <a:xfrm>
            <a:off x="0" y="2354580"/>
            <a:ext cx="9144000" cy="65380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1900" dirty="0" smtClean="0">
                <a:latin typeface="Calibri Light" panose="020F0302020204030204" pitchFamily="34" charset="0"/>
              </a:rPr>
              <a:t>None of the cavities received at JLab were deformed</a:t>
            </a:r>
          </a:p>
          <a:p>
            <a:pPr marL="1143000" lvl="1" indent="-342900" fontAlgn="auto">
              <a:lnSpc>
                <a:spcPct val="100000"/>
              </a:lnSpc>
            </a:pPr>
            <a:r>
              <a:rPr lang="en-US" sz="1600" dirty="0" smtClean="0">
                <a:latin typeface="Calibri Light" panose="020F0302020204030204" pitchFamily="34" charset="0"/>
              </a:rPr>
              <a:t>Frequency shift from before to after shipment acceptable</a:t>
            </a:r>
          </a:p>
        </p:txBody>
      </p:sp>
      <p:sp>
        <p:nvSpPr>
          <p:cNvPr id="38" name="Content Placeholder 3"/>
          <p:cNvSpPr txBox="1">
            <a:spLocks/>
          </p:cNvSpPr>
          <p:nvPr/>
        </p:nvSpPr>
        <p:spPr>
          <a:xfrm>
            <a:off x="0" y="3027825"/>
            <a:ext cx="9144000" cy="65380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1900" dirty="0">
                <a:latin typeface="Calibri Light" panose="020F0302020204030204" pitchFamily="34" charset="0"/>
              </a:rPr>
              <a:t>FNAL and JLab </a:t>
            </a:r>
            <a:r>
              <a:rPr lang="en-US" sz="1900" dirty="0" smtClean="0">
                <a:latin typeface="Calibri Light" panose="020F0302020204030204" pitchFamily="34" charset="0"/>
              </a:rPr>
              <a:t>mutually agreed to choose 1</a:t>
            </a:r>
            <a:r>
              <a:rPr lang="en-US" sz="1900" baseline="30000" dirty="0" smtClean="0">
                <a:latin typeface="Calibri Light" panose="020F0302020204030204" pitchFamily="34" charset="0"/>
              </a:rPr>
              <a:t>st</a:t>
            </a:r>
            <a:r>
              <a:rPr lang="en-US" sz="1900" dirty="0" smtClean="0">
                <a:latin typeface="Calibri Light" panose="020F0302020204030204" pitchFamily="34" charset="0"/>
              </a:rPr>
              <a:t> design (lighter, but more costly) but gave feedback to RI to further improve shock absorption </a:t>
            </a:r>
            <a:r>
              <a:rPr lang="en-US" sz="1900" dirty="0" smtClean="0">
                <a:latin typeface="Calibri Light" panose="020F0302020204030204" pitchFamily="34" charset="0"/>
                <a:sym typeface="Wingdings" panose="05000000000000000000" pitchFamily="2" charset="2"/>
              </a:rPr>
              <a:t> feedback also given to ZANON</a:t>
            </a:r>
            <a:endParaRPr lang="en-US" sz="1900" dirty="0">
              <a:latin typeface="Calibri Light" panose="020F0302020204030204" pitchFamily="34" charset="0"/>
            </a:endParaRPr>
          </a:p>
        </p:txBody>
      </p:sp>
      <p:sp>
        <p:nvSpPr>
          <p:cNvPr id="27"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Tree>
    <p:extLst>
      <p:ext uri="{BB962C8B-B14F-4D97-AF65-F5344CB8AC3E}">
        <p14:creationId xmlns:p14="http://schemas.microsoft.com/office/powerpoint/2010/main" val="41354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a:latin typeface="Calibri Light" panose="020F0302020204030204" pitchFamily="34" charset="0"/>
              </a:rPr>
              <a:t>Incoming Visual and CMM Inspection of Dressed LCLS-II Production Cavities</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10" name="Content Placeholder 3"/>
          <p:cNvSpPr txBox="1">
            <a:spLocks/>
          </p:cNvSpPr>
          <p:nvPr/>
        </p:nvSpPr>
        <p:spPr>
          <a:xfrm>
            <a:off x="0" y="2717019"/>
            <a:ext cx="9144000" cy="1771161"/>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a:latin typeface="Calibri Light" panose="020F0302020204030204" pitchFamily="34" charset="0"/>
              </a:rPr>
              <a:t>The </a:t>
            </a:r>
            <a:r>
              <a:rPr lang="en-US" sz="2000" dirty="0" smtClean="0">
                <a:latin typeface="Calibri Light" panose="020F0302020204030204" pitchFamily="34" charset="0"/>
              </a:rPr>
              <a:t>incoming </a:t>
            </a:r>
            <a:r>
              <a:rPr lang="en-US" sz="2000" dirty="0">
                <a:latin typeface="Calibri Light" panose="020F0302020204030204" pitchFamily="34" charset="0"/>
              </a:rPr>
              <a:t>Visual and CMM Inspection traveler covers all steps required to visually and dimensionally </a:t>
            </a:r>
            <a:r>
              <a:rPr lang="en-US" sz="2000" dirty="0" smtClean="0">
                <a:latin typeface="Calibri Light" panose="020F0302020204030204" pitchFamily="34" charset="0"/>
              </a:rPr>
              <a:t>accept </a:t>
            </a:r>
            <a:r>
              <a:rPr lang="en-US" sz="2000" dirty="0">
                <a:latin typeface="Calibri Light" panose="020F0302020204030204" pitchFamily="34" charset="0"/>
              </a:rPr>
              <a:t>incoming </a:t>
            </a:r>
            <a:r>
              <a:rPr lang="en-US" sz="2000" dirty="0" smtClean="0">
                <a:latin typeface="Calibri Light" panose="020F0302020204030204" pitchFamily="34" charset="0"/>
              </a:rPr>
              <a:t>cavities</a:t>
            </a:r>
            <a:endParaRPr lang="en-US" sz="2000" dirty="0">
              <a:latin typeface="Calibri Light" panose="020F0302020204030204" pitchFamily="34" charset="0"/>
            </a:endParaRPr>
          </a:p>
          <a:p>
            <a:pPr marL="685800" indent="-342900" fontAlgn="auto">
              <a:lnSpc>
                <a:spcPct val="100000"/>
              </a:lnSpc>
              <a:buFont typeface="Arial" pitchFamily="34" charset="0"/>
              <a:buChar char="•"/>
            </a:pPr>
            <a:r>
              <a:rPr lang="en-US" sz="2000" dirty="0">
                <a:latin typeface="Calibri Light" panose="020F0302020204030204" pitchFamily="34" charset="0"/>
              </a:rPr>
              <a:t>The goals of this inspection covers</a:t>
            </a:r>
            <a:r>
              <a:rPr lang="en-US" sz="2000" dirty="0" smtClean="0">
                <a:latin typeface="Calibri Light" panose="020F0302020204030204" pitchFamily="34" charset="0"/>
              </a:rPr>
              <a:t>:</a:t>
            </a:r>
          </a:p>
          <a:p>
            <a:pPr marL="1143000" lvl="1" indent="-342900" fontAlgn="auto">
              <a:lnSpc>
                <a:spcPct val="100000"/>
              </a:lnSpc>
            </a:pPr>
            <a:r>
              <a:rPr lang="en-US" sz="1500" dirty="0" smtClean="0">
                <a:latin typeface="Calibri Light" panose="020F0302020204030204" pitchFamily="34" charset="0"/>
              </a:rPr>
              <a:t>Visual </a:t>
            </a:r>
            <a:r>
              <a:rPr lang="en-US" sz="1500" dirty="0">
                <a:latin typeface="Calibri Light" panose="020F0302020204030204" pitchFamily="34" charset="0"/>
              </a:rPr>
              <a:t>inspections of the dressed LCLS-II cavity (some checks require torque wrench and caliper)</a:t>
            </a:r>
          </a:p>
          <a:p>
            <a:pPr marL="1143000" lvl="1" indent="-342900" fontAlgn="auto">
              <a:lnSpc>
                <a:spcPct val="100000"/>
              </a:lnSpc>
            </a:pPr>
            <a:r>
              <a:rPr lang="en-US" sz="1500" dirty="0" smtClean="0">
                <a:latin typeface="Calibri Light" panose="020F0302020204030204" pitchFamily="34" charset="0"/>
              </a:rPr>
              <a:t>CMM </a:t>
            </a:r>
            <a:r>
              <a:rPr lang="en-US" sz="1500" dirty="0">
                <a:latin typeface="Calibri Light" panose="020F0302020204030204" pitchFamily="34" charset="0"/>
              </a:rPr>
              <a:t>inspections (restricted to accessible components on the exterior</a:t>
            </a:r>
            <a:r>
              <a:rPr lang="en-US" sz="1500" dirty="0" smtClean="0">
                <a:latin typeface="Calibri Light" panose="020F0302020204030204" pitchFamily="34" charset="0"/>
              </a:rPr>
              <a:t>)</a:t>
            </a:r>
            <a:endParaRPr lang="en-US" sz="1500" dirty="0">
              <a:latin typeface="Calibri Light" panose="020F0302020204030204" pitchFamily="34"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32" y="1180993"/>
            <a:ext cx="8431453" cy="14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4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a:latin typeface="Calibri Light" panose="020F0302020204030204" pitchFamily="34" charset="0"/>
              </a:rPr>
              <a:t>Incoming Visual and CMM Inspection of Dressed LCLS-II Production Cavities</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12" name="Content Placeholder 3"/>
          <p:cNvSpPr txBox="1">
            <a:spLocks/>
          </p:cNvSpPr>
          <p:nvPr/>
        </p:nvSpPr>
        <p:spPr>
          <a:xfrm>
            <a:off x="0" y="1269219"/>
            <a:ext cx="9144000" cy="2731281"/>
          </a:xfrm>
          <a:prstGeom prst="rect">
            <a:avLst/>
          </a:prstGeom>
        </p:spPr>
        <p:txBody>
          <a:bodyPr vert="horz" lIns="0" tIns="0" rIns="0" bIns="0" rtlCol="0">
            <a:normAutofit fontScale="85000" lnSpcReduction="2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smtClean="0">
                <a:latin typeface="Calibri Light" panose="020F0302020204030204" pitchFamily="34" charset="0"/>
              </a:rPr>
              <a:t>The traveler currently contains 51 inspection steps</a:t>
            </a:r>
          </a:p>
          <a:p>
            <a:pPr marL="685800" indent="-342900" fontAlgn="auto">
              <a:lnSpc>
                <a:spcPct val="100000"/>
              </a:lnSpc>
              <a:buFont typeface="Arial" pitchFamily="34" charset="0"/>
              <a:buChar char="•"/>
            </a:pPr>
            <a:r>
              <a:rPr lang="en-US" sz="2000" dirty="0" smtClean="0">
                <a:latin typeface="Calibri Light" panose="020F0302020204030204" pitchFamily="34" charset="0"/>
              </a:rPr>
              <a:t>Serial numbers are recorded for various components</a:t>
            </a:r>
            <a:br>
              <a:rPr lang="en-US" sz="2000" dirty="0" smtClean="0">
                <a:latin typeface="Calibri Light" panose="020F0302020204030204" pitchFamily="34" charset="0"/>
              </a:rPr>
            </a:br>
            <a:r>
              <a:rPr lang="en-US" sz="2000" dirty="0" smtClean="0">
                <a:latin typeface="Calibri Light" panose="020F0302020204030204" pitchFamily="34" charset="0"/>
              </a:rPr>
              <a:t>(cavity, He tank, conical disc, right angle valve, beam tube flanges, high-Q fixed antenna)</a:t>
            </a:r>
          </a:p>
          <a:p>
            <a:pPr marL="685800" indent="-342900" fontAlgn="auto">
              <a:lnSpc>
                <a:spcPct val="100000"/>
              </a:lnSpc>
              <a:buFont typeface="Arial" pitchFamily="34" charset="0"/>
              <a:buChar char="•"/>
            </a:pPr>
            <a:r>
              <a:rPr lang="en-US" sz="2000" dirty="0" smtClean="0">
                <a:latin typeface="Calibri Light" panose="020F0302020204030204" pitchFamily="34" charset="0"/>
              </a:rPr>
              <a:t>Visual inspections covers external components such as 2-phase Helium pipe, conical discs, weld joints, He tank brackets and clamping pin, temporary protection shields for </a:t>
            </a:r>
            <a:r>
              <a:rPr lang="en-US" sz="2000" dirty="0">
                <a:latin typeface="Calibri Light" panose="020F0302020204030204" pitchFamily="34" charset="0"/>
              </a:rPr>
              <a:t>Helium tank bellows </a:t>
            </a:r>
            <a:r>
              <a:rPr lang="en-US" sz="2000" dirty="0" smtClean="0">
                <a:latin typeface="Calibri Light" panose="020F0302020204030204" pitchFamily="34" charset="0"/>
              </a:rPr>
              <a:t>unit and He fill lines, damages to Helium bellows after removal of shielding, presence of protection caps, presence of filling </a:t>
            </a:r>
            <a:r>
              <a:rPr lang="en-US" sz="2000" dirty="0">
                <a:latin typeface="Calibri Light" panose="020F0302020204030204" pitchFamily="34" charset="0"/>
              </a:rPr>
              <a:t>line adapters, </a:t>
            </a:r>
            <a:r>
              <a:rPr lang="en-US" sz="2000" dirty="0" smtClean="0">
                <a:latin typeface="Calibri Light" panose="020F0302020204030204" pitchFamily="34" charset="0"/>
              </a:rPr>
              <a:t>right angle valve, burst disc, tuner split ring and hardware and bellows restraint brackets, proper number of bolts, screws, nuts, washers on all flanges, bellows restraint brackets and split rings, check of proper torque values on all sealing flanges, number of He inlet ports of beam tube flanges, orientation of right angle valve, proper closure of right angle valve (caliper used), presence and damage to RF feedthroughs (HOMs, pick-up, high-Q antenna, i.e. check damage of inner conductors), damages to HOM coupler housings, </a:t>
            </a:r>
            <a:endParaRPr lang="en-US" sz="2000" dirty="0">
              <a:latin typeface="Calibri Light" panose="020F0302020204030204" pitchFamily="34" charset="0"/>
            </a:endParaRPr>
          </a:p>
        </p:txBody>
      </p:sp>
      <p:sp>
        <p:nvSpPr>
          <p:cNvPr id="18" name="Content Placeholder 3"/>
          <p:cNvSpPr txBox="1">
            <a:spLocks/>
          </p:cNvSpPr>
          <p:nvPr/>
        </p:nvSpPr>
        <p:spPr>
          <a:xfrm>
            <a:off x="0" y="4206982"/>
            <a:ext cx="9144000" cy="830580"/>
          </a:xfrm>
          <a:prstGeom prst="rect">
            <a:avLst/>
          </a:prstGeom>
        </p:spPr>
        <p:txBody>
          <a:bodyPr vert="horz" lIns="0" tIns="0" rIns="0" bIns="0" rtlCol="0">
            <a:normAutofit fontScale="85000" lnSpcReduction="1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smtClean="0">
                <a:latin typeface="Calibri Light" panose="020F0302020204030204" pitchFamily="34" charset="0"/>
              </a:rPr>
              <a:t>CMM check includes distance of cavity center to center line of 2-phase header pipe, parallelism of the 2-phase TEE, perpendicularity of main coupler to He lugs, distance between He vessel lugs, angle of He vessel lug surface to center plane of 2-phase header pipe</a:t>
            </a:r>
            <a:endParaRPr lang="en-US" sz="2000" dirty="0">
              <a:latin typeface="Calibri Light" panose="020F0302020204030204" pitchFamily="34" charset="0"/>
            </a:endParaRPr>
          </a:p>
        </p:txBody>
      </p:sp>
    </p:spTree>
    <p:extLst>
      <p:ext uri="{BB962C8B-B14F-4D97-AF65-F5344CB8AC3E}">
        <p14:creationId xmlns:p14="http://schemas.microsoft.com/office/powerpoint/2010/main" val="13249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8" name="Title 2"/>
          <p:cNvSpPr txBox="1">
            <a:spLocks/>
          </p:cNvSpPr>
          <p:nvPr/>
        </p:nvSpPr>
        <p:spPr>
          <a:xfrm>
            <a:off x="0" y="0"/>
            <a:ext cx="9144000" cy="1007533"/>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rgbClr val="A4001D"/>
                </a:solidFill>
                <a:latin typeface="Arial" pitchFamily="34" charset="0"/>
                <a:ea typeface="+mj-ea"/>
                <a:cs typeface="Arial" pitchFamily="34" charset="0"/>
              </a:defRPr>
            </a:lvl1pPr>
          </a:lstStyle>
          <a:p>
            <a:pPr marL="457200" fontAlgn="auto">
              <a:spcAft>
                <a:spcPts val="0"/>
              </a:spcAft>
            </a:pPr>
            <a:r>
              <a:rPr lang="en-US" sz="2800" dirty="0">
                <a:latin typeface="Calibri Light" panose="020F0302020204030204" pitchFamily="34" charset="0"/>
              </a:rPr>
              <a:t>Incoming Visual and CMM Inspection of Dressed LCLS-II Production Cavities</a:t>
            </a:r>
          </a:p>
        </p:txBody>
      </p:sp>
      <p:sp>
        <p:nvSpPr>
          <p:cNvPr id="19" name="Content Placeholder 3"/>
          <p:cNvSpPr txBox="1">
            <a:spLocks/>
          </p:cNvSpPr>
          <p:nvPr/>
        </p:nvSpPr>
        <p:spPr>
          <a:xfrm>
            <a:off x="974456" y="5475162"/>
            <a:ext cx="8741044" cy="159003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700" dirty="0">
              <a:latin typeface="Calibri Light" panose="020F0302020204030204" pitchFamily="34" charset="0"/>
              <a:ea typeface="Arial Unicode MS" panose="020B0604020202020204" pitchFamily="34" charset="-128"/>
              <a:cs typeface="Arial Unicode MS" panose="020B0604020202020204" pitchFamily="34" charset="-128"/>
              <a:sym typeface="Wingdings" panose="05000000000000000000" pitchFamily="2" charset="2"/>
            </a:endParaRPr>
          </a:p>
        </p:txBody>
      </p:sp>
      <p:sp>
        <p:nvSpPr>
          <p:cNvPr id="20" name="Footer Placeholder 3"/>
          <p:cNvSpPr>
            <a:spLocks noGrp="1"/>
          </p:cNvSpPr>
          <p:nvPr>
            <p:ph type="ftr" sz="quarter" idx="13"/>
          </p:nvPr>
        </p:nvSpPr>
        <p:spPr>
          <a:xfrm>
            <a:off x="0" y="6543674"/>
            <a:ext cx="6572250" cy="314326"/>
          </a:xfrm>
        </p:spPr>
        <p:txBody>
          <a:bodyPr/>
          <a:lstStyle/>
          <a:p>
            <a:r>
              <a:rPr lang="en-US" dirty="0"/>
              <a:t>Fermilab/JLab 1.3 GHz Cryomodule Production Readiness </a:t>
            </a:r>
            <a:r>
              <a:rPr lang="en-US" dirty="0" smtClean="0"/>
              <a:t>Review, Sept. 13-14, 2016</a:t>
            </a:r>
            <a:endParaRPr lang="en-US" dirty="0"/>
          </a:p>
        </p:txBody>
      </p:sp>
      <p:sp>
        <p:nvSpPr>
          <p:cNvPr id="13" name="Content Placeholder 3"/>
          <p:cNvSpPr txBox="1">
            <a:spLocks/>
          </p:cNvSpPr>
          <p:nvPr/>
        </p:nvSpPr>
        <p:spPr>
          <a:xfrm>
            <a:off x="0" y="1326159"/>
            <a:ext cx="9144000" cy="422421"/>
          </a:xfrm>
          <a:prstGeom prst="rect">
            <a:avLst/>
          </a:prstGeom>
        </p:spPr>
        <p:txBody>
          <a:bodyPr vert="horz" lIns="0" tIns="0" rIns="0" bIns="0" rtlCol="0">
            <a:normAutofit fontScale="85000" lnSpcReduction="2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fontAlgn="auto">
              <a:lnSpc>
                <a:spcPct val="100000"/>
              </a:lnSpc>
              <a:buFont typeface="Arial" pitchFamily="34" charset="0"/>
              <a:buChar char="•"/>
            </a:pPr>
            <a:r>
              <a:rPr lang="en-US" sz="2000" dirty="0" smtClean="0">
                <a:latin typeface="Calibri Light" panose="020F0302020204030204" pitchFamily="34" charset="0"/>
              </a:rPr>
              <a:t>New photos are being incorporated when becoming available replacing obsolete XFEL photos</a:t>
            </a:r>
            <a:br>
              <a:rPr lang="en-US" sz="2000" dirty="0" smtClean="0">
                <a:latin typeface="Calibri Light" panose="020F0302020204030204" pitchFamily="34" charset="0"/>
              </a:rPr>
            </a:br>
            <a:r>
              <a:rPr lang="en-US" sz="2000" dirty="0" smtClean="0">
                <a:latin typeface="Calibri Light" panose="020F0302020204030204" pitchFamily="34" charset="0"/>
              </a:rPr>
              <a:t>and sketches </a:t>
            </a:r>
            <a:endParaRPr lang="en-US" sz="2000" dirty="0">
              <a:latin typeface="Calibri Light" panose="020F0302020204030204" pitchFamily="34" charset="0"/>
            </a:endParaRPr>
          </a:p>
        </p:txBody>
      </p:sp>
      <p:grpSp>
        <p:nvGrpSpPr>
          <p:cNvPr id="3" name="Group 2"/>
          <p:cNvGrpSpPr/>
          <p:nvPr/>
        </p:nvGrpSpPr>
        <p:grpSpPr>
          <a:xfrm>
            <a:off x="455771" y="2039130"/>
            <a:ext cx="8354377" cy="3086310"/>
            <a:chOff x="393383" y="2263882"/>
            <a:chExt cx="8354377" cy="308631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3" y="2324842"/>
              <a:ext cx="2967037" cy="128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63882"/>
              <a:ext cx="2593126" cy="15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03" y="3681252"/>
              <a:ext cx="2959417" cy="140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5085" y="2289926"/>
              <a:ext cx="23526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C:\Users\megan\Pictures\IMG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0420" y="3917472"/>
              <a:ext cx="2318755" cy="1432720"/>
            </a:xfrm>
            <a:prstGeom prst="rect">
              <a:avLst/>
            </a:prstGeom>
            <a:noFill/>
            <a:ln>
              <a:noFill/>
            </a:ln>
          </p:spPr>
        </p:pic>
      </p:grpSp>
    </p:spTree>
    <p:extLst>
      <p:ext uri="{BB962C8B-B14F-4D97-AF65-F5344CB8AC3E}">
        <p14:creationId xmlns:p14="http://schemas.microsoft.com/office/powerpoint/2010/main" val="39277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7b68698eab841f6565c5c3885a08d4e9">
  <xsd:schema xmlns:xsd="http://www.w3.org/2001/XMLSchema" xmlns:xs="http://www.w3.org/2001/XMLSchema" xmlns:p="http://schemas.microsoft.com/office/2006/metadata/properties" xmlns:ns2="f15a050e-1ce7-4ed2-9890-60f9658c1ede" targetNamespace="http://schemas.microsoft.com/office/2006/metadata/properties" ma:root="true" ma:fieldsID="099edc80864fba8e7bdccaf9ddf53b95"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 - Accelerator Physics"/>
          <xsd:enumeration value="2 - Injector/Linac"/>
          <xsd:enumeration value="3 - RF Power Systems"/>
          <xsd:enumeration value="4&amp;5 - Undulator/XTES System"/>
          <xsd:enumeration value="6&amp;7 - Cryoplant/Cryomodules Systems"/>
          <xsd:enumeration value="8 - Controls/Safety Systems"/>
          <xsd:enumeration value="9 - Conventional Facilities and Infrastructure"/>
          <xsd:enumeration value="10 - Env., Safety &amp; Health"/>
          <xsd:enumeration value="11 - Cost and Schedule"/>
          <xsd:enumeration value="12 - Project Management"/>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Breakout_x0020_Session xmlns="f15a050e-1ce7-4ed2-9890-60f9658c1ede">Template</Breakout_x0020_Sess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AC9E9B-2714-4E54-AEB1-61E0F4B7D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1B16AA-9221-46AE-B700-523442ABDABD}">
  <ds:schemaRefs>
    <ds:schemaRef ds:uri="http://schemas.openxmlformats.org/package/2006/metadata/core-properties"/>
    <ds:schemaRef ds:uri="http://purl.org/dc/elements/1.1/"/>
    <ds:schemaRef ds:uri="f15a050e-1ce7-4ed2-9890-60f9658c1ed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LastName_Title_DR201608</Template>
  <TotalTime>3331</TotalTime>
  <Words>2728</Words>
  <Application>Microsoft Macintosh PowerPoint</Application>
  <PresentationFormat>On-screen Show (4:3)</PresentationFormat>
  <Paragraphs>909</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Unicode MS</vt:lpstr>
      <vt:lpstr>Calibri</vt:lpstr>
      <vt:lpstr>Calibri Light</vt:lpstr>
      <vt:lpstr>ＭＳ Ｐゴシック</vt:lpstr>
      <vt:lpstr>Wingdings</vt:lpstr>
      <vt:lpstr>LastName_Title_DR201608</vt:lpstr>
      <vt:lpstr>Incoming Inspection, Qualification, QA/QC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Jefferson Lab Vertical Test Area</vt:lpstr>
      <vt:lpstr>LCLSII Production Cavity Vertical Acceptance Testing</vt:lpstr>
      <vt:lpstr>LCLSII Production Cavity Vertical Acceptance Testing</vt:lpstr>
      <vt:lpstr>Cavity Delivery Schedule</vt:lpstr>
      <vt:lpstr>VTA Performance Summary for JLab’s Production Cavities (Status 9/10/2016)</vt:lpstr>
    </vt:vector>
  </TitlesOfParts>
  <Company>SLAC National Accelerator Laboratory</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Frank Marhauser</dc:creator>
  <cp:lastModifiedBy>Microsoft Office User</cp:lastModifiedBy>
  <cp:revision>24</cp:revision>
  <cp:lastPrinted>2009-07-27T17:31:51Z</cp:lastPrinted>
  <dcterms:created xsi:type="dcterms:W3CDTF">2016-07-29T17:18:15Z</dcterms:created>
  <dcterms:modified xsi:type="dcterms:W3CDTF">2016-09-13T12:50:59Z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ies>
</file>