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1" r:id="rId4"/>
  </p:sldMasterIdLst>
  <p:notesMasterIdLst>
    <p:notesMasterId r:id="rId41"/>
  </p:notesMasterIdLst>
  <p:handoutMasterIdLst>
    <p:handoutMasterId r:id="rId42"/>
  </p:handoutMasterIdLst>
  <p:sldIdLst>
    <p:sldId id="577" r:id="rId5"/>
    <p:sldId id="739" r:id="rId6"/>
    <p:sldId id="737" r:id="rId7"/>
    <p:sldId id="769" r:id="rId8"/>
    <p:sldId id="788" r:id="rId9"/>
    <p:sldId id="748" r:id="rId10"/>
    <p:sldId id="754" r:id="rId11"/>
    <p:sldId id="781" r:id="rId12"/>
    <p:sldId id="786" r:id="rId13"/>
    <p:sldId id="787" r:id="rId14"/>
    <p:sldId id="782" r:id="rId15"/>
    <p:sldId id="783" r:id="rId16"/>
    <p:sldId id="770" r:id="rId17"/>
    <p:sldId id="756" r:id="rId18"/>
    <p:sldId id="755" r:id="rId19"/>
    <p:sldId id="789" r:id="rId20"/>
    <p:sldId id="773" r:id="rId21"/>
    <p:sldId id="785" r:id="rId22"/>
    <p:sldId id="777" r:id="rId23"/>
    <p:sldId id="759" r:id="rId24"/>
    <p:sldId id="757" r:id="rId25"/>
    <p:sldId id="772" r:id="rId26"/>
    <p:sldId id="774" r:id="rId27"/>
    <p:sldId id="776" r:id="rId28"/>
    <p:sldId id="784" r:id="rId29"/>
    <p:sldId id="771" r:id="rId30"/>
    <p:sldId id="761" r:id="rId31"/>
    <p:sldId id="766" r:id="rId32"/>
    <p:sldId id="790" r:id="rId33"/>
    <p:sldId id="801" r:id="rId34"/>
    <p:sldId id="794" r:id="rId35"/>
    <p:sldId id="792" r:id="rId36"/>
    <p:sldId id="798" r:id="rId37"/>
    <p:sldId id="800" r:id="rId38"/>
    <p:sldId id="802" r:id="rId39"/>
    <p:sldId id="799" r:id="rId40"/>
  </p:sldIdLst>
  <p:sldSz cx="9144000" cy="6858000" type="screen4x3"/>
  <p:notesSz cx="6934200" cy="92329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F9966"/>
    <a:srgbClr val="0033CC"/>
    <a:srgbClr val="99CCFF"/>
    <a:srgbClr val="6699FF"/>
    <a:srgbClr val="9D3431"/>
    <a:srgbClr val="FF0000"/>
    <a:srgbClr val="FFCC99"/>
    <a:srgbClr val="FFFFC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56" autoAdjust="0"/>
    <p:restoredTop sz="94607" autoAdjust="0"/>
  </p:normalViewPr>
  <p:slideViewPr>
    <p:cSldViewPr snapToGrid="0">
      <p:cViewPr>
        <p:scale>
          <a:sx n="98" d="100"/>
          <a:sy n="98" d="100"/>
        </p:scale>
        <p:origin x="-942"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498" y="-78"/>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05449" cy="461961"/>
          </a:xfrm>
          <a:prstGeom prst="rect">
            <a:avLst/>
          </a:prstGeom>
          <a:noFill/>
          <a:ln w="9525">
            <a:noFill/>
            <a:miter lim="800000"/>
            <a:headEnd/>
            <a:tailEnd/>
          </a:ln>
          <a:effectLst/>
        </p:spPr>
        <p:txBody>
          <a:bodyPr vert="horz" wrap="square" lIns="90615" tIns="45307" rIns="90615" bIns="45307"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27183" y="0"/>
            <a:ext cx="3005449" cy="461961"/>
          </a:xfrm>
          <a:prstGeom prst="rect">
            <a:avLst/>
          </a:prstGeom>
          <a:noFill/>
          <a:ln w="9525">
            <a:noFill/>
            <a:miter lim="800000"/>
            <a:headEnd/>
            <a:tailEnd/>
          </a:ln>
          <a:effectLst/>
        </p:spPr>
        <p:txBody>
          <a:bodyPr vert="horz" wrap="square" lIns="90615" tIns="45307" rIns="90615" bIns="45307"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769363"/>
            <a:ext cx="3005449" cy="461961"/>
          </a:xfrm>
          <a:prstGeom prst="rect">
            <a:avLst/>
          </a:prstGeom>
          <a:noFill/>
          <a:ln w="9525">
            <a:noFill/>
            <a:miter lim="800000"/>
            <a:headEnd/>
            <a:tailEnd/>
          </a:ln>
          <a:effectLst/>
        </p:spPr>
        <p:txBody>
          <a:bodyPr vert="horz" wrap="square" lIns="90615" tIns="45307" rIns="90615" bIns="45307"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27183" y="8769363"/>
            <a:ext cx="3005449" cy="461961"/>
          </a:xfrm>
          <a:prstGeom prst="rect">
            <a:avLst/>
          </a:prstGeom>
          <a:noFill/>
          <a:ln w="9525">
            <a:noFill/>
            <a:miter lim="800000"/>
            <a:headEnd/>
            <a:tailEnd/>
          </a:ln>
          <a:effectLst/>
        </p:spPr>
        <p:txBody>
          <a:bodyPr vert="horz" wrap="square" lIns="90615" tIns="45307" rIns="90615" bIns="45307"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05449" cy="460384"/>
          </a:xfrm>
          <a:prstGeom prst="rect">
            <a:avLst/>
          </a:prstGeom>
          <a:noFill/>
          <a:ln w="9525">
            <a:noFill/>
            <a:miter lim="800000"/>
            <a:headEnd/>
            <a:tailEnd/>
          </a:ln>
          <a:effectLst/>
        </p:spPr>
        <p:txBody>
          <a:bodyPr vert="horz" wrap="square" lIns="92331" tIns="46165" rIns="92331" bIns="46165" numCol="1" anchor="t" anchorCtr="0" compatLnSpc="1">
            <a:prstTxWarp prst="textNoShape">
              <a:avLst/>
            </a:prstTxWarp>
          </a:bodyPr>
          <a:lstStyle>
            <a:lvl1pPr defTabSz="923770">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27183" y="1"/>
            <a:ext cx="3005449" cy="460384"/>
          </a:xfrm>
          <a:prstGeom prst="rect">
            <a:avLst/>
          </a:prstGeom>
          <a:noFill/>
          <a:ln w="9525">
            <a:noFill/>
            <a:miter lim="800000"/>
            <a:headEnd/>
            <a:tailEnd/>
          </a:ln>
          <a:effectLst/>
        </p:spPr>
        <p:txBody>
          <a:bodyPr vert="horz" wrap="square" lIns="92331" tIns="46165" rIns="92331" bIns="46165" numCol="1" anchor="t" anchorCtr="0" compatLnSpc="1">
            <a:prstTxWarp prst="textNoShape">
              <a:avLst/>
            </a:prstTxWarp>
          </a:bodyPr>
          <a:lstStyle>
            <a:lvl1pPr algn="r" defTabSz="923770">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58875" y="693738"/>
            <a:ext cx="4616450" cy="346233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4049" y="4386260"/>
            <a:ext cx="5546104" cy="4152913"/>
          </a:xfrm>
          <a:prstGeom prst="rect">
            <a:avLst/>
          </a:prstGeom>
          <a:noFill/>
          <a:ln w="9525">
            <a:noFill/>
            <a:miter lim="800000"/>
            <a:headEnd/>
            <a:tailEnd/>
          </a:ln>
          <a:effectLst/>
        </p:spPr>
        <p:txBody>
          <a:bodyPr vert="horz" wrap="square" lIns="92331" tIns="46165" rIns="92331" bIns="461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770941"/>
            <a:ext cx="3005449" cy="460384"/>
          </a:xfrm>
          <a:prstGeom prst="rect">
            <a:avLst/>
          </a:prstGeom>
          <a:noFill/>
          <a:ln w="9525">
            <a:noFill/>
            <a:miter lim="800000"/>
            <a:headEnd/>
            <a:tailEnd/>
          </a:ln>
          <a:effectLst/>
        </p:spPr>
        <p:txBody>
          <a:bodyPr vert="horz" wrap="square" lIns="92331" tIns="46165" rIns="92331" bIns="46165" numCol="1" anchor="b" anchorCtr="0" compatLnSpc="1">
            <a:prstTxWarp prst="textNoShape">
              <a:avLst/>
            </a:prstTxWarp>
          </a:bodyPr>
          <a:lstStyle>
            <a:lvl1pPr defTabSz="923770">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27183" y="8770941"/>
            <a:ext cx="3005449" cy="460384"/>
          </a:xfrm>
          <a:prstGeom prst="rect">
            <a:avLst/>
          </a:prstGeom>
          <a:noFill/>
          <a:ln w="9525">
            <a:noFill/>
            <a:miter lim="800000"/>
            <a:headEnd/>
            <a:tailEnd/>
          </a:ln>
          <a:effectLst/>
        </p:spPr>
        <p:txBody>
          <a:bodyPr vert="horz" wrap="square" lIns="92331" tIns="46165" rIns="92331" bIns="46165" numCol="1" anchor="b" anchorCtr="0" compatLnSpc="1">
            <a:prstTxWarp prst="textNoShape">
              <a:avLst/>
            </a:prstTxWarp>
          </a:bodyPr>
          <a:lstStyle>
            <a:lvl1pPr algn="r" defTabSz="923770">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a:t>
            </a:fld>
            <a:endParaRPr lang="en-US" dirty="0"/>
          </a:p>
        </p:txBody>
      </p:sp>
    </p:spTree>
    <p:extLst>
      <p:ext uri="{BB962C8B-B14F-4D97-AF65-F5344CB8AC3E}">
        <p14:creationId xmlns:p14="http://schemas.microsoft.com/office/powerpoint/2010/main" val="280431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a:t>
            </a:fld>
            <a:endParaRPr lang="en-US" dirty="0"/>
          </a:p>
        </p:txBody>
      </p:sp>
    </p:spTree>
    <p:extLst>
      <p:ext uri="{BB962C8B-B14F-4D97-AF65-F5344CB8AC3E}">
        <p14:creationId xmlns:p14="http://schemas.microsoft.com/office/powerpoint/2010/main" val="24992541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CM Production Readiiness Review, 13-14  September, 2016</a:t>
            </a:r>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CM Production Readiiness Review, 13-14  September, 2016</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CM Production Readiiness Review, 13-14  September, 2016</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CM Production Readiiness Review, 13-14  September, 2016</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CM Production Readiiness Review, 13-14  September, 2016</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LCLS-II CM Production Readiiness Review, 13-14  September, 2016</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746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2052" name="Picture 4" descr="C:\Users\boyce\Documents\lclsII_banner_v01_wd565.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CM Production Readiiness Review, 13-14  September, 2016</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Lst>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481013" y="1476375"/>
            <a:ext cx="8443912" cy="1406305"/>
          </a:xfrm>
        </p:spPr>
        <p:txBody>
          <a:bodyPr/>
          <a:lstStyle/>
          <a:p>
            <a:r>
              <a:rPr lang="en-US" sz="4000" dirty="0">
                <a:latin typeface="Minion Pro"/>
              </a:rPr>
              <a:t>Incoming inspection, Qualification, QA/QC LCLSII FPC at JLAB</a:t>
            </a:r>
            <a:endParaRPr lang="en-US" sz="4000" dirty="0"/>
          </a:p>
        </p:txBody>
      </p:sp>
      <p:sp>
        <p:nvSpPr>
          <p:cNvPr id="5" name="Rectangle 5"/>
          <p:cNvSpPr>
            <a:spLocks noGrp="1" noChangeArrowheads="1"/>
          </p:cNvSpPr>
          <p:nvPr>
            <p:ph type="subTitle" idx="1"/>
          </p:nvPr>
        </p:nvSpPr>
        <p:spPr>
          <a:xfrm>
            <a:off x="543089" y="2953517"/>
            <a:ext cx="7989887" cy="2652522"/>
          </a:xfrm>
        </p:spPr>
        <p:txBody>
          <a:bodyPr/>
          <a:lstStyle/>
          <a:p>
            <a:r>
              <a:rPr lang="en-US" sz="1800" dirty="0" smtClean="0"/>
              <a:t>Mircea Stirbet</a:t>
            </a:r>
          </a:p>
          <a:p>
            <a:r>
              <a:rPr lang="en-US" sz="1800" dirty="0" smtClean="0"/>
              <a:t>LCLS-II CM Production Readiness Review</a:t>
            </a:r>
          </a:p>
          <a:p>
            <a:r>
              <a:rPr lang="en-US" sz="1800" dirty="0" smtClean="0"/>
              <a:t>13 – 14 September, 2016</a:t>
            </a:r>
          </a:p>
        </p:txBody>
      </p:sp>
    </p:spTree>
    <p:extLst>
      <p:ext uri="{BB962C8B-B14F-4D97-AF65-F5344CB8AC3E}">
        <p14:creationId xmlns:p14="http://schemas.microsoft.com/office/powerpoint/2010/main" val="222782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10</a:t>
            </a:fld>
            <a:endParaRPr lang="en-US" dirty="0"/>
          </a:p>
        </p:txBody>
      </p:sp>
      <p:sp>
        <p:nvSpPr>
          <p:cNvPr id="6" name="Title 2"/>
          <p:cNvSpPr txBox="1">
            <a:spLocks/>
          </p:cNvSpPr>
          <p:nvPr/>
        </p:nvSpPr>
        <p:spPr>
          <a:xfrm>
            <a:off x="169163" y="120124"/>
            <a:ext cx="8538629"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smtClean="0"/>
              <a:t>Travelers and procedures for </a:t>
            </a:r>
            <a:r>
              <a:rPr lang="en-US" sz="2800" dirty="0"/>
              <a:t>LCLSII </a:t>
            </a:r>
            <a:r>
              <a:rPr lang="en-US" sz="2800" dirty="0" smtClean="0"/>
              <a:t>FPC at JLAB</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grpSp>
        <p:nvGrpSpPr>
          <p:cNvPr id="3" name="Group 2"/>
          <p:cNvGrpSpPr/>
          <p:nvPr/>
        </p:nvGrpSpPr>
        <p:grpSpPr>
          <a:xfrm>
            <a:off x="169163" y="976046"/>
            <a:ext cx="8779627" cy="5558320"/>
            <a:chOff x="169163" y="976046"/>
            <a:chExt cx="8779627" cy="555832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3" y="1181529"/>
              <a:ext cx="4002144" cy="535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307" y="976046"/>
              <a:ext cx="4777483" cy="555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26757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11</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LCLSII </a:t>
            </a:r>
            <a:r>
              <a:rPr lang="en-US" sz="2800" dirty="0" smtClean="0"/>
              <a:t>FPC cold parts incoming inspection</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grpSp>
        <p:nvGrpSpPr>
          <p:cNvPr id="4" name="Group 3"/>
          <p:cNvGrpSpPr/>
          <p:nvPr/>
        </p:nvGrpSpPr>
        <p:grpSpPr>
          <a:xfrm>
            <a:off x="0" y="1209589"/>
            <a:ext cx="8934449" cy="5125635"/>
            <a:chOff x="0" y="1209589"/>
            <a:chExt cx="8934449" cy="5125635"/>
          </a:xfrm>
        </p:grpSpPr>
        <p:pic>
          <p:nvPicPr>
            <p:cNvPr id="2053" name="Picture 5" descr="D:\LCLSII\LCLSII prototype Oct 2015\FPC incoming inspection\SAM_03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933" y="3678652"/>
              <a:ext cx="3410157" cy="25576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LCLSII\LCLSII RI TED related\Incoming inspection RITH\RITH Pair 05 and pair 06 15 July 2016\Photos PA005 and PA006 15 Jul 2016\168_1507\IMG_2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41" y="1213427"/>
              <a:ext cx="1627224" cy="2169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srfee\stirbet\LCLS-II\Incoming inspection CPI 24 Feb 2016\CPI Pair4 27 Feb 2016\PHOTOs CPI Pair04 warm 27 Feb 2016\SAM_19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3452" y="1213427"/>
              <a:ext cx="2837354" cy="21696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5"/>
            <a:stretch>
              <a:fillRect/>
            </a:stretch>
          </p:blipFill>
          <p:spPr>
            <a:xfrm>
              <a:off x="6405310" y="2540599"/>
              <a:ext cx="866819" cy="702266"/>
            </a:xfrm>
            <a:prstGeom prst="rect">
              <a:avLst/>
            </a:prstGeom>
          </p:spPr>
        </p:pic>
        <p:pic>
          <p:nvPicPr>
            <p:cNvPr id="12" name="Picture 11" descr="Picture"/>
            <p:cNvPicPr>
              <a:picLocks noChangeAspect="1"/>
            </p:cNvPicPr>
            <p:nvPr/>
          </p:nvPicPr>
          <p:blipFill>
            <a:blip r:embed="rId6"/>
            <a:stretch>
              <a:fillRect/>
            </a:stretch>
          </p:blipFill>
          <p:spPr>
            <a:xfrm>
              <a:off x="433468" y="3850301"/>
              <a:ext cx="1487213" cy="963438"/>
            </a:xfrm>
            <a:prstGeom prst="rect">
              <a:avLst/>
            </a:prstGeom>
          </p:spPr>
        </p:pic>
        <p:pic>
          <p:nvPicPr>
            <p:cNvPr id="13" name="Picture 2" descr="M:\srfee\stirbet\LCLS-II\Incoming inspection CPI 24 Feb 2016\Photos 29 Feb 2016\100PHOTO\SAM_20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5550" y="3686660"/>
              <a:ext cx="2261051" cy="13520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srfee\stirbet\LCLS-II\Incoming inspection CPI 24 Feb 2016\Photos 29 Feb 2016\100PHOTO\SAM_200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5550" y="5072018"/>
              <a:ext cx="2245699" cy="12632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4222" y="2615390"/>
              <a:ext cx="927620" cy="62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descr="M:\srfee\stirbet\LCLS-II\Photos C105 used on AES033 HTB tests  28 Jan 2016\SAM_135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01881" y="3678652"/>
              <a:ext cx="2128627" cy="1492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LCLSII\LCLSII prototype Oct 2015\Cleaning Chem area Photos\IMG_163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8046" y="1209589"/>
              <a:ext cx="2897961" cy="217347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LCLSII\LCLSII prototype Oct 2015\Cleaning Chem area Photos\IMG_164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05118" y="1213427"/>
              <a:ext cx="1603137" cy="21696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05794" y="2558586"/>
              <a:ext cx="1045455" cy="66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D:\LCLSII\LCLSII CPI related\Incoming inspections CPI\Incoming inspection CPI 24 Feb 2016\Photos 29 Feb 2016\100PHOTO\SAM_200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01881" y="5072018"/>
              <a:ext cx="2128627" cy="12186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355428"/>
              <a:ext cx="8934449" cy="369332"/>
            </a:xfrm>
            <a:prstGeom prst="rect">
              <a:avLst/>
            </a:prstGeom>
            <a:noFill/>
          </p:spPr>
          <p:txBody>
            <a:bodyPr wrap="square" rtlCol="0">
              <a:spAutoFit/>
            </a:bodyPr>
            <a:lstStyle/>
            <a:p>
              <a:r>
                <a:rPr lang="en-US" b="1" dirty="0" smtClean="0">
                  <a:solidFill>
                    <a:srgbClr val="FF0000"/>
                  </a:solidFill>
                </a:rPr>
                <a:t>Time to perform incoming inspection is about one working day per cold coupler</a:t>
              </a:r>
              <a:endParaRPr lang="en-US" b="1" dirty="0">
                <a:solidFill>
                  <a:srgbClr val="FF0000"/>
                </a:solidFill>
              </a:endParaRPr>
            </a:p>
          </p:txBody>
        </p:sp>
      </p:grpSp>
      <p:sp>
        <p:nvSpPr>
          <p:cNvPr id="5" name="TextBox 4"/>
          <p:cNvSpPr txBox="1"/>
          <p:nvPr/>
        </p:nvSpPr>
        <p:spPr>
          <a:xfrm>
            <a:off x="226657" y="4819325"/>
            <a:ext cx="8707792" cy="338554"/>
          </a:xfrm>
          <a:prstGeom prst="rect">
            <a:avLst/>
          </a:prstGeom>
          <a:noFill/>
        </p:spPr>
        <p:txBody>
          <a:bodyPr wrap="square" rtlCol="0">
            <a:spAutoFit/>
          </a:bodyPr>
          <a:lstStyle/>
          <a:p>
            <a:r>
              <a:rPr lang="en-US" sz="1600" b="1" dirty="0" smtClean="0">
                <a:solidFill>
                  <a:srgbClr val="FF0000"/>
                </a:solidFill>
              </a:rPr>
              <a:t>Particulate counts, RF contacts, ceramics,  copper plating vacuum sealing surfaces</a:t>
            </a:r>
            <a:endParaRPr lang="en-US" sz="1600" b="1" dirty="0">
              <a:solidFill>
                <a:srgbClr val="FF0000"/>
              </a:solidFill>
            </a:endParaRPr>
          </a:p>
        </p:txBody>
      </p:sp>
      <p:sp>
        <p:nvSpPr>
          <p:cNvPr id="19" name="TextBox 18"/>
          <p:cNvSpPr txBox="1"/>
          <p:nvPr/>
        </p:nvSpPr>
        <p:spPr>
          <a:xfrm>
            <a:off x="6009721" y="2111658"/>
            <a:ext cx="2837355" cy="369332"/>
          </a:xfrm>
          <a:prstGeom prst="rect">
            <a:avLst/>
          </a:prstGeom>
          <a:noFill/>
        </p:spPr>
        <p:txBody>
          <a:bodyPr wrap="square" rtlCol="0">
            <a:spAutoFit/>
          </a:bodyPr>
          <a:lstStyle/>
          <a:p>
            <a:r>
              <a:rPr lang="en-US" b="1" dirty="0" smtClean="0">
                <a:solidFill>
                  <a:srgbClr val="FF0000"/>
                </a:solidFill>
              </a:rPr>
              <a:t>Vacuum leak checks</a:t>
            </a:r>
            <a:endParaRPr lang="en-US" b="1" dirty="0">
              <a:solidFill>
                <a:srgbClr val="FF0000"/>
              </a:solidFill>
            </a:endParaRPr>
          </a:p>
        </p:txBody>
      </p:sp>
    </p:spTree>
    <p:extLst>
      <p:ext uri="{BB962C8B-B14F-4D97-AF65-F5344CB8AC3E}">
        <p14:creationId xmlns:p14="http://schemas.microsoft.com/office/powerpoint/2010/main" val="3615895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LCLSII\LCLSII CPI related\Incoming inspections CPI\Incoming inspection CPI 24 Feb 2016\CPI Pair4 27 Feb 2016\PHOTOs CPI Pair04 warm 27 Feb 2016\SAM_19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85" y="3310283"/>
            <a:ext cx="1537693" cy="26336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12</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LCLSII </a:t>
            </a:r>
            <a:r>
              <a:rPr lang="en-US" sz="2800" dirty="0" smtClean="0"/>
              <a:t>FPC warm parts incoming inspection</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pic>
        <p:nvPicPr>
          <p:cNvPr id="20" name="Picture 2" descr="D:\LCLSII\LCLSII CPI related\LCLSII CPI shipments to JLAB\CPI pair 03 1 Feb 2016\Warm parts 24 Feb 2016 photos\100PHOTO\SAM_18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4086" y="1324321"/>
            <a:ext cx="2598539" cy="46196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LCLSII\LCLSII CPI related\LCLSII CPI shipments to JLAB\CPI pair 03 1 Feb 2016\Warm parts 24 Feb 2016 photos\100PHOTO\SAM_1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2817" y="3006326"/>
            <a:ext cx="2469796" cy="13892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LCLSII\LCLSII CPI related\LCLSII CPI shipments to JLAB\CPI pair 03 1 Feb 2016\Warm parts 24 Feb 2016 photos\100PHOTO\SAM_17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2817" y="4535588"/>
            <a:ext cx="2503747" cy="14083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LCLSII\LCLSII CPI related\Incoming inspections CPI\CPI Lot 4 PA007 and PA008 26 July 2016\Photos CPI PAXXX abd PAYYY 26 July 2016\Warm part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476" y="1324321"/>
            <a:ext cx="2686512" cy="20148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D:\LCLSII\LCLSII CPI related\LCLSII CPI shipments to JLAB\CPI pair 03 1 Feb 2016\Warm parts 24 Feb 2016 photos\100PHOTO\SAM_18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8222" y="1324321"/>
            <a:ext cx="2465033" cy="138658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870" y="6098628"/>
            <a:ext cx="9147870" cy="369332"/>
          </a:xfrm>
          <a:prstGeom prst="rect">
            <a:avLst/>
          </a:prstGeom>
          <a:noFill/>
        </p:spPr>
        <p:txBody>
          <a:bodyPr wrap="square" rtlCol="0">
            <a:spAutoFit/>
          </a:bodyPr>
          <a:lstStyle/>
          <a:p>
            <a:r>
              <a:rPr lang="en-US" b="1" dirty="0" smtClean="0">
                <a:solidFill>
                  <a:srgbClr val="FF0000"/>
                </a:solidFill>
              </a:rPr>
              <a:t>Time to perform incoming inspection is about half working day per warm coupler</a:t>
            </a:r>
            <a:endParaRPr lang="en-US" b="1" dirty="0">
              <a:solidFill>
                <a:srgbClr val="FF0000"/>
              </a:solidFill>
            </a:endParaRPr>
          </a:p>
        </p:txBody>
      </p:sp>
      <p:sp>
        <p:nvSpPr>
          <p:cNvPr id="5" name="TextBox 4"/>
          <p:cNvSpPr txBox="1"/>
          <p:nvPr/>
        </p:nvSpPr>
        <p:spPr>
          <a:xfrm>
            <a:off x="82193" y="4921321"/>
            <a:ext cx="8625599" cy="369332"/>
          </a:xfrm>
          <a:prstGeom prst="rect">
            <a:avLst/>
          </a:prstGeom>
          <a:noFill/>
        </p:spPr>
        <p:txBody>
          <a:bodyPr wrap="square" rtlCol="0">
            <a:spAutoFit/>
          </a:bodyPr>
          <a:lstStyle/>
          <a:p>
            <a:r>
              <a:rPr lang="en-US" b="1" dirty="0" smtClean="0">
                <a:solidFill>
                  <a:srgbClr val="FF0000"/>
                </a:solidFill>
              </a:rPr>
              <a:t>Warm ceramic , bellows integrity, vacuum sealing surfaces, copper plating</a:t>
            </a:r>
            <a:endParaRPr lang="en-US" b="1" dirty="0">
              <a:solidFill>
                <a:srgbClr val="FF0000"/>
              </a:solidFill>
            </a:endParaRPr>
          </a:p>
        </p:txBody>
      </p:sp>
    </p:spTree>
    <p:extLst>
      <p:ext uri="{BB962C8B-B14F-4D97-AF65-F5344CB8AC3E}">
        <p14:creationId xmlns:p14="http://schemas.microsoft.com/office/powerpoint/2010/main" val="3416287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13</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smtClean="0"/>
              <a:t>LCLSII FPC </a:t>
            </a:r>
            <a:r>
              <a:rPr lang="en-US" sz="2800" dirty="0"/>
              <a:t>storage at </a:t>
            </a:r>
            <a:r>
              <a:rPr lang="en-US" sz="2800" dirty="0" smtClean="0"/>
              <a:t>JLAB – cold parts</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pic>
        <p:nvPicPr>
          <p:cNvPr id="9" name="Picture 2" descr="D:\LCLSII\LCLSII FPC incoming inspection storage\PHOTOS Clean room TERRA cabinet 13 July 2016\SAM_3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771" y="1212048"/>
            <a:ext cx="3613344" cy="21213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LCLSII\LCLSII FPC incoming inspection storage\PHOTOS Clean room TERRA cabinet 13 July 2016\SAM_32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624" y="2254913"/>
            <a:ext cx="1586084" cy="8921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4876" y="3436016"/>
            <a:ext cx="4689582" cy="369332"/>
          </a:xfrm>
          <a:prstGeom prst="rect">
            <a:avLst/>
          </a:prstGeom>
          <a:noFill/>
        </p:spPr>
        <p:txBody>
          <a:bodyPr wrap="square" rtlCol="0">
            <a:spAutoFit/>
          </a:bodyPr>
          <a:lstStyle/>
          <a:p>
            <a:r>
              <a:rPr lang="en-US" sz="1600" b="1" dirty="0" smtClean="0">
                <a:solidFill>
                  <a:srgbClr val="0070C0"/>
                </a:solidFill>
              </a:rPr>
              <a:t>Initial, </a:t>
            </a:r>
            <a:r>
              <a:rPr lang="en-US" sz="1600" dirty="0" smtClean="0"/>
              <a:t>inside static measurements 9 – 20 counts</a:t>
            </a:r>
            <a:r>
              <a:rPr lang="en-US" dirty="0" smtClean="0"/>
              <a:t>.</a:t>
            </a:r>
            <a:endParaRPr lang="en-US" dirty="0"/>
          </a:p>
        </p:txBody>
      </p:sp>
      <p:sp>
        <p:nvSpPr>
          <p:cNvPr id="13" name="TextBox 12"/>
          <p:cNvSpPr txBox="1"/>
          <p:nvPr/>
        </p:nvSpPr>
        <p:spPr>
          <a:xfrm>
            <a:off x="4921321" y="5014635"/>
            <a:ext cx="3786471" cy="1446550"/>
          </a:xfrm>
          <a:prstGeom prst="rect">
            <a:avLst/>
          </a:prstGeom>
          <a:noFill/>
        </p:spPr>
        <p:txBody>
          <a:bodyPr wrap="square" rtlCol="0">
            <a:spAutoFit/>
          </a:bodyPr>
          <a:lstStyle/>
          <a:p>
            <a:r>
              <a:rPr lang="en-US" sz="1600" dirty="0" smtClean="0"/>
              <a:t>Inside dynamic  (with N2 spray) 1200- 3000 counts. Action: </a:t>
            </a:r>
            <a:r>
              <a:rPr lang="en-US" dirty="0" smtClean="0"/>
              <a:t>cleaning cabinet </a:t>
            </a:r>
            <a:r>
              <a:rPr lang="en-US" b="1" dirty="0" smtClean="0">
                <a:solidFill>
                  <a:srgbClr val="FF0000"/>
                </a:solidFill>
              </a:rPr>
              <a:t>(will be tough with particulate count acceptance tests before cold parts long term storage).</a:t>
            </a:r>
            <a:endParaRPr lang="en-US" b="1" dirty="0">
              <a:solidFill>
                <a:srgbClr val="FF0000"/>
              </a:solidFill>
            </a:endParaRPr>
          </a:p>
        </p:txBody>
      </p:sp>
      <p:pic>
        <p:nvPicPr>
          <p:cNvPr id="7170" name="Picture 2" descr="M:\srfee\stirbet\LCLS-II\Photos 18 July 2016 dessicator RITH PA05 and 06\SAM_32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7788" y="1192605"/>
            <a:ext cx="2429144" cy="373899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M:\srfee\stirbet\LCLS-II\PHOTOS Clean room TERRA cabinet 13 July 2016\SAM_32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772" y="3805348"/>
            <a:ext cx="3613344" cy="20325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837855"/>
            <a:ext cx="5147353" cy="615553"/>
          </a:xfrm>
          <a:prstGeom prst="rect">
            <a:avLst/>
          </a:prstGeom>
          <a:noFill/>
        </p:spPr>
        <p:txBody>
          <a:bodyPr wrap="square" rtlCol="0">
            <a:spAutoFit/>
          </a:bodyPr>
          <a:lstStyle/>
          <a:p>
            <a:r>
              <a:rPr lang="en-US" b="1" dirty="0" smtClean="0">
                <a:solidFill>
                  <a:srgbClr val="008000"/>
                </a:solidFill>
              </a:rPr>
              <a:t>Final: </a:t>
            </a:r>
            <a:r>
              <a:rPr lang="en-US" sz="1600" dirty="0" smtClean="0"/>
              <a:t>surface contamination sample test ZERO  particulate counts after 7 days of storage.</a:t>
            </a:r>
            <a:endParaRPr lang="en-US" sz="1600" dirty="0"/>
          </a:p>
        </p:txBody>
      </p:sp>
    </p:spTree>
    <p:extLst>
      <p:ext uri="{BB962C8B-B14F-4D97-AF65-F5344CB8AC3E}">
        <p14:creationId xmlns:p14="http://schemas.microsoft.com/office/powerpoint/2010/main" val="1405028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14</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smtClean="0"/>
              <a:t>LCLSII FPC </a:t>
            </a:r>
            <a:r>
              <a:rPr lang="en-US" sz="2800" dirty="0"/>
              <a:t>storage at </a:t>
            </a:r>
            <a:r>
              <a:rPr lang="en-US" sz="2800" dirty="0" smtClean="0"/>
              <a:t>JLAB – warm parts</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sp>
        <p:nvSpPr>
          <p:cNvPr id="3" name="AutoShape 2" descr="imap://stirbet@mail.jlab.org:993/fetch%3EUID%3E/INBOX%3E102184?part=1.6&amp;type=image/jpeg&amp;filename=IMG_255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descr="D:\LCLSII\LCLSII CM PRR 13 14 Sep 2016\IMG_25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4" y="1200149"/>
            <a:ext cx="7648575" cy="517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589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15</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FPC </a:t>
            </a:r>
            <a:r>
              <a:rPr lang="en-US" sz="2800" dirty="0" smtClean="0"/>
              <a:t>qualification for string / cavity assembly </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sp>
        <p:nvSpPr>
          <p:cNvPr id="3" name="TextBox 2"/>
          <p:cNvSpPr txBox="1"/>
          <p:nvPr/>
        </p:nvSpPr>
        <p:spPr>
          <a:xfrm>
            <a:off x="143838" y="1140432"/>
            <a:ext cx="9000162" cy="5078313"/>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dirty="0" smtClean="0"/>
              <a:t>No RF qualification </a:t>
            </a:r>
            <a:r>
              <a:rPr lang="en-US" dirty="0" smtClean="0"/>
              <a:t>tests </a:t>
            </a:r>
            <a:r>
              <a:rPr lang="en-US" dirty="0" smtClean="0"/>
              <a:t>are done at JLAB on couplers delivered by vendors.</a:t>
            </a:r>
          </a:p>
          <a:p>
            <a:pPr>
              <a:buClr>
                <a:srgbClr val="C00000"/>
              </a:buClr>
            </a:pPr>
            <a:endParaRPr lang="en-US" dirty="0" smtClean="0"/>
          </a:p>
          <a:p>
            <a:pPr marL="285750" indent="-285750">
              <a:buClr>
                <a:srgbClr val="C00000"/>
              </a:buClr>
              <a:buFont typeface="Arial" panose="020B0604020202020204" pitchFamily="34" charset="0"/>
              <a:buChar char="•"/>
            </a:pPr>
            <a:r>
              <a:rPr lang="en-US" dirty="0" smtClean="0"/>
              <a:t>In March 2016, two couplers delivered by each vendors </a:t>
            </a:r>
            <a:r>
              <a:rPr lang="en-US" dirty="0"/>
              <a:t>(CPI and </a:t>
            </a:r>
            <a:r>
              <a:rPr lang="en-US" dirty="0" smtClean="0"/>
              <a:t>RITH) successfully passed RF qualification tests on room temperature test stand at Triumf.</a:t>
            </a:r>
          </a:p>
          <a:p>
            <a:pPr>
              <a:buClr>
                <a:srgbClr val="C00000"/>
              </a:buClr>
            </a:pPr>
            <a:endParaRPr lang="en-US" dirty="0" smtClean="0"/>
          </a:p>
          <a:p>
            <a:pPr marL="285750" indent="-285750">
              <a:buClr>
                <a:srgbClr val="C00000"/>
              </a:buClr>
              <a:buFont typeface="Arial" panose="020B0604020202020204" pitchFamily="34" charset="0"/>
              <a:buChar char="•"/>
            </a:pPr>
            <a:r>
              <a:rPr lang="en-US" dirty="0" smtClean="0"/>
              <a:t>The LCLSII couplers have qualification tests done at vendors. Before FPC shipment by the vendors, QA documentation is submitted to SLAC and approval and final destination (PL) is granted. </a:t>
            </a:r>
          </a:p>
          <a:p>
            <a:pPr marL="285750" indent="-285750">
              <a:buClr>
                <a:srgbClr val="C00000"/>
              </a:buClr>
              <a:buFont typeface="Arial" panose="020B0604020202020204" pitchFamily="34" charset="0"/>
              <a:buChar char="•"/>
            </a:pPr>
            <a:endParaRPr lang="en-US" dirty="0" smtClean="0"/>
          </a:p>
          <a:p>
            <a:pPr marL="285750" indent="-285750">
              <a:buClr>
                <a:srgbClr val="C00000"/>
              </a:buClr>
              <a:buFont typeface="Arial" panose="020B0604020202020204" pitchFamily="34" charset="0"/>
              <a:buChar char="•"/>
            </a:pPr>
            <a:r>
              <a:rPr lang="en-US" dirty="0" smtClean="0"/>
              <a:t>At JLAB, the LCLSII couplers are considered to be accepted for long term storage and subsequent cavity assembly, if they pass incoming inspection qualification tests.</a:t>
            </a:r>
          </a:p>
          <a:p>
            <a:pPr>
              <a:buClr>
                <a:srgbClr val="C00000"/>
              </a:buClr>
            </a:pPr>
            <a:endParaRPr lang="en-US" dirty="0" smtClean="0"/>
          </a:p>
          <a:p>
            <a:pPr marL="285750" indent="-285750">
              <a:buClr>
                <a:srgbClr val="C00000"/>
              </a:buClr>
              <a:buFont typeface="Arial" panose="020B0604020202020204" pitchFamily="34" charset="0"/>
              <a:buChar char="•"/>
            </a:pPr>
            <a:r>
              <a:rPr lang="en-US" dirty="0" smtClean="0"/>
              <a:t>For string assembly, qualification of cold couplers will be related visual inspection of copper plating and particulate counts on internal and external surfaces: N2 scrubbing in dedicated fixture and particulate counts after taking the cold FPC out  from the storage cabinet. We’ll make sure the internal and external particulate counts will not affect the </a:t>
            </a:r>
            <a:r>
              <a:rPr lang="en-US" dirty="0"/>
              <a:t>expected </a:t>
            </a:r>
            <a:r>
              <a:rPr lang="en-US" dirty="0" smtClean="0"/>
              <a:t>cavity performance (</a:t>
            </a:r>
            <a:r>
              <a:rPr lang="en-US" b="1" dirty="0" smtClean="0">
                <a:solidFill>
                  <a:srgbClr val="FF0000"/>
                </a:solidFill>
              </a:rPr>
              <a:t>Target: </a:t>
            </a:r>
            <a:r>
              <a:rPr lang="en-US" dirty="0" smtClean="0"/>
              <a:t>LCLSII</a:t>
            </a:r>
            <a:r>
              <a:rPr lang="en-US" b="1" dirty="0" smtClean="0"/>
              <a:t> </a:t>
            </a:r>
            <a:r>
              <a:rPr lang="en-US" dirty="0" smtClean="0"/>
              <a:t>cavities are expected to be field emission free during commissioning / machine operation).</a:t>
            </a:r>
            <a:endParaRPr lang="en-US" dirty="0"/>
          </a:p>
        </p:txBody>
      </p:sp>
    </p:spTree>
    <p:extLst>
      <p:ext uri="{BB962C8B-B14F-4D97-AF65-F5344CB8AC3E}">
        <p14:creationId xmlns:p14="http://schemas.microsoft.com/office/powerpoint/2010/main" val="2605765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16</a:t>
            </a:fld>
            <a:endParaRPr lang="en-US" dirty="0"/>
          </a:p>
        </p:txBody>
      </p:sp>
      <p:sp>
        <p:nvSpPr>
          <p:cNvPr id="4" name="Title 3"/>
          <p:cNvSpPr>
            <a:spLocks noGrp="1"/>
          </p:cNvSpPr>
          <p:nvPr>
            <p:ph type="title"/>
          </p:nvPr>
        </p:nvSpPr>
        <p:spPr/>
        <p:txBody>
          <a:bodyPr/>
          <a:lstStyle/>
          <a:p>
            <a:r>
              <a:rPr lang="en-US" dirty="0"/>
              <a:t>FPC qualification for string / cavity </a:t>
            </a:r>
            <a:r>
              <a:rPr lang="en-US" dirty="0" smtClean="0"/>
              <a:t>assembly    </a:t>
            </a:r>
            <a:r>
              <a:rPr lang="en-US" dirty="0" err="1" smtClean="0"/>
              <a:t>cont</a:t>
            </a:r>
            <a:endParaRPr lang="en-US" dirty="0"/>
          </a:p>
        </p:txBody>
      </p:sp>
      <p:sp>
        <p:nvSpPr>
          <p:cNvPr id="8" name="Footer Placeholder 3"/>
          <p:cNvSpPr>
            <a:spLocks noGrp="1"/>
          </p:cNvSpPr>
          <p:nvPr>
            <p:ph type="ftr" sz="quarter" idx="13"/>
          </p:nvPr>
        </p:nvSpPr>
        <p:spPr>
          <a:xfrm>
            <a:off x="445471" y="6400800"/>
            <a:ext cx="5215589" cy="314326"/>
          </a:xfrm>
        </p:spPr>
        <p:txBody>
          <a:bodyPr/>
          <a:lstStyle/>
          <a:p>
            <a:r>
              <a:rPr lang="en-US" dirty="0" smtClean="0"/>
              <a:t>LCLS-II CM Production Readiness Review, 13-14  September, 2016</a:t>
            </a:r>
            <a:endParaRPr lang="en-US" dirty="0"/>
          </a:p>
        </p:txBody>
      </p:sp>
      <p:sp>
        <p:nvSpPr>
          <p:cNvPr id="5" name="Content Placeholder 4"/>
          <p:cNvSpPr>
            <a:spLocks noGrp="1"/>
          </p:cNvSpPr>
          <p:nvPr>
            <p:ph sz="quarter" idx="14"/>
          </p:nvPr>
        </p:nvSpPr>
        <p:spPr>
          <a:xfrm>
            <a:off x="143837" y="1243584"/>
            <a:ext cx="8774131" cy="5065522"/>
          </a:xfrm>
        </p:spPr>
        <p:txBody>
          <a:bodyPr>
            <a:normAutofit fontScale="77500" lnSpcReduction="20000"/>
          </a:bodyPr>
          <a:lstStyle/>
          <a:p>
            <a:pPr marL="342900" indent="-342900">
              <a:buFont typeface="Arial" panose="020B0604020202020204" pitchFamily="34" charset="0"/>
              <a:buChar char="•"/>
            </a:pPr>
            <a:r>
              <a:rPr lang="en-US" dirty="0" smtClean="0"/>
              <a:t>Remove </a:t>
            </a:r>
            <a:r>
              <a:rPr lang="en-US" sz="2800" b="1" dirty="0" smtClean="0">
                <a:solidFill>
                  <a:srgbClr val="0000FF"/>
                </a:solidFill>
              </a:rPr>
              <a:t>cold</a:t>
            </a:r>
            <a:r>
              <a:rPr lang="en-US" dirty="0" smtClean="0"/>
              <a:t> </a:t>
            </a:r>
            <a:r>
              <a:rPr lang="en-US" dirty="0"/>
              <a:t>FPC </a:t>
            </a:r>
            <a:r>
              <a:rPr lang="en-US" dirty="0" smtClean="0"/>
              <a:t>from </a:t>
            </a:r>
            <a:r>
              <a:rPr lang="en-US" dirty="0"/>
              <a:t>the storage </a:t>
            </a:r>
            <a:r>
              <a:rPr lang="en-US" dirty="0" smtClean="0"/>
              <a:t>cabinet and check copper plating after long term storage.</a:t>
            </a:r>
          </a:p>
          <a:p>
            <a:pPr marL="342900" indent="-342900">
              <a:buFont typeface="Arial" panose="020B0604020202020204" pitchFamily="34" charset="0"/>
              <a:buChar char="•"/>
            </a:pPr>
            <a:r>
              <a:rPr lang="en-US" dirty="0" smtClean="0"/>
              <a:t>Assemble cold bellows protections and cold ceramic protection cup</a:t>
            </a:r>
          </a:p>
          <a:p>
            <a:pPr marL="342900" indent="-342900">
              <a:buFont typeface="Arial" panose="020B0604020202020204" pitchFamily="34" charset="0"/>
              <a:buChar char="•"/>
            </a:pPr>
            <a:r>
              <a:rPr lang="en-US" dirty="0" smtClean="0"/>
              <a:t>N2 </a:t>
            </a:r>
            <a:r>
              <a:rPr lang="en-US" dirty="0"/>
              <a:t>scrubbing in </a:t>
            </a:r>
            <a:r>
              <a:rPr lang="en-US" dirty="0" smtClean="0"/>
              <a:t>each coupler dedicated </a:t>
            </a:r>
            <a:r>
              <a:rPr lang="en-US" dirty="0"/>
              <a:t>fixture and </a:t>
            </a:r>
            <a:r>
              <a:rPr lang="en-US" dirty="0" smtClean="0"/>
              <a:t>check particulate </a:t>
            </a:r>
            <a:r>
              <a:rPr lang="en-US" dirty="0"/>
              <a:t>counts </a:t>
            </a:r>
            <a:r>
              <a:rPr lang="en-US" dirty="0" smtClean="0"/>
              <a:t>after long term storage. </a:t>
            </a:r>
          </a:p>
          <a:p>
            <a:pPr marL="342900" indent="-342900">
              <a:buFont typeface="Arial" panose="020B0604020202020204" pitchFamily="34" charset="0"/>
              <a:buChar char="•"/>
            </a:pPr>
            <a:r>
              <a:rPr lang="en-US" dirty="0" smtClean="0"/>
              <a:t>Ensure </a:t>
            </a:r>
            <a:r>
              <a:rPr lang="en-US" dirty="0"/>
              <a:t>the </a:t>
            </a:r>
            <a:r>
              <a:rPr lang="en-US" u="sng" dirty="0"/>
              <a:t>internal and external particulate counts </a:t>
            </a:r>
            <a:r>
              <a:rPr lang="en-US" dirty="0"/>
              <a:t>will not affect the expected cavity performance (field emission free during commissioning/ machine </a:t>
            </a:r>
            <a:r>
              <a:rPr lang="en-US" dirty="0" smtClean="0"/>
              <a:t>operation).</a:t>
            </a:r>
          </a:p>
          <a:p>
            <a:pPr marL="342900" indent="-342900">
              <a:buFont typeface="Arial" panose="020B0604020202020204" pitchFamily="34" charset="0"/>
              <a:buChar char="•"/>
            </a:pPr>
            <a:r>
              <a:rPr lang="en-US" dirty="0" smtClean="0"/>
              <a:t>Remove </a:t>
            </a:r>
            <a:r>
              <a:rPr lang="en-US" sz="2800" b="1" dirty="0" smtClean="0">
                <a:solidFill>
                  <a:srgbClr val="FF0000"/>
                </a:solidFill>
              </a:rPr>
              <a:t>warm</a:t>
            </a:r>
            <a:r>
              <a:rPr lang="en-US" dirty="0" smtClean="0"/>
              <a:t> FPC part form the N2 storage cabinet and check copper plating quality after long term storage (</a:t>
            </a:r>
            <a:r>
              <a:rPr lang="en-US" b="1" dirty="0" smtClean="0">
                <a:solidFill>
                  <a:srgbClr val="0000FF"/>
                </a:solidFill>
              </a:rPr>
              <a:t>PICs</a:t>
            </a:r>
            <a:r>
              <a:rPr lang="en-US" dirty="0" smtClean="0"/>
              <a:t>).</a:t>
            </a:r>
          </a:p>
          <a:p>
            <a:pPr marL="342900" indent="-342900">
              <a:buFont typeface="Arial" panose="020B0604020202020204" pitchFamily="34" charset="0"/>
              <a:buChar char="•"/>
            </a:pPr>
            <a:r>
              <a:rPr lang="en-US" dirty="0" smtClean="0"/>
              <a:t>Assemble bellows protection and warm ceramic cup, place the warm coupler in plastic bags under nitrogen.</a:t>
            </a:r>
          </a:p>
          <a:p>
            <a:pPr marL="342900" indent="-342900">
              <a:buFont typeface="Arial" panose="020B0604020202020204" pitchFamily="34" charset="0"/>
              <a:buChar char="•"/>
            </a:pPr>
            <a:r>
              <a:rPr lang="en-US" dirty="0" smtClean="0"/>
              <a:t>Move the warm coupler form the storage area to CM assembly area.</a:t>
            </a:r>
          </a:p>
          <a:p>
            <a:pPr marL="342900" indent="-342900">
              <a:buFont typeface="Arial" panose="020B0604020202020204" pitchFamily="34" charset="0"/>
              <a:buChar char="•"/>
            </a:pPr>
            <a:r>
              <a:rPr lang="en-US" dirty="0" smtClean="0"/>
              <a:t>The </a:t>
            </a:r>
            <a:r>
              <a:rPr lang="en-US" sz="2900" b="1" dirty="0" smtClean="0">
                <a:solidFill>
                  <a:schemeClr val="accent6">
                    <a:lumMod val="50000"/>
                  </a:schemeClr>
                </a:solidFill>
              </a:rPr>
              <a:t>waveguides</a:t>
            </a:r>
            <a:r>
              <a:rPr lang="en-US" dirty="0" smtClean="0"/>
              <a:t>, received with full QA done by the vendor, are stored as kits and will be assessed during final steps of FPC assembly on CM.</a:t>
            </a:r>
            <a:endParaRPr lang="en-US" dirty="0"/>
          </a:p>
          <a:p>
            <a:endParaRPr lang="en-US" dirty="0"/>
          </a:p>
        </p:txBody>
      </p:sp>
    </p:spTree>
    <p:extLst>
      <p:ext uri="{BB962C8B-B14F-4D97-AF65-F5344CB8AC3E}">
        <p14:creationId xmlns:p14="http://schemas.microsoft.com/office/powerpoint/2010/main" val="2460354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17</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Cryo-module warm coupler </a:t>
            </a:r>
            <a:r>
              <a:rPr lang="en-US" sz="2800" dirty="0" smtClean="0"/>
              <a:t>assembly</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grpSp>
        <p:nvGrpSpPr>
          <p:cNvPr id="5" name="Group 4"/>
          <p:cNvGrpSpPr/>
          <p:nvPr/>
        </p:nvGrpSpPr>
        <p:grpSpPr>
          <a:xfrm>
            <a:off x="440267" y="1447800"/>
            <a:ext cx="8077200" cy="3526819"/>
            <a:chOff x="457200" y="1828799"/>
            <a:chExt cx="8077200" cy="3526819"/>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799"/>
              <a:ext cx="8077200" cy="213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7200"/>
              <a:ext cx="8077200" cy="1088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304799" y="5145780"/>
            <a:ext cx="8757007" cy="1200329"/>
          </a:xfrm>
          <a:prstGeom prst="rect">
            <a:avLst/>
          </a:prstGeom>
          <a:noFill/>
        </p:spPr>
        <p:txBody>
          <a:bodyPr wrap="square" rtlCol="0">
            <a:spAutoFit/>
          </a:bodyPr>
          <a:lstStyle/>
          <a:p>
            <a:r>
              <a:rPr lang="en-US" dirty="0" smtClean="0"/>
              <a:t>Conceptual design Ed Daly, Kurt Macha (JLAB)  and Stephane </a:t>
            </a:r>
            <a:r>
              <a:rPr lang="en-US" b="1" dirty="0" smtClean="0"/>
              <a:t>Berry</a:t>
            </a:r>
            <a:r>
              <a:rPr lang="en-US" dirty="0" smtClean="0"/>
              <a:t> (CEA Saclay France): making use of  “Berry” bolts allows keeping the LCLSII string under vacuum (minimize risk of particulate contamination) after vacuum leak check performed in the clean room.</a:t>
            </a:r>
            <a:endParaRPr lang="en-US" dirty="0"/>
          </a:p>
        </p:txBody>
      </p:sp>
    </p:spTree>
    <p:extLst>
      <p:ext uri="{BB962C8B-B14F-4D97-AF65-F5344CB8AC3E}">
        <p14:creationId xmlns:p14="http://schemas.microsoft.com/office/powerpoint/2010/main" val="3772352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smtClean="0"/>
              <a:t>LCLSII FPC during RF power tests on HTB at JLAB</a:t>
            </a:r>
            <a:endParaRPr lang="en-US" dirty="0"/>
          </a:p>
        </p:txBody>
      </p:sp>
      <p:sp>
        <p:nvSpPr>
          <p:cNvPr id="4" name="Footer Placeholder 3"/>
          <p:cNvSpPr>
            <a:spLocks noGrp="1"/>
          </p:cNvSpPr>
          <p:nvPr>
            <p:ph type="ftr" sz="quarter" idx="13"/>
          </p:nvPr>
        </p:nvSpPr>
        <p:spPr>
          <a:xfrm>
            <a:off x="445472" y="6400800"/>
            <a:ext cx="4804622" cy="314326"/>
          </a:xfrm>
        </p:spPr>
        <p:txBody>
          <a:bodyPr/>
          <a:lstStyle/>
          <a:p>
            <a:r>
              <a:rPr lang="en-US" dirty="0" smtClean="0"/>
              <a:t>LCLS-II CM Production Readiness Review, 13-14  September, 2016</a:t>
            </a:r>
            <a:endParaRPr lang="en-US" dirty="0"/>
          </a:p>
        </p:txBody>
      </p:sp>
      <p:grpSp>
        <p:nvGrpSpPr>
          <p:cNvPr id="10" name="Group 9"/>
          <p:cNvGrpSpPr/>
          <p:nvPr/>
        </p:nvGrpSpPr>
        <p:grpSpPr>
          <a:xfrm>
            <a:off x="226977" y="1276430"/>
            <a:ext cx="8675041" cy="5054611"/>
            <a:chOff x="226977" y="1276430"/>
            <a:chExt cx="8675041" cy="5054611"/>
          </a:xfrm>
        </p:grpSpPr>
        <p:pic>
          <p:nvPicPr>
            <p:cNvPr id="6" name="Picture 2" descr="D:\SLAC\JLAB LCLSII Resources 1 May 2015\LCLSII FPC related INCOMING INSPECTION\Photos TestLab clean room 11 - 14 May 2015\143_1305\IMG_1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319" y="1276430"/>
              <a:ext cx="2434181" cy="1825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stirbet\Desktop\HTB LCLSII FPC John Fisher\HTP clean room 23 July 2015\145_2307\IMG_157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2021" y="1295454"/>
              <a:ext cx="2561589" cy="1811952"/>
            </a:xfrm>
            <a:prstGeom prst="rect">
              <a:avLst/>
            </a:prstGeom>
            <a:noFill/>
            <a:ln>
              <a:noFill/>
            </a:ln>
          </p:spPr>
        </p:pic>
        <p:pic>
          <p:nvPicPr>
            <p:cNvPr id="9" name="Picture 8" descr="C:\Users\stirbet\Desktop\HTB LCLSII FPC John Fisher\HTP clean room 23 July 2015\145_2307\IMG_164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139" y="1276430"/>
              <a:ext cx="2652712" cy="1762244"/>
            </a:xfrm>
            <a:prstGeom prst="rect">
              <a:avLst/>
            </a:prstGeom>
            <a:noFill/>
            <a:ln>
              <a:noFill/>
            </a:ln>
          </p:spPr>
        </p:pic>
        <p:pic>
          <p:nvPicPr>
            <p:cNvPr id="4099" name="Picture 3" descr="C:\Users\stirbet\Desktop\HTB LCLSII FPC John Fisher\HTB warm FPC installation - procedures\LCLS2  photos HTB 8-15-2015\DSC_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977" y="3832355"/>
              <a:ext cx="3045046" cy="20168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stirbet\Desktop\HTB LCLSII FPC John Fisher\HTB warm FPC installation - procedures\LCLS2  photos HTB 8-15-2015\DSC_06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5325" y="3149691"/>
              <a:ext cx="2107128" cy="318135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stirbet\Desktop\HTB LCLSII FPC John Fisher\HTB warm FPC installation - procedures\LCLS2  photos HTB 8-15-2015\DSC_069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6972" y="3832355"/>
              <a:ext cx="3045046" cy="20168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7786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19</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LCLSII FPC RF power tests on HTB </a:t>
            </a:r>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sp>
        <p:nvSpPr>
          <p:cNvPr id="3" name="AutoShape 2" descr="imap://stirbet@mail.jlab.org:993/fetch%3EUID%3E/INBOX%3E102381?part=1.6&amp;type=image/jpeg&amp;filename=IMG_256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descr="C:\Users\stirbet\Desktop\HTB LCLSII FPC John Fisher\HTB warm FPC installation - procedures\LCLS2  photos HTB 8-15-2015\150_1409\IMG_17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06347"/>
            <a:ext cx="69342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75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1"/>
          </p:nvPr>
        </p:nvSpPr>
        <p:spPr/>
        <p:txBody>
          <a:bodyPr/>
          <a:lstStyle/>
          <a:p>
            <a:fld id="{5BD36294-2849-48A8-8531-5354CF3095D2}" type="slidenum">
              <a:rPr lang="en-US" smtClean="0"/>
              <a:pPr/>
              <a:t>2</a:t>
            </a:fld>
            <a:endParaRPr lang="en-US" dirty="0"/>
          </a:p>
        </p:txBody>
      </p:sp>
      <p:sp>
        <p:nvSpPr>
          <p:cNvPr id="4098" name="Title 1"/>
          <p:cNvSpPr>
            <a:spLocks noGrp="1"/>
          </p:cNvSpPr>
          <p:nvPr>
            <p:ph type="title"/>
          </p:nvPr>
        </p:nvSpPr>
        <p:spPr/>
        <p:txBody>
          <a:bodyPr/>
          <a:lstStyle/>
          <a:p>
            <a:r>
              <a:rPr lang="en-US" sz="2800" dirty="0" smtClean="0"/>
              <a:t>Outline</a:t>
            </a:r>
          </a:p>
        </p:txBody>
      </p:sp>
      <p:sp>
        <p:nvSpPr>
          <p:cNvPr id="4099" name="Content Placeholder 2"/>
          <p:cNvSpPr>
            <a:spLocks noGrp="1"/>
          </p:cNvSpPr>
          <p:nvPr>
            <p:ph sz="quarter" idx="14"/>
          </p:nvPr>
        </p:nvSpPr>
        <p:spPr>
          <a:xfrm>
            <a:off x="238125" y="1390650"/>
            <a:ext cx="8753475" cy="4918456"/>
          </a:xfrm>
        </p:spPr>
        <p:txBody>
          <a:bodyPr>
            <a:normAutofit fontScale="92500" lnSpcReduction="20000"/>
          </a:bodyPr>
          <a:lstStyle/>
          <a:p>
            <a:pPr marL="342900" indent="-342900">
              <a:buFont typeface="Arial" panose="020B0604020202020204" pitchFamily="34" charset="0"/>
              <a:buChar char="•"/>
            </a:pPr>
            <a:r>
              <a:rPr lang="en-US" dirty="0" smtClean="0"/>
              <a:t>LCLSII FPC Configuration</a:t>
            </a:r>
            <a:endParaRPr lang="en-US" dirty="0"/>
          </a:p>
          <a:p>
            <a:pPr marL="342900" indent="-342900">
              <a:buFont typeface="Arial" panose="020B0604020202020204" pitchFamily="34" charset="0"/>
              <a:buChar char="•"/>
            </a:pPr>
            <a:r>
              <a:rPr lang="en-US" dirty="0" smtClean="0"/>
              <a:t>Work at JLAB on LCLSII PFC</a:t>
            </a:r>
            <a:endParaRPr lang="en-US" dirty="0"/>
          </a:p>
          <a:p>
            <a:pPr marL="342900" indent="-342900">
              <a:buFont typeface="Arial" panose="020B0604020202020204" pitchFamily="34" charset="0"/>
              <a:buChar char="•"/>
            </a:pPr>
            <a:r>
              <a:rPr lang="en-US" dirty="0" smtClean="0"/>
              <a:t>Resources allocated for LCLSII FPC at JLAB</a:t>
            </a:r>
          </a:p>
          <a:p>
            <a:pPr marL="342900" indent="-342900">
              <a:buFont typeface="Arial" panose="020B0604020202020204" pitchFamily="34" charset="0"/>
              <a:buChar char="•"/>
            </a:pPr>
            <a:r>
              <a:rPr lang="en-US" dirty="0" smtClean="0"/>
              <a:t>LCLSII travelers and procedures </a:t>
            </a:r>
          </a:p>
          <a:p>
            <a:pPr marL="342900" indent="-342900">
              <a:buFont typeface="Arial" panose="020B0604020202020204" pitchFamily="34" charset="0"/>
              <a:buChar char="•"/>
            </a:pPr>
            <a:r>
              <a:rPr lang="en-US" dirty="0" smtClean="0"/>
              <a:t>Cold FPC incoming inspection and storage</a:t>
            </a:r>
          </a:p>
          <a:p>
            <a:pPr marL="342900" indent="-342900">
              <a:buFont typeface="Arial" panose="020B0604020202020204" pitchFamily="34" charset="0"/>
              <a:buChar char="•"/>
            </a:pPr>
            <a:r>
              <a:rPr lang="en-US" dirty="0" smtClean="0"/>
              <a:t>Warm FPC incoming inspection and storage</a:t>
            </a:r>
          </a:p>
          <a:p>
            <a:pPr marL="342900" indent="-342900">
              <a:buFont typeface="Arial" panose="020B0604020202020204" pitchFamily="34" charset="0"/>
              <a:buChar char="•"/>
            </a:pPr>
            <a:r>
              <a:rPr lang="en-US" dirty="0" smtClean="0"/>
              <a:t>FPC qualification for string / cavity assembly</a:t>
            </a:r>
          </a:p>
          <a:p>
            <a:pPr marL="342900" indent="-342900">
              <a:buFont typeface="Arial" panose="020B0604020202020204" pitchFamily="34" charset="0"/>
              <a:buChar char="•"/>
            </a:pPr>
            <a:r>
              <a:rPr lang="en-US" dirty="0"/>
              <a:t>LCLSII FPC </a:t>
            </a:r>
            <a:r>
              <a:rPr lang="en-US" dirty="0" smtClean="0"/>
              <a:t>preparation and RF </a:t>
            </a:r>
            <a:r>
              <a:rPr lang="en-US" dirty="0"/>
              <a:t>power tests on HTB </a:t>
            </a:r>
          </a:p>
          <a:p>
            <a:pPr marL="342900" indent="-342900">
              <a:buFont typeface="Arial" panose="020B0604020202020204" pitchFamily="34" charset="0"/>
              <a:buChar char="•"/>
            </a:pPr>
            <a:r>
              <a:rPr lang="en-US" dirty="0" smtClean="0"/>
              <a:t>String cold coupler assembly </a:t>
            </a:r>
            <a:endParaRPr lang="en-US" dirty="0"/>
          </a:p>
          <a:p>
            <a:pPr marL="342900" indent="-342900">
              <a:buFont typeface="Arial" panose="020B0604020202020204" pitchFamily="34" charset="0"/>
              <a:buChar char="•"/>
            </a:pPr>
            <a:r>
              <a:rPr lang="en-US" dirty="0" smtClean="0"/>
              <a:t>Cryo-module warm coupler assembly</a:t>
            </a:r>
          </a:p>
          <a:p>
            <a:pPr marL="342900" indent="-342900">
              <a:buFont typeface="Arial" panose="020B0604020202020204" pitchFamily="34" charset="0"/>
              <a:buChar char="•"/>
            </a:pPr>
            <a:r>
              <a:rPr lang="en-US" dirty="0" smtClean="0"/>
              <a:t>Actual LCLSII FPC status at JLAB</a:t>
            </a:r>
          </a:p>
          <a:p>
            <a:pPr marL="342900" indent="-342900">
              <a:buFont typeface="Arial" panose="020B0604020202020204" pitchFamily="34" charset="0"/>
              <a:buChar char="•"/>
            </a:pPr>
            <a:r>
              <a:rPr lang="en-US" dirty="0" smtClean="0"/>
              <a:t>FPC delivery schedule</a:t>
            </a:r>
            <a:endParaRPr lang="en-US" dirty="0"/>
          </a:p>
          <a:p>
            <a:pPr marL="342900" indent="-342900">
              <a:buFont typeface="Arial" panose="020B0604020202020204" pitchFamily="34" charset="0"/>
              <a:buChar char="•"/>
            </a:pPr>
            <a:r>
              <a:rPr lang="en-US" dirty="0" smtClean="0"/>
              <a:t>Conclusions</a:t>
            </a:r>
            <a:endParaRPr lang="en-US" dirty="0"/>
          </a:p>
          <a:p>
            <a:pPr lvl="2"/>
            <a:endParaRPr lang="en-US" sz="2600" dirty="0"/>
          </a:p>
        </p:txBody>
      </p:sp>
      <p:sp>
        <p:nvSpPr>
          <p:cNvPr id="7" name="Footer Placeholder 3"/>
          <p:cNvSpPr>
            <a:spLocks noGrp="1"/>
          </p:cNvSpPr>
          <p:nvPr>
            <p:ph type="ftr" sz="quarter" idx="13"/>
          </p:nvPr>
        </p:nvSpPr>
        <p:spPr>
          <a:xfrm>
            <a:off x="143392" y="6457950"/>
            <a:ext cx="4752457" cy="314326"/>
          </a:xfrm>
        </p:spPr>
        <p:txBody>
          <a:bodyPr/>
          <a:lstStyle/>
          <a:p>
            <a:r>
              <a:rPr lang="en-US" dirty="0" smtClean="0"/>
              <a:t>LCLS-II CM Production Readiness Review, 13-14  September, 2016</a:t>
            </a:r>
            <a:endParaRPr lang="en-US" dirty="0"/>
          </a:p>
        </p:txBody>
      </p:sp>
    </p:spTree>
    <p:extLst>
      <p:ext uri="{BB962C8B-B14F-4D97-AF65-F5344CB8AC3E}">
        <p14:creationId xmlns:p14="http://schemas.microsoft.com/office/powerpoint/2010/main" val="1305674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20</a:t>
            </a:fld>
            <a:endParaRPr lang="en-US" dirty="0"/>
          </a:p>
        </p:txBody>
      </p:sp>
      <p:sp>
        <p:nvSpPr>
          <p:cNvPr id="6" name="Title 2"/>
          <p:cNvSpPr txBox="1">
            <a:spLocks/>
          </p:cNvSpPr>
          <p:nvPr/>
        </p:nvSpPr>
        <p:spPr>
          <a:xfrm>
            <a:off x="155575" y="120124"/>
            <a:ext cx="8885683"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LCLSII FPC </a:t>
            </a:r>
            <a:r>
              <a:rPr lang="en-US" sz="2800" dirty="0" smtClean="0"/>
              <a:t>response during RF </a:t>
            </a:r>
            <a:r>
              <a:rPr lang="en-US" sz="2800" dirty="0"/>
              <a:t>power tests on HTB </a:t>
            </a:r>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sp>
        <p:nvSpPr>
          <p:cNvPr id="3" name="AutoShape 2" descr="imap://stirbet@mail.jlab.org:993/fetch%3EUID%3E/INBOX%3E102381?part=1.6&amp;type=image/jpeg&amp;filename=IMG_256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3" descr="M:\srfee\stirbet\LCLS-II\149_1009\IMG_17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650" y="1286933"/>
            <a:ext cx="3854450" cy="51392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3"/>
          <a:stretch>
            <a:fillRect/>
          </a:stretch>
        </p:blipFill>
        <p:spPr>
          <a:xfrm>
            <a:off x="4533900" y="4600575"/>
            <a:ext cx="4067175" cy="1825625"/>
          </a:xfrm>
          <a:prstGeom prst="rect">
            <a:avLst/>
          </a:prstGeom>
        </p:spPr>
      </p:pic>
      <p:pic>
        <p:nvPicPr>
          <p:cNvPr id="11" name="Picture 10"/>
          <p:cNvPicPr/>
          <p:nvPr/>
        </p:nvPicPr>
        <p:blipFill>
          <a:blip r:embed="rId4"/>
          <a:stretch>
            <a:fillRect/>
          </a:stretch>
        </p:blipFill>
        <p:spPr>
          <a:xfrm>
            <a:off x="4533900" y="2698749"/>
            <a:ext cx="4067175" cy="1901825"/>
          </a:xfrm>
          <a:prstGeom prst="rect">
            <a:avLst/>
          </a:prstGeom>
        </p:spPr>
      </p:pic>
      <p:sp>
        <p:nvSpPr>
          <p:cNvPr id="12" name="TextBox 11"/>
          <p:cNvSpPr txBox="1"/>
          <p:nvPr/>
        </p:nvSpPr>
        <p:spPr>
          <a:xfrm>
            <a:off x="6791326" y="5010150"/>
            <a:ext cx="1581150" cy="338554"/>
          </a:xfrm>
          <a:prstGeom prst="rect">
            <a:avLst/>
          </a:prstGeom>
          <a:noFill/>
        </p:spPr>
        <p:txBody>
          <a:bodyPr wrap="square" rtlCol="0">
            <a:spAutoFit/>
          </a:bodyPr>
          <a:lstStyle/>
          <a:p>
            <a:r>
              <a:rPr lang="en-US" sz="1600" b="1" dirty="0" smtClean="0">
                <a:solidFill>
                  <a:srgbClr val="FF0000"/>
                </a:solidFill>
              </a:rPr>
              <a:t>2 10-7 mbar!!!</a:t>
            </a:r>
            <a:endParaRPr lang="en-US" sz="1600" b="1" dirty="0">
              <a:solidFill>
                <a:srgbClr val="FF0000"/>
              </a:solidFill>
            </a:endParaRPr>
          </a:p>
        </p:txBody>
      </p:sp>
      <p:sp>
        <p:nvSpPr>
          <p:cNvPr id="13" name="TextBox 12"/>
          <p:cNvSpPr txBox="1"/>
          <p:nvPr/>
        </p:nvSpPr>
        <p:spPr>
          <a:xfrm>
            <a:off x="4944203" y="5782875"/>
            <a:ext cx="3542572" cy="276999"/>
          </a:xfrm>
          <a:prstGeom prst="rect">
            <a:avLst/>
          </a:prstGeom>
          <a:noFill/>
        </p:spPr>
        <p:txBody>
          <a:bodyPr wrap="square" rtlCol="0">
            <a:spAutoFit/>
          </a:bodyPr>
          <a:lstStyle/>
          <a:p>
            <a:r>
              <a:rPr lang="en-US" sz="1200" b="1" dirty="0" smtClean="0">
                <a:solidFill>
                  <a:srgbClr val="FF0000"/>
                </a:solidFill>
              </a:rPr>
              <a:t>Vacuum FPC warm after 3 hours at 12 MV/m</a:t>
            </a:r>
            <a:endParaRPr lang="en-US" sz="1200" b="1" dirty="0">
              <a:solidFill>
                <a:srgbClr val="FF0000"/>
              </a:solidFill>
            </a:endParaRPr>
          </a:p>
        </p:txBody>
      </p:sp>
      <p:sp>
        <p:nvSpPr>
          <p:cNvPr id="14" name="TextBox 13"/>
          <p:cNvSpPr txBox="1"/>
          <p:nvPr/>
        </p:nvSpPr>
        <p:spPr>
          <a:xfrm>
            <a:off x="4533900" y="3859596"/>
            <a:ext cx="3952875" cy="276999"/>
          </a:xfrm>
          <a:prstGeom prst="rect">
            <a:avLst/>
          </a:prstGeom>
          <a:noFill/>
        </p:spPr>
        <p:txBody>
          <a:bodyPr wrap="square" rtlCol="0">
            <a:spAutoFit/>
          </a:bodyPr>
          <a:lstStyle/>
          <a:p>
            <a:r>
              <a:rPr lang="en-US" sz="1200" b="1" dirty="0" smtClean="0">
                <a:solidFill>
                  <a:srgbClr val="FF0000"/>
                </a:solidFill>
              </a:rPr>
              <a:t>Temperatures  FPC warm after 3 hours at 12 MV/m</a:t>
            </a:r>
            <a:endParaRPr lang="en-US" sz="1200" b="1" dirty="0">
              <a:solidFill>
                <a:srgbClr val="FF0000"/>
              </a:solidFill>
            </a:endParaRPr>
          </a:p>
        </p:txBody>
      </p:sp>
      <p:sp>
        <p:nvSpPr>
          <p:cNvPr id="4" name="TextBox 3"/>
          <p:cNvSpPr txBox="1"/>
          <p:nvPr/>
        </p:nvSpPr>
        <p:spPr>
          <a:xfrm>
            <a:off x="6915151" y="3120509"/>
            <a:ext cx="971549" cy="369332"/>
          </a:xfrm>
          <a:prstGeom prst="rect">
            <a:avLst/>
          </a:prstGeom>
          <a:noFill/>
        </p:spPr>
        <p:txBody>
          <a:bodyPr wrap="square" rtlCol="0">
            <a:spAutoFit/>
          </a:bodyPr>
          <a:lstStyle/>
          <a:p>
            <a:r>
              <a:rPr lang="en-US" dirty="0" smtClean="0">
                <a:solidFill>
                  <a:srgbClr val="FF0000"/>
                </a:solidFill>
              </a:rPr>
              <a:t>&lt;45C</a:t>
            </a:r>
            <a:endParaRPr lang="en-US" dirty="0">
              <a:solidFill>
                <a:srgbClr val="FF0000"/>
              </a:solidFill>
            </a:endParaRPr>
          </a:p>
        </p:txBody>
      </p:sp>
      <p:sp>
        <p:nvSpPr>
          <p:cNvPr id="15" name="TextBox 14"/>
          <p:cNvSpPr txBox="1"/>
          <p:nvPr/>
        </p:nvSpPr>
        <p:spPr>
          <a:xfrm>
            <a:off x="4229099" y="1296458"/>
            <a:ext cx="4478691"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8000"/>
                </a:solidFill>
              </a:rPr>
              <a:t>Experience with cold assembly resulting in FE-free RF power tests.</a:t>
            </a:r>
          </a:p>
          <a:p>
            <a:pPr marL="285750" indent="-285750">
              <a:buFont typeface="Arial" panose="020B0604020202020204" pitchFamily="34" charset="0"/>
              <a:buChar char="•"/>
            </a:pPr>
            <a:r>
              <a:rPr lang="en-US" b="1" dirty="0" smtClean="0">
                <a:solidFill>
                  <a:srgbClr val="008000"/>
                </a:solidFill>
              </a:rPr>
              <a:t>Concern with thermal performance and vacuum response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42431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21</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String cold coupler </a:t>
            </a:r>
            <a:r>
              <a:rPr lang="en-US" sz="2800" dirty="0" smtClean="0"/>
              <a:t>assembly </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pic>
        <p:nvPicPr>
          <p:cNvPr id="5" name="Picture 2" descr="M:\asd\asddata\CavityTuning\Clean Room Pics\FPC_Alignment\SAM_2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3820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85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22</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String cold coupler assemble </a:t>
            </a:r>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pic>
        <p:nvPicPr>
          <p:cNvPr id="7" name="Picture 2" descr="M:\srfee\stirbet\LCLS-II\Incoming inspection CPI 24 Feb 2016\Photos 15 Mar 2016\100PHOTO\SAM_23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1552575"/>
            <a:ext cx="8001000" cy="450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8767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23</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Cryo-module warm coupler assemble</a:t>
            </a:r>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pic>
        <p:nvPicPr>
          <p:cNvPr id="5" name="Picture 2" descr="M:\asd\asddata\CavityTuning\L2PRO\Cavity_Assembly_Pics\LCLSII_Leak_Test\SAM_27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485899"/>
            <a:ext cx="8610600" cy="484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269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24</a:t>
            </a:fld>
            <a:endParaRPr lang="en-US" dirty="0"/>
          </a:p>
        </p:txBody>
      </p:sp>
      <p:sp>
        <p:nvSpPr>
          <p:cNvPr id="6" name="Title 2"/>
          <p:cNvSpPr txBox="1">
            <a:spLocks/>
          </p:cNvSpPr>
          <p:nvPr/>
        </p:nvSpPr>
        <p:spPr>
          <a:xfrm>
            <a:off x="200025" y="120124"/>
            <a:ext cx="8507767"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smtClean="0"/>
              <a:t>JLAB LCLSII pCM – couplers outside clean room</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grpSp>
        <p:nvGrpSpPr>
          <p:cNvPr id="5" name="Group 4"/>
          <p:cNvGrpSpPr/>
          <p:nvPr/>
        </p:nvGrpSpPr>
        <p:grpSpPr>
          <a:xfrm>
            <a:off x="1034782" y="1164778"/>
            <a:ext cx="7092473" cy="5257800"/>
            <a:chOff x="1034782" y="1164778"/>
            <a:chExt cx="7092473" cy="5257800"/>
          </a:xfrm>
        </p:grpSpPr>
        <p:pic>
          <p:nvPicPr>
            <p:cNvPr id="11" name="Picture 2" descr="G:\DCIM\167_0507\IMG_2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782" y="1164778"/>
              <a:ext cx="70104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9179" y="1606328"/>
              <a:ext cx="2301608" cy="208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759179" y="3047674"/>
              <a:ext cx="2016663" cy="646331"/>
            </a:xfrm>
            <a:prstGeom prst="rect">
              <a:avLst/>
            </a:prstGeom>
            <a:noFill/>
          </p:spPr>
          <p:txBody>
            <a:bodyPr wrap="square" rtlCol="0">
              <a:spAutoFit/>
            </a:bodyPr>
            <a:lstStyle/>
            <a:p>
              <a:pPr algn="ctr"/>
              <a:r>
                <a:rPr lang="en-US" b="1" dirty="0" smtClean="0">
                  <a:solidFill>
                    <a:srgbClr val="FF0000"/>
                  </a:solidFill>
                </a:rPr>
                <a:t>RT pCM vacuum 5 July 2016 </a:t>
              </a:r>
              <a:endParaRPr lang="en-US" b="1" dirty="0">
                <a:solidFill>
                  <a:srgbClr val="FF0000"/>
                </a:solidFill>
              </a:endParaRPr>
            </a:p>
          </p:txBody>
        </p:sp>
        <p:grpSp>
          <p:nvGrpSpPr>
            <p:cNvPr id="4" name="Group 3"/>
            <p:cNvGrpSpPr/>
            <p:nvPr/>
          </p:nvGrpSpPr>
          <p:grpSpPr>
            <a:xfrm>
              <a:off x="5361955" y="3793678"/>
              <a:ext cx="2765300" cy="2482104"/>
              <a:chOff x="5361955" y="3793678"/>
              <a:chExt cx="2765300" cy="2482104"/>
            </a:xfrm>
          </p:grpSpPr>
          <p:pic>
            <p:nvPicPr>
              <p:cNvPr id="14" name="Picture 3" descr="D:\LCLSII\LCLSII CM PRR 13 14 Sep 2016\pCM vacuum PHOTOS 8 Sep 2016\IMG_25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8423" y="3793678"/>
                <a:ext cx="2632364" cy="19742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361955" y="5444785"/>
                <a:ext cx="2765300" cy="830997"/>
              </a:xfrm>
              <a:prstGeom prst="rect">
                <a:avLst/>
              </a:prstGeom>
              <a:noFill/>
            </p:spPr>
            <p:txBody>
              <a:bodyPr wrap="square" rtlCol="0">
                <a:spAutoFit/>
              </a:bodyPr>
              <a:lstStyle/>
              <a:p>
                <a:pPr algn="ctr"/>
                <a:r>
                  <a:rPr lang="en-US" sz="2400" b="1" dirty="0" smtClean="0">
                    <a:solidFill>
                      <a:srgbClr val="008000"/>
                    </a:solidFill>
                  </a:rPr>
                  <a:t>RT pCM vacuum 7 Sep 2016 </a:t>
                </a:r>
                <a:endParaRPr lang="en-US" sz="2400" b="1" dirty="0">
                  <a:solidFill>
                    <a:srgbClr val="008000"/>
                  </a:solidFill>
                </a:endParaRPr>
              </a:p>
            </p:txBody>
          </p:sp>
        </p:grpSp>
      </p:grpSp>
    </p:spTree>
    <p:extLst>
      <p:ext uri="{BB962C8B-B14F-4D97-AF65-F5344CB8AC3E}">
        <p14:creationId xmlns:p14="http://schemas.microsoft.com/office/powerpoint/2010/main" val="2644126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p:cNvSpPr>
            <a:spLocks noGrp="1"/>
          </p:cNvSpPr>
          <p:nvPr>
            <p:ph type="title"/>
          </p:nvPr>
        </p:nvSpPr>
        <p:spPr/>
        <p:txBody>
          <a:bodyPr/>
          <a:lstStyle/>
          <a:p>
            <a:r>
              <a:rPr lang="en-US" dirty="0" smtClean="0"/>
              <a:t>FPC Delivery Schedule</a:t>
            </a:r>
            <a:endParaRPr lang="en-US" dirty="0"/>
          </a:p>
        </p:txBody>
      </p:sp>
      <p:sp>
        <p:nvSpPr>
          <p:cNvPr id="4" name="Footer Placeholder 3"/>
          <p:cNvSpPr>
            <a:spLocks noGrp="1"/>
          </p:cNvSpPr>
          <p:nvPr>
            <p:ph type="ftr" sz="quarter" idx="13"/>
          </p:nvPr>
        </p:nvSpPr>
        <p:spPr>
          <a:xfrm>
            <a:off x="445472" y="6400800"/>
            <a:ext cx="4671058" cy="314326"/>
          </a:xfrm>
        </p:spPr>
        <p:txBody>
          <a:bodyPr/>
          <a:lstStyle/>
          <a:p>
            <a:r>
              <a:rPr lang="en-US" dirty="0" smtClean="0"/>
              <a:t>LCLS-II CM Production Readiness Review, 13-14  September, 2016</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1" y="1294544"/>
            <a:ext cx="8937832" cy="258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3289" y="4079268"/>
            <a:ext cx="8851153" cy="2062103"/>
          </a:xfrm>
          <a:prstGeom prst="rect">
            <a:avLst/>
          </a:prstGeom>
          <a:noFill/>
        </p:spPr>
        <p:txBody>
          <a:bodyPr wrap="square" rtlCol="0">
            <a:spAutoFit/>
          </a:bodyPr>
          <a:lstStyle/>
          <a:p>
            <a:r>
              <a:rPr lang="en-US" b="1" dirty="0" smtClean="0">
                <a:solidFill>
                  <a:srgbClr val="FF0000"/>
                </a:solidFill>
              </a:rPr>
              <a:t>- At JLAB, we can sustain Incoming inspection for one coupler per day (cold and warm parts). </a:t>
            </a:r>
          </a:p>
          <a:p>
            <a:r>
              <a:rPr lang="en-US" b="1" dirty="0" smtClean="0">
                <a:solidFill>
                  <a:srgbClr val="FF0000"/>
                </a:solidFill>
              </a:rPr>
              <a:t>- Expect alternative delivery of </a:t>
            </a:r>
            <a:r>
              <a:rPr lang="en-US" sz="2000" b="1" dirty="0" smtClean="0">
                <a:solidFill>
                  <a:srgbClr val="0000FF"/>
                </a:solidFill>
              </a:rPr>
              <a:t>2 - 3  </a:t>
            </a:r>
            <a:r>
              <a:rPr lang="en-US" b="1" dirty="0" smtClean="0">
                <a:solidFill>
                  <a:srgbClr val="FF0000"/>
                </a:solidFill>
              </a:rPr>
              <a:t>pairs of couplers per week, for the next six months.</a:t>
            </a:r>
            <a:endParaRPr lang="en-US" b="1" dirty="0">
              <a:solidFill>
                <a:srgbClr val="FF0000"/>
              </a:solidFill>
            </a:endParaRPr>
          </a:p>
          <a:p>
            <a:r>
              <a:rPr lang="en-US" b="1" dirty="0" smtClean="0">
                <a:solidFill>
                  <a:srgbClr val="FF0000"/>
                </a:solidFill>
              </a:rPr>
              <a:t>- To sustain this activity, both vendors are supposed to deliver state of the art Fundamental Power Couplers, satisfying all requirements as specified in LCLSII ESD. All Non Conformance Reports are solved with SLAC agreement.</a:t>
            </a:r>
            <a:endParaRPr lang="en-US" b="1" dirty="0">
              <a:solidFill>
                <a:srgbClr val="FF0000"/>
              </a:solidFill>
            </a:endParaRPr>
          </a:p>
        </p:txBody>
      </p:sp>
    </p:spTree>
    <p:extLst>
      <p:ext uri="{BB962C8B-B14F-4D97-AF65-F5344CB8AC3E}">
        <p14:creationId xmlns:p14="http://schemas.microsoft.com/office/powerpoint/2010/main" val="2322505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26</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Actual LCLSII FPC status at JLAB</a:t>
            </a:r>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34907502"/>
              </p:ext>
            </p:extLst>
          </p:nvPr>
        </p:nvGraphicFramePr>
        <p:xfrm>
          <a:off x="604222" y="1179711"/>
          <a:ext cx="7656200" cy="3800900"/>
        </p:xfrm>
        <a:graphic>
          <a:graphicData uri="http://schemas.openxmlformats.org/drawingml/2006/table">
            <a:tbl>
              <a:tblPr firstRow="1" bandRow="1">
                <a:tableStyleId>{5C22544A-7EE6-4342-B048-85BDC9FD1C3A}</a:tableStyleId>
              </a:tblPr>
              <a:tblGrid>
                <a:gridCol w="3899604"/>
                <a:gridCol w="3756596"/>
              </a:tblGrid>
              <a:tr h="632164">
                <a:tc>
                  <a:txBody>
                    <a:bodyPr/>
                    <a:lstStyle/>
                    <a:p>
                      <a:endParaRPr lang="en-US" dirty="0"/>
                    </a:p>
                  </a:txBody>
                  <a:tcPr/>
                </a:tc>
                <a:tc>
                  <a:txBody>
                    <a:bodyPr/>
                    <a:lstStyle/>
                    <a:p>
                      <a:pPr algn="ctr"/>
                      <a:r>
                        <a:rPr lang="en-US" dirty="0" smtClean="0"/>
                        <a:t>Total</a:t>
                      </a:r>
                      <a:endParaRPr lang="en-US" dirty="0"/>
                    </a:p>
                  </a:txBody>
                  <a:tcPr/>
                </a:tc>
              </a:tr>
              <a:tr h="632164">
                <a:tc>
                  <a:txBody>
                    <a:bodyPr/>
                    <a:lstStyle/>
                    <a:p>
                      <a:r>
                        <a:rPr lang="en-US" dirty="0" smtClean="0"/>
                        <a:t>FPC cold parts</a:t>
                      </a:r>
                      <a:endParaRPr lang="en-US" dirty="0"/>
                    </a:p>
                  </a:txBody>
                  <a:tcPr/>
                </a:tc>
                <a:tc>
                  <a:txBody>
                    <a:bodyPr/>
                    <a:lstStyle/>
                    <a:p>
                      <a:pPr algn="ctr"/>
                      <a:r>
                        <a:rPr lang="en-US" dirty="0" smtClean="0"/>
                        <a:t>12 RITH + 16 CPI</a:t>
                      </a:r>
                      <a:endParaRPr lang="en-US" dirty="0"/>
                    </a:p>
                  </a:txBody>
                  <a:tcPr/>
                </a:tc>
              </a:tr>
              <a:tr h="632164">
                <a:tc>
                  <a:txBody>
                    <a:bodyPr/>
                    <a:lstStyle/>
                    <a:p>
                      <a:r>
                        <a:rPr lang="en-US" dirty="0" smtClean="0"/>
                        <a:t>FPC warm parts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12 RITH + 16 CPI</a:t>
                      </a:r>
                    </a:p>
                  </a:txBody>
                  <a:tcPr/>
                </a:tc>
              </a:tr>
              <a:tr h="632164">
                <a:tc>
                  <a:txBody>
                    <a:bodyPr/>
                    <a:lstStyle/>
                    <a:p>
                      <a:r>
                        <a:rPr lang="en-US" dirty="0" smtClean="0"/>
                        <a:t>FPC waveguides (kits)</a:t>
                      </a:r>
                      <a:endParaRPr lang="en-US" dirty="0"/>
                    </a:p>
                  </a:txBody>
                  <a:tcPr/>
                </a:tc>
                <a:tc>
                  <a:txBody>
                    <a:bodyPr/>
                    <a:lstStyle/>
                    <a:p>
                      <a:pPr algn="ctr"/>
                      <a:r>
                        <a:rPr lang="en-US" dirty="0" smtClean="0"/>
                        <a:t>72</a:t>
                      </a:r>
                      <a:endParaRPr lang="en-US" dirty="0"/>
                    </a:p>
                  </a:txBody>
                  <a:tcPr/>
                </a:tc>
              </a:tr>
              <a:tr h="632164">
                <a:tc>
                  <a:txBody>
                    <a:bodyPr/>
                    <a:lstStyle/>
                    <a:p>
                      <a:r>
                        <a:rPr lang="en-US" dirty="0" smtClean="0"/>
                        <a:t>Berry bolts (pcs)</a:t>
                      </a:r>
                      <a:endParaRPr lang="en-US" dirty="0"/>
                    </a:p>
                  </a:txBody>
                  <a:tcPr/>
                </a:tc>
                <a:tc>
                  <a:txBody>
                    <a:bodyPr/>
                    <a:lstStyle/>
                    <a:p>
                      <a:pPr algn="ctr"/>
                      <a:r>
                        <a:rPr lang="en-US" dirty="0" smtClean="0"/>
                        <a:t>64</a:t>
                      </a:r>
                      <a:endParaRPr lang="en-US" dirty="0"/>
                    </a:p>
                  </a:txBody>
                  <a:tcPr/>
                </a:tc>
              </a:tr>
              <a:tr h="632164">
                <a:tc>
                  <a:txBody>
                    <a:bodyPr/>
                    <a:lstStyle/>
                    <a:p>
                      <a:r>
                        <a:rPr lang="en-US" dirty="0" smtClean="0"/>
                        <a:t>50K and 5 K heat stations</a:t>
                      </a:r>
                      <a:endParaRPr lang="en-US" dirty="0"/>
                    </a:p>
                  </a:txBody>
                  <a:tcPr/>
                </a:tc>
                <a:tc>
                  <a:txBody>
                    <a:bodyPr/>
                    <a:lstStyle/>
                    <a:p>
                      <a:pPr algn="ctr"/>
                      <a:r>
                        <a:rPr lang="en-US" dirty="0" smtClean="0"/>
                        <a:t>0</a:t>
                      </a:r>
                    </a:p>
                    <a:p>
                      <a:pPr algn="ctr"/>
                      <a:r>
                        <a:rPr lang="en-US" dirty="0" smtClean="0"/>
                        <a:t>(Backup solution)</a:t>
                      </a:r>
                      <a:endParaRPr lang="en-US" dirty="0"/>
                    </a:p>
                  </a:txBody>
                  <a:tcPr/>
                </a:tc>
              </a:tr>
            </a:tbl>
          </a:graphicData>
        </a:graphic>
      </p:graphicFrame>
      <p:sp>
        <p:nvSpPr>
          <p:cNvPr id="3" name="TextBox 2"/>
          <p:cNvSpPr txBox="1"/>
          <p:nvPr/>
        </p:nvSpPr>
        <p:spPr>
          <a:xfrm>
            <a:off x="195209" y="5239820"/>
            <a:ext cx="8784404" cy="923330"/>
          </a:xfrm>
          <a:prstGeom prst="rect">
            <a:avLst/>
          </a:prstGeom>
          <a:noFill/>
        </p:spPr>
        <p:txBody>
          <a:bodyPr wrap="square" rtlCol="0">
            <a:spAutoFit/>
          </a:bodyPr>
          <a:lstStyle/>
          <a:p>
            <a:r>
              <a:rPr lang="en-US" b="1" dirty="0" smtClean="0">
                <a:solidFill>
                  <a:srgbClr val="FF0000"/>
                </a:solidFill>
              </a:rPr>
              <a:t>The first LCLSII production cryo-module with be equipped with 8 CPI delivered couplers. All other couplers (cold and warm parts) with incoming inspection done and NCRs cleared, will be stored under nitrogen in SS desiccators.</a:t>
            </a:r>
            <a:endParaRPr lang="en-US" b="1" dirty="0">
              <a:solidFill>
                <a:srgbClr val="FF0000"/>
              </a:solidFill>
            </a:endParaRPr>
          </a:p>
        </p:txBody>
      </p:sp>
    </p:spTree>
    <p:extLst>
      <p:ext uri="{BB962C8B-B14F-4D97-AF65-F5344CB8AC3E}">
        <p14:creationId xmlns:p14="http://schemas.microsoft.com/office/powerpoint/2010/main" val="1555769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27</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Conclusions</a:t>
            </a:r>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sp>
        <p:nvSpPr>
          <p:cNvPr id="3" name="TextBox 2"/>
          <p:cNvSpPr txBox="1"/>
          <p:nvPr/>
        </p:nvSpPr>
        <p:spPr>
          <a:xfrm>
            <a:off x="82192" y="2917860"/>
            <a:ext cx="8938517" cy="954107"/>
          </a:xfrm>
          <a:prstGeom prst="rect">
            <a:avLst/>
          </a:prstGeom>
          <a:noFill/>
        </p:spPr>
        <p:txBody>
          <a:bodyPr wrap="square" rtlCol="0">
            <a:spAutoFit/>
          </a:bodyPr>
          <a:lstStyle/>
          <a:p>
            <a:r>
              <a:rPr lang="en-US" sz="2800" dirty="0" smtClean="0"/>
              <a:t>JLAB has the infrastructure, man-power and know how to fulfill FPC work requested by the LCLSII project.  </a:t>
            </a:r>
            <a:endParaRPr lang="en-US" sz="2800" dirty="0"/>
          </a:p>
        </p:txBody>
      </p:sp>
    </p:spTree>
    <p:extLst>
      <p:ext uri="{BB962C8B-B14F-4D97-AF65-F5344CB8AC3E}">
        <p14:creationId xmlns:p14="http://schemas.microsoft.com/office/powerpoint/2010/main" val="1125407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28</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smtClean="0"/>
              <a:t>Many thanks</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sp>
        <p:nvSpPr>
          <p:cNvPr id="3" name="TextBox 2"/>
          <p:cNvSpPr txBox="1"/>
          <p:nvPr/>
        </p:nvSpPr>
        <p:spPr>
          <a:xfrm>
            <a:off x="143392" y="1479479"/>
            <a:ext cx="8762069" cy="3970318"/>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dirty="0" smtClean="0"/>
              <a:t>Reviewers and PRR attendants of this LCLSII PRR.</a:t>
            </a:r>
          </a:p>
          <a:p>
            <a:pPr>
              <a:buClr>
                <a:srgbClr val="C00000"/>
              </a:buClr>
            </a:pPr>
            <a:endParaRPr lang="en-US" dirty="0" smtClean="0"/>
          </a:p>
          <a:p>
            <a:pPr marL="285750" indent="-285750">
              <a:buClr>
                <a:srgbClr val="C00000"/>
              </a:buClr>
              <a:buFont typeface="Arial" panose="020B0604020202020204" pitchFamily="34" charset="0"/>
              <a:buChar char="•"/>
            </a:pPr>
            <a:r>
              <a:rPr lang="en-US" dirty="0" smtClean="0"/>
              <a:t>W-D Moeller and D. </a:t>
            </a:r>
            <a:r>
              <a:rPr lang="en-US" dirty="0" err="1" smtClean="0"/>
              <a:t>Kostin</a:t>
            </a:r>
            <a:r>
              <a:rPr lang="en-US" dirty="0" smtClean="0"/>
              <a:t> from DESY for very useful discussions / procedures related with XFEL couplers</a:t>
            </a:r>
          </a:p>
          <a:p>
            <a:pPr>
              <a:buClr>
                <a:srgbClr val="C00000"/>
              </a:buClr>
            </a:pPr>
            <a:endParaRPr lang="en-US" dirty="0" smtClean="0"/>
          </a:p>
          <a:p>
            <a:pPr marL="285750" indent="-285750">
              <a:buClr>
                <a:srgbClr val="C00000"/>
              </a:buClr>
              <a:buFont typeface="Arial" panose="020B0604020202020204" pitchFamily="34" charset="0"/>
              <a:buChar char="•"/>
            </a:pPr>
            <a:r>
              <a:rPr lang="en-US" dirty="0" smtClean="0"/>
              <a:t>K. </a:t>
            </a:r>
            <a:r>
              <a:rPr lang="en-US" dirty="0" err="1" smtClean="0"/>
              <a:t>Premo</a:t>
            </a:r>
            <a:r>
              <a:rPr lang="en-US" dirty="0" smtClean="0"/>
              <a:t> from FERMI for procedures / advice for  </a:t>
            </a:r>
            <a:r>
              <a:rPr lang="en-US" dirty="0"/>
              <a:t>w</a:t>
            </a:r>
            <a:r>
              <a:rPr lang="en-US" dirty="0" smtClean="0"/>
              <a:t>arm coupler installation</a:t>
            </a:r>
          </a:p>
          <a:p>
            <a:pPr>
              <a:buClr>
                <a:srgbClr val="C00000"/>
              </a:buClr>
            </a:pPr>
            <a:endParaRPr lang="en-US" dirty="0" smtClean="0"/>
          </a:p>
          <a:p>
            <a:pPr marL="285750" indent="-285750">
              <a:buClr>
                <a:srgbClr val="C00000"/>
              </a:buClr>
              <a:buFont typeface="Arial" panose="020B0604020202020204" pitchFamily="34" charset="0"/>
              <a:buChar char="•"/>
            </a:pPr>
            <a:r>
              <a:rPr lang="en-US" dirty="0" smtClean="0"/>
              <a:t>K. </a:t>
            </a:r>
            <a:r>
              <a:rPr lang="en-US" dirty="0" err="1" smtClean="0"/>
              <a:t>Fant</a:t>
            </a:r>
            <a:r>
              <a:rPr lang="en-US" dirty="0" smtClean="0"/>
              <a:t> and all SLAC FPC team for procurement of LCLSII couplers </a:t>
            </a:r>
          </a:p>
          <a:p>
            <a:pPr>
              <a:buClr>
                <a:srgbClr val="C00000"/>
              </a:buClr>
            </a:pPr>
            <a:endParaRPr lang="en-US" dirty="0" smtClean="0"/>
          </a:p>
          <a:p>
            <a:pPr marL="285750" indent="-285750">
              <a:buClr>
                <a:srgbClr val="C00000"/>
              </a:buClr>
              <a:buFont typeface="Arial" panose="020B0604020202020204" pitchFamily="34" charset="0"/>
              <a:buChar char="•"/>
            </a:pPr>
            <a:r>
              <a:rPr lang="en-US" dirty="0" smtClean="0"/>
              <a:t>Vendors: Communication Power Industries (CPI) form US and Research Instruments (RI - Germany) and Thales (TH – France) for state of the art  FPC deliveries for the LCLSII project.</a:t>
            </a:r>
          </a:p>
          <a:p>
            <a:pPr>
              <a:buClr>
                <a:srgbClr val="C00000"/>
              </a:buClr>
            </a:pPr>
            <a:endParaRPr lang="en-US" dirty="0" smtClean="0"/>
          </a:p>
          <a:p>
            <a:pPr marL="285750" indent="-285750">
              <a:buClr>
                <a:srgbClr val="C00000"/>
              </a:buClr>
              <a:buFont typeface="Arial" panose="020B0604020202020204" pitchFamily="34" charset="0"/>
              <a:buChar char="•"/>
            </a:pPr>
            <a:r>
              <a:rPr lang="en-US" dirty="0" smtClean="0"/>
              <a:t>Special thanks to Sir James for designing different FPC tooling. </a:t>
            </a:r>
            <a:endParaRPr lang="en-US" dirty="0"/>
          </a:p>
        </p:txBody>
      </p:sp>
    </p:spTree>
    <p:extLst>
      <p:ext uri="{BB962C8B-B14F-4D97-AF65-F5344CB8AC3E}">
        <p14:creationId xmlns:p14="http://schemas.microsoft.com/office/powerpoint/2010/main" val="3976813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29</a:t>
            </a:fld>
            <a:endParaRPr lang="en-US" dirty="0"/>
          </a:p>
        </p:txBody>
      </p:sp>
      <p:sp>
        <p:nvSpPr>
          <p:cNvPr id="3" name="Title 2"/>
          <p:cNvSpPr>
            <a:spLocks noGrp="1"/>
          </p:cNvSpPr>
          <p:nvPr>
            <p:ph type="title"/>
          </p:nvPr>
        </p:nvSpPr>
        <p:spPr/>
        <p:txBody>
          <a:bodyPr/>
          <a:lstStyle/>
          <a:p>
            <a:r>
              <a:rPr lang="en-US" dirty="0" smtClean="0"/>
              <a:t>For you all</a:t>
            </a:r>
            <a:endParaRPr lang="en-US" dirty="0"/>
          </a:p>
        </p:txBody>
      </p:sp>
      <p:sp>
        <p:nvSpPr>
          <p:cNvPr id="4" name="Footer Placeholder 3"/>
          <p:cNvSpPr>
            <a:spLocks noGrp="1"/>
          </p:cNvSpPr>
          <p:nvPr>
            <p:ph type="ftr" sz="quarter" idx="13"/>
          </p:nvPr>
        </p:nvSpPr>
        <p:spPr>
          <a:xfrm>
            <a:off x="445471" y="6400800"/>
            <a:ext cx="5009123" cy="314326"/>
          </a:xfrm>
        </p:spPr>
        <p:txBody>
          <a:bodyPr/>
          <a:lstStyle/>
          <a:p>
            <a:r>
              <a:rPr lang="en-US" dirty="0" smtClean="0"/>
              <a:t>LCLS-II CM Production Readiness Review, 13-14  September,2016</a:t>
            </a:r>
            <a:endParaRPr lang="en-US" dirty="0"/>
          </a:p>
        </p:txBody>
      </p:sp>
      <p:pic>
        <p:nvPicPr>
          <p:cNvPr id="5" name="Picture 4"/>
          <p:cNvPicPr>
            <a:picLocks noChangeAspect="1"/>
          </p:cNvPicPr>
          <p:nvPr/>
        </p:nvPicPr>
        <p:blipFill>
          <a:blip r:embed="rId2"/>
          <a:stretch>
            <a:fillRect/>
          </a:stretch>
        </p:blipFill>
        <p:spPr>
          <a:xfrm>
            <a:off x="2418955" y="1291946"/>
            <a:ext cx="3402270" cy="4536360"/>
          </a:xfrm>
          <a:prstGeom prst="rect">
            <a:avLst/>
          </a:prstGeom>
        </p:spPr>
      </p:pic>
    </p:spTree>
    <p:extLst>
      <p:ext uri="{BB962C8B-B14F-4D97-AF65-F5344CB8AC3E}">
        <p14:creationId xmlns:p14="http://schemas.microsoft.com/office/powerpoint/2010/main" val="2224287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342900" indent="-342900"/>
            <a:r>
              <a:rPr lang="en-US" sz="2800" dirty="0"/>
              <a:t>LCLSII FPC Configuration</a:t>
            </a:r>
          </a:p>
        </p:txBody>
      </p:sp>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3</a:t>
            </a:fld>
            <a:endParaRPr lang="en-US" dirty="0"/>
          </a:p>
        </p:txBody>
      </p:sp>
      <p:sp>
        <p:nvSpPr>
          <p:cNvPr id="6" name="Footer Placeholder 3"/>
          <p:cNvSpPr>
            <a:spLocks noGrp="1"/>
          </p:cNvSpPr>
          <p:nvPr>
            <p:ph type="ftr" sz="quarter" idx="13"/>
          </p:nvPr>
        </p:nvSpPr>
        <p:spPr>
          <a:xfrm>
            <a:off x="143393" y="6457950"/>
            <a:ext cx="4704832" cy="314326"/>
          </a:xfrm>
        </p:spPr>
        <p:txBody>
          <a:bodyPr/>
          <a:lstStyle/>
          <a:p>
            <a:r>
              <a:rPr lang="en-US" smtClean="0"/>
              <a:t>LCLS-II CM Production Readiiness Review, 13-14  September, 2016</a:t>
            </a:r>
            <a:endParaRPr lang="en-US" dirty="0"/>
          </a:p>
        </p:txBody>
      </p:sp>
      <p:grpSp>
        <p:nvGrpSpPr>
          <p:cNvPr id="7" name="Group 6"/>
          <p:cNvGrpSpPr/>
          <p:nvPr/>
        </p:nvGrpSpPr>
        <p:grpSpPr>
          <a:xfrm>
            <a:off x="0" y="1224994"/>
            <a:ext cx="9144000" cy="4882251"/>
            <a:chOff x="0" y="1224994"/>
            <a:chExt cx="9144000" cy="4882251"/>
          </a:xfrm>
        </p:grpSpPr>
        <p:pic>
          <p:nvPicPr>
            <p:cNvPr id="8" name="Picture 2" descr="D:\LCLSII\LCLSII CM PRR 13 14 Sep 2016\coupler 26aug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4994"/>
              <a:ext cx="9144000" cy="44080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29608" y="1243101"/>
              <a:ext cx="2281473" cy="369332"/>
            </a:xfrm>
            <a:prstGeom prst="rect">
              <a:avLst/>
            </a:prstGeom>
            <a:noFill/>
          </p:spPr>
          <p:txBody>
            <a:bodyPr wrap="square" rtlCol="0">
              <a:spAutoFit/>
            </a:bodyPr>
            <a:lstStyle/>
            <a:p>
              <a:r>
                <a:rPr lang="en-US" dirty="0" smtClean="0"/>
                <a:t>LCLSII FPC Waveguide</a:t>
              </a:r>
              <a:endParaRPr lang="en-US" dirty="0"/>
            </a:p>
          </p:txBody>
        </p:sp>
        <p:sp>
          <p:nvSpPr>
            <p:cNvPr id="10" name="TextBox 9"/>
            <p:cNvSpPr txBox="1"/>
            <p:nvPr/>
          </p:nvSpPr>
          <p:spPr>
            <a:xfrm>
              <a:off x="3748135" y="4677623"/>
              <a:ext cx="2281473" cy="369332"/>
            </a:xfrm>
            <a:prstGeom prst="rect">
              <a:avLst/>
            </a:prstGeom>
            <a:noFill/>
          </p:spPr>
          <p:txBody>
            <a:bodyPr wrap="square" rtlCol="0">
              <a:spAutoFit/>
            </a:bodyPr>
            <a:lstStyle/>
            <a:p>
              <a:r>
                <a:rPr lang="en-US" dirty="0" smtClean="0"/>
                <a:t>LCLSII FPC Warm Part</a:t>
              </a:r>
              <a:endParaRPr lang="en-US" dirty="0"/>
            </a:p>
          </p:txBody>
        </p:sp>
        <p:sp>
          <p:nvSpPr>
            <p:cNvPr id="11" name="TextBox 10"/>
            <p:cNvSpPr txBox="1"/>
            <p:nvPr/>
          </p:nvSpPr>
          <p:spPr>
            <a:xfrm>
              <a:off x="342523" y="2062682"/>
              <a:ext cx="2281473" cy="369332"/>
            </a:xfrm>
            <a:prstGeom prst="rect">
              <a:avLst/>
            </a:prstGeom>
            <a:noFill/>
          </p:spPr>
          <p:txBody>
            <a:bodyPr wrap="square" rtlCol="0">
              <a:spAutoFit/>
            </a:bodyPr>
            <a:lstStyle/>
            <a:p>
              <a:r>
                <a:rPr lang="en-US" dirty="0" smtClean="0"/>
                <a:t>LCLSII FPC Cold Part</a:t>
              </a:r>
              <a:endParaRPr lang="en-US" dirty="0"/>
            </a:p>
          </p:txBody>
        </p:sp>
        <p:sp>
          <p:nvSpPr>
            <p:cNvPr id="12" name="TextBox 11"/>
            <p:cNvSpPr txBox="1"/>
            <p:nvPr/>
          </p:nvSpPr>
          <p:spPr>
            <a:xfrm>
              <a:off x="249364" y="4445252"/>
              <a:ext cx="2950616" cy="1661993"/>
            </a:xfrm>
            <a:prstGeom prst="rect">
              <a:avLst/>
            </a:prstGeom>
            <a:noFill/>
          </p:spPr>
          <p:txBody>
            <a:bodyPr wrap="none" rtlCol="0">
              <a:spAutoFit/>
            </a:bodyPr>
            <a:lstStyle/>
            <a:p>
              <a:r>
                <a:rPr lang="en-US" dirty="0" smtClean="0"/>
                <a:t>  FPC Instrumentation:</a:t>
              </a:r>
            </a:p>
            <a:p>
              <a:pPr marL="285750" indent="-285750">
                <a:buFontTx/>
                <a:buChar char="-"/>
              </a:pPr>
              <a:r>
                <a:rPr lang="en-US" sz="1200" dirty="0" smtClean="0"/>
                <a:t>5 and 50K heat sinks</a:t>
              </a:r>
            </a:p>
            <a:p>
              <a:pPr marL="285750" indent="-285750">
                <a:buFontTx/>
                <a:buChar char="-"/>
              </a:pPr>
              <a:r>
                <a:rPr lang="en-US" sz="1200" dirty="0" smtClean="0"/>
                <a:t>temperature sensors</a:t>
              </a:r>
            </a:p>
            <a:p>
              <a:pPr marL="285750" indent="-285750">
                <a:buFontTx/>
                <a:buChar char="-"/>
              </a:pPr>
              <a:r>
                <a:rPr lang="en-US" sz="1200" dirty="0" smtClean="0"/>
                <a:t>Electron probes</a:t>
              </a:r>
            </a:p>
            <a:p>
              <a:pPr marL="285750" indent="-285750">
                <a:buFontTx/>
                <a:buChar char="-"/>
              </a:pPr>
              <a:r>
                <a:rPr lang="en-US" sz="1200" dirty="0" smtClean="0"/>
                <a:t>Arc detectors in the warm part</a:t>
              </a:r>
            </a:p>
            <a:p>
              <a:pPr marL="285750" indent="-285750">
                <a:buFontTx/>
                <a:buChar char="-"/>
              </a:pPr>
              <a:r>
                <a:rPr lang="en-US" sz="1200" dirty="0" smtClean="0"/>
                <a:t>Arc detector on FPC waveguide</a:t>
              </a:r>
            </a:p>
            <a:p>
              <a:pPr marL="285750" indent="-285750">
                <a:buFontTx/>
                <a:buChar char="-"/>
              </a:pPr>
              <a:r>
                <a:rPr lang="en-US" sz="1200" dirty="0" smtClean="0"/>
                <a:t>One ionic pump  for 8 warm couplers</a:t>
              </a:r>
            </a:p>
            <a:p>
              <a:pPr marL="285750" indent="-285750">
                <a:buFontTx/>
                <a:buChar char="-"/>
              </a:pPr>
              <a:r>
                <a:rPr lang="en-US" sz="1200" dirty="0" smtClean="0"/>
                <a:t>One vacuum gauge for 8 warm couplers</a:t>
              </a:r>
              <a:endParaRPr lang="en-US" sz="1200" dirty="0"/>
            </a:p>
          </p:txBody>
        </p:sp>
        <p:sp>
          <p:nvSpPr>
            <p:cNvPr id="13" name="TextBox 12"/>
            <p:cNvSpPr txBox="1"/>
            <p:nvPr/>
          </p:nvSpPr>
          <p:spPr>
            <a:xfrm>
              <a:off x="6761430" y="5276248"/>
              <a:ext cx="2281473" cy="646331"/>
            </a:xfrm>
            <a:prstGeom prst="rect">
              <a:avLst/>
            </a:prstGeom>
            <a:noFill/>
          </p:spPr>
          <p:txBody>
            <a:bodyPr wrap="square" rtlCol="0">
              <a:spAutoFit/>
            </a:bodyPr>
            <a:lstStyle/>
            <a:p>
              <a:pPr algn="ctr"/>
              <a:r>
                <a:rPr lang="en-US" dirty="0" smtClean="0"/>
                <a:t>LCLSII FPC manual antenna actuator</a:t>
              </a:r>
              <a:endParaRPr lang="en-US" dirty="0"/>
            </a:p>
          </p:txBody>
        </p:sp>
      </p:grpSp>
    </p:spTree>
    <p:extLst>
      <p:ext uri="{BB962C8B-B14F-4D97-AF65-F5344CB8AC3E}">
        <p14:creationId xmlns:p14="http://schemas.microsoft.com/office/powerpoint/2010/main" val="2925934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30</a:t>
            </a:fld>
            <a:endParaRPr lang="en-US" dirty="0"/>
          </a:p>
        </p:txBody>
      </p:sp>
      <p:sp>
        <p:nvSpPr>
          <p:cNvPr id="3" name="Title 2"/>
          <p:cNvSpPr>
            <a:spLocks noGrp="1"/>
          </p:cNvSpPr>
          <p:nvPr>
            <p:ph type="title"/>
          </p:nvPr>
        </p:nvSpPr>
        <p:spPr>
          <a:xfrm>
            <a:off x="99391" y="129091"/>
            <a:ext cx="8456001" cy="753033"/>
          </a:xfrm>
        </p:spPr>
        <p:txBody>
          <a:bodyPr/>
          <a:lstStyle/>
          <a:p>
            <a:r>
              <a:rPr lang="en-US" dirty="0" smtClean="0"/>
              <a:t>Warm FPC restrain </a:t>
            </a:r>
            <a:r>
              <a:rPr lang="en-US" dirty="0" smtClean="0"/>
              <a:t>during </a:t>
            </a:r>
            <a:r>
              <a:rPr lang="en-US" dirty="0" smtClean="0"/>
              <a:t>Berry bolts removal</a:t>
            </a:r>
            <a:endParaRPr lang="en-US" dirty="0"/>
          </a:p>
        </p:txBody>
      </p:sp>
      <p:sp>
        <p:nvSpPr>
          <p:cNvPr id="4" name="Footer Placeholder 3"/>
          <p:cNvSpPr>
            <a:spLocks noGrp="1"/>
          </p:cNvSpPr>
          <p:nvPr>
            <p:ph type="ftr" sz="quarter" idx="13"/>
          </p:nvPr>
        </p:nvSpPr>
        <p:spPr>
          <a:xfrm>
            <a:off x="445471" y="6400800"/>
            <a:ext cx="5009123" cy="314326"/>
          </a:xfrm>
        </p:spPr>
        <p:txBody>
          <a:bodyPr/>
          <a:lstStyle/>
          <a:p>
            <a:r>
              <a:rPr lang="en-US" dirty="0" smtClean="0"/>
              <a:t>LCLS-II CM Production Readiness Review, 13-14  September,2016</a:t>
            </a:r>
            <a:endParaRPr lang="en-US" dirty="0"/>
          </a:p>
        </p:txBody>
      </p:sp>
      <p:sp>
        <p:nvSpPr>
          <p:cNvPr id="5" name="TextBox 4"/>
          <p:cNvSpPr txBox="1"/>
          <p:nvPr/>
        </p:nvSpPr>
        <p:spPr>
          <a:xfrm>
            <a:off x="180974" y="1425102"/>
            <a:ext cx="8696325" cy="4801314"/>
          </a:xfrm>
          <a:prstGeom prst="rect">
            <a:avLst/>
          </a:prstGeom>
          <a:noFill/>
        </p:spPr>
        <p:txBody>
          <a:bodyPr wrap="square" rtlCol="0">
            <a:spAutoFit/>
          </a:bodyPr>
          <a:lstStyle/>
          <a:p>
            <a:pPr marL="342900" indent="-342900">
              <a:buFont typeface="+mj-lt"/>
              <a:buAutoNum type="arabicPeriod"/>
            </a:pPr>
            <a:r>
              <a:rPr lang="en-US" sz="1600" dirty="0" smtClean="0"/>
              <a:t>Remove cold ceramic protection cup</a:t>
            </a:r>
          </a:p>
          <a:p>
            <a:pPr marL="342900" indent="-342900">
              <a:buFont typeface="+mj-lt"/>
              <a:buAutoNum type="arabicPeriod"/>
            </a:pPr>
            <a:r>
              <a:rPr lang="en-US" sz="1600" dirty="0" smtClean="0"/>
              <a:t>Assemble the warm FPC to the cold CF100 flange</a:t>
            </a:r>
          </a:p>
          <a:p>
            <a:pPr marL="342900" indent="-342900">
              <a:buFont typeface="+mj-lt"/>
              <a:buAutoNum type="arabicPeriod"/>
            </a:pPr>
            <a:r>
              <a:rPr lang="en-US" sz="1600" dirty="0" smtClean="0"/>
              <a:t>Assemble the inner conductor to the cold ceramic RF contact then torque hollow bolt. </a:t>
            </a:r>
            <a:r>
              <a:rPr lang="en-US" sz="1600" b="1" dirty="0" smtClean="0">
                <a:solidFill>
                  <a:srgbClr val="FF0000"/>
                </a:solidFill>
              </a:rPr>
              <a:t>Follow the two persons rule.</a:t>
            </a:r>
          </a:p>
          <a:p>
            <a:pPr marL="342900" indent="-342900">
              <a:buFont typeface="+mj-lt"/>
              <a:buAutoNum type="arabicPeriod"/>
            </a:pPr>
            <a:r>
              <a:rPr lang="en-US" sz="1600" dirty="0" smtClean="0"/>
              <a:t>Install the push-rod and plastic link.</a:t>
            </a:r>
          </a:p>
          <a:p>
            <a:pPr marL="342900" indent="-342900">
              <a:buFont typeface="+mj-lt"/>
              <a:buAutoNum type="arabicPeriod"/>
            </a:pPr>
            <a:r>
              <a:rPr lang="en-US" sz="1600" dirty="0" smtClean="0"/>
              <a:t>Protect ceramic with a metallic cup.</a:t>
            </a:r>
          </a:p>
          <a:p>
            <a:pPr marL="342900" indent="-342900">
              <a:buFont typeface="+mj-lt"/>
              <a:buAutoNum type="arabicPeriod"/>
            </a:pPr>
            <a:r>
              <a:rPr lang="en-US" sz="1600" dirty="0" smtClean="0"/>
              <a:t>Replace lower slide with a link between FPC insulation flange and FPC port.</a:t>
            </a:r>
          </a:p>
          <a:p>
            <a:pPr marL="342900" indent="-342900">
              <a:buFont typeface="+mj-lt"/>
              <a:buAutoNum type="arabicPeriod"/>
            </a:pPr>
            <a:r>
              <a:rPr lang="en-US" sz="1600" dirty="0" smtClean="0"/>
              <a:t>Remove / replace “Berry” bolts with Nitronic M8 bolts.</a:t>
            </a:r>
          </a:p>
          <a:p>
            <a:pPr marL="342900" indent="-342900">
              <a:buFont typeface="+mj-lt"/>
              <a:buAutoNum type="arabicPeriod"/>
            </a:pPr>
            <a:r>
              <a:rPr lang="en-US" sz="1600" dirty="0" smtClean="0"/>
              <a:t>Torque CF100 flange.</a:t>
            </a:r>
          </a:p>
          <a:p>
            <a:pPr marL="342900" indent="-342900">
              <a:buFont typeface="+mj-lt"/>
              <a:buAutoNum type="arabicPeriod"/>
            </a:pPr>
            <a:r>
              <a:rPr lang="en-US" sz="1600" dirty="0" smtClean="0"/>
              <a:t>Remove Nitrogen purge and connect the pumping system to the warm FPC pumping port.</a:t>
            </a:r>
          </a:p>
          <a:p>
            <a:pPr marL="342900" indent="-342900">
              <a:buFont typeface="+mj-lt"/>
              <a:buAutoNum type="arabicPeriod"/>
            </a:pPr>
            <a:r>
              <a:rPr lang="en-US" sz="1600" dirty="0" smtClean="0"/>
              <a:t>Vacuum leak check the CF100 flange.</a:t>
            </a:r>
          </a:p>
          <a:p>
            <a:pPr marL="342900" indent="-342900">
              <a:buFont typeface="+mj-lt"/>
              <a:buAutoNum type="arabicPeriod"/>
            </a:pPr>
            <a:r>
              <a:rPr lang="en-US" sz="1600" dirty="0" smtClean="0"/>
              <a:t>Bleed up warm coupler with filtered Nitrogen. </a:t>
            </a:r>
          </a:p>
          <a:p>
            <a:pPr marL="342900" indent="-342900">
              <a:buFont typeface="+mj-lt"/>
              <a:buAutoNum type="arabicPeriod"/>
            </a:pPr>
            <a:r>
              <a:rPr lang="en-US" sz="1600" dirty="0" smtClean="0"/>
              <a:t>Remove pumping system and instrumentation (</a:t>
            </a:r>
            <a:r>
              <a:rPr lang="en-US" sz="1600" dirty="0" err="1" smtClean="0"/>
              <a:t>eprobe</a:t>
            </a:r>
            <a:r>
              <a:rPr lang="en-US" sz="1600" dirty="0" smtClean="0"/>
              <a:t> and sapphire window).</a:t>
            </a:r>
          </a:p>
          <a:p>
            <a:pPr marL="342900" indent="-342900">
              <a:buFont typeface="+mj-lt"/>
              <a:buAutoNum type="arabicPeriod"/>
            </a:pPr>
            <a:r>
              <a:rPr lang="en-US" sz="1600" dirty="0" smtClean="0"/>
              <a:t>Pass over the insulating vacuum flange and Viton gasket.</a:t>
            </a:r>
          </a:p>
          <a:p>
            <a:pPr marL="342900" indent="-342900">
              <a:buFont typeface="+mj-lt"/>
              <a:buAutoNum type="arabicPeriod"/>
            </a:pPr>
            <a:r>
              <a:rPr lang="en-US" sz="1600" dirty="0" smtClean="0"/>
              <a:t>Restrain the warm coupler (in HTB case we restrained the warm ceramic).</a:t>
            </a:r>
          </a:p>
          <a:p>
            <a:pPr marL="342900" indent="-342900">
              <a:buFont typeface="+mj-lt"/>
              <a:buAutoNum type="arabicPeriod"/>
            </a:pPr>
            <a:r>
              <a:rPr lang="en-US" sz="1600" dirty="0" smtClean="0"/>
              <a:t>Remove link installed at pct.6 and upper slide.</a:t>
            </a:r>
          </a:p>
          <a:p>
            <a:pPr marL="342900" indent="-342900">
              <a:buFont typeface="+mj-lt"/>
              <a:buAutoNum type="arabicPeriod"/>
            </a:pPr>
            <a:r>
              <a:rPr lang="en-US" sz="1600" dirty="0" smtClean="0"/>
              <a:t>Assembly the insulating vacuum flange on FPC port.</a:t>
            </a:r>
          </a:p>
          <a:p>
            <a:pPr marL="342900" indent="-342900">
              <a:buFont typeface="+mj-lt"/>
              <a:buAutoNum type="arabicPeriod"/>
            </a:pPr>
            <a:r>
              <a:rPr lang="en-US" sz="1600" dirty="0" smtClean="0"/>
              <a:t>Replace instrumentation , reconnect the pumping port and perform vacuum leak check on warm coupler</a:t>
            </a:r>
            <a:r>
              <a:rPr lang="en-US" dirty="0" smtClean="0"/>
              <a:t>.</a:t>
            </a:r>
            <a:endParaRPr lang="en-US" dirty="0"/>
          </a:p>
        </p:txBody>
      </p:sp>
    </p:spTree>
    <p:extLst>
      <p:ext uri="{BB962C8B-B14F-4D97-AF65-F5344CB8AC3E}">
        <p14:creationId xmlns:p14="http://schemas.microsoft.com/office/powerpoint/2010/main" val="3052816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31</a:t>
            </a:fld>
            <a:endParaRPr lang="en-US" dirty="0"/>
          </a:p>
        </p:txBody>
      </p:sp>
      <p:sp>
        <p:nvSpPr>
          <p:cNvPr id="3" name="Title 2"/>
          <p:cNvSpPr>
            <a:spLocks noGrp="1"/>
          </p:cNvSpPr>
          <p:nvPr>
            <p:ph type="title"/>
          </p:nvPr>
        </p:nvSpPr>
        <p:spPr>
          <a:xfrm>
            <a:off x="99391" y="129091"/>
            <a:ext cx="8456001" cy="753033"/>
          </a:xfrm>
        </p:spPr>
        <p:txBody>
          <a:bodyPr/>
          <a:lstStyle/>
          <a:p>
            <a:r>
              <a:rPr lang="en-US" dirty="0" smtClean="0"/>
              <a:t>Warm FPC restrain </a:t>
            </a:r>
            <a:r>
              <a:rPr lang="en-US" dirty="0" smtClean="0"/>
              <a:t>during </a:t>
            </a:r>
            <a:r>
              <a:rPr lang="en-US" dirty="0" smtClean="0"/>
              <a:t>Berry bolts removal</a:t>
            </a:r>
            <a:endParaRPr lang="en-US" dirty="0"/>
          </a:p>
        </p:txBody>
      </p:sp>
      <p:sp>
        <p:nvSpPr>
          <p:cNvPr id="4" name="Footer Placeholder 3"/>
          <p:cNvSpPr>
            <a:spLocks noGrp="1"/>
          </p:cNvSpPr>
          <p:nvPr>
            <p:ph type="ftr" sz="quarter" idx="13"/>
          </p:nvPr>
        </p:nvSpPr>
        <p:spPr>
          <a:xfrm>
            <a:off x="445471" y="6400800"/>
            <a:ext cx="5009123" cy="314326"/>
          </a:xfrm>
        </p:spPr>
        <p:txBody>
          <a:bodyPr/>
          <a:lstStyle/>
          <a:p>
            <a:r>
              <a:rPr lang="en-US" dirty="0" smtClean="0"/>
              <a:t>LCLS-II CM Production Readiness Review, 13-14  September,2016</a:t>
            </a:r>
            <a:endParaRPr lang="en-US" dirty="0"/>
          </a:p>
        </p:txBody>
      </p:sp>
      <p:grpSp>
        <p:nvGrpSpPr>
          <p:cNvPr id="6" name="Group 5"/>
          <p:cNvGrpSpPr/>
          <p:nvPr/>
        </p:nvGrpSpPr>
        <p:grpSpPr>
          <a:xfrm>
            <a:off x="152400" y="1524000"/>
            <a:ext cx="8999136" cy="4628408"/>
            <a:chOff x="152400" y="1524000"/>
            <a:chExt cx="8999136" cy="4628408"/>
          </a:xfrm>
        </p:grpSpPr>
        <p:pic>
          <p:nvPicPr>
            <p:cNvPr id="7" name="Picture 2" descr="C:\Users\stirbet\Desktop\HTB LCLSII FPC John Fisher\HTB warm FPC installation - procedures\LCLS2  photos HTB 8-15-2015\DSC_06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6987988" cy="46284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85667" y="3276600"/>
              <a:ext cx="2265869" cy="2308324"/>
            </a:xfrm>
            <a:prstGeom prst="rect">
              <a:avLst/>
            </a:prstGeom>
            <a:noFill/>
          </p:spPr>
          <p:txBody>
            <a:bodyPr wrap="square" rtlCol="0">
              <a:spAutoFit/>
            </a:bodyPr>
            <a:lstStyle/>
            <a:p>
              <a:r>
                <a:rPr lang="en-US" dirty="0" smtClean="0"/>
                <a:t>Remove the bolts holding the protective ceramic cup.</a:t>
              </a:r>
            </a:p>
            <a:p>
              <a:endParaRPr lang="en-US" dirty="0"/>
            </a:p>
            <a:p>
              <a:r>
                <a:rPr lang="en-US" dirty="0" smtClean="0"/>
                <a:t>By hand, unscrew the spring-loaded RF connector from the cold antenna end. </a:t>
              </a:r>
              <a:endParaRPr lang="en-US" dirty="0"/>
            </a:p>
          </p:txBody>
        </p:sp>
        <p:pic>
          <p:nvPicPr>
            <p:cNvPr id="9" name="Picture 8" descr="\\Tdserver1\project\TD_SCRF\Module_6_Assembly_at_DESY\Cold Mass Assembly Pictures\Cold Mass Assembly - Day 18\DSC0248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491889"/>
              <a:ext cx="1828165" cy="1485900"/>
            </a:xfrm>
            <a:prstGeom prst="rect">
              <a:avLst/>
            </a:prstGeom>
            <a:noFill/>
            <a:ln w="38100">
              <a:solidFill>
                <a:srgbClr val="FF0000"/>
              </a:solidFill>
            </a:ln>
          </p:spPr>
        </p:pic>
        <p:cxnSp>
          <p:nvCxnSpPr>
            <p:cNvPr id="10" name="Straight Arrow Connector 9"/>
            <p:cNvCxnSpPr/>
            <p:nvPr/>
          </p:nvCxnSpPr>
          <p:spPr>
            <a:xfrm flipH="1" flipV="1">
              <a:off x="3429000" y="3838206"/>
              <a:ext cx="1447800" cy="1103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943600" y="4648200"/>
              <a:ext cx="1071140" cy="5866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1468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32</a:t>
            </a:fld>
            <a:endParaRPr lang="en-US" dirty="0"/>
          </a:p>
        </p:txBody>
      </p:sp>
      <p:sp>
        <p:nvSpPr>
          <p:cNvPr id="3" name="Title 2"/>
          <p:cNvSpPr>
            <a:spLocks noGrp="1"/>
          </p:cNvSpPr>
          <p:nvPr>
            <p:ph type="title"/>
          </p:nvPr>
        </p:nvSpPr>
        <p:spPr>
          <a:xfrm>
            <a:off x="99391" y="129091"/>
            <a:ext cx="8456001" cy="753033"/>
          </a:xfrm>
        </p:spPr>
        <p:txBody>
          <a:bodyPr/>
          <a:lstStyle/>
          <a:p>
            <a:r>
              <a:rPr lang="en-US" dirty="0" smtClean="0"/>
              <a:t>Warm FPC restrain </a:t>
            </a:r>
            <a:r>
              <a:rPr lang="en-US" dirty="0" smtClean="0"/>
              <a:t>during </a:t>
            </a:r>
            <a:r>
              <a:rPr lang="en-US" dirty="0" smtClean="0"/>
              <a:t>Berry bolts removal</a:t>
            </a:r>
            <a:endParaRPr lang="en-US" dirty="0"/>
          </a:p>
        </p:txBody>
      </p:sp>
      <p:sp>
        <p:nvSpPr>
          <p:cNvPr id="4" name="Footer Placeholder 3"/>
          <p:cNvSpPr>
            <a:spLocks noGrp="1"/>
          </p:cNvSpPr>
          <p:nvPr>
            <p:ph type="ftr" sz="quarter" idx="13"/>
          </p:nvPr>
        </p:nvSpPr>
        <p:spPr>
          <a:xfrm>
            <a:off x="445471" y="6400800"/>
            <a:ext cx="5009123" cy="314326"/>
          </a:xfrm>
        </p:spPr>
        <p:txBody>
          <a:bodyPr/>
          <a:lstStyle/>
          <a:p>
            <a:r>
              <a:rPr lang="en-US" dirty="0" smtClean="0"/>
              <a:t>LCLS-II CM Production Readiness Review, 13-14  September,2016</a:t>
            </a:r>
            <a:endParaRPr lang="en-US" dirty="0"/>
          </a:p>
        </p:txBody>
      </p:sp>
      <p:grpSp>
        <p:nvGrpSpPr>
          <p:cNvPr id="6" name="Group 5"/>
          <p:cNvGrpSpPr/>
          <p:nvPr/>
        </p:nvGrpSpPr>
        <p:grpSpPr>
          <a:xfrm>
            <a:off x="718457" y="1295400"/>
            <a:ext cx="7587343" cy="5119594"/>
            <a:chOff x="718457" y="1295400"/>
            <a:chExt cx="7587343" cy="5119594"/>
          </a:xfrm>
        </p:grpSpPr>
        <p:pic>
          <p:nvPicPr>
            <p:cNvPr id="7" name="Picture 2" descr="C:\Users\stirbet\Desktop\HTB LCLSII FPC John Fisher\HTB warm FPC installation - procedures\LCLS2  photos HTB 8-15-2015\DSC_06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295400"/>
              <a:ext cx="3352800" cy="5119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stirbet\Desktop\HTB LCLSII FPC John Fisher\HTB warm FPC installation - procedures\LCLS2  photos HTB 8-15-2015\DSC_06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457" y="1295400"/>
              <a:ext cx="3429000" cy="51195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86065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33</a:t>
            </a:fld>
            <a:endParaRPr lang="en-US" dirty="0"/>
          </a:p>
        </p:txBody>
      </p:sp>
      <p:sp>
        <p:nvSpPr>
          <p:cNvPr id="3" name="Title 2"/>
          <p:cNvSpPr>
            <a:spLocks noGrp="1"/>
          </p:cNvSpPr>
          <p:nvPr>
            <p:ph type="title"/>
          </p:nvPr>
        </p:nvSpPr>
        <p:spPr>
          <a:xfrm>
            <a:off x="99391" y="129091"/>
            <a:ext cx="8456001" cy="753033"/>
          </a:xfrm>
        </p:spPr>
        <p:txBody>
          <a:bodyPr/>
          <a:lstStyle/>
          <a:p>
            <a:r>
              <a:rPr lang="en-US" dirty="0" smtClean="0"/>
              <a:t>Warm FPC restrain </a:t>
            </a:r>
            <a:r>
              <a:rPr lang="en-US" dirty="0" smtClean="0"/>
              <a:t>during </a:t>
            </a:r>
            <a:r>
              <a:rPr lang="en-US" dirty="0" smtClean="0"/>
              <a:t>Berry bolts removal</a:t>
            </a:r>
            <a:endParaRPr lang="en-US" dirty="0"/>
          </a:p>
        </p:txBody>
      </p:sp>
      <p:sp>
        <p:nvSpPr>
          <p:cNvPr id="4" name="Footer Placeholder 3"/>
          <p:cNvSpPr>
            <a:spLocks noGrp="1"/>
          </p:cNvSpPr>
          <p:nvPr>
            <p:ph type="ftr" sz="quarter" idx="13"/>
          </p:nvPr>
        </p:nvSpPr>
        <p:spPr>
          <a:xfrm>
            <a:off x="445471" y="6400800"/>
            <a:ext cx="5009123" cy="314326"/>
          </a:xfrm>
        </p:spPr>
        <p:txBody>
          <a:bodyPr/>
          <a:lstStyle/>
          <a:p>
            <a:r>
              <a:rPr lang="en-US" dirty="0" smtClean="0"/>
              <a:t>LCLS-II CM Production Readiness Review, 13-14  September,2016</a:t>
            </a:r>
            <a:endParaRPr lang="en-US" dirty="0"/>
          </a:p>
        </p:txBody>
      </p:sp>
      <p:grpSp>
        <p:nvGrpSpPr>
          <p:cNvPr id="6" name="Group 5"/>
          <p:cNvGrpSpPr/>
          <p:nvPr/>
        </p:nvGrpSpPr>
        <p:grpSpPr>
          <a:xfrm>
            <a:off x="609600" y="1272870"/>
            <a:ext cx="8001000" cy="4912332"/>
            <a:chOff x="609600" y="1272870"/>
            <a:chExt cx="8001000" cy="4912332"/>
          </a:xfrm>
        </p:grpSpPr>
        <p:sp>
          <p:nvSpPr>
            <p:cNvPr id="8" name="TextBox 7"/>
            <p:cNvSpPr txBox="1"/>
            <p:nvPr/>
          </p:nvSpPr>
          <p:spPr>
            <a:xfrm>
              <a:off x="4724400" y="2159375"/>
              <a:ext cx="3886200" cy="3139321"/>
            </a:xfrm>
            <a:prstGeom prst="rect">
              <a:avLst/>
            </a:prstGeom>
            <a:noFill/>
          </p:spPr>
          <p:txBody>
            <a:bodyPr wrap="square" rtlCol="0">
              <a:spAutoFit/>
            </a:bodyPr>
            <a:lstStyle/>
            <a:p>
              <a:pPr marL="342900" indent="-342900">
                <a:buAutoNum type="arabicPeriod"/>
              </a:pPr>
              <a:r>
                <a:rPr lang="en-US" dirty="0" smtClean="0"/>
                <a:t>Disassembly protection cup </a:t>
              </a:r>
            </a:p>
            <a:p>
              <a:pPr marL="342900" indent="-342900">
                <a:buAutoNum type="arabicPeriod"/>
              </a:pPr>
              <a:r>
                <a:rPr lang="en-US" dirty="0" smtClean="0"/>
                <a:t>Protect ceramic with a Mylar sleeve</a:t>
              </a:r>
            </a:p>
            <a:p>
              <a:pPr marL="342900" indent="-342900">
                <a:buFontTx/>
                <a:buAutoNum type="arabicPeriod"/>
              </a:pPr>
              <a:r>
                <a:rPr lang="en-US" dirty="0" smtClean="0"/>
                <a:t>Look into the back of the warm ceramic and verify the orientation of the slit in the inner conductor</a:t>
              </a:r>
            </a:p>
            <a:p>
              <a:pPr marL="342900" indent="-342900">
                <a:buAutoNum type="arabicPeriod"/>
              </a:pPr>
              <a:r>
                <a:rPr lang="en-US" dirty="0" smtClean="0"/>
                <a:t>Insert push-rod into inner conductor</a:t>
              </a:r>
            </a:p>
            <a:p>
              <a:pPr marL="342900" indent="-342900">
                <a:buAutoNum type="arabicPeriod"/>
              </a:pPr>
              <a:r>
                <a:rPr lang="en-US" dirty="0" smtClean="0"/>
                <a:t>Turn push-rod with 90 degree for bayonet connection to the inner conductor.</a:t>
              </a:r>
            </a:p>
            <a:p>
              <a:pPr marL="342900" indent="-342900">
                <a:buAutoNum type="arabicPeriod"/>
              </a:pPr>
              <a:r>
                <a:rPr lang="en-US" dirty="0" smtClean="0"/>
                <a:t>Tighten conflat flange.</a:t>
              </a:r>
              <a:endParaRPr lang="en-US"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72870"/>
              <a:ext cx="3886200" cy="4912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89357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34</a:t>
            </a:fld>
            <a:endParaRPr lang="en-US" dirty="0"/>
          </a:p>
        </p:txBody>
      </p:sp>
      <p:sp>
        <p:nvSpPr>
          <p:cNvPr id="3" name="Title 2"/>
          <p:cNvSpPr>
            <a:spLocks noGrp="1"/>
          </p:cNvSpPr>
          <p:nvPr>
            <p:ph type="title"/>
          </p:nvPr>
        </p:nvSpPr>
        <p:spPr>
          <a:xfrm>
            <a:off x="99391" y="129091"/>
            <a:ext cx="8456001" cy="753033"/>
          </a:xfrm>
        </p:spPr>
        <p:txBody>
          <a:bodyPr/>
          <a:lstStyle/>
          <a:p>
            <a:r>
              <a:rPr lang="en-US" dirty="0" smtClean="0"/>
              <a:t>Warm FPC restrain </a:t>
            </a:r>
            <a:r>
              <a:rPr lang="en-US" dirty="0" smtClean="0"/>
              <a:t>during </a:t>
            </a:r>
            <a:r>
              <a:rPr lang="en-US" dirty="0" smtClean="0"/>
              <a:t>Berry bolts removal</a:t>
            </a:r>
            <a:endParaRPr lang="en-US" dirty="0"/>
          </a:p>
        </p:txBody>
      </p:sp>
      <p:sp>
        <p:nvSpPr>
          <p:cNvPr id="4" name="Footer Placeholder 3"/>
          <p:cNvSpPr>
            <a:spLocks noGrp="1"/>
          </p:cNvSpPr>
          <p:nvPr>
            <p:ph type="ftr" sz="quarter" idx="13"/>
          </p:nvPr>
        </p:nvSpPr>
        <p:spPr>
          <a:xfrm>
            <a:off x="445471" y="6400800"/>
            <a:ext cx="5009123" cy="314326"/>
          </a:xfrm>
        </p:spPr>
        <p:txBody>
          <a:bodyPr/>
          <a:lstStyle/>
          <a:p>
            <a:r>
              <a:rPr lang="en-US" dirty="0" smtClean="0"/>
              <a:t>LCLS-II CM Production Readiness Review, 13-14  September,2016</a:t>
            </a:r>
            <a:endParaRPr lang="en-US" dirty="0"/>
          </a:p>
        </p:txBody>
      </p:sp>
      <p:pic>
        <p:nvPicPr>
          <p:cNvPr id="2050" name="Picture 2" descr="C:\Users\stirbet\Desktop\HTB LCLSII FPC John Fisher\HTB warm FPC installation - procedures\LCLS2  photos HTB 8-15-2015\DSC_07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841" y="1182414"/>
            <a:ext cx="7602540" cy="503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7642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35</a:t>
            </a:fld>
            <a:endParaRPr lang="en-US" dirty="0"/>
          </a:p>
        </p:txBody>
      </p:sp>
      <p:sp>
        <p:nvSpPr>
          <p:cNvPr id="3" name="Title 2"/>
          <p:cNvSpPr>
            <a:spLocks noGrp="1"/>
          </p:cNvSpPr>
          <p:nvPr>
            <p:ph type="title"/>
          </p:nvPr>
        </p:nvSpPr>
        <p:spPr>
          <a:xfrm>
            <a:off x="99391" y="129091"/>
            <a:ext cx="8456001" cy="753033"/>
          </a:xfrm>
        </p:spPr>
        <p:txBody>
          <a:bodyPr/>
          <a:lstStyle/>
          <a:p>
            <a:r>
              <a:rPr lang="en-US" dirty="0" smtClean="0"/>
              <a:t>Warm FPC restrain </a:t>
            </a:r>
            <a:r>
              <a:rPr lang="en-US" dirty="0" smtClean="0"/>
              <a:t>during </a:t>
            </a:r>
            <a:r>
              <a:rPr lang="en-US" dirty="0" smtClean="0"/>
              <a:t>Berry bolts removal</a:t>
            </a:r>
            <a:endParaRPr lang="en-US" dirty="0"/>
          </a:p>
        </p:txBody>
      </p:sp>
      <p:sp>
        <p:nvSpPr>
          <p:cNvPr id="4" name="Footer Placeholder 3"/>
          <p:cNvSpPr>
            <a:spLocks noGrp="1"/>
          </p:cNvSpPr>
          <p:nvPr>
            <p:ph type="ftr" sz="quarter" idx="13"/>
          </p:nvPr>
        </p:nvSpPr>
        <p:spPr>
          <a:xfrm>
            <a:off x="445471" y="6400800"/>
            <a:ext cx="5009123" cy="314326"/>
          </a:xfrm>
        </p:spPr>
        <p:txBody>
          <a:bodyPr/>
          <a:lstStyle/>
          <a:p>
            <a:r>
              <a:rPr lang="en-US" dirty="0" smtClean="0"/>
              <a:t>LCLS-II CM Production Readiness Review, 13-14  September,2016</a:t>
            </a:r>
            <a:endParaRPr lang="en-US" dirty="0"/>
          </a:p>
        </p:txBody>
      </p:sp>
      <p:pic>
        <p:nvPicPr>
          <p:cNvPr id="3074" name="Picture 2" descr="C:\Users\stirbet\Desktop\HTB LCLSII FPC John Fisher\HTB warm FPC installation - procedures\LCLS2  photos HTB 8-15-2015\DSC_07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452" y="1306286"/>
            <a:ext cx="7488692" cy="496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7516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36</a:t>
            </a:fld>
            <a:endParaRPr lang="en-US" dirty="0"/>
          </a:p>
        </p:txBody>
      </p:sp>
      <p:sp>
        <p:nvSpPr>
          <p:cNvPr id="3" name="Title 2"/>
          <p:cNvSpPr>
            <a:spLocks noGrp="1"/>
          </p:cNvSpPr>
          <p:nvPr>
            <p:ph type="title"/>
          </p:nvPr>
        </p:nvSpPr>
        <p:spPr>
          <a:xfrm>
            <a:off x="99391" y="129091"/>
            <a:ext cx="8456001" cy="753033"/>
          </a:xfrm>
        </p:spPr>
        <p:txBody>
          <a:bodyPr/>
          <a:lstStyle/>
          <a:p>
            <a:r>
              <a:rPr lang="en-US" dirty="0" smtClean="0"/>
              <a:t>Warm FPC restrain tool used during Berry bolts removal</a:t>
            </a:r>
            <a:endParaRPr lang="en-US" dirty="0"/>
          </a:p>
        </p:txBody>
      </p:sp>
      <p:sp>
        <p:nvSpPr>
          <p:cNvPr id="4" name="Footer Placeholder 3"/>
          <p:cNvSpPr>
            <a:spLocks noGrp="1"/>
          </p:cNvSpPr>
          <p:nvPr>
            <p:ph type="ftr" sz="quarter" idx="13"/>
          </p:nvPr>
        </p:nvSpPr>
        <p:spPr>
          <a:xfrm>
            <a:off x="445471" y="6400800"/>
            <a:ext cx="5009123" cy="314326"/>
          </a:xfrm>
        </p:spPr>
        <p:txBody>
          <a:bodyPr/>
          <a:lstStyle/>
          <a:p>
            <a:r>
              <a:rPr lang="en-US" dirty="0" smtClean="0"/>
              <a:t>LCLS-II CM Production Readiness Review, 13-14  September,2016</a:t>
            </a:r>
            <a:endParaRPr lang="en-US" dirty="0"/>
          </a:p>
        </p:txBody>
      </p:sp>
      <p:pic>
        <p:nvPicPr>
          <p:cNvPr id="1026" name="Picture 2" descr="C:\Users\stirbet\Desktop\HTB LCLSII FPC John Fisher\HTB warm FPC installation - procedures\LCLS2  photos HTB 8-15-2015\DSC_08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63" y="1128860"/>
            <a:ext cx="7996237" cy="529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410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822" y="176716"/>
            <a:ext cx="8103570" cy="753033"/>
          </a:xfrm>
        </p:spPr>
        <p:txBody>
          <a:bodyPr/>
          <a:lstStyle/>
          <a:p>
            <a:pPr marL="342900" indent="-342900"/>
            <a:r>
              <a:rPr lang="en-US" sz="2800" dirty="0"/>
              <a:t>LCLSII FPC </a:t>
            </a:r>
            <a:r>
              <a:rPr lang="en-US" sz="2800" dirty="0" smtClean="0"/>
              <a:t>Configuration                             cont.</a:t>
            </a:r>
            <a:endParaRPr lang="en-US" sz="2800" dirty="0"/>
          </a:p>
        </p:txBody>
      </p:sp>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4</a:t>
            </a:fld>
            <a:endParaRPr lang="en-US" dirty="0"/>
          </a:p>
        </p:txBody>
      </p:sp>
      <p:sp>
        <p:nvSpPr>
          <p:cNvPr id="6" name="Footer Placeholder 3"/>
          <p:cNvSpPr>
            <a:spLocks noGrp="1"/>
          </p:cNvSpPr>
          <p:nvPr>
            <p:ph type="ftr" sz="quarter" idx="13"/>
          </p:nvPr>
        </p:nvSpPr>
        <p:spPr>
          <a:xfrm>
            <a:off x="143393" y="6457950"/>
            <a:ext cx="4704832" cy="314326"/>
          </a:xfrm>
        </p:spPr>
        <p:txBody>
          <a:bodyPr/>
          <a:lstStyle/>
          <a:p>
            <a:r>
              <a:rPr lang="en-US" smtClean="0"/>
              <a:t>LCLS-II CM Production Readiiness Review, 13-14  September, 2016</a:t>
            </a:r>
            <a:endParaRPr lang="en-US" dirty="0"/>
          </a:p>
        </p:txBody>
      </p:sp>
      <p:sp>
        <p:nvSpPr>
          <p:cNvPr id="14" name="Content Placeholder 2"/>
          <p:cNvSpPr>
            <a:spLocks noGrp="1"/>
          </p:cNvSpPr>
          <p:nvPr>
            <p:ph idx="4294967295"/>
          </p:nvPr>
        </p:nvSpPr>
        <p:spPr>
          <a:xfrm>
            <a:off x="476250" y="1574643"/>
            <a:ext cx="8229600" cy="4525963"/>
          </a:xfrm>
          <a:prstGeom prst="rect">
            <a:avLst/>
          </a:prstGeom>
        </p:spPr>
        <p:txBody>
          <a:bodyPr>
            <a:normAutofit/>
          </a:bodyPr>
          <a:lstStyle/>
          <a:p>
            <a:r>
              <a:rPr lang="en-US" dirty="0" smtClean="0"/>
              <a:t>FPC waveguide</a:t>
            </a:r>
          </a:p>
          <a:p>
            <a:r>
              <a:rPr lang="en-US" dirty="0" smtClean="0"/>
              <a:t>FPC warm part (including the pushrod and FPC manual antenna actuator)</a:t>
            </a:r>
          </a:p>
          <a:p>
            <a:r>
              <a:rPr lang="en-US" dirty="0" smtClean="0"/>
              <a:t>FPC cold part (including cold bellows protection, 5 and 50K heat sinks, “Berry” bolts)</a:t>
            </a:r>
          </a:p>
          <a:p>
            <a:r>
              <a:rPr lang="en-US" dirty="0" smtClean="0"/>
              <a:t>FPC parts vacuum related: vacuum lines, T junction, bellows, vacuum valves, ionic pump and vacuum gauge</a:t>
            </a:r>
          </a:p>
          <a:p>
            <a:r>
              <a:rPr lang="en-US" dirty="0" smtClean="0"/>
              <a:t>FPC “orphan” parts: FPC super-insulation, FPC waveguide brackets, hardware</a:t>
            </a:r>
            <a:endParaRPr lang="en-US" dirty="0"/>
          </a:p>
        </p:txBody>
      </p:sp>
    </p:spTree>
    <p:extLst>
      <p:ext uri="{BB962C8B-B14F-4D97-AF65-F5344CB8AC3E}">
        <p14:creationId xmlns:p14="http://schemas.microsoft.com/office/powerpoint/2010/main" val="5746537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5</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Resources allocated for LCLSII FPC at JLAB</a:t>
            </a:r>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sp>
        <p:nvSpPr>
          <p:cNvPr id="17" name="Content Placeholder 2"/>
          <p:cNvSpPr>
            <a:spLocks noGrp="1"/>
          </p:cNvSpPr>
          <p:nvPr>
            <p:ph idx="4294967295"/>
          </p:nvPr>
        </p:nvSpPr>
        <p:spPr>
          <a:xfrm>
            <a:off x="92467" y="1171254"/>
            <a:ext cx="8979614" cy="5250094"/>
          </a:xfrm>
          <a:prstGeom prst="rect">
            <a:avLst/>
          </a:prstGeom>
        </p:spPr>
        <p:txBody>
          <a:bodyPr>
            <a:normAutofit fontScale="85000" lnSpcReduction="10000"/>
          </a:bodyPr>
          <a:lstStyle/>
          <a:p>
            <a:r>
              <a:rPr lang="en-US" dirty="0" smtClean="0"/>
              <a:t>Space/Infrastructure: inside and /or outside clean room</a:t>
            </a:r>
          </a:p>
          <a:p>
            <a:r>
              <a:rPr lang="en-US" dirty="0" smtClean="0"/>
              <a:t>Tools and instrumentation for incoming inspection (vacuum pumping system with slow pumping down and controlled bleeding up capabilities, particulate counter, dry, filtered, particulate free nitrogen supply and ionized nitrogen gun, clean room tools, clean room stands and wired carts, clean room desiccators). </a:t>
            </a:r>
          </a:p>
          <a:p>
            <a:endParaRPr lang="en-US" dirty="0" smtClean="0"/>
          </a:p>
          <a:p>
            <a:r>
              <a:rPr lang="en-US" dirty="0" smtClean="0"/>
              <a:t>Man power – from Cavity </a:t>
            </a:r>
            <a:r>
              <a:rPr lang="en-US" dirty="0" err="1" smtClean="0"/>
              <a:t>Assy</a:t>
            </a:r>
            <a:r>
              <a:rPr lang="en-US" dirty="0" smtClean="0"/>
              <a:t> Group and CM </a:t>
            </a:r>
            <a:r>
              <a:rPr lang="en-US" dirty="0" err="1" smtClean="0"/>
              <a:t>Assy</a:t>
            </a:r>
            <a:r>
              <a:rPr lang="en-US" dirty="0" smtClean="0"/>
              <a:t> Group. Work on couplers needs at least one full time  trained clean room technician for work related with cold parts and another full time technician for work on warm parts of the couplers. Partial time of other JLAB staff members are required for activities (FPC receiving / shipment , chem. technicians, procurement).</a:t>
            </a:r>
          </a:p>
          <a:p>
            <a:endParaRPr lang="en-US" dirty="0" smtClean="0"/>
          </a:p>
          <a:p>
            <a:r>
              <a:rPr lang="en-US" dirty="0" smtClean="0"/>
              <a:t>Training – revised procedures, lessons learned, HTB experience, pCM string experience.</a:t>
            </a:r>
            <a:endParaRPr lang="en-US" dirty="0"/>
          </a:p>
        </p:txBody>
      </p:sp>
    </p:spTree>
    <p:extLst>
      <p:ext uri="{BB962C8B-B14F-4D97-AF65-F5344CB8AC3E}">
        <p14:creationId xmlns:p14="http://schemas.microsoft.com/office/powerpoint/2010/main" val="1896218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6</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Work at JLAB on LCLSII PFC</a:t>
            </a:r>
          </a:p>
        </p:txBody>
      </p:sp>
      <p:sp>
        <p:nvSpPr>
          <p:cNvPr id="8" name="Footer Placeholder 3"/>
          <p:cNvSpPr>
            <a:spLocks noGrp="1"/>
          </p:cNvSpPr>
          <p:nvPr>
            <p:ph type="ftr" sz="quarter" idx="13"/>
          </p:nvPr>
        </p:nvSpPr>
        <p:spPr>
          <a:xfrm>
            <a:off x="143393" y="6457950"/>
            <a:ext cx="4704832" cy="314326"/>
          </a:xfrm>
        </p:spPr>
        <p:txBody>
          <a:bodyPr/>
          <a:lstStyle/>
          <a:p>
            <a:r>
              <a:rPr lang="en-US" dirty="0" smtClean="0"/>
              <a:t>LCLS-II CM Production Readiness Review, 13-14  September, 2016</a:t>
            </a:r>
            <a:endParaRPr lang="en-US" dirty="0"/>
          </a:p>
        </p:txBody>
      </p:sp>
      <p:sp>
        <p:nvSpPr>
          <p:cNvPr id="7" name="Content Placeholder 2"/>
          <p:cNvSpPr>
            <a:spLocks noGrp="1"/>
          </p:cNvSpPr>
          <p:nvPr>
            <p:ph idx="4294967295"/>
          </p:nvPr>
        </p:nvSpPr>
        <p:spPr>
          <a:xfrm>
            <a:off x="361950" y="1562100"/>
            <a:ext cx="8448675" cy="4525963"/>
          </a:xfrm>
          <a:prstGeom prst="rect">
            <a:avLst/>
          </a:prstGeom>
        </p:spPr>
        <p:txBody>
          <a:bodyPr>
            <a:normAutofit fontScale="85000" lnSpcReduction="10000"/>
          </a:bodyPr>
          <a:lstStyle/>
          <a:p>
            <a:pPr marL="342900" indent="-342900">
              <a:buClr>
                <a:schemeClr val="bg2"/>
              </a:buClr>
              <a:buFont typeface="Arial" panose="020B0604020202020204" pitchFamily="34" charset="0"/>
              <a:buChar char="•"/>
            </a:pPr>
            <a:r>
              <a:rPr lang="en-US" b="1" dirty="0" smtClean="0">
                <a:solidFill>
                  <a:srgbClr val="008000"/>
                </a:solidFill>
              </a:rPr>
              <a:t>Starts </a:t>
            </a:r>
            <a:r>
              <a:rPr lang="en-US" dirty="0" smtClean="0"/>
              <a:t>in SRF Institute storage area: receiving FPC pairs, FPC waveguides, other parts related with FPC assembly on cryo-module. </a:t>
            </a:r>
          </a:p>
          <a:p>
            <a:pPr marL="342900" indent="-342900">
              <a:buClr>
                <a:schemeClr val="bg2"/>
              </a:buClr>
              <a:buFont typeface="Arial" panose="020B0604020202020204" pitchFamily="34" charset="0"/>
              <a:buChar char="•"/>
            </a:pPr>
            <a:r>
              <a:rPr lang="en-US" dirty="0" err="1" smtClean="0"/>
              <a:t>Chem</a:t>
            </a:r>
            <a:r>
              <a:rPr lang="en-US" dirty="0" smtClean="0"/>
              <a:t> area: preparation of test stands with cold parts for clean room admission.</a:t>
            </a:r>
          </a:p>
          <a:p>
            <a:pPr marL="342900" indent="-342900">
              <a:buClr>
                <a:schemeClr val="bg2"/>
              </a:buClr>
              <a:buFont typeface="Arial" panose="020B0604020202020204" pitchFamily="34" charset="0"/>
              <a:buChar char="•"/>
            </a:pPr>
            <a:r>
              <a:rPr lang="en-US" dirty="0" smtClean="0"/>
              <a:t>Clean room (for cold parts) incoming inspection, cold coupler long term storage, cold coupler preparation for and assembly on cavity, preparation for shipment of FPC test stands and  other PIC.</a:t>
            </a:r>
          </a:p>
          <a:p>
            <a:pPr marL="342900" indent="-342900">
              <a:buClr>
                <a:schemeClr val="bg2"/>
              </a:buClr>
              <a:buFont typeface="Arial" panose="020B0604020202020204" pitchFamily="34" charset="0"/>
              <a:buChar char="•"/>
            </a:pPr>
            <a:r>
              <a:rPr lang="en-US" dirty="0" smtClean="0"/>
              <a:t>Outside clean room (for warm parts): incoming inspection , warm part long term storage, warm part coupler preparation for installation on cryo-module preparation for shipment of warm PIC. </a:t>
            </a:r>
            <a:endParaRPr lang="en-US" dirty="0"/>
          </a:p>
          <a:p>
            <a:pPr marL="342900" indent="-342900">
              <a:buClr>
                <a:schemeClr val="bg2"/>
              </a:buClr>
              <a:buFont typeface="Arial" panose="020B0604020202020204" pitchFamily="34" charset="0"/>
              <a:buChar char="•"/>
            </a:pPr>
            <a:r>
              <a:rPr lang="en-US" b="1" dirty="0" smtClean="0">
                <a:solidFill>
                  <a:srgbClr val="0000FF"/>
                </a:solidFill>
              </a:rPr>
              <a:t>Ends</a:t>
            </a:r>
            <a:r>
              <a:rPr lang="en-US" dirty="0" smtClean="0"/>
              <a:t> also in SRF Institute storage area: PIC shipment back to vendors to keep LCLSII FPC production going on for the next 6 months.</a:t>
            </a:r>
          </a:p>
          <a:p>
            <a:endParaRPr lang="en-US" dirty="0" smtClean="0"/>
          </a:p>
          <a:p>
            <a:endParaRPr lang="en-US" dirty="0"/>
          </a:p>
        </p:txBody>
      </p:sp>
    </p:spTree>
    <p:extLst>
      <p:ext uri="{BB962C8B-B14F-4D97-AF65-F5344CB8AC3E}">
        <p14:creationId xmlns:p14="http://schemas.microsoft.com/office/powerpoint/2010/main" val="1589300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7</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LCLSII </a:t>
            </a:r>
            <a:r>
              <a:rPr lang="en-US" sz="2800" dirty="0" smtClean="0"/>
              <a:t>FPC travelers </a:t>
            </a:r>
            <a:r>
              <a:rPr lang="en-US" sz="2800" dirty="0"/>
              <a:t>and procedures </a:t>
            </a:r>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sp>
        <p:nvSpPr>
          <p:cNvPr id="7" name="Content Placeholder 2"/>
          <p:cNvSpPr>
            <a:spLocks noGrp="1"/>
          </p:cNvSpPr>
          <p:nvPr>
            <p:ph idx="4294967295"/>
          </p:nvPr>
        </p:nvSpPr>
        <p:spPr>
          <a:xfrm>
            <a:off x="457200" y="1600200"/>
            <a:ext cx="8229600" cy="4525963"/>
          </a:xfrm>
          <a:prstGeom prst="rect">
            <a:avLst/>
          </a:prstGeom>
        </p:spPr>
        <p:txBody>
          <a:bodyPr>
            <a:normAutofit fontScale="92500" lnSpcReduction="10000"/>
          </a:bodyPr>
          <a:lstStyle/>
          <a:p>
            <a:pPr marL="342900" indent="-342900">
              <a:buClr>
                <a:srgbClr val="C00000"/>
              </a:buClr>
              <a:buFont typeface="Arial" panose="020B0604020202020204" pitchFamily="34" charset="0"/>
              <a:buChar char="•"/>
            </a:pPr>
            <a:r>
              <a:rPr lang="en-US" dirty="0"/>
              <a:t>D</a:t>
            </a:r>
            <a:r>
              <a:rPr lang="en-US" dirty="0" smtClean="0"/>
              <a:t>edicated FPC receiving travelers used to record the vendor, data of arrival, status of shipment crates, completeness of shipment package list.  One receiving traveler is used for FPC waveguides, and other receiving traveler is used for FPC pairs.</a:t>
            </a:r>
          </a:p>
          <a:p>
            <a:pPr marL="342900" indent="-342900">
              <a:buClr>
                <a:srgbClr val="C00000"/>
              </a:buClr>
              <a:buFont typeface="Arial" panose="020B0604020202020204" pitchFamily="34" charset="0"/>
              <a:buChar char="•"/>
            </a:pPr>
            <a:r>
              <a:rPr lang="en-US" dirty="0" smtClean="0"/>
              <a:t>This information is also used when preparing PIC shipping back to vendors. </a:t>
            </a:r>
            <a:endParaRPr lang="en-US" dirty="0"/>
          </a:p>
          <a:p>
            <a:pPr marL="342900" indent="-342900">
              <a:buClr>
                <a:srgbClr val="C00000"/>
              </a:buClr>
              <a:buFont typeface="Arial" panose="020B0604020202020204" pitchFamily="34" charset="0"/>
              <a:buChar char="•"/>
            </a:pPr>
            <a:r>
              <a:rPr lang="en-US" dirty="0" smtClean="0"/>
              <a:t>Cold FPC incoming inspection traveler and associated procedure.</a:t>
            </a:r>
          </a:p>
          <a:p>
            <a:pPr marL="342900" indent="-342900">
              <a:buClr>
                <a:srgbClr val="C00000"/>
              </a:buClr>
              <a:buFont typeface="Arial" panose="020B0604020202020204" pitchFamily="34" charset="0"/>
              <a:buChar char="•"/>
            </a:pPr>
            <a:r>
              <a:rPr lang="en-US" dirty="0" smtClean="0"/>
              <a:t>Procedure for Warm FPC assembly on cryo-module. In LCLSII CM traveler, 16 steps for each of the 8 assembled couplers are recorded. </a:t>
            </a:r>
            <a:endParaRPr lang="en-US" dirty="0"/>
          </a:p>
        </p:txBody>
      </p:sp>
    </p:spTree>
    <p:extLst>
      <p:ext uri="{BB962C8B-B14F-4D97-AF65-F5344CB8AC3E}">
        <p14:creationId xmlns:p14="http://schemas.microsoft.com/office/powerpoint/2010/main" val="727107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8</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Receiving LCLSII FPC </a:t>
            </a:r>
            <a:r>
              <a:rPr lang="en-US" sz="2800" dirty="0" smtClean="0"/>
              <a:t>parts at JLAB</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grpSp>
        <p:nvGrpSpPr>
          <p:cNvPr id="3" name="Group 2"/>
          <p:cNvGrpSpPr/>
          <p:nvPr/>
        </p:nvGrpSpPr>
        <p:grpSpPr>
          <a:xfrm>
            <a:off x="604222" y="1098754"/>
            <a:ext cx="8028956" cy="5416905"/>
            <a:chOff x="604222" y="1098754"/>
            <a:chExt cx="8028956" cy="5416905"/>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22" y="3980655"/>
              <a:ext cx="8028956" cy="253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22" y="1098754"/>
              <a:ext cx="7982730" cy="288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70125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9</a:t>
            </a:fld>
            <a:endParaRPr lang="en-US" dirty="0"/>
          </a:p>
        </p:txBody>
      </p:sp>
      <p:sp>
        <p:nvSpPr>
          <p:cNvPr id="6" name="Title 2"/>
          <p:cNvSpPr txBox="1">
            <a:spLocks/>
          </p:cNvSpPr>
          <p:nvPr/>
        </p:nvSpPr>
        <p:spPr>
          <a:xfrm>
            <a:off x="301257" y="127232"/>
            <a:ext cx="8584502"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smtClean="0"/>
              <a:t>Travelers and procedures for </a:t>
            </a:r>
            <a:r>
              <a:rPr lang="en-US" sz="2800" dirty="0"/>
              <a:t>LCLSII </a:t>
            </a:r>
            <a:r>
              <a:rPr lang="en-US" sz="2800" dirty="0" smtClean="0"/>
              <a:t>FPC at JLAB</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7" y="1220500"/>
            <a:ext cx="9100983" cy="400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976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stName_Title_DR201608">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8A4933D0FB4B4CA82280B30CAF47E2" ma:contentTypeVersion="14" ma:contentTypeDescription="Create a new document." ma:contentTypeScope="" ma:versionID="7b68698eab841f6565c5c3885a08d4e9">
  <xsd:schema xmlns:xsd="http://www.w3.org/2001/XMLSchema" xmlns:xs="http://www.w3.org/2001/XMLSchema" xmlns:p="http://schemas.microsoft.com/office/2006/metadata/properties" xmlns:ns2="f15a050e-1ce7-4ed2-9890-60f9658c1ede" targetNamespace="http://schemas.microsoft.com/office/2006/metadata/properties" ma:root="true" ma:fieldsID="099edc80864fba8e7bdccaf9ddf53b95" ns2:_="">
    <xsd:import namespace="f15a050e-1ce7-4ed2-9890-60f9658c1ede"/>
    <xsd:element name="properties">
      <xsd:complexType>
        <xsd:sequence>
          <xsd:element name="documentManagement">
            <xsd:complexType>
              <xsd:all>
                <xsd:element ref="ns2:Breakout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5a050e-1ce7-4ed2-9890-60f9658c1ede" elementFormDefault="qualified">
    <xsd:import namespace="http://schemas.microsoft.com/office/2006/documentManagement/types"/>
    <xsd:import namespace="http://schemas.microsoft.com/office/infopath/2007/PartnerControls"/>
    <xsd:element name="Breakout_x0020_Session" ma:index="8" nillable="true" ma:displayName="Breakout Session" ma:format="Dropdown" ma:internalName="Breakout_x0020_Session">
      <xsd:simpleType>
        <xsd:restriction base="dms:Choice">
          <xsd:enumeration value="Plenary"/>
          <xsd:enumeration value="1 - Accelerator Physics"/>
          <xsd:enumeration value="2 - Injector/Linac"/>
          <xsd:enumeration value="3 - RF Power Systems"/>
          <xsd:enumeration value="4&amp;5 - Undulator/XTES System"/>
          <xsd:enumeration value="6&amp;7 - Cryoplant/Cryomodules Systems"/>
          <xsd:enumeration value="8 - Controls/Safety Systems"/>
          <xsd:enumeration value="9 - Conventional Facilities and Infrastructure"/>
          <xsd:enumeration value="10 - Env., Safety &amp; Health"/>
          <xsd:enumeration value="11 - Cost and Schedule"/>
          <xsd:enumeration value="12 - Project Management"/>
          <xsd:enumeration value="Closeout"/>
          <xsd:enumeration value="Templa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Breakout_x0020_Session xmlns="f15a050e-1ce7-4ed2-9890-60f9658c1ede">Plenary</Breakout_x0020_Sess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AC9E9B-2714-4E54-AEB1-61E0F4B7D9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5a050e-1ce7-4ed2-9890-60f9658c1e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1B16AA-9221-46AE-B700-523442ABDABD}">
  <ds:schemaRefs>
    <ds:schemaRef ds:uri="f15a050e-1ce7-4ed2-9890-60f9658c1ede"/>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4DE3F1C6-E643-4597-BD68-C599B5629A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LastName_Title_DR201608</Template>
  <TotalTime>7751</TotalTime>
  <Words>2229</Words>
  <Application>Microsoft Office PowerPoint</Application>
  <PresentationFormat>On-screen Show (4:3)</PresentationFormat>
  <Paragraphs>244</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LastName_Title_DR201608</vt:lpstr>
      <vt:lpstr>Incoming inspection, Qualification, QA/QC LCLSII FPC at JLAB</vt:lpstr>
      <vt:lpstr>Outline</vt:lpstr>
      <vt:lpstr>LCLSII FPC Configuration</vt:lpstr>
      <vt:lpstr>LCLSII FPC Configuration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FPC qualification for string / cavity assembly    cont</vt:lpstr>
      <vt:lpstr>PowerPoint Presentation</vt:lpstr>
      <vt:lpstr>LCLSII FPC during RF power tests on HTB at JLAB</vt:lpstr>
      <vt:lpstr>PowerPoint Presentation</vt:lpstr>
      <vt:lpstr>PowerPoint Presentation</vt:lpstr>
      <vt:lpstr>PowerPoint Presentation</vt:lpstr>
      <vt:lpstr>PowerPoint Presentation</vt:lpstr>
      <vt:lpstr>PowerPoint Presentation</vt:lpstr>
      <vt:lpstr>PowerPoint Presentation</vt:lpstr>
      <vt:lpstr>FPC Delivery Schedule</vt:lpstr>
      <vt:lpstr>PowerPoint Presentation</vt:lpstr>
      <vt:lpstr>PowerPoint Presentation</vt:lpstr>
      <vt:lpstr>PowerPoint Presentation</vt:lpstr>
      <vt:lpstr>For you all</vt:lpstr>
      <vt:lpstr>Warm FPC restrain during Berry bolts removal</vt:lpstr>
      <vt:lpstr>Warm FPC restrain during Berry bolts removal</vt:lpstr>
      <vt:lpstr>Warm FPC restrain during Berry bolts removal</vt:lpstr>
      <vt:lpstr>Warm FPC restrain during Berry bolts removal</vt:lpstr>
      <vt:lpstr>Warm FPC restrain during Berry bolts removal</vt:lpstr>
      <vt:lpstr>Warm FPC restrain during Berry bolts removal</vt:lpstr>
      <vt:lpstr>Warm FPC restrain tool used during Berry bolts removal</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D'Amato, Jennifer Ashley</dc:creator>
  <cp:lastModifiedBy>stirbet</cp:lastModifiedBy>
  <cp:revision>177</cp:revision>
  <cp:lastPrinted>2016-09-12T18:43:28Z</cp:lastPrinted>
  <dcterms:created xsi:type="dcterms:W3CDTF">2016-07-26T16:16:01Z</dcterms:created>
  <dcterms:modified xsi:type="dcterms:W3CDTF">2016-09-14T12:45:37Z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0x010100B48A4933D0FB4B4CA82280B30CAF47E2</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ies>
</file>