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09" r:id="rId4"/>
    <p:sldMasterId id="2147484044" r:id="rId5"/>
    <p:sldMasterId id="2147484052" r:id="rId6"/>
  </p:sldMasterIdLst>
  <p:notesMasterIdLst>
    <p:notesMasterId r:id="rId44"/>
  </p:notesMasterIdLst>
  <p:handoutMasterIdLst>
    <p:handoutMasterId r:id="rId45"/>
  </p:handoutMasterIdLst>
  <p:sldIdLst>
    <p:sldId id="826" r:id="rId7"/>
    <p:sldId id="865" r:id="rId8"/>
    <p:sldId id="877" r:id="rId9"/>
    <p:sldId id="917" r:id="rId10"/>
    <p:sldId id="886" r:id="rId11"/>
    <p:sldId id="887" r:id="rId12"/>
    <p:sldId id="838" r:id="rId13"/>
    <p:sldId id="840" r:id="rId14"/>
    <p:sldId id="918" r:id="rId15"/>
    <p:sldId id="905" r:id="rId16"/>
    <p:sldId id="908" r:id="rId17"/>
    <p:sldId id="867" r:id="rId18"/>
    <p:sldId id="841" r:id="rId19"/>
    <p:sldId id="842" r:id="rId20"/>
    <p:sldId id="843" r:id="rId21"/>
    <p:sldId id="845" r:id="rId22"/>
    <p:sldId id="909" r:id="rId23"/>
    <p:sldId id="846" r:id="rId24"/>
    <p:sldId id="847" r:id="rId25"/>
    <p:sldId id="910" r:id="rId26"/>
    <p:sldId id="848" r:id="rId27"/>
    <p:sldId id="911" r:id="rId28"/>
    <p:sldId id="849" r:id="rId29"/>
    <p:sldId id="912" r:id="rId30"/>
    <p:sldId id="894" r:id="rId31"/>
    <p:sldId id="853" r:id="rId32"/>
    <p:sldId id="915" r:id="rId33"/>
    <p:sldId id="862" r:id="rId34"/>
    <p:sldId id="893" r:id="rId35"/>
    <p:sldId id="895" r:id="rId36"/>
    <p:sldId id="896" r:id="rId37"/>
    <p:sldId id="913" r:id="rId38"/>
    <p:sldId id="914" r:id="rId39"/>
    <p:sldId id="891" r:id="rId40"/>
    <p:sldId id="916" r:id="rId41"/>
    <p:sldId id="901" r:id="rId42"/>
    <p:sldId id="858" r:id="rId43"/>
  </p:sldIdLst>
  <p:sldSz cx="9144000" cy="6858000" type="screen4x3"/>
  <p:notesSz cx="6985000" cy="9283700"/>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110"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110"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110"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110"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110" charset="-128"/>
        <a:cs typeface="+mn-cs"/>
      </a:defRPr>
    </a:lvl5pPr>
    <a:lvl6pPr marL="2286000" algn="l" defTabSz="914400" rtl="0" eaLnBrk="1" latinLnBrk="0" hangingPunct="1">
      <a:defRPr kern="1200">
        <a:solidFill>
          <a:schemeClr val="tx1"/>
        </a:solidFill>
        <a:latin typeface="Arial" pitchFamily="34" charset="0"/>
        <a:ea typeface="ＭＳ Ｐゴシック" pitchFamily="-110" charset="-128"/>
        <a:cs typeface="+mn-cs"/>
      </a:defRPr>
    </a:lvl6pPr>
    <a:lvl7pPr marL="2743200" algn="l" defTabSz="914400" rtl="0" eaLnBrk="1" latinLnBrk="0" hangingPunct="1">
      <a:defRPr kern="1200">
        <a:solidFill>
          <a:schemeClr val="tx1"/>
        </a:solidFill>
        <a:latin typeface="Arial" pitchFamily="34" charset="0"/>
        <a:ea typeface="ＭＳ Ｐゴシック" pitchFamily="-110" charset="-128"/>
        <a:cs typeface="+mn-cs"/>
      </a:defRPr>
    </a:lvl7pPr>
    <a:lvl8pPr marL="3200400" algn="l" defTabSz="914400" rtl="0" eaLnBrk="1" latinLnBrk="0" hangingPunct="1">
      <a:defRPr kern="1200">
        <a:solidFill>
          <a:schemeClr val="tx1"/>
        </a:solidFill>
        <a:latin typeface="Arial" pitchFamily="34" charset="0"/>
        <a:ea typeface="ＭＳ Ｐゴシック" pitchFamily="-110" charset="-128"/>
        <a:cs typeface="+mn-cs"/>
      </a:defRPr>
    </a:lvl8pPr>
    <a:lvl9pPr marL="3657600" algn="l" defTabSz="914400" rtl="0" eaLnBrk="1" latinLnBrk="0" hangingPunct="1">
      <a:defRPr kern="1200">
        <a:solidFill>
          <a:schemeClr val="tx1"/>
        </a:solidFill>
        <a:latin typeface="Arial" pitchFamily="34" charset="0"/>
        <a:ea typeface="ＭＳ Ｐゴシック" pitchFamily="-11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4">
          <p15:clr>
            <a:srgbClr val="A4A3A4"/>
          </p15:clr>
        </p15:guide>
        <p15:guide id="2" pos="220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99"/>
    <a:srgbClr val="0000FF"/>
    <a:srgbClr val="FF0000"/>
    <a:srgbClr val="9A0000"/>
    <a:srgbClr val="FFFFCC"/>
    <a:srgbClr val="A4001D"/>
    <a:srgbClr val="9D3431"/>
    <a:srgbClr val="FF9966"/>
    <a:srgbClr val="008000"/>
    <a:srgbClr val="66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34" autoAdjust="0"/>
    <p:restoredTop sz="94453" autoAdjust="0"/>
  </p:normalViewPr>
  <p:slideViewPr>
    <p:cSldViewPr snapToGrid="0">
      <p:cViewPr varScale="1">
        <p:scale>
          <a:sx n="87" d="100"/>
          <a:sy n="87" d="100"/>
        </p:scale>
        <p:origin x="1962"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1" d="100"/>
        <a:sy n="111" d="100"/>
      </p:scale>
      <p:origin x="0" y="0"/>
    </p:cViewPr>
  </p:sorterViewPr>
  <p:notesViewPr>
    <p:cSldViewPr snapToGrid="0">
      <p:cViewPr varScale="1">
        <p:scale>
          <a:sx n="80" d="100"/>
          <a:sy n="80" d="100"/>
        </p:scale>
        <p:origin x="-3498" y="-78"/>
      </p:cViewPr>
      <p:guideLst>
        <p:guide orient="horz" pos="2924"/>
        <p:guide pos="220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Sheet1!$B$1</c:f>
              <c:strCache>
                <c:ptCount val="1"/>
                <c:pt idx="0">
                  <c:v>CAF Cleanroom Techs</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Sheet1!$A$2:$A$7</c:f>
              <c:strCache>
                <c:ptCount val="6"/>
                <c:pt idx="0">
                  <c:v>FY14-Q1/Q2</c:v>
                </c:pt>
                <c:pt idx="1">
                  <c:v>FY14-Q3/Q4</c:v>
                </c:pt>
                <c:pt idx="2">
                  <c:v>FY15</c:v>
                </c:pt>
                <c:pt idx="3">
                  <c:v>FY16Q1/Q2</c:v>
                </c:pt>
                <c:pt idx="4">
                  <c:v>FY16Q3/Q4</c:v>
                </c:pt>
                <c:pt idx="5">
                  <c:v>FY17</c:v>
                </c:pt>
              </c:strCache>
            </c:strRef>
          </c:cat>
          <c:val>
            <c:numRef>
              <c:f>Sheet1!$B$2:$B$7</c:f>
              <c:numCache>
                <c:formatCode>General</c:formatCode>
                <c:ptCount val="6"/>
                <c:pt idx="0">
                  <c:v>3</c:v>
                </c:pt>
                <c:pt idx="1">
                  <c:v>4</c:v>
                </c:pt>
                <c:pt idx="2">
                  <c:v>5</c:v>
                </c:pt>
                <c:pt idx="3">
                  <c:v>5</c:v>
                </c:pt>
                <c:pt idx="4">
                  <c:v>5</c:v>
                </c:pt>
                <c:pt idx="5">
                  <c:v>6</c:v>
                </c:pt>
              </c:numCache>
            </c:numRef>
          </c:val>
        </c:ser>
        <c:ser>
          <c:idx val="1"/>
          <c:order val="1"/>
          <c:tx>
            <c:strRef>
              <c:f>Sheet1!$C$1</c:f>
              <c:strCache>
                <c:ptCount val="1"/>
                <c:pt idx="0">
                  <c:v>CAF Cold Mass Techs</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Sheet1!$A$2:$A$7</c:f>
              <c:strCache>
                <c:ptCount val="6"/>
                <c:pt idx="0">
                  <c:v>FY14-Q1/Q2</c:v>
                </c:pt>
                <c:pt idx="1">
                  <c:v>FY14-Q3/Q4</c:v>
                </c:pt>
                <c:pt idx="2">
                  <c:v>FY15</c:v>
                </c:pt>
                <c:pt idx="3">
                  <c:v>FY16Q1/Q2</c:v>
                </c:pt>
                <c:pt idx="4">
                  <c:v>FY16Q3/Q4</c:v>
                </c:pt>
                <c:pt idx="5">
                  <c:v>FY17</c:v>
                </c:pt>
              </c:strCache>
            </c:strRef>
          </c:cat>
          <c:val>
            <c:numRef>
              <c:f>Sheet1!$C$2:$C$7</c:f>
              <c:numCache>
                <c:formatCode>General</c:formatCode>
                <c:ptCount val="6"/>
                <c:pt idx="0">
                  <c:v>2</c:v>
                </c:pt>
                <c:pt idx="1">
                  <c:v>3</c:v>
                </c:pt>
                <c:pt idx="2">
                  <c:v>4</c:v>
                </c:pt>
                <c:pt idx="3">
                  <c:v>6</c:v>
                </c:pt>
                <c:pt idx="4">
                  <c:v>7</c:v>
                </c:pt>
                <c:pt idx="5">
                  <c:v>11</c:v>
                </c:pt>
              </c:numCache>
            </c:numRef>
          </c:val>
        </c:ser>
        <c:dLbls>
          <c:showLegendKey val="0"/>
          <c:showVal val="0"/>
          <c:showCatName val="0"/>
          <c:showSerName val="0"/>
          <c:showPercent val="0"/>
          <c:showBubbleSize val="0"/>
        </c:dLbls>
        <c:gapWidth val="150"/>
        <c:overlap val="100"/>
        <c:axId val="286529232"/>
        <c:axId val="286529624"/>
      </c:barChart>
      <c:catAx>
        <c:axId val="286529232"/>
        <c:scaling>
          <c:orientation val="minMax"/>
        </c:scaling>
        <c:delete val="0"/>
        <c:axPos val="b"/>
        <c:numFmt formatCode="General" sourceLinked="0"/>
        <c:majorTickMark val="out"/>
        <c:minorTickMark val="none"/>
        <c:tickLblPos val="nextTo"/>
        <c:crossAx val="286529624"/>
        <c:crosses val="autoZero"/>
        <c:auto val="1"/>
        <c:lblAlgn val="ctr"/>
        <c:lblOffset val="100"/>
        <c:noMultiLvlLbl val="0"/>
      </c:catAx>
      <c:valAx>
        <c:axId val="286529624"/>
        <c:scaling>
          <c:orientation val="minMax"/>
        </c:scaling>
        <c:delete val="0"/>
        <c:axPos val="l"/>
        <c:majorGridlines/>
        <c:numFmt formatCode="General" sourceLinked="1"/>
        <c:majorTickMark val="out"/>
        <c:minorTickMark val="none"/>
        <c:tickLblPos val="nextTo"/>
        <c:crossAx val="286529232"/>
        <c:crosses val="autoZero"/>
        <c:crossBetween val="between"/>
        <c:majorUnit val="1"/>
      </c:valAx>
    </c:plotArea>
    <c:legend>
      <c:legendPos val="r"/>
      <c:layout/>
      <c:overlay val="0"/>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1442" name="Rectangle 2"/>
          <p:cNvSpPr>
            <a:spLocks noGrp="1" noChangeArrowheads="1"/>
          </p:cNvSpPr>
          <p:nvPr>
            <p:ph type="hdr" sz="quarter"/>
          </p:nvPr>
        </p:nvSpPr>
        <p:spPr bwMode="auto">
          <a:xfrm>
            <a:off x="1" y="0"/>
            <a:ext cx="3027466" cy="464503"/>
          </a:xfrm>
          <a:prstGeom prst="rect">
            <a:avLst/>
          </a:prstGeom>
          <a:noFill/>
          <a:ln w="9525">
            <a:noFill/>
            <a:miter lim="800000"/>
            <a:headEnd/>
            <a:tailEnd/>
          </a:ln>
          <a:effectLst/>
        </p:spPr>
        <p:txBody>
          <a:bodyPr vert="horz" wrap="square" lIns="91189" tIns="45594" rIns="91189" bIns="45594" numCol="1" anchor="t" anchorCtr="0" compatLnSpc="1">
            <a:prstTxWarp prst="textNoShape">
              <a:avLst/>
            </a:prstTxWarp>
          </a:bodyPr>
          <a:lstStyle>
            <a:lvl1pPr>
              <a:defRPr sz="1200">
                <a:latin typeface="Arial" charset="0"/>
                <a:ea typeface="+mn-ea"/>
              </a:defRPr>
            </a:lvl1pPr>
          </a:lstStyle>
          <a:p>
            <a:pPr>
              <a:defRPr/>
            </a:pPr>
            <a:endParaRPr lang="en-US" dirty="0"/>
          </a:p>
        </p:txBody>
      </p:sp>
      <p:sp>
        <p:nvSpPr>
          <p:cNvPr id="701443" name="Rectangle 3"/>
          <p:cNvSpPr>
            <a:spLocks noGrp="1" noChangeArrowheads="1"/>
          </p:cNvSpPr>
          <p:nvPr>
            <p:ph type="dt" sz="quarter" idx="1"/>
          </p:nvPr>
        </p:nvSpPr>
        <p:spPr bwMode="auto">
          <a:xfrm>
            <a:off x="3955953" y="0"/>
            <a:ext cx="3027466" cy="464503"/>
          </a:xfrm>
          <a:prstGeom prst="rect">
            <a:avLst/>
          </a:prstGeom>
          <a:noFill/>
          <a:ln w="9525">
            <a:noFill/>
            <a:miter lim="800000"/>
            <a:headEnd/>
            <a:tailEnd/>
          </a:ln>
          <a:effectLst/>
        </p:spPr>
        <p:txBody>
          <a:bodyPr vert="horz" wrap="square" lIns="91189" tIns="45594" rIns="91189" bIns="45594" numCol="1" anchor="t" anchorCtr="0" compatLnSpc="1">
            <a:prstTxWarp prst="textNoShape">
              <a:avLst/>
            </a:prstTxWarp>
          </a:bodyPr>
          <a:lstStyle>
            <a:lvl1pPr algn="r">
              <a:defRPr sz="1200">
                <a:latin typeface="Arial" charset="0"/>
                <a:ea typeface="+mn-ea"/>
              </a:defRPr>
            </a:lvl1pPr>
          </a:lstStyle>
          <a:p>
            <a:pPr>
              <a:defRPr/>
            </a:pPr>
            <a:endParaRPr lang="en-US" dirty="0"/>
          </a:p>
        </p:txBody>
      </p:sp>
      <p:sp>
        <p:nvSpPr>
          <p:cNvPr id="701444" name="Rectangle 4"/>
          <p:cNvSpPr>
            <a:spLocks noGrp="1" noChangeArrowheads="1"/>
          </p:cNvSpPr>
          <p:nvPr>
            <p:ph type="ftr" sz="quarter" idx="2"/>
          </p:nvPr>
        </p:nvSpPr>
        <p:spPr bwMode="auto">
          <a:xfrm>
            <a:off x="1" y="8817612"/>
            <a:ext cx="3027466" cy="464503"/>
          </a:xfrm>
          <a:prstGeom prst="rect">
            <a:avLst/>
          </a:prstGeom>
          <a:noFill/>
          <a:ln w="9525">
            <a:noFill/>
            <a:miter lim="800000"/>
            <a:headEnd/>
            <a:tailEnd/>
          </a:ln>
          <a:effectLst/>
        </p:spPr>
        <p:txBody>
          <a:bodyPr vert="horz" wrap="square" lIns="91189" tIns="45594" rIns="91189" bIns="45594" numCol="1" anchor="b" anchorCtr="0" compatLnSpc="1">
            <a:prstTxWarp prst="textNoShape">
              <a:avLst/>
            </a:prstTxWarp>
          </a:bodyPr>
          <a:lstStyle>
            <a:lvl1pPr>
              <a:defRPr sz="1200">
                <a:latin typeface="Arial" charset="0"/>
                <a:ea typeface="+mn-ea"/>
              </a:defRPr>
            </a:lvl1pPr>
          </a:lstStyle>
          <a:p>
            <a:pPr>
              <a:defRPr/>
            </a:pPr>
            <a:endParaRPr lang="en-US" dirty="0"/>
          </a:p>
        </p:txBody>
      </p:sp>
      <p:sp>
        <p:nvSpPr>
          <p:cNvPr id="701445" name="Rectangle 5"/>
          <p:cNvSpPr>
            <a:spLocks noGrp="1" noChangeArrowheads="1"/>
          </p:cNvSpPr>
          <p:nvPr>
            <p:ph type="sldNum" sz="quarter" idx="3"/>
          </p:nvPr>
        </p:nvSpPr>
        <p:spPr bwMode="auto">
          <a:xfrm>
            <a:off x="3955953" y="8817612"/>
            <a:ext cx="3027466" cy="464503"/>
          </a:xfrm>
          <a:prstGeom prst="rect">
            <a:avLst/>
          </a:prstGeom>
          <a:noFill/>
          <a:ln w="9525">
            <a:noFill/>
            <a:miter lim="800000"/>
            <a:headEnd/>
            <a:tailEnd/>
          </a:ln>
          <a:effectLst/>
        </p:spPr>
        <p:txBody>
          <a:bodyPr vert="horz" wrap="square" lIns="91189" tIns="45594" rIns="91189" bIns="45594" numCol="1" anchor="b" anchorCtr="0" compatLnSpc="1">
            <a:prstTxWarp prst="textNoShape">
              <a:avLst/>
            </a:prstTxWarp>
          </a:bodyPr>
          <a:lstStyle>
            <a:lvl1pPr algn="r">
              <a:defRPr sz="1200">
                <a:latin typeface="Arial" pitchFamily="34" charset="0"/>
              </a:defRPr>
            </a:lvl1pPr>
          </a:lstStyle>
          <a:p>
            <a:pPr>
              <a:defRPr/>
            </a:pPr>
            <a:fld id="{E8226311-62EA-456F-8B76-9220A4C1A652}" type="slidenum">
              <a:rPr lang="en-US"/>
              <a:pPr>
                <a:defRPr/>
              </a:pPr>
              <a:t>‹#›</a:t>
            </a:fld>
            <a:endParaRPr lang="en-US" dirty="0"/>
          </a:p>
        </p:txBody>
      </p:sp>
    </p:spTree>
    <p:extLst>
      <p:ext uri="{BB962C8B-B14F-4D97-AF65-F5344CB8AC3E}">
        <p14:creationId xmlns:p14="http://schemas.microsoft.com/office/powerpoint/2010/main" val="375780787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0"/>
            <a:ext cx="3027466" cy="462917"/>
          </a:xfrm>
          <a:prstGeom prst="rect">
            <a:avLst/>
          </a:prstGeom>
          <a:noFill/>
          <a:ln w="9525">
            <a:noFill/>
            <a:miter lim="800000"/>
            <a:headEnd/>
            <a:tailEnd/>
          </a:ln>
          <a:effectLst/>
        </p:spPr>
        <p:txBody>
          <a:bodyPr vert="horz" wrap="square" lIns="92916" tIns="46458" rIns="92916" bIns="46458" numCol="1" anchor="t" anchorCtr="0" compatLnSpc="1">
            <a:prstTxWarp prst="textNoShape">
              <a:avLst/>
            </a:prstTxWarp>
          </a:bodyPr>
          <a:lstStyle>
            <a:lvl1pPr defTabSz="929627">
              <a:defRPr sz="1300">
                <a:latin typeface="Arial" charset="0"/>
                <a:ea typeface="+mn-ea"/>
              </a:defRPr>
            </a:lvl1pPr>
          </a:lstStyle>
          <a:p>
            <a:pPr>
              <a:defRPr/>
            </a:pPr>
            <a:endParaRPr lang="en-US" dirty="0"/>
          </a:p>
        </p:txBody>
      </p:sp>
      <p:sp>
        <p:nvSpPr>
          <p:cNvPr id="4099" name="Rectangle 3"/>
          <p:cNvSpPr>
            <a:spLocks noGrp="1" noChangeArrowheads="1"/>
          </p:cNvSpPr>
          <p:nvPr>
            <p:ph type="dt" idx="1"/>
          </p:nvPr>
        </p:nvSpPr>
        <p:spPr bwMode="auto">
          <a:xfrm>
            <a:off x="3955953" y="0"/>
            <a:ext cx="3027466" cy="462917"/>
          </a:xfrm>
          <a:prstGeom prst="rect">
            <a:avLst/>
          </a:prstGeom>
          <a:noFill/>
          <a:ln w="9525">
            <a:noFill/>
            <a:miter lim="800000"/>
            <a:headEnd/>
            <a:tailEnd/>
          </a:ln>
          <a:effectLst/>
        </p:spPr>
        <p:txBody>
          <a:bodyPr vert="horz" wrap="square" lIns="92916" tIns="46458" rIns="92916" bIns="46458" numCol="1" anchor="t" anchorCtr="0" compatLnSpc="1">
            <a:prstTxWarp prst="textNoShape">
              <a:avLst/>
            </a:prstTxWarp>
          </a:bodyPr>
          <a:lstStyle>
            <a:lvl1pPr algn="r" defTabSz="929627">
              <a:defRPr sz="1300">
                <a:latin typeface="Arial" charset="0"/>
                <a:ea typeface="+mn-ea"/>
              </a:defRPr>
            </a:lvl1pPr>
          </a:lstStyle>
          <a:p>
            <a:pPr>
              <a:defRPr/>
            </a:pPr>
            <a:endParaRPr lang="en-US" dirty="0"/>
          </a:p>
        </p:txBody>
      </p:sp>
      <p:sp>
        <p:nvSpPr>
          <p:cNvPr id="16388" name="Rectangle 4"/>
          <p:cNvSpPr>
            <a:spLocks noGrp="1" noRot="1" noChangeAspect="1" noChangeArrowheads="1" noTextEdit="1"/>
          </p:cNvSpPr>
          <p:nvPr>
            <p:ph type="sldImg" idx="2"/>
          </p:nvPr>
        </p:nvSpPr>
        <p:spPr bwMode="auto">
          <a:xfrm>
            <a:off x="1171575" y="696913"/>
            <a:ext cx="4641850" cy="3481387"/>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99133" y="4410392"/>
            <a:ext cx="5586735" cy="4175763"/>
          </a:xfrm>
          <a:prstGeom prst="rect">
            <a:avLst/>
          </a:prstGeom>
          <a:noFill/>
          <a:ln w="9525">
            <a:noFill/>
            <a:miter lim="800000"/>
            <a:headEnd/>
            <a:tailEnd/>
          </a:ln>
          <a:effectLst/>
        </p:spPr>
        <p:txBody>
          <a:bodyPr vert="horz" wrap="square" lIns="92916" tIns="46458" rIns="92916" bIns="4645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1" y="8819198"/>
            <a:ext cx="3027466" cy="462917"/>
          </a:xfrm>
          <a:prstGeom prst="rect">
            <a:avLst/>
          </a:prstGeom>
          <a:noFill/>
          <a:ln w="9525">
            <a:noFill/>
            <a:miter lim="800000"/>
            <a:headEnd/>
            <a:tailEnd/>
          </a:ln>
          <a:effectLst/>
        </p:spPr>
        <p:txBody>
          <a:bodyPr vert="horz" wrap="square" lIns="92916" tIns="46458" rIns="92916" bIns="46458" numCol="1" anchor="b" anchorCtr="0" compatLnSpc="1">
            <a:prstTxWarp prst="textNoShape">
              <a:avLst/>
            </a:prstTxWarp>
          </a:bodyPr>
          <a:lstStyle>
            <a:lvl1pPr defTabSz="929627">
              <a:defRPr sz="1300">
                <a:latin typeface="Arial" charset="0"/>
                <a:ea typeface="+mn-ea"/>
              </a:defRPr>
            </a:lvl1pPr>
          </a:lstStyle>
          <a:p>
            <a:pPr>
              <a:defRPr/>
            </a:pPr>
            <a:endParaRPr lang="en-US" dirty="0"/>
          </a:p>
        </p:txBody>
      </p:sp>
      <p:sp>
        <p:nvSpPr>
          <p:cNvPr id="4103" name="Rectangle 7"/>
          <p:cNvSpPr>
            <a:spLocks noGrp="1" noChangeArrowheads="1"/>
          </p:cNvSpPr>
          <p:nvPr>
            <p:ph type="sldNum" sz="quarter" idx="5"/>
          </p:nvPr>
        </p:nvSpPr>
        <p:spPr bwMode="auto">
          <a:xfrm>
            <a:off x="3955953" y="8819198"/>
            <a:ext cx="3027466" cy="462917"/>
          </a:xfrm>
          <a:prstGeom prst="rect">
            <a:avLst/>
          </a:prstGeom>
          <a:noFill/>
          <a:ln w="9525">
            <a:noFill/>
            <a:miter lim="800000"/>
            <a:headEnd/>
            <a:tailEnd/>
          </a:ln>
          <a:effectLst/>
        </p:spPr>
        <p:txBody>
          <a:bodyPr vert="horz" wrap="square" lIns="92916" tIns="46458" rIns="92916" bIns="46458" numCol="1" anchor="b" anchorCtr="0" compatLnSpc="1">
            <a:prstTxWarp prst="textNoShape">
              <a:avLst/>
            </a:prstTxWarp>
          </a:bodyPr>
          <a:lstStyle>
            <a:lvl1pPr algn="r" defTabSz="929627">
              <a:defRPr sz="1300">
                <a:latin typeface="Arial" pitchFamily="34" charset="0"/>
              </a:defRPr>
            </a:lvl1pPr>
          </a:lstStyle>
          <a:p>
            <a:pPr>
              <a:defRPr/>
            </a:pPr>
            <a:fld id="{8C1C09D7-2034-4A7F-959F-75165A7C71A3}" type="slidenum">
              <a:rPr lang="en-US"/>
              <a:pPr>
                <a:defRPr/>
              </a:pPr>
              <a:t>‹#›</a:t>
            </a:fld>
            <a:endParaRPr lang="en-US" dirty="0"/>
          </a:p>
        </p:txBody>
      </p:sp>
    </p:spTree>
    <p:extLst>
      <p:ext uri="{BB962C8B-B14F-4D97-AF65-F5344CB8AC3E}">
        <p14:creationId xmlns:p14="http://schemas.microsoft.com/office/powerpoint/2010/main" val="253531751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C1C09D7-2034-4A7F-959F-75165A7C71A3}" type="slidenum">
              <a:rPr lang="en-US" smtClean="0">
                <a:solidFill>
                  <a:srgbClr val="000000"/>
                </a:solidFill>
              </a:rPr>
              <a:pPr>
                <a:defRPr/>
              </a:pPr>
              <a:t>1</a:t>
            </a:fld>
            <a:endParaRPr lang="en-US" dirty="0">
              <a:solidFill>
                <a:srgbClr val="000000"/>
              </a:solidFill>
            </a:endParaRPr>
          </a:p>
        </p:txBody>
      </p:sp>
    </p:spTree>
    <p:extLst>
      <p:ext uri="{BB962C8B-B14F-4D97-AF65-F5344CB8AC3E}">
        <p14:creationId xmlns:p14="http://schemas.microsoft.com/office/powerpoint/2010/main" val="39341693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C69AAA-0200-42F5-B422-8B7FC0F55257}"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2756872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988912-92A8-4304-928E-BB13E01A1810}" type="slidenum">
              <a:rPr lang="en-US" smtClean="0"/>
              <a:t>6</a:t>
            </a:fld>
            <a:endParaRPr lang="en-US" dirty="0"/>
          </a:p>
        </p:txBody>
      </p:sp>
    </p:spTree>
    <p:extLst>
      <p:ext uri="{BB962C8B-B14F-4D97-AF65-F5344CB8AC3E}">
        <p14:creationId xmlns:p14="http://schemas.microsoft.com/office/powerpoint/2010/main" val="459501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C1C09D7-2034-4A7F-959F-75165A7C71A3}" type="slidenum">
              <a:rPr lang="en-US" smtClean="0"/>
              <a:pPr>
                <a:defRPr/>
              </a:pPr>
              <a:t>10</a:t>
            </a:fld>
            <a:endParaRPr lang="en-US" dirty="0"/>
          </a:p>
        </p:txBody>
      </p:sp>
    </p:spTree>
    <p:extLst>
      <p:ext uri="{BB962C8B-B14F-4D97-AF65-F5344CB8AC3E}">
        <p14:creationId xmlns:p14="http://schemas.microsoft.com/office/powerpoint/2010/main" val="3781234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E907BB-BEC6-4154-881C-F5D108F38E89}" type="slidenum">
              <a:rPr lang="en-US" altLang="en-US" smtClean="0"/>
              <a:pPr/>
              <a:t>12</a:t>
            </a:fld>
            <a:endParaRPr lang="en-US" altLang="en-US" dirty="0"/>
          </a:p>
        </p:txBody>
      </p:sp>
    </p:spTree>
    <p:extLst>
      <p:ext uri="{BB962C8B-B14F-4D97-AF65-F5344CB8AC3E}">
        <p14:creationId xmlns:p14="http://schemas.microsoft.com/office/powerpoint/2010/main" val="3626445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E907BB-BEC6-4154-881C-F5D108F38E89}" type="slidenum">
              <a:rPr lang="en-US" altLang="en-US" smtClean="0"/>
              <a:pPr/>
              <a:t>14</a:t>
            </a:fld>
            <a:endParaRPr lang="en-US" altLang="en-US" dirty="0"/>
          </a:p>
        </p:txBody>
      </p:sp>
    </p:spTree>
    <p:extLst>
      <p:ext uri="{BB962C8B-B14F-4D97-AF65-F5344CB8AC3E}">
        <p14:creationId xmlns:p14="http://schemas.microsoft.com/office/powerpoint/2010/main" val="1984073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E907BB-BEC6-4154-881C-F5D108F38E89}" type="slidenum">
              <a:rPr lang="en-US" altLang="en-US" smtClean="0"/>
              <a:pPr/>
              <a:t>15</a:t>
            </a:fld>
            <a:endParaRPr lang="en-US" altLang="en-US" dirty="0"/>
          </a:p>
        </p:txBody>
      </p:sp>
    </p:spTree>
    <p:extLst>
      <p:ext uri="{BB962C8B-B14F-4D97-AF65-F5344CB8AC3E}">
        <p14:creationId xmlns:p14="http://schemas.microsoft.com/office/powerpoint/2010/main" val="1065829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C1C09D7-2034-4A7F-959F-75165A7C71A3}" type="slidenum">
              <a:rPr lang="en-US" smtClean="0"/>
              <a:pPr>
                <a:defRPr/>
              </a:pPr>
              <a:t>16</a:t>
            </a:fld>
            <a:endParaRPr lang="en-US" dirty="0"/>
          </a:p>
        </p:txBody>
      </p:sp>
    </p:spTree>
    <p:extLst>
      <p:ext uri="{BB962C8B-B14F-4D97-AF65-F5344CB8AC3E}">
        <p14:creationId xmlns:p14="http://schemas.microsoft.com/office/powerpoint/2010/main" val="25887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E907BB-BEC6-4154-881C-F5D108F38E89}" type="slidenum">
              <a:rPr lang="en-US" altLang="en-US" smtClean="0"/>
              <a:pPr/>
              <a:t>19</a:t>
            </a:fld>
            <a:endParaRPr lang="en-US" altLang="en-US" dirty="0"/>
          </a:p>
        </p:txBody>
      </p:sp>
    </p:spTree>
    <p:extLst>
      <p:ext uri="{BB962C8B-B14F-4D97-AF65-F5344CB8AC3E}">
        <p14:creationId xmlns:p14="http://schemas.microsoft.com/office/powerpoint/2010/main" val="3118130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E907BB-BEC6-4154-881C-F5D108F38E89}" type="slidenum">
              <a:rPr lang="en-US" altLang="en-US" smtClean="0"/>
              <a:pPr/>
              <a:t>30</a:t>
            </a:fld>
            <a:endParaRPr lang="en-US" altLang="en-US" dirty="0"/>
          </a:p>
        </p:txBody>
      </p:sp>
    </p:spTree>
    <p:extLst>
      <p:ext uri="{BB962C8B-B14F-4D97-AF65-F5344CB8AC3E}">
        <p14:creationId xmlns:p14="http://schemas.microsoft.com/office/powerpoint/2010/main" val="14496015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tiff"/><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gif"/><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gi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11.jpeg"/><Relationship Id="rId5" Type="http://schemas.openxmlformats.org/officeDocument/2006/relationships/image" Target="../media/image4.gif"/><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10" name="Picture 2" descr="C:\Users\bronwynb\Desktop\Branding\divider_template_backg#5330.jpg"/>
          <p:cNvPicPr>
            <a:picLocks noChangeAspect="1" noChangeArrowheads="1"/>
          </p:cNvPicPr>
          <p:nvPr userDrawn="1"/>
        </p:nvPicPr>
        <p:blipFill>
          <a:blip r:embed="rId2"/>
          <a:srcRect/>
          <a:stretch>
            <a:fillRect/>
          </a:stretch>
        </p:blipFill>
        <p:spPr bwMode="auto">
          <a:xfrm>
            <a:off x="0" y="0"/>
            <a:ext cx="9144001" cy="6858000"/>
          </a:xfrm>
          <a:prstGeom prst="rect">
            <a:avLst/>
          </a:prstGeom>
          <a:noFill/>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29100" y="3876675"/>
            <a:ext cx="2524389" cy="733425"/>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124575"/>
            <a:ext cx="1973584" cy="717805"/>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tx1"/>
                </a:solidFill>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57213" y="3181350"/>
            <a:ext cx="7989887" cy="2652522"/>
          </a:xfrm>
        </p:spPr>
        <p:txBody>
          <a:bodyPr>
            <a:noAutofit/>
          </a:bodyPr>
          <a:lstStyle>
            <a:lvl1pPr marL="0" indent="0" algn="l">
              <a:lnSpc>
                <a:spcPct val="110000"/>
              </a:lnSpc>
              <a:buNone/>
              <a:defRPr sz="1600" b="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CA" dirty="0" smtClean="0"/>
          </a:p>
        </p:txBody>
      </p:sp>
      <p:sp>
        <p:nvSpPr>
          <p:cNvPr id="15" name="Text Placeholder 14"/>
          <p:cNvSpPr>
            <a:spLocks noGrp="1"/>
          </p:cNvSpPr>
          <p:nvPr>
            <p:ph type="body" sz="quarter" idx="11" hasCustomPrompt="1"/>
          </p:nvPr>
        </p:nvSpPr>
        <p:spPr>
          <a:xfrm>
            <a:off x="557213" y="2755011"/>
            <a:ext cx="8008937" cy="369189"/>
          </a:xfrm>
        </p:spPr>
        <p:txBody>
          <a:bodyPr>
            <a:noAutofit/>
          </a:bodyPr>
          <a:lstStyle>
            <a:lvl1pPr>
              <a:lnSpc>
                <a:spcPct val="100000"/>
              </a:lnSpc>
              <a:defRPr sz="2800" b="0">
                <a:solidFill>
                  <a:schemeClr val="tx1"/>
                </a:solidFill>
                <a:latin typeface="Arial" pitchFamily="34" charset="0"/>
                <a:cs typeface="Arial" pitchFamily="34" charset="0"/>
              </a:defRPr>
            </a:lvl1pPr>
          </a:lstStyle>
          <a:p>
            <a:pPr lvl="0"/>
            <a:r>
              <a:rPr lang="en-CA" dirty="0" smtClean="0"/>
              <a:t>Click to edit Master subtitle style</a:t>
            </a:r>
          </a:p>
        </p:txBody>
      </p:sp>
      <p:pic>
        <p:nvPicPr>
          <p:cNvPr id="12" name="Picture 2" descr="C:\Documents and Settings\mcdunn\Desktop\LBNL_Full_Logo_Final.gif"/>
          <p:cNvPicPr>
            <a:picLocks noChangeAspect="1" noChangeArrowheads="1"/>
          </p:cNvPicPr>
          <p:nvPr userDrawn="1"/>
        </p:nvPicPr>
        <p:blipFill>
          <a:blip r:embed="rId5"/>
          <a:srcRect/>
          <a:stretch>
            <a:fillRect/>
          </a:stretch>
        </p:blipFill>
        <p:spPr bwMode="auto">
          <a:xfrm>
            <a:off x="6400800" y="3590925"/>
            <a:ext cx="907882" cy="776239"/>
          </a:xfrm>
          <a:prstGeom prst="rect">
            <a:avLst/>
          </a:prstGeom>
          <a:noFill/>
        </p:spPr>
      </p:pic>
      <p:pic>
        <p:nvPicPr>
          <p:cNvPr id="13" name="Picture 39" descr="http://inside.anl.gov/resources/standards/images/logos/ANL_H_Black.jpg"/>
          <p:cNvPicPr>
            <a:picLocks noChangeAspect="1" noChangeArrowheads="1"/>
          </p:cNvPicPr>
          <p:nvPr userDrawn="1"/>
        </p:nvPicPr>
        <p:blipFill>
          <a:blip r:embed="rId6"/>
          <a:srcRect/>
          <a:stretch>
            <a:fillRect/>
          </a:stretch>
        </p:blipFill>
        <p:spPr bwMode="auto">
          <a:xfrm>
            <a:off x="7491503" y="3680008"/>
            <a:ext cx="1223871" cy="569939"/>
          </a:xfrm>
          <a:prstGeom prst="rect">
            <a:avLst/>
          </a:prstGeom>
          <a:noFill/>
          <a:ln w="9525">
            <a:solidFill>
              <a:srgbClr val="FFFF00"/>
            </a:solidFill>
            <a:miter lim="800000"/>
            <a:headEnd/>
            <a:tailEnd/>
          </a:ln>
          <a:effectLst/>
        </p:spPr>
      </p:pic>
      <p:pic>
        <p:nvPicPr>
          <p:cNvPr id="1026" name="Picture 2" descr="C:\Users\tor\Downloads\FermiLogo.tiff"/>
          <p:cNvPicPr>
            <a:picLocks noChangeAspect="1" noChangeArrowheads="1"/>
          </p:cNvPicPr>
          <p:nvPr userDrawn="1"/>
        </p:nvPicPr>
        <p:blipFill>
          <a:blip r:embed="rId7"/>
          <a:srcRect/>
          <a:stretch>
            <a:fillRect/>
          </a:stretch>
        </p:blipFill>
        <p:spPr bwMode="auto">
          <a:xfrm>
            <a:off x="5189601" y="4531614"/>
            <a:ext cx="1792224" cy="323468"/>
          </a:xfrm>
          <a:prstGeom prst="rect">
            <a:avLst/>
          </a:prstGeom>
          <a:noFill/>
        </p:spPr>
      </p:pic>
      <p:pic>
        <p:nvPicPr>
          <p:cNvPr id="14" name="Picture 13" descr="JLab_logo_white1.jpg"/>
          <p:cNvPicPr>
            <a:picLocks noChangeAspect="1"/>
          </p:cNvPicPr>
          <p:nvPr userDrawn="1"/>
        </p:nvPicPr>
        <p:blipFill>
          <a:blip r:embed="rId8"/>
          <a:stretch>
            <a:fillRect/>
          </a:stretch>
        </p:blipFill>
        <p:spPr>
          <a:xfrm>
            <a:off x="7077076" y="4380905"/>
            <a:ext cx="1952624" cy="610194"/>
          </a:xfrm>
          <a:prstGeom prst="rect">
            <a:avLst/>
          </a:prstGeom>
        </p:spPr>
      </p:pic>
      <p:pic>
        <p:nvPicPr>
          <p:cNvPr id="16" name="Picture 15" descr="cornell university 2.gif"/>
          <p:cNvPicPr>
            <a:picLocks noChangeAspect="1"/>
          </p:cNvPicPr>
          <p:nvPr userDrawn="1"/>
        </p:nvPicPr>
        <p:blipFill>
          <a:blip r:embed="rId9"/>
          <a:stretch>
            <a:fillRect/>
          </a:stretch>
        </p:blipFill>
        <p:spPr>
          <a:xfrm>
            <a:off x="4210050" y="4371975"/>
            <a:ext cx="775963" cy="754745"/>
          </a:xfrm>
          <a:prstGeom prst="rect">
            <a:avLst/>
          </a:prstGeom>
        </p:spPr>
      </p:pic>
      <p:pic>
        <p:nvPicPr>
          <p:cNvPr id="17" name="Picture 4" descr="C:\Users\boyce\Documents\lclsII_banner_v01_wd565.jp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19100" y="414089"/>
            <a:ext cx="5349126" cy="110769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09875187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lvl1pPr>
              <a:defRPr sz="1000"/>
            </a:lvl1p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p:txBody>
          <a:bodyPr/>
          <a:lstStyle/>
          <a:p>
            <a:r>
              <a:rPr lang="en-US" dirty="0" smtClean="0">
                <a:solidFill>
                  <a:srgbClr val="000000"/>
                </a:solidFill>
              </a:rPr>
              <a:t>LCLS-II Prototype Cryomodule FDR, 21 - 22  January 2015</a:t>
            </a:r>
            <a:endParaRPr lang="en-US" dirty="0">
              <a:solidFill>
                <a:srgbClr val="000000"/>
              </a:solidFill>
            </a:endParaRPr>
          </a:p>
        </p:txBody>
      </p:sp>
      <p:sp>
        <p:nvSpPr>
          <p:cNvPr id="16" name="Content Placeholder 15"/>
          <p:cNvSpPr>
            <a:spLocks noGrp="1"/>
          </p:cNvSpPr>
          <p:nvPr>
            <p:ph sz="quarter" idx="14"/>
          </p:nvPr>
        </p:nvSpPr>
        <p:spPr>
          <a:xfrm>
            <a:off x="446088" y="1670050"/>
            <a:ext cx="8108950" cy="4648200"/>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Tree>
    <p:extLst>
      <p:ext uri="{BB962C8B-B14F-4D97-AF65-F5344CB8AC3E}">
        <p14:creationId xmlns:p14="http://schemas.microsoft.com/office/powerpoint/2010/main" val="350323793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lvl1pPr>
              <a:defRPr sz="1000"/>
            </a:lvl1p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p:txBody>
          <a:bodyPr/>
          <a:lstStyle/>
          <a:p>
            <a:r>
              <a:rPr lang="en-US" dirty="0" smtClean="0">
                <a:solidFill>
                  <a:srgbClr val="000000"/>
                </a:solidFill>
              </a:rPr>
              <a:t>LCLS-II Prototype Cryomodule FDR, 21 - 22  January 2015</a:t>
            </a:r>
            <a:endParaRPr lang="en-US" dirty="0">
              <a:solidFill>
                <a:srgbClr val="000000"/>
              </a:solidFill>
            </a:endParaRPr>
          </a:p>
        </p:txBody>
      </p:sp>
    </p:spTree>
    <p:extLst>
      <p:ext uri="{BB962C8B-B14F-4D97-AF65-F5344CB8AC3E}">
        <p14:creationId xmlns:p14="http://schemas.microsoft.com/office/powerpoint/2010/main" val="350323793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lvl1pPr>
              <a:defRPr sz="1000"/>
            </a:lvl1p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p:txBody>
          <a:bodyPr/>
          <a:lstStyle/>
          <a:p>
            <a:r>
              <a:rPr lang="en-US" dirty="0" smtClean="0">
                <a:solidFill>
                  <a:srgbClr val="000000"/>
                </a:solidFill>
              </a:rPr>
              <a:t>LCLS-II Prototype Cryomodule FDR, 21 - 22  January 2015</a:t>
            </a:r>
            <a:endParaRPr lang="en-US" dirty="0">
              <a:solidFill>
                <a:srgbClr val="000000"/>
              </a:solidFill>
            </a:endParaRPr>
          </a:p>
        </p:txBody>
      </p:sp>
      <p:sp>
        <p:nvSpPr>
          <p:cNvPr id="5" name="Picture Placeholder 4"/>
          <p:cNvSpPr>
            <a:spLocks noGrp="1"/>
          </p:cNvSpPr>
          <p:nvPr>
            <p:ph type="pic" sz="quarter" idx="15"/>
          </p:nvPr>
        </p:nvSpPr>
        <p:spPr>
          <a:xfrm>
            <a:off x="3646488" y="1723840"/>
            <a:ext cx="2442340" cy="2224216"/>
          </a:xfrm>
        </p:spPr>
        <p:txBody>
          <a:bodyPr/>
          <a:lstStyle/>
          <a:p>
            <a:r>
              <a:rPr lang="en-US" dirty="0" smtClean="0"/>
              <a:t>Click icon to add picture</a:t>
            </a:r>
            <a:endParaRPr lang="en-CA" dirty="0"/>
          </a:p>
        </p:txBody>
      </p:sp>
      <p:sp>
        <p:nvSpPr>
          <p:cNvPr id="11" name="Picture Placeholder 4"/>
          <p:cNvSpPr>
            <a:spLocks noGrp="1"/>
          </p:cNvSpPr>
          <p:nvPr>
            <p:ph type="pic" sz="quarter" idx="16"/>
          </p:nvPr>
        </p:nvSpPr>
        <p:spPr>
          <a:xfrm>
            <a:off x="3646488" y="4094034"/>
            <a:ext cx="2442340" cy="2224216"/>
          </a:xfrm>
        </p:spPr>
        <p:txBody>
          <a:bodyPr/>
          <a:lstStyle/>
          <a:p>
            <a:r>
              <a:rPr lang="en-US" dirty="0" smtClean="0"/>
              <a:t>Click icon to add picture</a:t>
            </a:r>
            <a:endParaRPr lang="en-CA" dirty="0"/>
          </a:p>
        </p:txBody>
      </p:sp>
      <p:sp>
        <p:nvSpPr>
          <p:cNvPr id="13" name="Picture Placeholder 4"/>
          <p:cNvSpPr>
            <a:spLocks noGrp="1"/>
          </p:cNvSpPr>
          <p:nvPr>
            <p:ph type="pic" sz="quarter" idx="17"/>
          </p:nvPr>
        </p:nvSpPr>
        <p:spPr>
          <a:xfrm>
            <a:off x="6242954" y="1723840"/>
            <a:ext cx="2442340" cy="4594410"/>
          </a:xfrm>
        </p:spPr>
        <p:txBody>
          <a:bodyPr/>
          <a:lstStyle/>
          <a:p>
            <a:r>
              <a:rPr lang="en-US" dirty="0" smtClean="0"/>
              <a:t>Click icon to add picture</a:t>
            </a:r>
            <a:endParaRPr lang="en-CA" dirty="0"/>
          </a:p>
        </p:txBody>
      </p:sp>
      <p:sp>
        <p:nvSpPr>
          <p:cNvPr id="3" name="Content Placeholder 2"/>
          <p:cNvSpPr>
            <a:spLocks noGrp="1"/>
          </p:cNvSpPr>
          <p:nvPr>
            <p:ph sz="quarter" idx="18"/>
          </p:nvPr>
        </p:nvSpPr>
        <p:spPr>
          <a:xfrm>
            <a:off x="446088" y="1670050"/>
            <a:ext cx="3013075"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Tree>
    <p:extLst>
      <p:ext uri="{BB962C8B-B14F-4D97-AF65-F5344CB8AC3E}">
        <p14:creationId xmlns:p14="http://schemas.microsoft.com/office/powerpoint/2010/main" val="266964617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Chart 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lvl1pPr>
              <a:defRPr sz="1000"/>
            </a:lvl1p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p:txBody>
          <a:bodyPr/>
          <a:lstStyle/>
          <a:p>
            <a:r>
              <a:rPr lang="en-US" dirty="0" smtClean="0">
                <a:solidFill>
                  <a:srgbClr val="000000"/>
                </a:solidFill>
              </a:rPr>
              <a:t>LCLS-II Prototype Cryomodule FDR, 21 - 22  January 2015</a:t>
            </a:r>
            <a:endParaRPr lang="en-US" dirty="0">
              <a:solidFill>
                <a:srgbClr val="000000"/>
              </a:solidFill>
            </a:endParaRPr>
          </a:p>
        </p:txBody>
      </p:sp>
      <p:sp>
        <p:nvSpPr>
          <p:cNvPr id="3" name="Chart Placeholder 2"/>
          <p:cNvSpPr>
            <a:spLocks noGrp="1"/>
          </p:cNvSpPr>
          <p:nvPr>
            <p:ph type="chart" sz="quarter" idx="15"/>
          </p:nvPr>
        </p:nvSpPr>
        <p:spPr>
          <a:xfrm>
            <a:off x="6007100" y="1670050"/>
            <a:ext cx="2667000" cy="4648200"/>
          </a:xfrm>
        </p:spPr>
        <p:txBody>
          <a:bodyPr/>
          <a:lstStyle/>
          <a:p>
            <a:r>
              <a:rPr lang="en-US" dirty="0" smtClean="0"/>
              <a:t>Click icon to add chart</a:t>
            </a:r>
            <a:endParaRPr lang="en-CA" dirty="0"/>
          </a:p>
        </p:txBody>
      </p:sp>
      <p:sp>
        <p:nvSpPr>
          <p:cNvPr id="5" name="Content Placeholder 4"/>
          <p:cNvSpPr>
            <a:spLocks noGrp="1"/>
          </p:cNvSpPr>
          <p:nvPr>
            <p:ph sz="quarter" idx="16"/>
          </p:nvPr>
        </p:nvSpPr>
        <p:spPr>
          <a:xfrm>
            <a:off x="446088" y="1670050"/>
            <a:ext cx="5484812"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Tree>
    <p:extLst>
      <p:ext uri="{BB962C8B-B14F-4D97-AF65-F5344CB8AC3E}">
        <p14:creationId xmlns:p14="http://schemas.microsoft.com/office/powerpoint/2010/main" val="59547248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E9FF289-93AA-4ABB-8C35-371F1F0A0F8A}" type="datetime1">
              <a:rPr lang="en-US" smtClean="0">
                <a:solidFill>
                  <a:prstClr val="black">
                    <a:tint val="75000"/>
                  </a:prstClr>
                </a:solidFill>
              </a:rPr>
              <a:pPr/>
              <a:t>9/14/2016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79A7A5-0DC9-4632-AD47-5A22745D62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61852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A5388D-8144-4FED-B713-9A6B0BD413E6}" type="datetime1">
              <a:rPr lang="en-US" smtClean="0">
                <a:solidFill>
                  <a:prstClr val="black">
                    <a:tint val="75000"/>
                  </a:prstClr>
                </a:solidFill>
              </a:rPr>
              <a:pPr/>
              <a:t>9/14/2016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79A7A5-0DC9-4632-AD47-5A22745D62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98405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24AB31-5DF7-4448-8252-7271A935FDEE}" type="datetime1">
              <a:rPr lang="en-US" smtClean="0">
                <a:solidFill>
                  <a:prstClr val="black">
                    <a:tint val="75000"/>
                  </a:prstClr>
                </a:solidFill>
              </a:rPr>
              <a:pPr/>
              <a:t>9/14/2016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79A7A5-0DC9-4632-AD47-5A22745D62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41340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F8D9433-9816-4FAB-9006-6C04EC7896A5}" type="datetime1">
              <a:rPr lang="en-US" smtClean="0">
                <a:solidFill>
                  <a:prstClr val="black">
                    <a:tint val="75000"/>
                  </a:prstClr>
                </a:solidFill>
              </a:rPr>
              <a:pPr/>
              <a:t>9/14/2016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C79A7A5-0DC9-4632-AD47-5A22745D62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92466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903EEBD-2EEF-4071-9005-58142CE2B852}" type="datetime1">
              <a:rPr lang="en-US" smtClean="0">
                <a:solidFill>
                  <a:prstClr val="black">
                    <a:tint val="75000"/>
                  </a:prstClr>
                </a:solidFill>
              </a:rPr>
              <a:pPr/>
              <a:t>9/14/2016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C79A7A5-0DC9-4632-AD47-5A22745D62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60982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5FE0C5-DF6B-4D0B-881A-D76AFABB382F}" type="datetime1">
              <a:rPr lang="en-US" smtClean="0">
                <a:solidFill>
                  <a:prstClr val="black">
                    <a:tint val="75000"/>
                  </a:prstClr>
                </a:solidFill>
              </a:rPr>
              <a:pPr/>
              <a:t>9/14/2016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C79A7A5-0DC9-4632-AD47-5A22745D62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1183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lvl1pPr>
              <a:defRPr>
                <a:solidFill>
                  <a:srgbClr val="A4001D"/>
                </a:solidFill>
              </a:defRPr>
            </a:lvl1p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t>LCLS-II Prototype Cryomodule FDR, 21 - 22  January 2015</a:t>
            </a:r>
            <a:endParaRPr lang="en-US" dirty="0"/>
          </a:p>
        </p:txBody>
      </p:sp>
      <p:sp>
        <p:nvSpPr>
          <p:cNvPr id="16" name="Content Placeholder 15"/>
          <p:cNvSpPr>
            <a:spLocks noGrp="1"/>
          </p:cNvSpPr>
          <p:nvPr>
            <p:ph sz="quarter" idx="14"/>
          </p:nvPr>
        </p:nvSpPr>
        <p:spPr>
          <a:xfrm>
            <a:off x="457200" y="1243584"/>
            <a:ext cx="8108950" cy="5065522"/>
          </a:xfrm>
        </p:spPr>
        <p:txBody>
          <a:bodyPr/>
          <a:lstStyle>
            <a:lvl1pPr>
              <a:buClr>
                <a:srgbClr val="981E32"/>
              </a:buClr>
              <a:defRPr/>
            </a:lvl1pPr>
            <a:lvl2pPr>
              <a:buClr>
                <a:srgbClr val="981E32"/>
              </a:buClr>
              <a:defRPr/>
            </a:lvl2pPr>
            <a:lvl3pPr>
              <a:buClr>
                <a:srgbClr val="981E32"/>
              </a:buClr>
              <a:defRPr b="0"/>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cxnSp>
        <p:nvCxnSpPr>
          <p:cNvPr id="14" name="Straight Connector 13"/>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323793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1AED9D-AA45-456A-BED7-B294FEDABEB7}" type="datetime1">
              <a:rPr lang="en-US" smtClean="0">
                <a:solidFill>
                  <a:prstClr val="black">
                    <a:tint val="75000"/>
                  </a:prstClr>
                </a:solidFill>
              </a:rPr>
              <a:pPr/>
              <a:t>9/14/2016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C79A7A5-0DC9-4632-AD47-5A22745D62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98010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55D397-FA29-4697-AD62-E22DD9148E83}" type="datetime1">
              <a:rPr lang="en-US" smtClean="0">
                <a:solidFill>
                  <a:prstClr val="black">
                    <a:tint val="75000"/>
                  </a:prstClr>
                </a:solidFill>
              </a:rPr>
              <a:pPr/>
              <a:t>9/14/2016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C79A7A5-0DC9-4632-AD47-5A22745D62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09867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C635AE-A9C3-4B75-86F6-0410AAB33C70}" type="datetime1">
              <a:rPr lang="en-US" smtClean="0">
                <a:solidFill>
                  <a:prstClr val="black">
                    <a:tint val="75000"/>
                  </a:prstClr>
                </a:solidFill>
              </a:rPr>
              <a:pPr/>
              <a:t>9/14/2016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C79A7A5-0DC9-4632-AD47-5A22745D62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43936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1AA9CA-FBFE-4DCB-94EA-FAC73EEF9CFE}" type="datetime1">
              <a:rPr lang="en-US" smtClean="0">
                <a:solidFill>
                  <a:prstClr val="black">
                    <a:tint val="75000"/>
                  </a:prstClr>
                </a:solidFill>
              </a:rPr>
              <a:pPr/>
              <a:t>9/14/2016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79A7A5-0DC9-4632-AD47-5A22745D62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68325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0BB1F8-BEE4-4305-9C81-E7CAA93EDEF5}" type="datetime1">
              <a:rPr lang="en-US" smtClean="0">
                <a:solidFill>
                  <a:prstClr val="black">
                    <a:tint val="75000"/>
                  </a:prstClr>
                </a:solidFill>
              </a:rPr>
              <a:pPr/>
              <a:t>9/14/2016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79A7A5-0DC9-4632-AD47-5A22745D62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9726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t>LCLS-II Prototype Cryomodule FDR, 21 - 22  January 2015</a:t>
            </a:r>
            <a:endParaRPr lang="en-US" dirty="0"/>
          </a:p>
        </p:txBody>
      </p:sp>
      <p:cxnSp>
        <p:nvCxnSpPr>
          <p:cNvPr id="7" name="Straight Connector 6"/>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323793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t>LCLS-II Prototype Cryomodule FDR, 21 - 22  January 2015</a:t>
            </a:r>
            <a:endParaRPr lang="en-US" dirty="0"/>
          </a:p>
        </p:txBody>
      </p:sp>
      <p:sp>
        <p:nvSpPr>
          <p:cNvPr id="16" name="Content Placeholder 15"/>
          <p:cNvSpPr>
            <a:spLocks noGrp="1"/>
          </p:cNvSpPr>
          <p:nvPr>
            <p:ph sz="quarter" idx="14"/>
          </p:nvPr>
        </p:nvSpPr>
        <p:spPr>
          <a:xfrm>
            <a:off x="457200" y="1243584"/>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1" name="Content Placeholder 15"/>
          <p:cNvSpPr>
            <a:spLocks noGrp="1"/>
          </p:cNvSpPr>
          <p:nvPr>
            <p:ph sz="quarter" idx="15"/>
          </p:nvPr>
        </p:nvSpPr>
        <p:spPr>
          <a:xfrm>
            <a:off x="4648200" y="1252729"/>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cxnSp>
        <p:nvCxnSpPr>
          <p:cNvPr id="13" name="Straight Connector 12"/>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323793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5" name="Picture Placeholder 4"/>
          <p:cNvSpPr>
            <a:spLocks noGrp="1"/>
          </p:cNvSpPr>
          <p:nvPr>
            <p:ph type="pic" sz="quarter" idx="15"/>
          </p:nvPr>
        </p:nvSpPr>
        <p:spPr>
          <a:xfrm>
            <a:off x="3646488" y="1252728"/>
            <a:ext cx="2442340" cy="2481072"/>
          </a:xfrm>
        </p:spPr>
        <p:txBody>
          <a:bodyPr/>
          <a:lstStyle/>
          <a:p>
            <a:r>
              <a:rPr lang="en-US" dirty="0" smtClean="0"/>
              <a:t>Click icon to add picture</a:t>
            </a:r>
            <a:endParaRPr lang="en-CA" dirty="0"/>
          </a:p>
        </p:txBody>
      </p:sp>
      <p:sp>
        <p:nvSpPr>
          <p:cNvPr id="11" name="Picture Placeholder 4"/>
          <p:cNvSpPr>
            <a:spLocks noGrp="1"/>
          </p:cNvSpPr>
          <p:nvPr>
            <p:ph type="pic" sz="quarter" idx="16"/>
          </p:nvPr>
        </p:nvSpPr>
        <p:spPr>
          <a:xfrm>
            <a:off x="3646488" y="3886200"/>
            <a:ext cx="2442340" cy="2432050"/>
          </a:xfrm>
        </p:spPr>
        <p:txBody>
          <a:bodyPr/>
          <a:lstStyle/>
          <a:p>
            <a:r>
              <a:rPr lang="en-US" dirty="0" smtClean="0"/>
              <a:t>Click icon to add picture</a:t>
            </a:r>
            <a:endParaRPr lang="en-CA" dirty="0"/>
          </a:p>
        </p:txBody>
      </p:sp>
      <p:sp>
        <p:nvSpPr>
          <p:cNvPr id="13" name="Picture Placeholder 4"/>
          <p:cNvSpPr>
            <a:spLocks noGrp="1"/>
          </p:cNvSpPr>
          <p:nvPr>
            <p:ph type="pic" sz="quarter" idx="17"/>
          </p:nvPr>
        </p:nvSpPr>
        <p:spPr>
          <a:xfrm>
            <a:off x="6242954" y="1243584"/>
            <a:ext cx="2442340" cy="5065522"/>
          </a:xfrm>
        </p:spPr>
        <p:txBody>
          <a:bodyPr/>
          <a:lstStyle/>
          <a:p>
            <a:r>
              <a:rPr lang="en-US" dirty="0" smtClean="0"/>
              <a:t>Click icon to add picture</a:t>
            </a:r>
            <a:endParaRPr lang="en-CA" dirty="0"/>
          </a:p>
        </p:txBody>
      </p:sp>
      <p:sp>
        <p:nvSpPr>
          <p:cNvPr id="3" name="Content Placeholder 2"/>
          <p:cNvSpPr>
            <a:spLocks noGrp="1"/>
          </p:cNvSpPr>
          <p:nvPr>
            <p:ph sz="quarter" idx="18"/>
          </p:nvPr>
        </p:nvSpPr>
        <p:spPr>
          <a:xfrm>
            <a:off x="457200" y="1243584"/>
            <a:ext cx="3013075" cy="506552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4"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t>LCLS-II Prototype Cryomodule FDR, 21 - 22  January 2015</a:t>
            </a:r>
            <a:endParaRPr lang="en-US" dirty="0"/>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964617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Chart 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3" name="Chart Placeholder 2"/>
          <p:cNvSpPr>
            <a:spLocks noGrp="1"/>
          </p:cNvSpPr>
          <p:nvPr>
            <p:ph type="chart" sz="quarter" idx="15"/>
          </p:nvPr>
        </p:nvSpPr>
        <p:spPr>
          <a:xfrm>
            <a:off x="6007100" y="1243584"/>
            <a:ext cx="2667000" cy="5065522"/>
          </a:xfrm>
        </p:spPr>
        <p:txBody>
          <a:bodyPr/>
          <a:lstStyle/>
          <a:p>
            <a:r>
              <a:rPr lang="en-US" dirty="0" smtClean="0"/>
              <a:t>Click icon to add chart</a:t>
            </a:r>
            <a:endParaRPr lang="en-CA" dirty="0"/>
          </a:p>
        </p:txBody>
      </p:sp>
      <p:sp>
        <p:nvSpPr>
          <p:cNvPr id="5" name="Content Placeholder 4"/>
          <p:cNvSpPr>
            <a:spLocks noGrp="1"/>
          </p:cNvSpPr>
          <p:nvPr>
            <p:ph sz="quarter" idx="16"/>
          </p:nvPr>
        </p:nvSpPr>
        <p:spPr>
          <a:xfrm>
            <a:off x="457200" y="1243584"/>
            <a:ext cx="5484812" cy="506552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1"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t>LCLS-II Prototype Cryomodule FDR, 21 - 22  January 2015</a:t>
            </a:r>
            <a:endParaRPr lang="en-US" dirty="0"/>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547248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Simple Title 01">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875187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85800" y="6477000"/>
            <a:ext cx="1905000" cy="304800"/>
          </a:xfrm>
          <a:prstGeom prst="rect">
            <a:avLst/>
          </a:prstGeom>
        </p:spPr>
        <p:txBody>
          <a:bodyPr/>
          <a:lstStyle>
            <a:lvl1pPr>
              <a:defRPr/>
            </a:lvl1pPr>
          </a:lstStyle>
          <a:p>
            <a:pPr>
              <a:defRPr/>
            </a:pPr>
            <a:endParaRPr lang="en-US" dirty="0"/>
          </a:p>
        </p:txBody>
      </p:sp>
      <p:sp>
        <p:nvSpPr>
          <p:cNvPr id="4" name="Footer Placeholder 3"/>
          <p:cNvSpPr>
            <a:spLocks noGrp="1"/>
          </p:cNvSpPr>
          <p:nvPr>
            <p:ph type="ftr" sz="quarter" idx="11"/>
          </p:nvPr>
        </p:nvSpPr>
        <p:spPr/>
        <p:txBody>
          <a:bodyPr/>
          <a:lstStyle>
            <a:lvl1pPr>
              <a:defRPr/>
            </a:lvl1pPr>
          </a:lstStyle>
          <a:p>
            <a:pPr>
              <a:defRPr/>
            </a:pPr>
            <a:r>
              <a:rPr lang="en-US" dirty="0" smtClean="0"/>
              <a:t>LCLS-II Prototype Cryomodule FDR, 21 - 22  January 2015</a:t>
            </a:r>
            <a:endParaRPr lang="en-US" dirty="0"/>
          </a:p>
        </p:txBody>
      </p:sp>
      <p:sp>
        <p:nvSpPr>
          <p:cNvPr id="5" name="Slide Number Placeholder 4"/>
          <p:cNvSpPr>
            <a:spLocks noGrp="1"/>
          </p:cNvSpPr>
          <p:nvPr>
            <p:ph type="sldNum" sz="quarter" idx="12"/>
          </p:nvPr>
        </p:nvSpPr>
        <p:spPr/>
        <p:txBody>
          <a:bodyPr/>
          <a:lstStyle>
            <a:lvl1pPr>
              <a:defRPr/>
            </a:lvl1pPr>
          </a:lstStyle>
          <a:p>
            <a:fld id="{11982E6C-A6D9-4987-BA08-E10899E79DDA}" type="slidenum">
              <a:rPr lang="en-US" altLang="en-US"/>
              <a:pPr/>
              <a:t>‹#›</a:t>
            </a:fld>
            <a:endParaRPr lang="en-US" altLang="en-US" dirty="0">
              <a:solidFill>
                <a:schemeClr val="tx1"/>
              </a:solidFill>
              <a:latin typeface="Times" panose="02020603050405020304" pitchFamily="18" charset="0"/>
            </a:endParaRPr>
          </a:p>
        </p:txBody>
      </p:sp>
    </p:spTree>
    <p:extLst>
      <p:ext uri="{BB962C8B-B14F-4D97-AF65-F5344CB8AC3E}">
        <p14:creationId xmlns:p14="http://schemas.microsoft.com/office/powerpoint/2010/main" val="3585477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imple Title 01">
    <p:spTree>
      <p:nvGrpSpPr>
        <p:cNvPr id="1" name=""/>
        <p:cNvGrpSpPr/>
        <p:nvPr/>
      </p:nvGrpSpPr>
      <p:grpSpPr>
        <a:xfrm>
          <a:off x="0" y="0"/>
          <a:ext cx="0" cy="0"/>
          <a:chOff x="0" y="0"/>
          <a:chExt cx="0" cy="0"/>
        </a:xfrm>
      </p:grpSpPr>
      <p:pic>
        <p:nvPicPr>
          <p:cNvPr id="1026" name="Picture 2" descr="C:\Users\bronwynb\Desktop\Branding\divider_template_backg#5330.jpg"/>
          <p:cNvPicPr>
            <a:picLocks noChangeAspect="1" noChangeArrowheads="1"/>
          </p:cNvPicPr>
          <p:nvPr userDrawn="1"/>
        </p:nvPicPr>
        <p:blipFill>
          <a:blip r:embed="rId2"/>
          <a:srcRect/>
          <a:stretch>
            <a:fillRect/>
          </a:stretch>
        </p:blipFill>
        <p:spPr bwMode="auto">
          <a:xfrm>
            <a:off x="0" y="0"/>
            <a:ext cx="9144001" cy="6858000"/>
          </a:xfrm>
          <a:prstGeom prst="rect">
            <a:avLst/>
          </a:prstGeom>
          <a:noFill/>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48400" y="6196866"/>
            <a:ext cx="3147290" cy="914400"/>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7128" y="6096000"/>
            <a:ext cx="2765528" cy="1005840"/>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bg2"/>
                </a:solidFill>
                <a:latin typeface="Arial"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3067050" y="3646170"/>
            <a:ext cx="5480050" cy="2187702"/>
          </a:xfrm>
        </p:spPr>
        <p:txBody>
          <a:bodyPr>
            <a:noAutofit/>
          </a:bodyPr>
          <a:lstStyle>
            <a:lvl1pPr marL="0" indent="0" algn="l">
              <a:lnSpc>
                <a:spcPct val="110000"/>
              </a:lnSpc>
              <a:buNone/>
              <a:defRPr sz="1600" b="0">
                <a:solidFill>
                  <a:schemeClr val="bg2"/>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dirty="0" smtClean="0"/>
          </a:p>
        </p:txBody>
      </p:sp>
      <p:sp>
        <p:nvSpPr>
          <p:cNvPr id="15" name="Text Placeholder 14"/>
          <p:cNvSpPr>
            <a:spLocks noGrp="1"/>
          </p:cNvSpPr>
          <p:nvPr>
            <p:ph type="body" sz="quarter" idx="11" hasCustomPrompt="1"/>
          </p:nvPr>
        </p:nvSpPr>
        <p:spPr>
          <a:xfrm>
            <a:off x="557213" y="2755011"/>
            <a:ext cx="8008937" cy="635889"/>
          </a:xfrm>
        </p:spPr>
        <p:txBody>
          <a:bodyPr>
            <a:noAutofit/>
          </a:bodyPr>
          <a:lstStyle>
            <a:lvl1pPr>
              <a:lnSpc>
                <a:spcPct val="100000"/>
              </a:lnSpc>
              <a:defRPr sz="3600" b="0">
                <a:solidFill>
                  <a:schemeClr val="bg2"/>
                </a:solidFill>
                <a:latin typeface="Arial" pitchFamily="34" charset="0"/>
                <a:cs typeface="Arial" pitchFamily="34" charset="0"/>
              </a:defRPr>
            </a:lvl1pPr>
          </a:lstStyle>
          <a:p>
            <a:pPr lvl="0"/>
            <a:r>
              <a:rPr lang="en-CA" dirty="0" smtClean="0"/>
              <a:t>Click to edit Master subtitle style</a:t>
            </a:r>
          </a:p>
        </p:txBody>
      </p:sp>
      <p:pic>
        <p:nvPicPr>
          <p:cNvPr id="12" name="Picture 2" descr="C:\Documents and Settings\mcdunn\Desktop\LBNL_Full_Logo_Final.gif"/>
          <p:cNvPicPr>
            <a:picLocks noChangeAspect="1" noChangeArrowheads="1"/>
          </p:cNvPicPr>
          <p:nvPr userDrawn="1"/>
        </p:nvPicPr>
        <p:blipFill>
          <a:blip r:embed="rId5"/>
          <a:srcRect/>
          <a:stretch>
            <a:fillRect/>
          </a:stretch>
        </p:blipFill>
        <p:spPr bwMode="auto">
          <a:xfrm>
            <a:off x="5629276" y="6196062"/>
            <a:ext cx="584812" cy="500014"/>
          </a:xfrm>
          <a:prstGeom prst="rect">
            <a:avLst/>
          </a:prstGeom>
          <a:noFill/>
        </p:spPr>
      </p:pic>
      <p:pic>
        <p:nvPicPr>
          <p:cNvPr id="2050" name="Picture 2" descr="C:\Users\boyce\Documents\fermilab_wd100.jp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72000" y="6222893"/>
            <a:ext cx="952500" cy="295275"/>
          </a:xfrm>
          <a:prstGeom prst="rect">
            <a:avLst/>
          </a:prstGeom>
          <a:noFill/>
          <a:extLst>
            <a:ext uri="{909E8E84-426E-40dd-AFC4-6F175D3DCCD1}">
              <a14:hiddenFill xmlns:a14="http://schemas.microsoft.com/office/drawing/2010/main" xmlns="">
                <a:solidFill>
                  <a:srgbClr val="FFFFFF"/>
                </a:solidFill>
              </a14:hiddenFill>
            </a:ext>
          </a:extLst>
        </p:spPr>
      </p:pic>
      <p:pic>
        <p:nvPicPr>
          <p:cNvPr id="2051" name="Picture 3" descr="C:\Users\boyce\Documents\jlab_wd100.jp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499847" y="6230571"/>
            <a:ext cx="952500" cy="314325"/>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C:\Users\boyce\Documents\lclsII_banner_v01_wd565.jp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88049" y="79409"/>
            <a:ext cx="6137377" cy="127092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09875187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2.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1"/>
            <a:ext cx="8103570" cy="753033"/>
          </a:xfrm>
          <a:prstGeom prst="rect">
            <a:avLst/>
          </a:prstGeom>
        </p:spPr>
        <p:txBody>
          <a:bodyPr vert="horz" lIns="0" tIns="0" rIns="0" bIns="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43584"/>
            <a:ext cx="8109919" cy="502920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566150" y="6318251"/>
            <a:ext cx="318932" cy="539750"/>
          </a:xfrm>
          <a:prstGeom prst="rect">
            <a:avLst/>
          </a:prstGeom>
        </p:spPr>
        <p:txBody>
          <a:bodyPr vert="horz" lIns="72000" tIns="57600" rIns="72000" bIns="45720" rtlCol="0" anchor="ctr"/>
          <a:lstStyle>
            <a:lvl1pPr algn="l">
              <a:defRPr sz="1100" b="0">
                <a:solidFill>
                  <a:schemeClr val="tx1"/>
                </a:solidFill>
                <a:latin typeface="Arial" pitchFamily="34" charset="0"/>
                <a:cs typeface="Arial" pitchFamily="34" charset="0"/>
              </a:defRPr>
            </a:lvl1pPr>
          </a:lstStyle>
          <a:p>
            <a:fld id="{5BD36294-2849-48A8-8531-5354CF3095D2}" type="slidenum">
              <a:rPr lang="en-US" smtClean="0"/>
              <a:pPr/>
              <a:t>‹#›</a:t>
            </a:fld>
            <a:endParaRPr lang="en-US" dirty="0"/>
          </a:p>
        </p:txBody>
      </p:sp>
      <p:sp>
        <p:nvSpPr>
          <p:cNvPr id="8" name="Footer Placeholder 11"/>
          <p:cNvSpPr>
            <a:spLocks noGrp="1"/>
          </p:cNvSpPr>
          <p:nvPr>
            <p:ph type="ftr" sz="quarter" idx="3"/>
          </p:nvPr>
        </p:nvSpPr>
        <p:spPr>
          <a:xfrm>
            <a:off x="445472" y="6400800"/>
            <a:ext cx="4494828" cy="314326"/>
          </a:xfrm>
          <a:prstGeom prst="rect">
            <a:avLst/>
          </a:prstGeom>
        </p:spPr>
        <p:txBody>
          <a:bodyPr/>
          <a:lstStyle>
            <a:lvl1pPr algn="l">
              <a:defRPr sz="1100" b="0">
                <a:solidFill>
                  <a:schemeClr val="tx1"/>
                </a:solidFill>
              </a:defRPr>
            </a:lvl1pPr>
          </a:lstStyle>
          <a:p>
            <a:r>
              <a:rPr lang="en-US" dirty="0" smtClean="0"/>
              <a:t>LCLS-II Prototype Cryomodule FDR, 21 - 22  January 2015</a:t>
            </a:r>
            <a:endParaRPr lang="en-US" dirty="0"/>
          </a:p>
        </p:txBody>
      </p:sp>
    </p:spTree>
    <p:extLst>
      <p:ext uri="{BB962C8B-B14F-4D97-AF65-F5344CB8AC3E}">
        <p14:creationId xmlns:p14="http://schemas.microsoft.com/office/powerpoint/2010/main" val="481531331"/>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51" r:id="rId8"/>
  </p:sldLayoutIdLst>
  <p:timing>
    <p:tnLst>
      <p:par>
        <p:cTn id="1" dur="indefinite" restart="never" nodeType="tmRoot"/>
      </p:par>
    </p:tnLst>
  </p:timing>
  <p:hf hdr="0" ftr="0" dt="0"/>
  <p:txStyles>
    <p:title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0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chemeClr val="bg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1"/>
            <a:ext cx="8103570" cy="753033"/>
          </a:xfrm>
          <a:prstGeom prst="rect">
            <a:avLst/>
          </a:prstGeom>
        </p:spPr>
        <p:txBody>
          <a:bodyPr vert="horz" lIns="0" tIns="0" rIns="0" bIns="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45473" y="1667866"/>
            <a:ext cx="8109919" cy="4650384"/>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445472" y="6543674"/>
            <a:ext cx="4126528" cy="314326"/>
          </a:xfrm>
          <a:prstGeom prst="rect">
            <a:avLst/>
          </a:prstGeom>
        </p:spPr>
        <p:txBody>
          <a:bodyPr vert="horz" lIns="0" tIns="0" rIns="0" bIns="0" rtlCol="0" anchor="t" anchorCtr="0"/>
          <a:lstStyle>
            <a:lvl1pPr algn="l">
              <a:defRPr sz="700">
                <a:solidFill>
                  <a:schemeClr val="bg2"/>
                </a:solidFill>
                <a:latin typeface="Arial" pitchFamily="34" charset="0"/>
                <a:cs typeface="Arial" pitchFamily="34" charset="0"/>
              </a:defRPr>
            </a:lvl1pPr>
          </a:lstStyle>
          <a:p>
            <a:r>
              <a:rPr lang="en-US" dirty="0" smtClean="0">
                <a:solidFill>
                  <a:srgbClr val="000000"/>
                </a:solidFill>
              </a:rPr>
              <a:t>LCLS-II Prototype Cryomodule FDR, 21 - 22  January 2015</a:t>
            </a:r>
            <a:endParaRPr lang="en-US" dirty="0">
              <a:solidFill>
                <a:srgbClr val="000000"/>
              </a:solidFill>
            </a:endParaRPr>
          </a:p>
        </p:txBody>
      </p:sp>
      <p:sp>
        <p:nvSpPr>
          <p:cNvPr id="6" name="Slide Number Placeholder 5"/>
          <p:cNvSpPr>
            <a:spLocks noGrp="1"/>
          </p:cNvSpPr>
          <p:nvPr>
            <p:ph type="sldNum" sz="quarter" idx="4"/>
          </p:nvPr>
        </p:nvSpPr>
        <p:spPr>
          <a:xfrm>
            <a:off x="8566150" y="6318251"/>
            <a:ext cx="318932" cy="539750"/>
          </a:xfrm>
          <a:prstGeom prst="rect">
            <a:avLst/>
          </a:prstGeom>
        </p:spPr>
        <p:txBody>
          <a:bodyPr vert="horz" lIns="72000" tIns="57600" rIns="72000" bIns="45720" rtlCol="0" anchor="ctr"/>
          <a:lstStyle>
            <a:lvl1pPr algn="l">
              <a:defRPr sz="800" b="0">
                <a:solidFill>
                  <a:schemeClr val="bg2"/>
                </a:solidFill>
                <a:latin typeface="Arial" pitchFamily="34" charset="0"/>
                <a:cs typeface="Arial" pitchFamily="34" charset="0"/>
              </a:defRPr>
            </a:lvl1pPr>
          </a:lstStyle>
          <a:p>
            <a:fld id="{5BD36294-2849-48A8-8531-5354CF3095D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81531331"/>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Lst>
  <p:timing>
    <p:tnLst>
      <p:par>
        <p:cTn id="1" dur="indefinite" restart="never" nodeType="tmRoot"/>
      </p:par>
    </p:tnLst>
  </p:timing>
  <p:hf hdr="0" ftr="0" dt="0"/>
  <p:txStyles>
    <p:titleStyle>
      <a:lvl1pPr algn="l" defTabSz="914400" rtl="0" eaLnBrk="1" latinLnBrk="0" hangingPunct="1">
        <a:spcBef>
          <a:spcPct val="0"/>
        </a:spcBef>
        <a:buNone/>
        <a:defRPr sz="2800" b="1" kern="1200">
          <a:solidFill>
            <a:schemeClr val="tx1"/>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000" b="0" kern="1200" baseline="0">
          <a:solidFill>
            <a:schemeClr val="bg2"/>
          </a:solidFill>
          <a:latin typeface="Arial" pitchFamily="34" charset="0"/>
          <a:ea typeface="+mn-ea"/>
          <a:cs typeface="Arial" pitchFamily="34" charset="0"/>
        </a:defRPr>
      </a:lvl1pPr>
      <a:lvl2pPr marL="180000" indent="-180000" algn="l" defTabSz="914400" rtl="0" eaLnBrk="1" latinLnBrk="0" hangingPunct="1">
        <a:lnSpc>
          <a:spcPct val="120000"/>
        </a:lnSpc>
        <a:spcBef>
          <a:spcPts val="800"/>
        </a:spcBef>
        <a:spcAft>
          <a:spcPts val="0"/>
        </a:spcAft>
        <a:buClr>
          <a:schemeClr val="tx1"/>
        </a:buClr>
        <a:buSzPct val="100000"/>
        <a:buFont typeface="Arial" pitchFamily="34" charset="0"/>
        <a:buChar char="•"/>
        <a:defRPr sz="1800" kern="1200">
          <a:solidFill>
            <a:schemeClr val="bg2"/>
          </a:solidFill>
          <a:latin typeface="Arial" pitchFamily="34" charset="0"/>
          <a:ea typeface="+mn-ea"/>
          <a:cs typeface="Arial" pitchFamily="34" charset="0"/>
        </a:defRPr>
      </a:lvl2pPr>
      <a:lvl3pPr marL="504000" indent="-180000" algn="l" defTabSz="914400" rtl="0" eaLnBrk="1" latinLnBrk="0" hangingPunct="1">
        <a:lnSpc>
          <a:spcPct val="120000"/>
        </a:lnSpc>
        <a:spcBef>
          <a:spcPts val="0"/>
        </a:spcBef>
        <a:buClr>
          <a:schemeClr val="tx1"/>
        </a:buClr>
        <a:buSzPct val="100000"/>
        <a:buFont typeface="Arial" pitchFamily="34" charset="0"/>
        <a:buChar char="-"/>
        <a:defRPr sz="1800" kern="1200">
          <a:solidFill>
            <a:schemeClr val="bg2"/>
          </a:solidFill>
          <a:latin typeface="Arial" pitchFamily="34" charset="0"/>
          <a:ea typeface="+mn-ea"/>
          <a:cs typeface="Arial" pitchFamily="34" charset="0"/>
        </a:defRPr>
      </a:lvl3pPr>
      <a:lvl4pPr marL="828000" indent="-180000" algn="l" defTabSz="914400" rtl="0" eaLnBrk="1" latinLnBrk="0" hangingPunct="1">
        <a:lnSpc>
          <a:spcPct val="120000"/>
        </a:lnSpc>
        <a:spcBef>
          <a:spcPts val="0"/>
        </a:spcBef>
        <a:buClr>
          <a:schemeClr val="tx1"/>
        </a:buClr>
        <a:buSzPct val="100000"/>
        <a:buFont typeface="Arial" pitchFamily="34" charset="0"/>
        <a:buChar char="•"/>
        <a:defRPr sz="1800" kern="1200">
          <a:solidFill>
            <a:schemeClr val="bg2"/>
          </a:solidFill>
          <a:latin typeface="Arial" pitchFamily="34" charset="0"/>
          <a:ea typeface="+mn-ea"/>
          <a:cs typeface="Arial" pitchFamily="34" charset="0"/>
        </a:defRPr>
      </a:lvl4pPr>
      <a:lvl5pPr marL="1152000" indent="-180000" algn="l" defTabSz="914400" rtl="0" eaLnBrk="1" latinLnBrk="0" hangingPunct="1">
        <a:lnSpc>
          <a:spcPct val="120000"/>
        </a:lnSpc>
        <a:spcBef>
          <a:spcPts val="0"/>
        </a:spcBef>
        <a:buClr>
          <a:schemeClr val="tx1"/>
        </a:buClr>
        <a:buSzPct val="100000"/>
        <a:buFont typeface="Arial" pitchFamily="34" charset="0"/>
        <a:buChar char="-"/>
        <a:defRPr sz="18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22FF1ABB-9DE9-4231-9CC9-68927F71D9EA}" type="datetime1">
              <a:rPr lang="en-US" smtClean="0">
                <a:solidFill>
                  <a:prstClr val="black">
                    <a:tint val="75000"/>
                  </a:prstClr>
                </a:solidFill>
                <a:latin typeface="Calibri"/>
                <a:ea typeface="+mn-ea"/>
              </a:rPr>
              <a:pPr fontAlgn="auto">
                <a:spcBef>
                  <a:spcPts val="0"/>
                </a:spcBef>
                <a:spcAft>
                  <a:spcPts val="0"/>
                </a:spcAft>
              </a:pPr>
              <a:t>9/14/2016</a:t>
            </a:fld>
            <a:endParaRPr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1C79A7A5-0DC9-4632-AD47-5A22745D6231}" type="slidenum">
              <a:rPr lang="en-US" smtClean="0">
                <a:solidFill>
                  <a:prstClr val="black">
                    <a:tint val="75000"/>
                  </a:prstClr>
                </a:solidFill>
                <a:latin typeface="Calibri"/>
                <a:ea typeface="+mn-ea"/>
              </a:rPr>
              <a:pPr fontAlgn="auto">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val="3477444719"/>
      </p:ext>
    </p:extLst>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059" r:id="rId7"/>
    <p:sldLayoutId id="2147484060" r:id="rId8"/>
    <p:sldLayoutId id="2147484061" r:id="rId9"/>
    <p:sldLayoutId id="2147484062" r:id="rId10"/>
    <p:sldLayoutId id="214748406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JPG"/><Relationship Id="rId4" Type="http://schemas.openxmlformats.org/officeDocument/2006/relationships/image" Target="../media/image3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vector-offsite.fnal.gov/Tools/TravelerWriter/TravelerWriterPreviewDocument.asp?qsSpecificationID=1521&amp;qsRevisionID=3" TargetMode="External"/><Relationship Id="rId7" Type="http://schemas.openxmlformats.org/officeDocument/2006/relationships/hyperlink" Target="https://vector-offsite.fnal.gov/Tools/TravelerWriter/TravelerWriterPreviewDocument.asp?qsSpecificationID=1596&amp;qsRevisionID=3" TargetMode="External"/><Relationship Id="rId2" Type="http://schemas.openxmlformats.org/officeDocument/2006/relationships/hyperlink" Target="https://vector-offsite.fnal.gov/Tools/TravelerWriter/TravelerWriterPreviewDocument.asp?qsSpecificationID=1518&amp;qsRevisionID=3" TargetMode="External"/><Relationship Id="rId1" Type="http://schemas.openxmlformats.org/officeDocument/2006/relationships/slideLayout" Target="../slideLayouts/slideLayout2.xml"/><Relationship Id="rId6" Type="http://schemas.openxmlformats.org/officeDocument/2006/relationships/hyperlink" Target="https://vector-offsite.fnal.gov/Tools/TravelerWriter/TravelerWriterPreviewDocument.asp?qsSpecificationID=1595&amp;qsRevisionID=3" TargetMode="External"/><Relationship Id="rId5" Type="http://schemas.openxmlformats.org/officeDocument/2006/relationships/hyperlink" Target="https://vector-offsite.fnal.gov/Tools/TravelerWriter/TravelerWriterPreviewDocument.asp?qsSpecificationID=1594&amp;qsRevisionID=3" TargetMode="External"/><Relationship Id="rId4" Type="http://schemas.openxmlformats.org/officeDocument/2006/relationships/hyperlink" Target="https://vector-offsite.fnal.gov/Tools/TravelerWriter/TravelerWriterPreviewDocument.asp?qsSpecificationID=1571&amp;qsRevisionID=3"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8.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ctrTitle"/>
          </p:nvPr>
        </p:nvSpPr>
        <p:spPr>
          <a:xfrm>
            <a:off x="538164" y="1032963"/>
            <a:ext cx="8161700" cy="2246313"/>
          </a:xfrm>
        </p:spPr>
        <p:txBody>
          <a:bodyPr/>
          <a:lstStyle/>
          <a:p>
            <a:r>
              <a:rPr lang="en-US" altLang="en-US" dirty="0" smtClean="0"/>
              <a:t>LCLS-II Cryomodules Production Model at FNAL</a:t>
            </a:r>
            <a:endParaRPr lang="en-US" dirty="0" smtClean="0"/>
          </a:p>
        </p:txBody>
      </p:sp>
      <p:sp>
        <p:nvSpPr>
          <p:cNvPr id="5" name="Rectangle 5"/>
          <p:cNvSpPr>
            <a:spLocks noGrp="1" noChangeArrowheads="1"/>
          </p:cNvSpPr>
          <p:nvPr>
            <p:ph type="subTitle" idx="1"/>
          </p:nvPr>
        </p:nvSpPr>
        <p:spPr>
          <a:xfrm>
            <a:off x="3033999" y="3646170"/>
            <a:ext cx="5480050" cy="2187702"/>
          </a:xfrm>
        </p:spPr>
        <p:txBody>
          <a:bodyPr/>
          <a:lstStyle/>
          <a:p>
            <a:r>
              <a:rPr lang="en-US" dirty="0" smtClean="0"/>
              <a:t>Tug Arkan</a:t>
            </a:r>
          </a:p>
          <a:p>
            <a:r>
              <a:rPr lang="en-US" dirty="0" smtClean="0"/>
              <a:t>LCLS-II CMs Production Readiness Review </a:t>
            </a:r>
          </a:p>
          <a:p>
            <a:r>
              <a:rPr lang="en-US" dirty="0" smtClean="0"/>
              <a:t>September 13-14, 2016</a:t>
            </a:r>
            <a:endParaRPr lang="en-US" dirty="0"/>
          </a:p>
        </p:txBody>
      </p:sp>
    </p:spTree>
    <p:extLst>
      <p:ext uri="{BB962C8B-B14F-4D97-AF65-F5344CB8AC3E}">
        <p14:creationId xmlns:p14="http://schemas.microsoft.com/office/powerpoint/2010/main" val="22278221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p:cNvSpPr>
            <a:spLocks noGrp="1"/>
          </p:cNvSpPr>
          <p:nvPr>
            <p:ph type="sldNum" sz="quarter" idx="4294967295"/>
          </p:nvPr>
        </p:nvSpPr>
        <p:spPr>
          <a:xfrm>
            <a:off x="6781800" y="6477000"/>
            <a:ext cx="1905000" cy="304800"/>
          </a:xfrm>
          <a:prstGeom prst="rect">
            <a:avLst/>
          </a:prstGeom>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fld id="{31E22A28-2A16-4722-89B7-8FB0C038EA65}" type="slidenum">
              <a:rPr lang="en-US" altLang="en-US" sz="1000">
                <a:solidFill>
                  <a:srgbClr val="800000"/>
                </a:solidFill>
                <a:latin typeface="Arial Rounded MT Bold" panose="020F0704030504030204" pitchFamily="34" charset="0"/>
              </a:rPr>
              <a:pPr algn="r"/>
              <a:t>10</a:t>
            </a:fld>
            <a:endParaRPr lang="en-US" altLang="en-US" sz="1000" dirty="0">
              <a:latin typeface="Times" panose="02020603050405020304" pitchFamily="18" charset="0"/>
            </a:endParaRPr>
          </a:p>
        </p:txBody>
      </p:sp>
      <p:sp>
        <p:nvSpPr>
          <p:cNvPr id="18435" name="Rectangle 2"/>
          <p:cNvSpPr>
            <a:spLocks noGrp="1" noChangeArrowheads="1"/>
          </p:cNvSpPr>
          <p:nvPr>
            <p:ph type="title"/>
          </p:nvPr>
        </p:nvSpPr>
        <p:spPr>
          <a:xfrm>
            <a:off x="148862" y="222946"/>
            <a:ext cx="8408126" cy="749894"/>
          </a:xfrm>
        </p:spPr>
        <p:txBody>
          <a:bodyPr/>
          <a:lstStyle/>
          <a:p>
            <a:r>
              <a:rPr lang="en-US" altLang="en-US" sz="3200" dirty="0" smtClean="0"/>
              <a:t>Parts / Fixtures / Hardware </a:t>
            </a:r>
            <a:br>
              <a:rPr lang="en-US" altLang="en-US" sz="3200" dirty="0" smtClean="0"/>
            </a:br>
            <a:r>
              <a:rPr lang="en-US" altLang="en-US" sz="3200" dirty="0" smtClean="0"/>
              <a:t>Entrance to Cleanroom Preparation</a:t>
            </a:r>
          </a:p>
        </p:txBody>
      </p:sp>
      <p:sp>
        <p:nvSpPr>
          <p:cNvPr id="18436" name="Rectangle 3"/>
          <p:cNvSpPr>
            <a:spLocks noGrp="1" noChangeArrowheads="1"/>
          </p:cNvSpPr>
          <p:nvPr>
            <p:ph type="body" idx="4294967295"/>
          </p:nvPr>
        </p:nvSpPr>
        <p:spPr>
          <a:xfrm>
            <a:off x="238125" y="2609850"/>
            <a:ext cx="3952875" cy="3162300"/>
          </a:xfrm>
          <a:prstGeom prst="rect">
            <a:avLst/>
          </a:prstGeom>
        </p:spPr>
        <p:txBody>
          <a:bodyPr>
            <a:noAutofit/>
          </a:bodyPr>
          <a:lstStyle/>
          <a:p>
            <a:pPr>
              <a:lnSpc>
                <a:spcPct val="90000"/>
              </a:lnSpc>
            </a:pPr>
            <a:r>
              <a:rPr lang="en-US" altLang="en-US" b="0" dirty="0" smtClean="0"/>
              <a:t>Assembly hardware:</a:t>
            </a:r>
          </a:p>
          <a:p>
            <a:pPr lvl="1">
              <a:lnSpc>
                <a:spcPct val="90000"/>
              </a:lnSpc>
            </a:pPr>
            <a:r>
              <a:rPr lang="en-US" altLang="en-US" sz="2000" b="0" dirty="0" smtClean="0"/>
              <a:t>Wash in the ultrasonic bath</a:t>
            </a:r>
          </a:p>
          <a:p>
            <a:pPr lvl="1">
              <a:lnSpc>
                <a:spcPct val="90000"/>
              </a:lnSpc>
            </a:pPr>
            <a:r>
              <a:rPr lang="en-US" altLang="en-US" sz="2000" b="0" dirty="0" smtClean="0"/>
              <a:t>Dry under Class100 hood</a:t>
            </a:r>
          </a:p>
          <a:p>
            <a:pPr lvl="1">
              <a:lnSpc>
                <a:spcPct val="90000"/>
              </a:lnSpc>
            </a:pPr>
            <a:r>
              <a:rPr lang="en-US" altLang="en-US" sz="2000" b="0" dirty="0" smtClean="0"/>
              <a:t>Move into the Class 1000 ante clean room</a:t>
            </a:r>
          </a:p>
          <a:p>
            <a:pPr lvl="1">
              <a:lnSpc>
                <a:spcPct val="90000"/>
              </a:lnSpc>
            </a:pPr>
            <a:r>
              <a:rPr lang="en-US" altLang="en-US" sz="2000" b="0" dirty="0" smtClean="0"/>
              <a:t>Blow clean with ionized nitrogen while monitoring the particle count in the sluice area (Class 100)</a:t>
            </a:r>
          </a:p>
          <a:p>
            <a:pPr lvl="1">
              <a:lnSpc>
                <a:spcPct val="90000"/>
              </a:lnSpc>
            </a:pPr>
            <a:r>
              <a:rPr lang="en-US" altLang="en-US" sz="2000" b="0" dirty="0" smtClean="0"/>
              <a:t>Transport into the Class 10 assembly area</a:t>
            </a:r>
            <a:endParaRPr lang="en-US" altLang="en-US" sz="2000" dirty="0" smtClean="0"/>
          </a:p>
        </p:txBody>
      </p:sp>
      <p:pic>
        <p:nvPicPr>
          <p:cNvPr id="18437" name="Picture 4" descr="DSC0098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143000"/>
            <a:ext cx="228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5" descr="DSC037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3962400"/>
            <a:ext cx="32766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Text Box 6"/>
          <p:cNvSpPr txBox="1">
            <a:spLocks noChangeArrowheads="1"/>
          </p:cNvSpPr>
          <p:nvPr/>
        </p:nvSpPr>
        <p:spPr bwMode="auto">
          <a:xfrm>
            <a:off x="7620000" y="2415580"/>
            <a:ext cx="1447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en-US" altLang="en-US" sz="1800" dirty="0"/>
              <a:t>Class 10 Hood</a:t>
            </a:r>
          </a:p>
        </p:txBody>
      </p:sp>
      <p:sp>
        <p:nvSpPr>
          <p:cNvPr id="18440" name="Line 7"/>
          <p:cNvSpPr>
            <a:spLocks noChangeShapeType="1"/>
          </p:cNvSpPr>
          <p:nvPr/>
        </p:nvSpPr>
        <p:spPr bwMode="auto">
          <a:xfrm flipV="1">
            <a:off x="6858000" y="2580680"/>
            <a:ext cx="838200" cy="10119"/>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8441" name="Line 8"/>
          <p:cNvSpPr>
            <a:spLocks noChangeShapeType="1"/>
          </p:cNvSpPr>
          <p:nvPr/>
        </p:nvSpPr>
        <p:spPr bwMode="auto">
          <a:xfrm flipH="1">
            <a:off x="5334000" y="3352800"/>
            <a:ext cx="685800" cy="13716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8442" name="Text Box 9"/>
          <p:cNvSpPr txBox="1">
            <a:spLocks noChangeArrowheads="1"/>
          </p:cNvSpPr>
          <p:nvPr/>
        </p:nvSpPr>
        <p:spPr bwMode="auto">
          <a:xfrm>
            <a:off x="4572000" y="4495800"/>
            <a:ext cx="106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en-US" altLang="en-US" sz="1800" dirty="0"/>
              <a:t>US </a:t>
            </a:r>
            <a:r>
              <a:rPr lang="en-US" altLang="en-US" sz="1800" dirty="0" smtClean="0"/>
              <a:t>cleaners</a:t>
            </a:r>
            <a:endParaRPr lang="en-US" altLang="en-US" sz="1800" dirty="0"/>
          </a:p>
        </p:txBody>
      </p:sp>
      <p:sp>
        <p:nvSpPr>
          <p:cNvPr id="18443" name="Line 10"/>
          <p:cNvSpPr>
            <a:spLocks noChangeShapeType="1"/>
          </p:cNvSpPr>
          <p:nvPr/>
        </p:nvSpPr>
        <p:spPr bwMode="auto">
          <a:xfrm flipV="1">
            <a:off x="5334000" y="2895600"/>
            <a:ext cx="152400" cy="18288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8444" name="Text Box 11"/>
          <p:cNvSpPr txBox="1">
            <a:spLocks noChangeArrowheads="1"/>
          </p:cNvSpPr>
          <p:nvPr/>
        </p:nvSpPr>
        <p:spPr bwMode="auto">
          <a:xfrm>
            <a:off x="148862" y="5980331"/>
            <a:ext cx="49565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en-US" altLang="en-US" sz="2000" dirty="0"/>
              <a:t>Electro-polished, rolled thread </a:t>
            </a:r>
            <a:r>
              <a:rPr lang="en-US" altLang="en-US" sz="2000" dirty="0" smtClean="0"/>
              <a:t>316L stainless </a:t>
            </a:r>
            <a:r>
              <a:rPr lang="en-US" altLang="en-US" sz="2000" dirty="0"/>
              <a:t>steel studs; </a:t>
            </a:r>
            <a:r>
              <a:rPr lang="en-US" altLang="en-US" sz="2000" dirty="0" smtClean="0"/>
              <a:t>silicon </a:t>
            </a:r>
            <a:r>
              <a:rPr lang="en-US" altLang="en-US" sz="2000" dirty="0"/>
              <a:t>bronze nuts</a:t>
            </a:r>
          </a:p>
        </p:txBody>
      </p:sp>
      <p:sp>
        <p:nvSpPr>
          <p:cNvPr id="15" name="Text Box 6"/>
          <p:cNvSpPr txBox="1">
            <a:spLocks noChangeArrowheads="1"/>
          </p:cNvSpPr>
          <p:nvPr/>
        </p:nvSpPr>
        <p:spPr bwMode="auto">
          <a:xfrm>
            <a:off x="7543800" y="1171575"/>
            <a:ext cx="14478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en-US" altLang="en-US" sz="1800" dirty="0"/>
              <a:t>Class </a:t>
            </a:r>
            <a:r>
              <a:rPr lang="en-US" altLang="en-US" sz="1800" dirty="0" smtClean="0"/>
              <a:t>1000 softwall cleanroom</a:t>
            </a:r>
            <a:endParaRPr lang="en-US" altLang="en-US" sz="1800" dirty="0"/>
          </a:p>
        </p:txBody>
      </p:sp>
      <p:sp>
        <p:nvSpPr>
          <p:cNvPr id="16" name="Line 7"/>
          <p:cNvSpPr>
            <a:spLocks noChangeShapeType="1"/>
          </p:cNvSpPr>
          <p:nvPr/>
        </p:nvSpPr>
        <p:spPr bwMode="auto">
          <a:xfrm flipV="1">
            <a:off x="6858000" y="1339850"/>
            <a:ext cx="762000" cy="3048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7" name="Line 12"/>
          <p:cNvSpPr>
            <a:spLocks noChangeShapeType="1"/>
          </p:cNvSpPr>
          <p:nvPr/>
        </p:nvSpPr>
        <p:spPr bwMode="auto">
          <a:xfrm flipV="1">
            <a:off x="4450080" y="6113759"/>
            <a:ext cx="3927566" cy="163822"/>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 name="TextBox 1"/>
          <p:cNvSpPr txBox="1"/>
          <p:nvPr/>
        </p:nvSpPr>
        <p:spPr>
          <a:xfrm>
            <a:off x="110762" y="1219697"/>
            <a:ext cx="4423138" cy="1323439"/>
          </a:xfrm>
          <a:prstGeom prst="rect">
            <a:avLst/>
          </a:prstGeom>
          <a:noFill/>
        </p:spPr>
        <p:txBody>
          <a:bodyPr wrap="square" rtlCol="0">
            <a:spAutoFit/>
          </a:bodyPr>
          <a:lstStyle/>
          <a:p>
            <a:r>
              <a:rPr lang="en-US" sz="2000" dirty="0" smtClean="0"/>
              <a:t>Magnetic Hygiene Quality Control for every part, hardware, fixtures, tools that will be used in the cleanroom for assembly prior cleaning</a:t>
            </a:r>
            <a:endParaRPr lang="en-US" sz="2000" dirty="0"/>
          </a:p>
        </p:txBody>
      </p:sp>
    </p:spTree>
    <p:extLst>
      <p:ext uri="{BB962C8B-B14F-4D97-AF65-F5344CB8AC3E}">
        <p14:creationId xmlns:p14="http://schemas.microsoft.com/office/powerpoint/2010/main" val="33065912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11</a:t>
            </a:fld>
            <a:endParaRPr lang="en-US" dirty="0"/>
          </a:p>
        </p:txBody>
      </p:sp>
      <p:sp>
        <p:nvSpPr>
          <p:cNvPr id="3" name="Title 2"/>
          <p:cNvSpPr>
            <a:spLocks noGrp="1"/>
          </p:cNvSpPr>
          <p:nvPr>
            <p:ph type="title"/>
          </p:nvPr>
        </p:nvSpPr>
        <p:spPr/>
        <p:txBody>
          <a:bodyPr/>
          <a:lstStyle/>
          <a:p>
            <a:r>
              <a:rPr lang="en-US" sz="3200" dirty="0" smtClean="0"/>
              <a:t>Durations</a:t>
            </a:r>
            <a:endParaRPr lang="en-US" sz="3200" dirty="0"/>
          </a:p>
        </p:txBody>
      </p:sp>
      <p:sp>
        <p:nvSpPr>
          <p:cNvPr id="4" name="Content Placeholder 3"/>
          <p:cNvSpPr>
            <a:spLocks noGrp="1"/>
          </p:cNvSpPr>
          <p:nvPr>
            <p:ph sz="quarter" idx="14"/>
          </p:nvPr>
        </p:nvSpPr>
        <p:spPr>
          <a:xfrm>
            <a:off x="457200" y="1243584"/>
            <a:ext cx="8427882" cy="5065522"/>
          </a:xfrm>
        </p:spPr>
        <p:txBody>
          <a:bodyPr/>
          <a:lstStyle/>
          <a:p>
            <a:pPr marL="342900" indent="-342900">
              <a:buFont typeface="Arial" panose="020B0604020202020204" pitchFamily="34" charset="0"/>
              <a:buChar char="•"/>
            </a:pPr>
            <a:r>
              <a:rPr lang="en-US" dirty="0" smtClean="0"/>
              <a:t>Actual Duration (AD) for pCM assembly: Durations (per work stations) shown in the pCM talk including first time assembly learning time + waiting time </a:t>
            </a:r>
            <a:r>
              <a:rPr lang="en-US" dirty="0"/>
              <a:t>due to missing parts, not fitting parts, magnetic hygiene issue investigation etc. </a:t>
            </a:r>
          </a:p>
          <a:p>
            <a:pPr marL="342900" indent="-342900">
              <a:buFont typeface="Arial" panose="020B0604020202020204" pitchFamily="34" charset="0"/>
              <a:buChar char="•"/>
            </a:pPr>
            <a:r>
              <a:rPr lang="en-US" dirty="0" smtClean="0"/>
              <a:t>Optimized Touch Labor Duration (OTLD) for Production CMs: Durations after learning curve is completed and no waiting time </a:t>
            </a:r>
          </a:p>
          <a:p>
            <a:pPr marL="342900" indent="-342900">
              <a:buFont typeface="Arial" panose="020B0604020202020204" pitchFamily="34" charset="0"/>
              <a:buChar char="•"/>
            </a:pPr>
            <a:r>
              <a:rPr lang="en-US" dirty="0" smtClean="0"/>
              <a:t>Planned Touch Labor Duration (PTLD) for Production CMs assembly: Target goal duration to achieve the peak rate production throughput</a:t>
            </a:r>
            <a:endParaRPr lang="en-US" dirty="0"/>
          </a:p>
        </p:txBody>
      </p:sp>
    </p:spTree>
    <p:extLst>
      <p:ext uri="{BB962C8B-B14F-4D97-AF65-F5344CB8AC3E}">
        <p14:creationId xmlns:p14="http://schemas.microsoft.com/office/powerpoint/2010/main" val="238095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357051" y="174172"/>
            <a:ext cx="8001000" cy="762000"/>
          </a:xfrm>
        </p:spPr>
        <p:txBody>
          <a:bodyPr/>
          <a:lstStyle/>
          <a:p>
            <a:r>
              <a:rPr lang="en-US" altLang="en-US" sz="3200" dirty="0" smtClean="0"/>
              <a:t>Cold End Coupler Assembly (WS0)</a:t>
            </a:r>
          </a:p>
        </p:txBody>
      </p:sp>
      <p:sp>
        <p:nvSpPr>
          <p:cNvPr id="3" name="Content Placeholder 2"/>
          <p:cNvSpPr>
            <a:spLocks noGrp="1"/>
          </p:cNvSpPr>
          <p:nvPr>
            <p:ph idx="4294967295"/>
          </p:nvPr>
        </p:nvSpPr>
        <p:spPr>
          <a:xfrm>
            <a:off x="243840" y="1371600"/>
            <a:ext cx="5486399" cy="4193177"/>
          </a:xfrm>
          <a:prstGeom prst="rect">
            <a:avLst/>
          </a:prstGeom>
        </p:spPr>
        <p:txBody>
          <a:bodyPr>
            <a:noAutofit/>
          </a:bodyPr>
          <a:lstStyle/>
          <a:p>
            <a:pPr marL="342900" indent="-342900">
              <a:buFont typeface="Arial" panose="020B0604020202020204" pitchFamily="34" charset="0"/>
              <a:buChar char="•"/>
              <a:defRPr/>
            </a:pPr>
            <a:r>
              <a:rPr lang="en-US" sz="1800" dirty="0"/>
              <a:t>Leak check, RGA the dressed qualified cavity (received with beamline under vacuum)</a:t>
            </a:r>
          </a:p>
          <a:p>
            <a:pPr marL="342900" indent="-342900">
              <a:buFont typeface="Arial" panose="020B0604020202020204" pitchFamily="34" charset="0"/>
              <a:buChar char="•"/>
              <a:defRPr/>
            </a:pPr>
            <a:r>
              <a:rPr lang="en-US" sz="1800" dirty="0"/>
              <a:t>Assemble pump/backfill/purge flex hose to the cavity</a:t>
            </a:r>
          </a:p>
          <a:p>
            <a:pPr marL="342900" indent="-342900">
              <a:buFont typeface="Arial" panose="020B0604020202020204" pitchFamily="34" charset="0"/>
              <a:buChar char="•"/>
              <a:defRPr/>
            </a:pPr>
            <a:r>
              <a:rPr lang="en-US" sz="1800" dirty="0"/>
              <a:t>Backfill the cavity</a:t>
            </a:r>
          </a:p>
          <a:p>
            <a:pPr marL="342900" indent="-342900">
              <a:buFont typeface="Arial" panose="020B0604020202020204" pitchFamily="34" charset="0"/>
              <a:buChar char="•"/>
              <a:defRPr/>
            </a:pPr>
            <a:r>
              <a:rPr lang="en-US" sz="1800" dirty="0"/>
              <a:t>Leak check the coupler pair in the processing stand as delivered</a:t>
            </a:r>
          </a:p>
          <a:p>
            <a:pPr marL="342900" indent="-342900">
              <a:buFont typeface="Arial" panose="020B0604020202020204" pitchFamily="34" charset="0"/>
              <a:buChar char="•"/>
              <a:defRPr/>
            </a:pPr>
            <a:r>
              <a:rPr lang="en-US" sz="1800" dirty="0"/>
              <a:t>Backfill</a:t>
            </a:r>
          </a:p>
          <a:p>
            <a:pPr marL="342900" indent="-342900">
              <a:buFont typeface="Arial" panose="020B0604020202020204" pitchFamily="34" charset="0"/>
              <a:buChar char="•"/>
              <a:defRPr/>
            </a:pPr>
            <a:r>
              <a:rPr lang="en-US" sz="1800" dirty="0"/>
              <a:t>Remove a cold end coupler from the stand</a:t>
            </a:r>
          </a:p>
          <a:p>
            <a:pPr marL="342900" indent="-342900">
              <a:buFont typeface="Arial" panose="020B0604020202020204" pitchFamily="34" charset="0"/>
              <a:buChar char="•"/>
              <a:defRPr/>
            </a:pPr>
            <a:r>
              <a:rPr lang="en-US" sz="1800" dirty="0"/>
              <a:t>Assemble cold end coupler to the cavity using  particle free flange assembly (PFFA) procedures.</a:t>
            </a:r>
          </a:p>
          <a:p>
            <a:pPr marL="342900" indent="-342900">
              <a:buFont typeface="Arial" panose="020B0604020202020204" pitchFamily="34" charset="0"/>
              <a:buChar char="•"/>
              <a:defRPr/>
            </a:pPr>
            <a:r>
              <a:rPr lang="en-US" sz="1800" dirty="0"/>
              <a:t>Pump down, leak check, RGA</a:t>
            </a:r>
          </a:p>
          <a:p>
            <a:pPr marL="0" indent="0">
              <a:buFontTx/>
              <a:buNone/>
              <a:defRPr/>
            </a:pPr>
            <a:endParaRPr lang="en-US" sz="1800" dirty="0" smtClean="0">
              <a:solidFill>
                <a:srgbClr val="FF0000"/>
              </a:solidFill>
            </a:endParaRPr>
          </a:p>
          <a:p>
            <a:pPr marL="0" indent="0">
              <a:buFontTx/>
              <a:buNone/>
              <a:defRPr/>
            </a:pPr>
            <a:endParaRPr lang="en-US" sz="1800" dirty="0" smtClean="0">
              <a:solidFill>
                <a:srgbClr val="FF0000"/>
              </a:solidFill>
            </a:endParaRPr>
          </a:p>
        </p:txBody>
      </p:sp>
      <p:sp>
        <p:nvSpPr>
          <p:cNvPr id="4" name="Slide Number Placeholder 3"/>
          <p:cNvSpPr>
            <a:spLocks noGrp="1"/>
          </p:cNvSpPr>
          <p:nvPr>
            <p:ph type="sldNum" sz="quarter" idx="4294967295"/>
          </p:nvPr>
        </p:nvSpPr>
        <p:spPr>
          <a:xfrm>
            <a:off x="6781800" y="6477000"/>
            <a:ext cx="1905000" cy="304800"/>
          </a:xfrm>
          <a:prstGeom prst="rect">
            <a:avLst/>
          </a:prstGeom>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fld id="{04D1D4B1-5D25-4454-A6F8-54082519744B}" type="slidenum">
              <a:rPr lang="en-US" altLang="en-US" sz="1000">
                <a:solidFill>
                  <a:srgbClr val="800000"/>
                </a:solidFill>
                <a:latin typeface="Arial Rounded MT Bold" panose="020F0704030504030204" pitchFamily="34" charset="0"/>
              </a:rPr>
              <a:pPr algn="r"/>
              <a:t>12</a:t>
            </a:fld>
            <a:endParaRPr lang="en-US" altLang="en-US" sz="1000" dirty="0">
              <a:latin typeface="Times" panose="02020603050405020304" pitchFamily="18" charset="0"/>
            </a:endParaRPr>
          </a:p>
        </p:txBody>
      </p:sp>
      <p:pic>
        <p:nvPicPr>
          <p:cNvPr id="2" name="Picture 1"/>
          <p:cNvPicPr>
            <a:picLocks noChangeAspect="1"/>
          </p:cNvPicPr>
          <p:nvPr/>
        </p:nvPicPr>
        <p:blipFill>
          <a:blip r:embed="rId3"/>
          <a:stretch>
            <a:fillRect/>
          </a:stretch>
        </p:blipFill>
        <p:spPr>
          <a:xfrm>
            <a:off x="5809142" y="1927953"/>
            <a:ext cx="3246722" cy="2435042"/>
          </a:xfrm>
          <a:prstGeom prst="rect">
            <a:avLst/>
          </a:prstGeom>
        </p:spPr>
      </p:pic>
      <p:sp>
        <p:nvSpPr>
          <p:cNvPr id="5" name="TextBox 4"/>
          <p:cNvSpPr txBox="1"/>
          <p:nvPr/>
        </p:nvSpPr>
        <p:spPr>
          <a:xfrm>
            <a:off x="243840" y="5613737"/>
            <a:ext cx="8761951" cy="1015663"/>
          </a:xfrm>
          <a:prstGeom prst="rect">
            <a:avLst/>
          </a:prstGeom>
          <a:noFill/>
        </p:spPr>
        <p:txBody>
          <a:bodyPr wrap="square" rtlCol="0">
            <a:spAutoFit/>
          </a:bodyPr>
          <a:lstStyle/>
          <a:p>
            <a:pPr>
              <a:defRPr/>
            </a:pPr>
            <a:r>
              <a:rPr lang="en-US" sz="2000" dirty="0" smtClean="0">
                <a:solidFill>
                  <a:srgbClr val="FF0000"/>
                </a:solidFill>
              </a:rPr>
              <a:t>AD (pCM): 8 </a:t>
            </a:r>
            <a:r>
              <a:rPr lang="en-US" sz="2000" dirty="0">
                <a:solidFill>
                  <a:srgbClr val="FF0000"/>
                </a:solidFill>
              </a:rPr>
              <a:t>days </a:t>
            </a:r>
            <a:endParaRPr lang="en-US" sz="2000" dirty="0" smtClean="0">
              <a:solidFill>
                <a:srgbClr val="FF0000"/>
              </a:solidFill>
            </a:endParaRPr>
          </a:p>
          <a:p>
            <a:pPr>
              <a:defRPr/>
            </a:pPr>
            <a:r>
              <a:rPr lang="en-US" sz="2000" dirty="0" smtClean="0">
                <a:solidFill>
                  <a:srgbClr val="FF0000"/>
                </a:solidFill>
              </a:rPr>
              <a:t>OTLD (Production): 8 days</a:t>
            </a:r>
          </a:p>
          <a:p>
            <a:pPr>
              <a:defRPr/>
            </a:pPr>
            <a:r>
              <a:rPr lang="en-US" sz="2000" dirty="0" smtClean="0">
                <a:solidFill>
                  <a:srgbClr val="FF0000"/>
                </a:solidFill>
              </a:rPr>
              <a:t>PTLD (Production): 5 days  </a:t>
            </a:r>
            <a:r>
              <a:rPr lang="en-US" sz="2000" dirty="0" smtClean="0"/>
              <a:t>(2 assemblies per day) + 1 day spare</a:t>
            </a:r>
            <a:endParaRPr lang="en-US" sz="2000" dirty="0"/>
          </a:p>
        </p:txBody>
      </p:sp>
    </p:spTree>
    <p:extLst>
      <p:ext uri="{BB962C8B-B14F-4D97-AF65-F5344CB8AC3E}">
        <p14:creationId xmlns:p14="http://schemas.microsoft.com/office/powerpoint/2010/main" val="35098014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6781800" y="6477000"/>
            <a:ext cx="1905000" cy="304800"/>
          </a:xfrm>
          <a:prstGeom prst="rect">
            <a:avLst/>
          </a:prstGeom>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fld id="{836D4F38-B071-41E4-A187-15C9D438B690}" type="slidenum">
              <a:rPr lang="en-US" altLang="en-US" sz="1000">
                <a:solidFill>
                  <a:srgbClr val="800000"/>
                </a:solidFill>
                <a:latin typeface="Arial Rounded MT Bold" panose="020F0704030504030204" pitchFamily="34" charset="0"/>
              </a:rPr>
              <a:pPr algn="r"/>
              <a:t>13</a:t>
            </a:fld>
            <a:endParaRPr lang="en-US" altLang="en-US" sz="1000" dirty="0">
              <a:latin typeface="Times" panose="02020603050405020304" pitchFamily="18" charset="0"/>
            </a:endParaRPr>
          </a:p>
        </p:txBody>
      </p:sp>
      <p:sp>
        <p:nvSpPr>
          <p:cNvPr id="25603" name="Rectangle 2"/>
          <p:cNvSpPr>
            <a:spLocks noGrp="1" noChangeArrowheads="1"/>
          </p:cNvSpPr>
          <p:nvPr>
            <p:ph type="title"/>
          </p:nvPr>
        </p:nvSpPr>
        <p:spPr/>
        <p:txBody>
          <a:bodyPr/>
          <a:lstStyle/>
          <a:p>
            <a:r>
              <a:rPr lang="en-US" altLang="en-US" sz="3200" dirty="0" smtClean="0"/>
              <a:t>String Assembly-I (WS1)</a:t>
            </a:r>
          </a:p>
        </p:txBody>
      </p:sp>
      <p:sp>
        <p:nvSpPr>
          <p:cNvPr id="25604" name="Rectangle 3"/>
          <p:cNvSpPr>
            <a:spLocks noGrp="1" noChangeArrowheads="1"/>
          </p:cNvSpPr>
          <p:nvPr>
            <p:ph type="body" idx="4294967295"/>
          </p:nvPr>
        </p:nvSpPr>
        <p:spPr>
          <a:xfrm>
            <a:off x="353653" y="1415143"/>
            <a:ext cx="5104411" cy="5061857"/>
          </a:xfrm>
          <a:prstGeom prst="rect">
            <a:avLst/>
          </a:prstGeom>
        </p:spPr>
        <p:txBody>
          <a:bodyPr>
            <a:noAutofit/>
          </a:bodyPr>
          <a:lstStyle/>
          <a:p>
            <a:pPr marL="285750" indent="-285750">
              <a:buFont typeface="Arial" panose="020B0604020202020204" pitchFamily="34" charset="0"/>
              <a:buChar char="•"/>
            </a:pPr>
            <a:r>
              <a:rPr lang="en-US" altLang="en-US" sz="2100" dirty="0"/>
              <a:t>Align 8 cavities for string assembly: </a:t>
            </a:r>
            <a:r>
              <a:rPr lang="en-US" altLang="en-US" sz="2100" dirty="0" smtClean="0">
                <a:solidFill>
                  <a:srgbClr val="FF0000"/>
                </a:solidFill>
              </a:rPr>
              <a:t>0.5 day</a:t>
            </a:r>
            <a:endParaRPr lang="en-US" altLang="en-US" sz="2100" b="0" dirty="0" smtClean="0"/>
          </a:p>
          <a:p>
            <a:pPr marL="285750" indent="-285750">
              <a:buFont typeface="Arial" panose="020B0604020202020204" pitchFamily="34" charset="0"/>
              <a:buChar char="•"/>
            </a:pPr>
            <a:r>
              <a:rPr lang="en-US" altLang="en-US" sz="2100" b="0" dirty="0" smtClean="0"/>
              <a:t>Gate Valve (GV1) to Cavity #1 Assembly: </a:t>
            </a:r>
            <a:r>
              <a:rPr lang="en-US" altLang="en-US" sz="2100" dirty="0" smtClean="0">
                <a:solidFill>
                  <a:srgbClr val="FF0000"/>
                </a:solidFill>
              </a:rPr>
              <a:t>1 day</a:t>
            </a:r>
          </a:p>
          <a:p>
            <a:pPr lvl="1"/>
            <a:r>
              <a:rPr lang="en-US" altLang="en-US" sz="2100" b="0" dirty="0" smtClean="0"/>
              <a:t>Check the particle free cleanliness of the GV and clean as needed</a:t>
            </a:r>
          </a:p>
          <a:p>
            <a:pPr lvl="1"/>
            <a:r>
              <a:rPr lang="en-US" altLang="en-US" sz="2100" b="0" dirty="0" smtClean="0"/>
              <a:t>Sub-assembly of the GV peripherals</a:t>
            </a:r>
          </a:p>
          <a:p>
            <a:pPr lvl="1"/>
            <a:r>
              <a:rPr lang="en-US" altLang="en-US" sz="2100" b="0" dirty="0" smtClean="0"/>
              <a:t>Installation to the support post and vacuum hose assembly</a:t>
            </a:r>
          </a:p>
          <a:p>
            <a:pPr lvl="1"/>
            <a:r>
              <a:rPr lang="en-US" altLang="en-US" sz="2100" b="0" dirty="0" smtClean="0"/>
              <a:t>Alignment to the cavity beam line flange</a:t>
            </a:r>
          </a:p>
          <a:p>
            <a:pPr lvl="1"/>
            <a:r>
              <a:rPr lang="en-US" altLang="en-US" sz="2100" b="0" dirty="0" smtClean="0"/>
              <a:t>Assemble the gate valve to the cavity</a:t>
            </a:r>
          </a:p>
        </p:txBody>
      </p:sp>
      <p:pic>
        <p:nvPicPr>
          <p:cNvPr id="4" name="Picture 3"/>
          <p:cNvPicPr>
            <a:picLocks noChangeAspect="1"/>
          </p:cNvPicPr>
          <p:nvPr/>
        </p:nvPicPr>
        <p:blipFill>
          <a:blip r:embed="rId2"/>
          <a:stretch>
            <a:fillRect/>
          </a:stretch>
        </p:blipFill>
        <p:spPr>
          <a:xfrm>
            <a:off x="5714264" y="806401"/>
            <a:ext cx="2584928" cy="5968501"/>
          </a:xfrm>
          <a:prstGeom prst="rect">
            <a:avLst/>
          </a:prstGeom>
        </p:spPr>
      </p:pic>
    </p:spTree>
    <p:extLst>
      <p:ext uri="{BB962C8B-B14F-4D97-AF65-F5344CB8AC3E}">
        <p14:creationId xmlns:p14="http://schemas.microsoft.com/office/powerpoint/2010/main" val="15878688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6781800" y="6477000"/>
            <a:ext cx="1905000" cy="304800"/>
          </a:xfrm>
          <a:prstGeom prst="rect">
            <a:avLst/>
          </a:prstGeom>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fld id="{CB7496E6-8897-4DC2-AAC8-8A95CDD1AFC4}" type="slidenum">
              <a:rPr lang="en-US" altLang="en-US" sz="1000">
                <a:solidFill>
                  <a:srgbClr val="800000"/>
                </a:solidFill>
                <a:latin typeface="Arial Rounded MT Bold" panose="020F0704030504030204" pitchFamily="34" charset="0"/>
              </a:rPr>
              <a:pPr algn="r"/>
              <a:t>14</a:t>
            </a:fld>
            <a:endParaRPr lang="en-US" altLang="en-US" sz="1000" dirty="0">
              <a:latin typeface="Times" panose="02020603050405020304" pitchFamily="18" charset="0"/>
            </a:endParaRPr>
          </a:p>
        </p:txBody>
      </p:sp>
      <p:sp>
        <p:nvSpPr>
          <p:cNvPr id="26627" name="Rectangle 2"/>
          <p:cNvSpPr>
            <a:spLocks noGrp="1" noChangeArrowheads="1"/>
          </p:cNvSpPr>
          <p:nvPr>
            <p:ph type="title"/>
          </p:nvPr>
        </p:nvSpPr>
        <p:spPr/>
        <p:txBody>
          <a:bodyPr/>
          <a:lstStyle/>
          <a:p>
            <a:r>
              <a:rPr lang="en-US" altLang="en-US" sz="3200" dirty="0" smtClean="0"/>
              <a:t>String Assembly-II (WS1)</a:t>
            </a:r>
          </a:p>
        </p:txBody>
      </p:sp>
      <p:sp>
        <p:nvSpPr>
          <p:cNvPr id="26628" name="Rectangle 3"/>
          <p:cNvSpPr>
            <a:spLocks noGrp="1" noChangeArrowheads="1"/>
          </p:cNvSpPr>
          <p:nvPr>
            <p:ph type="body" idx="4294967295"/>
          </p:nvPr>
        </p:nvSpPr>
        <p:spPr>
          <a:xfrm>
            <a:off x="575202" y="1404605"/>
            <a:ext cx="4343400" cy="4549914"/>
          </a:xfrm>
          <a:prstGeom prst="rect">
            <a:avLst/>
          </a:prstGeom>
        </p:spPr>
        <p:txBody>
          <a:bodyPr>
            <a:normAutofit/>
          </a:bodyPr>
          <a:lstStyle/>
          <a:p>
            <a:r>
              <a:rPr lang="en-US" altLang="en-US" sz="2000" b="0" dirty="0" smtClean="0"/>
              <a:t>Cavity to Cavity Assembly with the interconnect bellows:</a:t>
            </a:r>
          </a:p>
          <a:p>
            <a:pPr lvl="1"/>
            <a:r>
              <a:rPr lang="en-US" altLang="en-US" sz="2000" b="0" dirty="0" smtClean="0"/>
              <a:t>Assemble </a:t>
            </a:r>
            <a:r>
              <a:rPr lang="en-US" altLang="en-US" sz="2000" dirty="0" smtClean="0"/>
              <a:t>flex</a:t>
            </a:r>
            <a:r>
              <a:rPr lang="en-US" altLang="en-US" sz="2000" b="0" dirty="0" smtClean="0"/>
              <a:t> hose to the cavity. Pump down and Leak check. Backfill</a:t>
            </a:r>
          </a:p>
          <a:p>
            <a:pPr lvl="1"/>
            <a:r>
              <a:rPr lang="en-US" altLang="en-US" sz="2000" b="0" dirty="0" smtClean="0"/>
              <a:t>Align the interconnect bellows to the cavity field probe end beampipe flange</a:t>
            </a:r>
          </a:p>
          <a:p>
            <a:pPr lvl="1"/>
            <a:r>
              <a:rPr lang="en-US" altLang="en-US" sz="2000" b="0" dirty="0" smtClean="0"/>
              <a:t>Assemble with PFFA</a:t>
            </a:r>
          </a:p>
          <a:p>
            <a:pPr lvl="1"/>
            <a:r>
              <a:rPr lang="en-US" altLang="en-US" sz="2000" b="0" dirty="0" smtClean="0"/>
              <a:t>Align the bellows to the cavity coupler end beampipe flange</a:t>
            </a:r>
          </a:p>
          <a:p>
            <a:pPr lvl="1"/>
            <a:r>
              <a:rPr lang="en-US" altLang="en-US" sz="2000" b="0" dirty="0" smtClean="0"/>
              <a:t>Assemble with PFFA</a:t>
            </a:r>
          </a:p>
          <a:p>
            <a:pPr marL="457200" lvl="1" indent="0">
              <a:buNone/>
            </a:pPr>
            <a:endParaRPr lang="en-US" altLang="en-US" sz="2000" b="0" dirty="0" smtClean="0"/>
          </a:p>
          <a:p>
            <a:pPr lvl="1">
              <a:buFontTx/>
              <a:buNone/>
            </a:pPr>
            <a:endParaRPr lang="en-US" altLang="en-US" sz="2000" b="0" dirty="0" smtClean="0"/>
          </a:p>
        </p:txBody>
      </p:sp>
      <p:sp>
        <p:nvSpPr>
          <p:cNvPr id="26631" name="TextBox 6"/>
          <p:cNvSpPr txBox="1">
            <a:spLocks noChangeArrowheads="1"/>
          </p:cNvSpPr>
          <p:nvPr/>
        </p:nvSpPr>
        <p:spPr bwMode="auto">
          <a:xfrm>
            <a:off x="638792" y="5921514"/>
            <a:ext cx="4343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2000" dirty="0">
                <a:solidFill>
                  <a:srgbClr val="FF0000"/>
                </a:solidFill>
              </a:rPr>
              <a:t>1 day per interconnecting bellows, </a:t>
            </a:r>
          </a:p>
          <a:p>
            <a:r>
              <a:rPr lang="en-US" altLang="en-US" sz="2000" dirty="0" smtClean="0">
                <a:solidFill>
                  <a:srgbClr val="FF0000"/>
                </a:solidFill>
              </a:rPr>
              <a:t>8 cavities, 7 bellows total = </a:t>
            </a:r>
            <a:r>
              <a:rPr lang="en-US" altLang="en-US" sz="2000" dirty="0">
                <a:solidFill>
                  <a:srgbClr val="FF0000"/>
                </a:solidFill>
              </a:rPr>
              <a:t>7 days</a:t>
            </a:r>
          </a:p>
        </p:txBody>
      </p:sp>
      <p:pic>
        <p:nvPicPr>
          <p:cNvPr id="3" name="Picture 2"/>
          <p:cNvPicPr>
            <a:picLocks noChangeAspect="1"/>
          </p:cNvPicPr>
          <p:nvPr/>
        </p:nvPicPr>
        <p:blipFill>
          <a:blip r:embed="rId3"/>
          <a:stretch>
            <a:fillRect/>
          </a:stretch>
        </p:blipFill>
        <p:spPr>
          <a:xfrm>
            <a:off x="5582061" y="882124"/>
            <a:ext cx="2584928" cy="5913633"/>
          </a:xfrm>
          <a:prstGeom prst="rect">
            <a:avLst/>
          </a:prstGeom>
        </p:spPr>
      </p:pic>
    </p:spTree>
    <p:extLst>
      <p:ext uri="{BB962C8B-B14F-4D97-AF65-F5344CB8AC3E}">
        <p14:creationId xmlns:p14="http://schemas.microsoft.com/office/powerpoint/2010/main" val="37817267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ltLang="en-US" sz="3200" dirty="0" smtClean="0"/>
              <a:t>String Assembly-III (WS1)</a:t>
            </a:r>
          </a:p>
        </p:txBody>
      </p:sp>
      <p:sp>
        <p:nvSpPr>
          <p:cNvPr id="27651" name="Content Placeholder 2"/>
          <p:cNvSpPr>
            <a:spLocks noGrp="1"/>
          </p:cNvSpPr>
          <p:nvPr>
            <p:ph idx="4294967295"/>
          </p:nvPr>
        </p:nvSpPr>
        <p:spPr>
          <a:xfrm>
            <a:off x="499245" y="1295400"/>
            <a:ext cx="4648200" cy="5181600"/>
          </a:xfrm>
          <a:prstGeom prst="rect">
            <a:avLst/>
          </a:prstGeom>
        </p:spPr>
        <p:txBody>
          <a:bodyPr>
            <a:normAutofit/>
          </a:bodyPr>
          <a:lstStyle/>
          <a:p>
            <a:pPr marL="342900" indent="-342900">
              <a:buFont typeface="Arial" panose="020B0604020202020204" pitchFamily="34" charset="0"/>
              <a:buChar char="•"/>
            </a:pPr>
            <a:r>
              <a:rPr lang="en-US" altLang="en-US" sz="2000" b="0" dirty="0" smtClean="0"/>
              <a:t>BPM+Magnet Spool Tube+GV2 assembly and leak check </a:t>
            </a:r>
            <a:r>
              <a:rPr lang="en-US" altLang="en-US" sz="2000" dirty="0" smtClean="0">
                <a:solidFill>
                  <a:srgbClr val="FF0000"/>
                </a:solidFill>
              </a:rPr>
              <a:t>(1 day)</a:t>
            </a:r>
          </a:p>
          <a:p>
            <a:pPr marL="342900" indent="-342900">
              <a:buFont typeface="Arial" panose="020B0604020202020204" pitchFamily="34" charset="0"/>
              <a:buChar char="•"/>
            </a:pPr>
            <a:r>
              <a:rPr lang="en-US" altLang="en-US" sz="2000" b="0" dirty="0" smtClean="0"/>
              <a:t>BPM/Magnet package subassembly to the 8 cavity string </a:t>
            </a:r>
            <a:r>
              <a:rPr lang="en-US" altLang="en-US" sz="2000" dirty="0" smtClean="0">
                <a:solidFill>
                  <a:srgbClr val="FF0000"/>
                </a:solidFill>
              </a:rPr>
              <a:t>(0.5 day)</a:t>
            </a:r>
          </a:p>
          <a:p>
            <a:pPr marL="342900" indent="-342900">
              <a:buFont typeface="Arial" panose="020B0604020202020204" pitchFamily="34" charset="0"/>
              <a:buChar char="•"/>
            </a:pPr>
            <a:r>
              <a:rPr lang="en-US" altLang="en-US" sz="2000" b="0" dirty="0" smtClean="0"/>
              <a:t>Pump down fully assembled cavity string, bag the bellows, leak check. Backfill </a:t>
            </a:r>
            <a:r>
              <a:rPr lang="en-US" altLang="en-US" sz="2000" dirty="0" smtClean="0">
                <a:solidFill>
                  <a:srgbClr val="FF0000"/>
                </a:solidFill>
              </a:rPr>
              <a:t>(1 day)</a:t>
            </a:r>
          </a:p>
          <a:p>
            <a:pPr marL="342900" indent="-342900">
              <a:buFont typeface="Arial" panose="020B0604020202020204" pitchFamily="34" charset="0"/>
              <a:buChar char="•"/>
            </a:pPr>
            <a:r>
              <a:rPr lang="en-US" altLang="en-US" sz="2000" b="0" dirty="0" smtClean="0"/>
              <a:t>Roll out of the cleanroom to WS2</a:t>
            </a:r>
          </a:p>
        </p:txBody>
      </p:sp>
      <p:sp>
        <p:nvSpPr>
          <p:cNvPr id="4" name="Slide Number Placeholder 3"/>
          <p:cNvSpPr>
            <a:spLocks noGrp="1"/>
          </p:cNvSpPr>
          <p:nvPr>
            <p:ph type="sldNum" sz="quarter" idx="4294967295"/>
          </p:nvPr>
        </p:nvSpPr>
        <p:spPr>
          <a:xfrm>
            <a:off x="6781800" y="6477000"/>
            <a:ext cx="1905000" cy="304800"/>
          </a:xfrm>
          <a:prstGeom prst="rect">
            <a:avLst/>
          </a:prstGeom>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fld id="{7CF7D2E7-EA86-4D58-AEA2-88CD1626DD1E}" type="slidenum">
              <a:rPr lang="en-US" altLang="en-US" sz="1000">
                <a:solidFill>
                  <a:srgbClr val="800000"/>
                </a:solidFill>
                <a:latin typeface="Arial Rounded MT Bold" panose="020F0704030504030204" pitchFamily="34" charset="0"/>
              </a:rPr>
              <a:pPr algn="r"/>
              <a:t>15</a:t>
            </a:fld>
            <a:endParaRPr lang="en-US" altLang="en-US" sz="1000" dirty="0">
              <a:latin typeface="Times" panose="02020603050405020304" pitchFamily="18" charset="0"/>
            </a:endParaRPr>
          </a:p>
        </p:txBody>
      </p:sp>
      <p:pic>
        <p:nvPicPr>
          <p:cNvPr id="7" name="Picture 6"/>
          <p:cNvPicPr>
            <a:picLocks noChangeAspect="1"/>
          </p:cNvPicPr>
          <p:nvPr/>
        </p:nvPicPr>
        <p:blipFill>
          <a:blip r:embed="rId3"/>
          <a:stretch>
            <a:fillRect/>
          </a:stretch>
        </p:blipFill>
        <p:spPr>
          <a:xfrm>
            <a:off x="5692230" y="703825"/>
            <a:ext cx="2584928" cy="6059949"/>
          </a:xfrm>
          <a:prstGeom prst="rect">
            <a:avLst/>
          </a:prstGeom>
        </p:spPr>
      </p:pic>
      <p:sp>
        <p:nvSpPr>
          <p:cNvPr id="6" name="TextBox 5"/>
          <p:cNvSpPr txBox="1"/>
          <p:nvPr/>
        </p:nvSpPr>
        <p:spPr>
          <a:xfrm>
            <a:off x="614651" y="4538008"/>
            <a:ext cx="4914751" cy="1015663"/>
          </a:xfrm>
          <a:prstGeom prst="rect">
            <a:avLst/>
          </a:prstGeom>
          <a:noFill/>
        </p:spPr>
        <p:txBody>
          <a:bodyPr wrap="square" rtlCol="0">
            <a:spAutoFit/>
          </a:bodyPr>
          <a:lstStyle/>
          <a:p>
            <a:pPr>
              <a:defRPr/>
            </a:pPr>
            <a:r>
              <a:rPr lang="en-US" sz="2000" dirty="0" smtClean="0">
                <a:solidFill>
                  <a:srgbClr val="FF0000"/>
                </a:solidFill>
              </a:rPr>
              <a:t>AD (pCM): 16 </a:t>
            </a:r>
            <a:r>
              <a:rPr lang="en-US" sz="2000" dirty="0">
                <a:solidFill>
                  <a:srgbClr val="FF0000"/>
                </a:solidFill>
              </a:rPr>
              <a:t>days </a:t>
            </a:r>
            <a:endParaRPr lang="en-US" sz="2000" dirty="0" smtClean="0">
              <a:solidFill>
                <a:srgbClr val="FF0000"/>
              </a:solidFill>
            </a:endParaRPr>
          </a:p>
          <a:p>
            <a:pPr>
              <a:defRPr/>
            </a:pPr>
            <a:r>
              <a:rPr lang="en-US" sz="2000" dirty="0" smtClean="0">
                <a:solidFill>
                  <a:srgbClr val="FF0000"/>
                </a:solidFill>
              </a:rPr>
              <a:t>OTLD (Production): 11 days </a:t>
            </a:r>
            <a:endParaRPr lang="en-US" sz="2000" dirty="0" smtClean="0"/>
          </a:p>
          <a:p>
            <a:pPr>
              <a:defRPr/>
            </a:pPr>
            <a:r>
              <a:rPr lang="en-US" sz="2000" dirty="0" smtClean="0">
                <a:solidFill>
                  <a:srgbClr val="FF0000"/>
                </a:solidFill>
              </a:rPr>
              <a:t>PTLD (Production): 11 days</a:t>
            </a:r>
            <a:endParaRPr lang="en-US" sz="2000" dirty="0">
              <a:solidFill>
                <a:srgbClr val="FF0000"/>
              </a:solidFill>
            </a:endParaRPr>
          </a:p>
        </p:txBody>
      </p:sp>
    </p:spTree>
    <p:extLst>
      <p:ext uri="{BB962C8B-B14F-4D97-AF65-F5344CB8AC3E}">
        <p14:creationId xmlns:p14="http://schemas.microsoft.com/office/powerpoint/2010/main" val="41584856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76200" y="206451"/>
            <a:ext cx="8458200" cy="762000"/>
          </a:xfrm>
        </p:spPr>
        <p:txBody>
          <a:bodyPr/>
          <a:lstStyle/>
          <a:p>
            <a:r>
              <a:rPr lang="en-US" altLang="en-US" sz="2800" dirty="0" smtClean="0"/>
              <a:t>Cold Mass Assembly Phase-I at CAF-MP9 (WS2)</a:t>
            </a:r>
          </a:p>
        </p:txBody>
      </p:sp>
      <p:sp>
        <p:nvSpPr>
          <p:cNvPr id="4" name="Slide Number Placeholder 3"/>
          <p:cNvSpPr>
            <a:spLocks noGrp="1"/>
          </p:cNvSpPr>
          <p:nvPr>
            <p:ph type="sldNum" sz="quarter" idx="4294967295"/>
          </p:nvPr>
        </p:nvSpPr>
        <p:spPr>
          <a:xfrm>
            <a:off x="6781800" y="6477000"/>
            <a:ext cx="1905000" cy="304800"/>
          </a:xfrm>
          <a:prstGeom prst="rect">
            <a:avLst/>
          </a:prstGeom>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fld id="{8368D480-838C-4213-82EC-ACCDB3C4CFBF}" type="slidenum">
              <a:rPr lang="en-US" altLang="en-US" sz="1000">
                <a:solidFill>
                  <a:srgbClr val="800000"/>
                </a:solidFill>
                <a:latin typeface="Arial Rounded MT Bold" panose="020F0704030504030204" pitchFamily="34" charset="0"/>
              </a:rPr>
              <a:pPr algn="r"/>
              <a:t>16</a:t>
            </a:fld>
            <a:endParaRPr lang="en-US" altLang="en-US" sz="1000" dirty="0">
              <a:latin typeface="Times" panose="02020603050405020304" pitchFamily="18" charset="0"/>
            </a:endParaRPr>
          </a:p>
        </p:txBody>
      </p:sp>
      <p:sp>
        <p:nvSpPr>
          <p:cNvPr id="28676" name="Rectangle 3"/>
          <p:cNvSpPr>
            <a:spLocks noGrp="1" noChangeArrowheads="1"/>
          </p:cNvSpPr>
          <p:nvPr>
            <p:ph idx="4294967295"/>
          </p:nvPr>
        </p:nvSpPr>
        <p:spPr>
          <a:xfrm>
            <a:off x="181523" y="1306286"/>
            <a:ext cx="4495800" cy="5475514"/>
          </a:xfrm>
          <a:prstGeom prst="rect">
            <a:avLst/>
          </a:prstGeom>
        </p:spPr>
        <p:txBody>
          <a:bodyPr>
            <a:normAutofit/>
          </a:bodyPr>
          <a:lstStyle/>
          <a:p>
            <a:pPr>
              <a:lnSpc>
                <a:spcPct val="90000"/>
              </a:lnSpc>
              <a:defRPr/>
            </a:pPr>
            <a:r>
              <a:rPr lang="en-US" sz="1700" dirty="0"/>
              <a:t>Tasks outside of the clean room before the string was lifted off the cleanroom posts to Cold Mass Upper assembly:</a:t>
            </a:r>
          </a:p>
          <a:p>
            <a:pPr lvl="1">
              <a:lnSpc>
                <a:spcPct val="90000"/>
              </a:lnSpc>
              <a:defRPr/>
            </a:pPr>
            <a:r>
              <a:rPr lang="en-US" sz="1700" dirty="0" smtClean="0"/>
              <a:t>Split Magnet </a:t>
            </a:r>
            <a:r>
              <a:rPr lang="en-US" sz="1700" dirty="0"/>
              <a:t>installation </a:t>
            </a:r>
            <a:r>
              <a:rPr lang="en-US" sz="1700" dirty="0">
                <a:solidFill>
                  <a:srgbClr val="FF0000"/>
                </a:solidFill>
              </a:rPr>
              <a:t>(1 day)</a:t>
            </a:r>
          </a:p>
          <a:p>
            <a:pPr lvl="1">
              <a:lnSpc>
                <a:spcPct val="90000"/>
              </a:lnSpc>
              <a:defRPr/>
            </a:pPr>
            <a:r>
              <a:rPr lang="en-US" sz="1700" i="1" dirty="0"/>
              <a:t>2-phase circuit pipes cutting to length &amp; peripherals welding with orbital cutting and welding machines </a:t>
            </a:r>
            <a:r>
              <a:rPr lang="en-US" sz="1700" dirty="0" smtClean="0">
                <a:solidFill>
                  <a:srgbClr val="FF0000"/>
                </a:solidFill>
              </a:rPr>
              <a:t>(3 days)</a:t>
            </a:r>
            <a:endParaRPr lang="en-US" sz="1700" dirty="0">
              <a:solidFill>
                <a:srgbClr val="FF0000"/>
              </a:solidFill>
            </a:endParaRPr>
          </a:p>
          <a:p>
            <a:pPr lvl="1">
              <a:lnSpc>
                <a:spcPct val="90000"/>
              </a:lnSpc>
              <a:defRPr/>
            </a:pPr>
            <a:r>
              <a:rPr lang="en-US" sz="1700" dirty="0"/>
              <a:t>Instrumentation (sensors, heaters etc.) </a:t>
            </a:r>
            <a:r>
              <a:rPr lang="en-US" sz="1700" dirty="0" smtClean="0"/>
              <a:t>installation </a:t>
            </a:r>
            <a:r>
              <a:rPr lang="en-US" sz="1700" dirty="0" smtClean="0">
                <a:solidFill>
                  <a:srgbClr val="FF0000"/>
                </a:solidFill>
              </a:rPr>
              <a:t>(3 days)</a:t>
            </a:r>
            <a:endParaRPr lang="en-US" sz="1700" dirty="0">
              <a:solidFill>
                <a:srgbClr val="FF0000"/>
              </a:solidFill>
            </a:endParaRPr>
          </a:p>
          <a:p>
            <a:pPr lvl="1">
              <a:lnSpc>
                <a:spcPct val="90000"/>
              </a:lnSpc>
              <a:defRPr/>
            </a:pPr>
            <a:r>
              <a:rPr lang="en-US" sz="1700" dirty="0" smtClean="0"/>
              <a:t>Cavity </a:t>
            </a:r>
            <a:r>
              <a:rPr lang="en-US" sz="1700" dirty="0"/>
              <a:t>magnetic shields installation </a:t>
            </a:r>
            <a:r>
              <a:rPr lang="en-US" sz="1700" dirty="0" smtClean="0">
                <a:solidFill>
                  <a:srgbClr val="FF0000"/>
                </a:solidFill>
              </a:rPr>
              <a:t>(2 days)</a:t>
            </a:r>
            <a:endParaRPr lang="en-US" sz="1700" dirty="0">
              <a:solidFill>
                <a:srgbClr val="FF0000"/>
              </a:solidFill>
            </a:endParaRPr>
          </a:p>
          <a:p>
            <a:pPr lvl="1">
              <a:lnSpc>
                <a:spcPct val="90000"/>
              </a:lnSpc>
              <a:defRPr/>
            </a:pPr>
            <a:r>
              <a:rPr lang="en-US" sz="1700" dirty="0"/>
              <a:t>Cavity </a:t>
            </a:r>
            <a:r>
              <a:rPr lang="en-US" sz="1700" dirty="0" smtClean="0"/>
              <a:t>helium vessel insulation </a:t>
            </a:r>
            <a:r>
              <a:rPr lang="en-US" sz="1700" dirty="0"/>
              <a:t>installation </a:t>
            </a:r>
            <a:r>
              <a:rPr lang="en-US" sz="1700" dirty="0">
                <a:solidFill>
                  <a:srgbClr val="FF0000"/>
                </a:solidFill>
              </a:rPr>
              <a:t>(</a:t>
            </a:r>
            <a:r>
              <a:rPr lang="en-US" sz="1700" dirty="0" smtClean="0">
                <a:solidFill>
                  <a:srgbClr val="FF0000"/>
                </a:solidFill>
              </a:rPr>
              <a:t>0.5 </a:t>
            </a:r>
            <a:r>
              <a:rPr lang="en-US" sz="1700" dirty="0">
                <a:solidFill>
                  <a:srgbClr val="FF0000"/>
                </a:solidFill>
              </a:rPr>
              <a:t>day)</a:t>
            </a:r>
          </a:p>
          <a:p>
            <a:pPr lvl="1">
              <a:lnSpc>
                <a:spcPct val="90000"/>
              </a:lnSpc>
              <a:defRPr/>
            </a:pPr>
            <a:r>
              <a:rPr lang="en-US" sz="1700" dirty="0" smtClean="0"/>
              <a:t>Cavity </a:t>
            </a:r>
            <a:r>
              <a:rPr lang="en-US" sz="1700" dirty="0"/>
              <a:t>helium vessel  lugs to needle bearings and housings installation </a:t>
            </a:r>
            <a:r>
              <a:rPr lang="en-US" sz="1700" dirty="0">
                <a:solidFill>
                  <a:srgbClr val="FF0000"/>
                </a:solidFill>
              </a:rPr>
              <a:t>(1 day)</a:t>
            </a:r>
          </a:p>
          <a:p>
            <a:pPr lvl="1">
              <a:lnSpc>
                <a:spcPct val="90000"/>
              </a:lnSpc>
              <a:defRPr/>
            </a:pPr>
            <a:r>
              <a:rPr lang="en-US" sz="1700" i="1" dirty="0" smtClean="0"/>
              <a:t>GHRP to 2-phase pipe welding</a:t>
            </a:r>
            <a:r>
              <a:rPr lang="en-US" sz="1700" dirty="0" smtClean="0"/>
              <a:t> </a:t>
            </a:r>
            <a:r>
              <a:rPr lang="en-US" sz="1700" dirty="0" smtClean="0">
                <a:solidFill>
                  <a:srgbClr val="FF0000"/>
                </a:solidFill>
              </a:rPr>
              <a:t>(0.5 </a:t>
            </a:r>
            <a:r>
              <a:rPr lang="en-US" sz="1700" dirty="0">
                <a:solidFill>
                  <a:srgbClr val="FF0000"/>
                </a:solidFill>
              </a:rPr>
              <a:t>day</a:t>
            </a:r>
            <a:r>
              <a:rPr lang="en-US" sz="1700" dirty="0" smtClean="0">
                <a:solidFill>
                  <a:srgbClr val="FF0000"/>
                </a:solidFill>
              </a:rPr>
              <a:t>)</a:t>
            </a:r>
          </a:p>
          <a:p>
            <a:pPr lvl="1">
              <a:lnSpc>
                <a:spcPct val="90000"/>
              </a:lnSpc>
              <a:defRPr/>
            </a:pPr>
            <a:r>
              <a:rPr lang="en-US" sz="1700" i="1" dirty="0" smtClean="0"/>
              <a:t>Cool down line to cavity helium vessels welding</a:t>
            </a:r>
            <a:r>
              <a:rPr lang="en-US" sz="1700" dirty="0" smtClean="0"/>
              <a:t> </a:t>
            </a:r>
            <a:r>
              <a:rPr lang="en-US" sz="1700" dirty="0" smtClean="0">
                <a:solidFill>
                  <a:srgbClr val="FF0000"/>
                </a:solidFill>
              </a:rPr>
              <a:t>(1 day)</a:t>
            </a:r>
            <a:endParaRPr lang="en-US" sz="1700" dirty="0">
              <a:solidFill>
                <a:srgbClr val="FF0000"/>
              </a:solidFill>
            </a:endParaRPr>
          </a:p>
          <a:p>
            <a:pPr lvl="1">
              <a:lnSpc>
                <a:spcPct val="90000"/>
              </a:lnSpc>
              <a:defRPr/>
            </a:pPr>
            <a:r>
              <a:rPr lang="en-US" sz="1700" dirty="0"/>
              <a:t>Various leak </a:t>
            </a:r>
            <a:r>
              <a:rPr lang="en-US" sz="1700" dirty="0" smtClean="0"/>
              <a:t>checks of the </a:t>
            </a:r>
            <a:r>
              <a:rPr lang="en-US" sz="1700" dirty="0"/>
              <a:t>helium circuit </a:t>
            </a:r>
            <a:r>
              <a:rPr lang="en-US" sz="1700" dirty="0">
                <a:solidFill>
                  <a:srgbClr val="FF0000"/>
                </a:solidFill>
              </a:rPr>
              <a:t>(1 day)</a:t>
            </a:r>
          </a:p>
          <a:p>
            <a:pPr lvl="1">
              <a:lnSpc>
                <a:spcPct val="90000"/>
              </a:lnSpc>
              <a:defRPr/>
            </a:pPr>
            <a:r>
              <a:rPr lang="en-US" sz="1700" dirty="0"/>
              <a:t>Various electrical checks </a:t>
            </a:r>
            <a:r>
              <a:rPr lang="en-US" sz="1700" dirty="0">
                <a:solidFill>
                  <a:srgbClr val="FF0000"/>
                </a:solidFill>
              </a:rPr>
              <a:t>(1 day)</a:t>
            </a:r>
          </a:p>
          <a:p>
            <a:pPr lvl="1">
              <a:lnSpc>
                <a:spcPct val="90000"/>
              </a:lnSpc>
              <a:defRPr/>
            </a:pPr>
            <a:r>
              <a:rPr lang="en-US" sz="1700" dirty="0"/>
              <a:t>Various RF checks &amp; HOM notch frequency tuning </a:t>
            </a:r>
            <a:r>
              <a:rPr lang="en-US" sz="1700" dirty="0">
                <a:solidFill>
                  <a:srgbClr val="FF0000"/>
                </a:solidFill>
              </a:rPr>
              <a:t>(2 days</a:t>
            </a:r>
            <a:r>
              <a:rPr lang="en-US" sz="1700" dirty="0" smtClean="0">
                <a:solidFill>
                  <a:srgbClr val="FF0000"/>
                </a:solidFill>
              </a:rPr>
              <a:t>)</a:t>
            </a:r>
            <a:endParaRPr lang="en-US" sz="1700" dirty="0">
              <a:solidFill>
                <a:srgbClr val="FF0000"/>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7925" y="3764280"/>
            <a:ext cx="4304442" cy="265176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7323" y="1471749"/>
            <a:ext cx="4395044" cy="2231571"/>
          </a:xfrm>
          <a:prstGeom prst="rect">
            <a:avLst/>
          </a:prstGeom>
        </p:spPr>
      </p:pic>
    </p:spTree>
    <p:extLst>
      <p:ext uri="{BB962C8B-B14F-4D97-AF65-F5344CB8AC3E}">
        <p14:creationId xmlns:p14="http://schemas.microsoft.com/office/powerpoint/2010/main" val="7187836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17</a:t>
            </a:fld>
            <a:endParaRPr lang="en-US" dirty="0"/>
          </a:p>
        </p:txBody>
      </p:sp>
      <p:sp>
        <p:nvSpPr>
          <p:cNvPr id="3" name="Title 2"/>
          <p:cNvSpPr>
            <a:spLocks noGrp="1"/>
          </p:cNvSpPr>
          <p:nvPr>
            <p:ph type="title"/>
          </p:nvPr>
        </p:nvSpPr>
        <p:spPr/>
        <p:txBody>
          <a:bodyPr/>
          <a:lstStyle/>
          <a:p>
            <a:r>
              <a:rPr lang="en-US" sz="3200" dirty="0" smtClean="0"/>
              <a:t>Durations at WS2</a:t>
            </a:r>
            <a:endParaRPr lang="en-US" sz="3200" dirty="0"/>
          </a:p>
        </p:txBody>
      </p:sp>
      <p:sp>
        <p:nvSpPr>
          <p:cNvPr id="5" name="Content Placeholder 4"/>
          <p:cNvSpPr>
            <a:spLocks noGrp="1"/>
          </p:cNvSpPr>
          <p:nvPr>
            <p:ph sz="quarter" idx="14"/>
          </p:nvPr>
        </p:nvSpPr>
        <p:spPr>
          <a:xfrm>
            <a:off x="457200" y="1243584"/>
            <a:ext cx="8108950" cy="5199885"/>
          </a:xfrm>
          <a:prstGeom prst="rect">
            <a:avLst/>
          </a:prstGeom>
        </p:spPr>
        <p:txBody>
          <a:bodyPr>
            <a:spAutoFit/>
          </a:bodyPr>
          <a:lstStyle/>
          <a:p>
            <a:pPr>
              <a:defRPr/>
            </a:pPr>
            <a:r>
              <a:rPr lang="en-US" sz="2000" dirty="0">
                <a:solidFill>
                  <a:srgbClr val="FF0000"/>
                </a:solidFill>
              </a:rPr>
              <a:t>AD (pCM): </a:t>
            </a:r>
            <a:r>
              <a:rPr lang="en-US" sz="2000" dirty="0" smtClean="0">
                <a:solidFill>
                  <a:srgbClr val="FF0000"/>
                </a:solidFill>
              </a:rPr>
              <a:t>36 </a:t>
            </a:r>
            <a:r>
              <a:rPr lang="en-US" sz="2000" dirty="0">
                <a:solidFill>
                  <a:srgbClr val="FF0000"/>
                </a:solidFill>
              </a:rPr>
              <a:t>days </a:t>
            </a:r>
          </a:p>
          <a:p>
            <a:pPr>
              <a:defRPr/>
            </a:pPr>
            <a:r>
              <a:rPr lang="en-US" sz="2000" dirty="0" smtClean="0">
                <a:solidFill>
                  <a:srgbClr val="FF0000"/>
                </a:solidFill>
              </a:rPr>
              <a:t>OTLD (Production): 16 </a:t>
            </a:r>
            <a:r>
              <a:rPr lang="en-US" sz="2000" dirty="0">
                <a:solidFill>
                  <a:srgbClr val="FF0000"/>
                </a:solidFill>
              </a:rPr>
              <a:t>days </a:t>
            </a:r>
          </a:p>
          <a:p>
            <a:pPr>
              <a:defRPr/>
            </a:pPr>
            <a:r>
              <a:rPr lang="en-US" sz="2000" dirty="0" smtClean="0">
                <a:solidFill>
                  <a:srgbClr val="FF0000"/>
                </a:solidFill>
              </a:rPr>
              <a:t>PTLD </a:t>
            </a:r>
            <a:r>
              <a:rPr lang="en-US" sz="2000" dirty="0">
                <a:solidFill>
                  <a:srgbClr val="FF0000"/>
                </a:solidFill>
              </a:rPr>
              <a:t>(Production): </a:t>
            </a:r>
            <a:r>
              <a:rPr lang="en-US" sz="2000" dirty="0" smtClean="0">
                <a:solidFill>
                  <a:srgbClr val="FF0000"/>
                </a:solidFill>
              </a:rPr>
              <a:t>10 days: </a:t>
            </a:r>
          </a:p>
          <a:p>
            <a:pPr marL="342900" indent="-342900">
              <a:buFont typeface="Arial" panose="020B0604020202020204" pitchFamily="34" charset="0"/>
              <a:buChar char="•"/>
              <a:defRPr/>
            </a:pPr>
            <a:r>
              <a:rPr lang="en-US" sz="2100" dirty="0" smtClean="0"/>
              <a:t>Parallel assembly tasks will be done to reduce the duration from OTLD to PTLD. </a:t>
            </a:r>
          </a:p>
          <a:p>
            <a:pPr marL="342900" indent="-342900">
              <a:buFont typeface="Arial" panose="020B0604020202020204" pitchFamily="34" charset="0"/>
              <a:buChar char="•"/>
              <a:defRPr/>
            </a:pPr>
            <a:r>
              <a:rPr lang="en-US" sz="2100" dirty="0" smtClean="0"/>
              <a:t>This </a:t>
            </a:r>
            <a:r>
              <a:rPr lang="en-US" sz="2100" dirty="0"/>
              <a:t>10 days duration is critical to achieve because the next CM cavity string </a:t>
            </a:r>
            <a:r>
              <a:rPr lang="en-US" sz="2100" dirty="0" smtClean="0"/>
              <a:t>assembly at WS1 </a:t>
            </a:r>
            <a:r>
              <a:rPr lang="en-US" sz="2100" dirty="0"/>
              <a:t>cannot start </a:t>
            </a:r>
            <a:r>
              <a:rPr lang="en-US" sz="2100" dirty="0" smtClean="0"/>
              <a:t>until </a:t>
            </a:r>
            <a:r>
              <a:rPr lang="en-US" sz="2100" dirty="0"/>
              <a:t>the cleanroom post fixtures </a:t>
            </a:r>
            <a:r>
              <a:rPr lang="en-US" sz="2100" dirty="0" smtClean="0"/>
              <a:t>are freed up of the cavity string for the current CM cold mass assembly phase-I at WS2 (infrastructure limitation due to fix rail system at CAF-MP9)</a:t>
            </a:r>
          </a:p>
          <a:p>
            <a:pPr marL="342900" indent="-342900">
              <a:buFont typeface="Arial" panose="020B0604020202020204" pitchFamily="34" charset="0"/>
              <a:buChar char="•"/>
              <a:defRPr/>
            </a:pPr>
            <a:endParaRPr lang="en-US" sz="2100" dirty="0" smtClean="0"/>
          </a:p>
          <a:p>
            <a:pPr>
              <a:defRPr/>
            </a:pPr>
            <a:endParaRPr lang="en-US" sz="2100" dirty="0"/>
          </a:p>
          <a:p>
            <a:pPr>
              <a:lnSpc>
                <a:spcPct val="90000"/>
              </a:lnSpc>
              <a:defRPr/>
            </a:pPr>
            <a:endParaRPr lang="en-US" sz="2400" dirty="0">
              <a:solidFill>
                <a:srgbClr val="FF0000"/>
              </a:solidFill>
            </a:endParaRPr>
          </a:p>
        </p:txBody>
      </p:sp>
    </p:spTree>
    <p:extLst>
      <p:ext uri="{BB962C8B-B14F-4D97-AF65-F5344CB8AC3E}">
        <p14:creationId xmlns:p14="http://schemas.microsoft.com/office/powerpoint/2010/main" val="2278213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4294967295"/>
          </p:nvPr>
        </p:nvSpPr>
        <p:spPr>
          <a:xfrm>
            <a:off x="6781800" y="6477000"/>
            <a:ext cx="1905000" cy="304800"/>
          </a:xfrm>
          <a:prstGeom prst="rect">
            <a:avLst/>
          </a:prstGeom>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fld id="{AE931EB3-D76B-4F4B-AA21-0BFB49E8B90F}" type="slidenum">
              <a:rPr lang="en-US" altLang="en-US" sz="1000">
                <a:solidFill>
                  <a:srgbClr val="800000"/>
                </a:solidFill>
                <a:latin typeface="Arial Rounded MT Bold" panose="020F0704030504030204" pitchFamily="34" charset="0"/>
              </a:rPr>
              <a:pPr algn="r"/>
              <a:t>18</a:t>
            </a:fld>
            <a:endParaRPr lang="en-US" altLang="en-US" sz="1000" dirty="0">
              <a:latin typeface="Times" panose="02020603050405020304" pitchFamily="18" charset="0"/>
            </a:endParaRPr>
          </a:p>
        </p:txBody>
      </p:sp>
      <p:sp>
        <p:nvSpPr>
          <p:cNvPr id="29699" name="Rectangle 2"/>
          <p:cNvSpPr>
            <a:spLocks noGrp="1" noChangeArrowheads="1"/>
          </p:cNvSpPr>
          <p:nvPr>
            <p:ph type="title"/>
          </p:nvPr>
        </p:nvSpPr>
        <p:spPr/>
        <p:txBody>
          <a:bodyPr/>
          <a:lstStyle/>
          <a:p>
            <a:r>
              <a:rPr lang="en-US" altLang="en-US" sz="3200" dirty="0" smtClean="0"/>
              <a:t>Cold Mass Transport</a:t>
            </a:r>
            <a:endParaRPr lang="en-US" altLang="en-US" sz="3200" dirty="0" smtClean="0">
              <a:solidFill>
                <a:srgbClr val="FF0000"/>
              </a:solidFill>
            </a:endParaRPr>
          </a:p>
        </p:txBody>
      </p:sp>
      <p:pic>
        <p:nvPicPr>
          <p:cNvPr id="2" name="Picture 1"/>
          <p:cNvPicPr>
            <a:picLocks noChangeAspect="1"/>
          </p:cNvPicPr>
          <p:nvPr/>
        </p:nvPicPr>
        <p:blipFill>
          <a:blip r:embed="rId2"/>
          <a:stretch>
            <a:fillRect/>
          </a:stretch>
        </p:blipFill>
        <p:spPr>
          <a:xfrm>
            <a:off x="4805302" y="106680"/>
            <a:ext cx="3952996" cy="6675120"/>
          </a:xfrm>
          <a:prstGeom prst="rect">
            <a:avLst/>
          </a:prstGeom>
        </p:spPr>
      </p:pic>
      <p:sp>
        <p:nvSpPr>
          <p:cNvPr id="6" name="Rectangle 3"/>
          <p:cNvSpPr txBox="1">
            <a:spLocks noChangeArrowheads="1"/>
          </p:cNvSpPr>
          <p:nvPr/>
        </p:nvSpPr>
        <p:spPr>
          <a:xfrm>
            <a:off x="255294" y="1281792"/>
            <a:ext cx="4299289" cy="4544242"/>
          </a:xfrm>
          <a:prstGeom prst="rect">
            <a:avLst/>
          </a:prstGeom>
        </p:spPr>
        <p:txBody>
          <a:bodyPr vert="horz" lIns="0" tIns="0" rIns="0" bIns="0" rtlCol="0">
            <a:normAutofit fontScale="85000" lnSpcReduction="20000"/>
          </a:bodyPr>
          <a:lst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0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chemeClr val="bg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fontAlgn="auto">
              <a:buFont typeface="Arial" pitchFamily="34" charset="0"/>
              <a:buChar char="•"/>
            </a:pPr>
            <a:r>
              <a:rPr lang="en-US" altLang="en-US" sz="2000" dirty="0" smtClean="0">
                <a:latin typeface="+mn-lt"/>
              </a:rPr>
              <a:t>After the cavity string was picked up off the rail and partially assembled to cold mass upper, the cold mass assembly was transported to CAF-ICB (~2 km from CAF-MP9)</a:t>
            </a:r>
          </a:p>
          <a:p>
            <a:pPr marL="342900" indent="-342900" fontAlgn="auto">
              <a:buFont typeface="Arial" pitchFamily="34" charset="0"/>
              <a:buChar char="•"/>
            </a:pPr>
            <a:r>
              <a:rPr lang="en-US" altLang="en-US" sz="2000" dirty="0" smtClean="0">
                <a:latin typeface="+mn-lt"/>
              </a:rPr>
              <a:t>There are a written procedure and a job hazard analysis</a:t>
            </a:r>
          </a:p>
          <a:p>
            <a:pPr marL="342900" indent="-342900" fontAlgn="auto">
              <a:buFont typeface="Arial" pitchFamily="34" charset="0"/>
              <a:buChar char="•"/>
            </a:pPr>
            <a:r>
              <a:rPr lang="en-US" altLang="en-US" sz="2000" dirty="0" smtClean="0">
                <a:latin typeface="+mn-lt"/>
              </a:rPr>
              <a:t>A lead engineer supervises this transport. Accelerators and geophones are used to collect data during the transport</a:t>
            </a:r>
          </a:p>
          <a:p>
            <a:pPr>
              <a:defRPr/>
            </a:pPr>
            <a:endParaRPr lang="en-US" sz="2000" dirty="0" smtClean="0">
              <a:solidFill>
                <a:srgbClr val="FF0000"/>
              </a:solidFill>
            </a:endParaRPr>
          </a:p>
          <a:p>
            <a:pPr>
              <a:defRPr/>
            </a:pPr>
            <a:r>
              <a:rPr lang="en-US" dirty="0" smtClean="0">
                <a:solidFill>
                  <a:srgbClr val="FF0000"/>
                </a:solidFill>
              </a:rPr>
              <a:t>AD </a:t>
            </a:r>
            <a:r>
              <a:rPr lang="en-US" dirty="0">
                <a:solidFill>
                  <a:srgbClr val="FF0000"/>
                </a:solidFill>
              </a:rPr>
              <a:t>(pCM): 1</a:t>
            </a:r>
            <a:r>
              <a:rPr lang="en-US" dirty="0" smtClean="0">
                <a:solidFill>
                  <a:srgbClr val="FF0000"/>
                </a:solidFill>
              </a:rPr>
              <a:t> day </a:t>
            </a:r>
            <a:endParaRPr lang="en-US" dirty="0">
              <a:solidFill>
                <a:srgbClr val="FF0000"/>
              </a:solidFill>
            </a:endParaRPr>
          </a:p>
          <a:p>
            <a:pPr>
              <a:defRPr/>
            </a:pPr>
            <a:r>
              <a:rPr lang="en-US" dirty="0" smtClean="0">
                <a:solidFill>
                  <a:srgbClr val="FF0000"/>
                </a:solidFill>
              </a:rPr>
              <a:t>OTLD (Production): 0.5 day</a:t>
            </a:r>
            <a:endParaRPr lang="en-US" dirty="0">
              <a:solidFill>
                <a:srgbClr val="FF0000"/>
              </a:solidFill>
            </a:endParaRPr>
          </a:p>
          <a:p>
            <a:pPr>
              <a:defRPr/>
            </a:pPr>
            <a:r>
              <a:rPr lang="en-US" dirty="0">
                <a:solidFill>
                  <a:srgbClr val="FF0000"/>
                </a:solidFill>
              </a:rPr>
              <a:t>PTLD (Production): </a:t>
            </a:r>
            <a:r>
              <a:rPr lang="en-US" dirty="0" smtClean="0">
                <a:solidFill>
                  <a:srgbClr val="FF0000"/>
                </a:solidFill>
              </a:rPr>
              <a:t>0.5 day </a:t>
            </a:r>
            <a:endParaRPr lang="en-US" dirty="0">
              <a:solidFill>
                <a:srgbClr val="FF0000"/>
              </a:solidFill>
            </a:endParaRPr>
          </a:p>
          <a:p>
            <a:pPr fontAlgn="auto"/>
            <a:endParaRPr lang="en-US" altLang="en-US" sz="2000" dirty="0" smtClean="0">
              <a:latin typeface="+mn-lt"/>
            </a:endParaRPr>
          </a:p>
          <a:p>
            <a:pPr fontAlgn="auto"/>
            <a:endParaRPr lang="en-US" altLang="en-US" sz="2000" dirty="0" smtClean="0">
              <a:latin typeface="+mn-lt"/>
            </a:endParaRPr>
          </a:p>
        </p:txBody>
      </p:sp>
    </p:spTree>
    <p:extLst>
      <p:ext uri="{BB962C8B-B14F-4D97-AF65-F5344CB8AC3E}">
        <p14:creationId xmlns:p14="http://schemas.microsoft.com/office/powerpoint/2010/main" val="319538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152400" y="0"/>
            <a:ext cx="8289925" cy="838200"/>
          </a:xfrm>
        </p:spPr>
        <p:txBody>
          <a:bodyPr/>
          <a:lstStyle/>
          <a:p>
            <a:r>
              <a:rPr lang="en-US" altLang="en-US" sz="2800" dirty="0" smtClean="0"/>
              <a:t>Cold Mass Assembly Phase-II at CAF-ICB (WS3)</a:t>
            </a:r>
          </a:p>
        </p:txBody>
      </p:sp>
      <p:sp>
        <p:nvSpPr>
          <p:cNvPr id="30723" name="Content Placeholder 2"/>
          <p:cNvSpPr>
            <a:spLocks noGrp="1"/>
          </p:cNvSpPr>
          <p:nvPr>
            <p:ph idx="4294967295"/>
          </p:nvPr>
        </p:nvSpPr>
        <p:spPr>
          <a:xfrm>
            <a:off x="0" y="1073741"/>
            <a:ext cx="5582194" cy="5708059"/>
          </a:xfrm>
          <a:prstGeom prst="rect">
            <a:avLst/>
          </a:prstGeom>
        </p:spPr>
        <p:txBody>
          <a:bodyPr>
            <a:noAutofit/>
          </a:bodyPr>
          <a:lstStyle/>
          <a:p>
            <a:r>
              <a:rPr lang="en-US" altLang="en-US" sz="1700" dirty="0" smtClean="0"/>
              <a:t>Assembly Tasks: (Phase-II)</a:t>
            </a:r>
          </a:p>
          <a:p>
            <a:pPr lvl="1"/>
            <a:r>
              <a:rPr lang="en-US" altLang="en-US" sz="1700" i="1" dirty="0"/>
              <a:t>Align </a:t>
            </a:r>
            <a:r>
              <a:rPr lang="en-US" altLang="en-US" sz="1700" i="1" dirty="0" smtClean="0"/>
              <a:t>cavities </a:t>
            </a:r>
            <a:r>
              <a:rPr lang="en-US" altLang="en-US" sz="1700" i="1" dirty="0"/>
              <a:t>axial position in Z (laser tracker</a:t>
            </a:r>
            <a:r>
              <a:rPr lang="en-US" altLang="en-US" sz="1700" i="1" dirty="0" smtClean="0"/>
              <a:t>) </a:t>
            </a:r>
            <a:r>
              <a:rPr lang="en-US" altLang="en-US" sz="1700" b="0" dirty="0" smtClean="0">
                <a:solidFill>
                  <a:srgbClr val="FF0000"/>
                </a:solidFill>
              </a:rPr>
              <a:t>(1 day)</a:t>
            </a:r>
          </a:p>
          <a:p>
            <a:pPr lvl="1"/>
            <a:r>
              <a:rPr lang="en-US" altLang="en-US" sz="1700" dirty="0"/>
              <a:t>Magnet and current leads thermal </a:t>
            </a:r>
            <a:r>
              <a:rPr lang="en-US" altLang="en-US" sz="1700" dirty="0" smtClean="0"/>
              <a:t>intercepts installation </a:t>
            </a:r>
            <a:r>
              <a:rPr lang="en-US" altLang="en-US" sz="1700" b="0" dirty="0" smtClean="0">
                <a:solidFill>
                  <a:srgbClr val="FF0000"/>
                </a:solidFill>
              </a:rPr>
              <a:t>(3 days)</a:t>
            </a:r>
          </a:p>
          <a:p>
            <a:pPr lvl="1"/>
            <a:r>
              <a:rPr lang="en-US" altLang="en-US" sz="1700" b="0" i="1" dirty="0" smtClean="0"/>
              <a:t>Align cavity string to cold mass (laser tracker) </a:t>
            </a:r>
            <a:r>
              <a:rPr lang="en-US" altLang="en-US" sz="1700" b="0" dirty="0" smtClean="0">
                <a:solidFill>
                  <a:srgbClr val="FF0000"/>
                </a:solidFill>
              </a:rPr>
              <a:t>(2 days)</a:t>
            </a:r>
          </a:p>
          <a:p>
            <a:pPr lvl="1"/>
            <a:r>
              <a:rPr lang="en-US" altLang="en-US" sz="1700" b="0" dirty="0" smtClean="0"/>
              <a:t>Remove helium vessel safety brackets &amp; Assemble end lever tuner system </a:t>
            </a:r>
            <a:r>
              <a:rPr lang="en-US" altLang="en-US" sz="1700" b="0" dirty="0" smtClean="0">
                <a:solidFill>
                  <a:srgbClr val="FF0000"/>
                </a:solidFill>
              </a:rPr>
              <a:t>(2 days)</a:t>
            </a:r>
          </a:p>
          <a:p>
            <a:pPr lvl="1"/>
            <a:r>
              <a:rPr lang="en-US" altLang="en-US" sz="1700" dirty="0"/>
              <a:t>Complete thermal intercepts assembly (HOM connectors, tuner motor etc</a:t>
            </a:r>
            <a:r>
              <a:rPr lang="en-US" altLang="en-US" sz="1700" dirty="0" smtClean="0"/>
              <a:t>.) </a:t>
            </a:r>
            <a:r>
              <a:rPr lang="en-US" altLang="en-US" sz="1700" dirty="0" smtClean="0">
                <a:solidFill>
                  <a:srgbClr val="FF0000"/>
                </a:solidFill>
              </a:rPr>
              <a:t>(2 days)</a:t>
            </a:r>
          </a:p>
          <a:p>
            <a:pPr lvl="1"/>
            <a:r>
              <a:rPr lang="en-US" altLang="en-US" sz="1700" dirty="0" smtClean="0"/>
              <a:t>RF cables installation </a:t>
            </a:r>
            <a:r>
              <a:rPr lang="en-US" altLang="en-US" sz="1700" dirty="0" smtClean="0">
                <a:solidFill>
                  <a:srgbClr val="FF0000"/>
                </a:solidFill>
              </a:rPr>
              <a:t>(1 day)</a:t>
            </a:r>
            <a:endParaRPr lang="en-US" altLang="en-US" sz="1700" dirty="0">
              <a:solidFill>
                <a:srgbClr val="FF0000"/>
              </a:solidFill>
            </a:endParaRPr>
          </a:p>
          <a:p>
            <a:pPr lvl="1"/>
            <a:r>
              <a:rPr lang="en-US" altLang="en-US" sz="1700" dirty="0"/>
              <a:t>Complete the end caps magnetic </a:t>
            </a:r>
            <a:r>
              <a:rPr lang="en-US" altLang="en-US" sz="1700" dirty="0" smtClean="0"/>
              <a:t>shielding </a:t>
            </a:r>
            <a:r>
              <a:rPr lang="en-US" altLang="en-US" sz="1700" dirty="0"/>
              <a:t>assembly </a:t>
            </a:r>
            <a:r>
              <a:rPr lang="en-US" altLang="en-US" sz="1700" b="0" dirty="0" smtClean="0">
                <a:solidFill>
                  <a:srgbClr val="FF0000"/>
                </a:solidFill>
              </a:rPr>
              <a:t>(1 day)</a:t>
            </a:r>
          </a:p>
          <a:p>
            <a:pPr lvl="1"/>
            <a:r>
              <a:rPr lang="en-US" altLang="en-US" sz="1700" b="0" dirty="0" smtClean="0"/>
              <a:t>Complete the harnessing of the instrumentation wires &amp; RF cables </a:t>
            </a:r>
            <a:r>
              <a:rPr lang="en-US" altLang="en-US" sz="1700" b="0" dirty="0" smtClean="0">
                <a:solidFill>
                  <a:srgbClr val="FF0000"/>
                </a:solidFill>
              </a:rPr>
              <a:t>(2 days)</a:t>
            </a:r>
          </a:p>
          <a:p>
            <a:pPr lvl="1"/>
            <a:r>
              <a:rPr lang="en-US" altLang="en-US" sz="1700" dirty="0"/>
              <a:t>Thermal intercepts installation for RF cables </a:t>
            </a:r>
            <a:r>
              <a:rPr lang="en-US" altLang="en-US" sz="1700" dirty="0" smtClean="0"/>
              <a:t> </a:t>
            </a:r>
            <a:r>
              <a:rPr lang="en-US" altLang="en-US" sz="1700" dirty="0" smtClean="0">
                <a:solidFill>
                  <a:srgbClr val="FF0000"/>
                </a:solidFill>
              </a:rPr>
              <a:t>(1 day)</a:t>
            </a:r>
            <a:endParaRPr lang="en-US" altLang="en-US" sz="1700" b="0" dirty="0" smtClean="0">
              <a:solidFill>
                <a:srgbClr val="FF0000"/>
              </a:solidFill>
            </a:endParaRPr>
          </a:p>
          <a:p>
            <a:pPr lvl="1"/>
            <a:r>
              <a:rPr lang="en-US" altLang="en-US" sz="1700" b="0" dirty="0" smtClean="0"/>
              <a:t>Electrical &amp; RF Checks </a:t>
            </a:r>
            <a:r>
              <a:rPr lang="en-US" altLang="en-US" sz="1700" b="0" dirty="0" smtClean="0">
                <a:solidFill>
                  <a:srgbClr val="FF0000"/>
                </a:solidFill>
              </a:rPr>
              <a:t>(1 day)</a:t>
            </a:r>
          </a:p>
          <a:p>
            <a:pPr lvl="1"/>
            <a:endParaRPr lang="en-US" altLang="en-US" sz="1700" b="0" dirty="0" smtClean="0">
              <a:solidFill>
                <a:srgbClr val="FF0000"/>
              </a:solidFill>
            </a:endParaRPr>
          </a:p>
          <a:p>
            <a:pPr lvl="1"/>
            <a:endParaRPr lang="en-US" altLang="en-US" sz="1700" b="0" dirty="0" smtClean="0"/>
          </a:p>
          <a:p>
            <a:endParaRPr lang="en-US" altLang="en-US" sz="1700" b="0" dirty="0" smtClean="0"/>
          </a:p>
        </p:txBody>
      </p:sp>
      <p:sp>
        <p:nvSpPr>
          <p:cNvPr id="4" name="Slide Number Placeholder 3"/>
          <p:cNvSpPr>
            <a:spLocks noGrp="1"/>
          </p:cNvSpPr>
          <p:nvPr>
            <p:ph type="sldNum" sz="quarter" idx="4294967295"/>
          </p:nvPr>
        </p:nvSpPr>
        <p:spPr>
          <a:xfrm>
            <a:off x="6781800" y="6477000"/>
            <a:ext cx="1905000" cy="304800"/>
          </a:xfrm>
          <a:prstGeom prst="rect">
            <a:avLst/>
          </a:prstGeom>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fld id="{180013C3-7208-4F56-8BE7-6B69429059C2}" type="slidenum">
              <a:rPr lang="en-US" altLang="en-US" sz="1000">
                <a:solidFill>
                  <a:srgbClr val="800000"/>
                </a:solidFill>
                <a:latin typeface="Arial Rounded MT Bold" panose="020F0704030504030204" pitchFamily="34" charset="0"/>
              </a:rPr>
              <a:pPr algn="r"/>
              <a:t>19</a:t>
            </a:fld>
            <a:endParaRPr lang="en-US" altLang="en-US" sz="1000" dirty="0">
              <a:latin typeface="Times" panose="02020603050405020304" pitchFamily="18" charset="0"/>
            </a:endParaRPr>
          </a:p>
        </p:txBody>
      </p:sp>
      <p:pic>
        <p:nvPicPr>
          <p:cNvPr id="2" name="Picture 1"/>
          <p:cNvPicPr>
            <a:picLocks noChangeAspect="1"/>
          </p:cNvPicPr>
          <p:nvPr/>
        </p:nvPicPr>
        <p:blipFill>
          <a:blip r:embed="rId3"/>
          <a:stretch>
            <a:fillRect/>
          </a:stretch>
        </p:blipFill>
        <p:spPr>
          <a:xfrm>
            <a:off x="5666446" y="1356360"/>
            <a:ext cx="3405930" cy="5120640"/>
          </a:xfrm>
          <a:prstGeom prst="rect">
            <a:avLst/>
          </a:prstGeom>
        </p:spPr>
      </p:pic>
    </p:spTree>
    <p:extLst>
      <p:ext uri="{BB962C8B-B14F-4D97-AF65-F5344CB8AC3E}">
        <p14:creationId xmlns:p14="http://schemas.microsoft.com/office/powerpoint/2010/main" val="25948525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ltLang="en-US" sz="3200" dirty="0" smtClean="0"/>
              <a:t>Outline</a:t>
            </a:r>
          </a:p>
        </p:txBody>
      </p:sp>
      <p:sp>
        <p:nvSpPr>
          <p:cNvPr id="14339" name="Content Placeholder 2"/>
          <p:cNvSpPr>
            <a:spLocks noGrp="1"/>
          </p:cNvSpPr>
          <p:nvPr>
            <p:ph idx="4294967295"/>
          </p:nvPr>
        </p:nvSpPr>
        <p:spPr>
          <a:xfrm>
            <a:off x="207917" y="1228099"/>
            <a:ext cx="8744494" cy="5181600"/>
          </a:xfrm>
          <a:prstGeom prst="rect">
            <a:avLst/>
          </a:prstGeom>
        </p:spPr>
        <p:txBody>
          <a:bodyPr>
            <a:normAutofit/>
          </a:bodyPr>
          <a:lstStyle/>
          <a:p>
            <a:pPr lvl="2"/>
            <a:r>
              <a:rPr lang="en-US" altLang="en-US" sz="2400" dirty="0" smtClean="0"/>
              <a:t>Production Strategy </a:t>
            </a:r>
          </a:p>
          <a:p>
            <a:pPr lvl="2"/>
            <a:r>
              <a:rPr lang="en-US" altLang="en-US" sz="2400" dirty="0" smtClean="0"/>
              <a:t>Fermilab Cryomodule </a:t>
            </a:r>
            <a:r>
              <a:rPr lang="en-US" altLang="en-US" sz="2400" dirty="0"/>
              <a:t>Assembly Facility (CAF</a:t>
            </a:r>
            <a:r>
              <a:rPr lang="en-US" altLang="en-US" sz="2400" dirty="0" smtClean="0"/>
              <a:t>) infrastructure</a:t>
            </a:r>
          </a:p>
          <a:p>
            <a:pPr lvl="2"/>
            <a:r>
              <a:rPr lang="en-US" altLang="en-US" sz="2400" dirty="0" smtClean="0"/>
              <a:t>Detailed CM Assembly Workflow at CAF</a:t>
            </a:r>
          </a:p>
          <a:p>
            <a:pPr lvl="2"/>
            <a:r>
              <a:rPr lang="en-US" altLang="en-US" sz="2400" dirty="0" smtClean="0"/>
              <a:t>Production Throughput</a:t>
            </a:r>
          </a:p>
          <a:p>
            <a:pPr lvl="2"/>
            <a:r>
              <a:rPr lang="en-US" altLang="en-US" sz="2400" dirty="0" smtClean="0"/>
              <a:t>Travelers and Part kits</a:t>
            </a:r>
          </a:p>
          <a:p>
            <a:pPr lvl="2"/>
            <a:r>
              <a:rPr lang="en-US" altLang="en-US" sz="2400" dirty="0" smtClean="0"/>
              <a:t>Manpower</a:t>
            </a:r>
          </a:p>
          <a:p>
            <a:pPr lvl="2"/>
            <a:r>
              <a:rPr lang="en-US" altLang="en-US" sz="2400" dirty="0" smtClean="0"/>
              <a:t>Summary</a:t>
            </a:r>
          </a:p>
          <a:p>
            <a:pPr marL="324000" lvl="2" indent="0">
              <a:buNone/>
            </a:pPr>
            <a:endParaRPr lang="en-US" altLang="en-US" sz="2400" b="0" dirty="0" smtClean="0"/>
          </a:p>
          <a:p>
            <a:pPr lvl="1"/>
            <a:endParaRPr lang="en-US" altLang="en-US" sz="2800" b="0" dirty="0" smtClean="0"/>
          </a:p>
          <a:p>
            <a:pPr lvl="2"/>
            <a:endParaRPr lang="en-US" altLang="en-US" sz="2400" b="0" dirty="0" smtClean="0"/>
          </a:p>
          <a:p>
            <a:pPr lvl="1"/>
            <a:endParaRPr lang="en-US" altLang="en-US" sz="2800" b="0" dirty="0" smtClean="0"/>
          </a:p>
        </p:txBody>
      </p:sp>
      <p:sp>
        <p:nvSpPr>
          <p:cNvPr id="4" name="Slide Number Placeholder 3"/>
          <p:cNvSpPr>
            <a:spLocks noGrp="1"/>
          </p:cNvSpPr>
          <p:nvPr>
            <p:ph type="sldNum" sz="quarter" idx="4294967295"/>
          </p:nvPr>
        </p:nvSpPr>
        <p:spPr>
          <a:xfrm>
            <a:off x="6781800" y="6477000"/>
            <a:ext cx="1905000" cy="304800"/>
          </a:xfrm>
          <a:prstGeom prst="rect">
            <a:avLst/>
          </a:prstGeom>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fld id="{F8A84471-C238-4A28-BBD4-13DFCE04EB87}" type="slidenum">
              <a:rPr lang="en-US" altLang="en-US" sz="1000">
                <a:solidFill>
                  <a:srgbClr val="800000"/>
                </a:solidFill>
                <a:latin typeface="Arial Rounded MT Bold" panose="020F0704030504030204" pitchFamily="34" charset="0"/>
              </a:rPr>
              <a:pPr algn="r"/>
              <a:t>2</a:t>
            </a:fld>
            <a:endParaRPr lang="en-US" altLang="en-US" sz="1000" dirty="0">
              <a:latin typeface="Times" panose="02020603050405020304" pitchFamily="18" charset="0"/>
            </a:endParaRPr>
          </a:p>
        </p:txBody>
      </p:sp>
    </p:spTree>
    <p:extLst>
      <p:ext uri="{BB962C8B-B14F-4D97-AF65-F5344CB8AC3E}">
        <p14:creationId xmlns:p14="http://schemas.microsoft.com/office/powerpoint/2010/main" val="4944585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20</a:t>
            </a:fld>
            <a:endParaRPr lang="en-US" dirty="0"/>
          </a:p>
        </p:txBody>
      </p:sp>
      <p:sp>
        <p:nvSpPr>
          <p:cNvPr id="3" name="Title 2"/>
          <p:cNvSpPr>
            <a:spLocks noGrp="1"/>
          </p:cNvSpPr>
          <p:nvPr>
            <p:ph type="title"/>
          </p:nvPr>
        </p:nvSpPr>
        <p:spPr/>
        <p:txBody>
          <a:bodyPr/>
          <a:lstStyle/>
          <a:p>
            <a:r>
              <a:rPr lang="en-US" sz="3200" dirty="0" smtClean="0"/>
              <a:t>Durations at WS3</a:t>
            </a:r>
            <a:endParaRPr lang="en-US" sz="3200" dirty="0"/>
          </a:p>
        </p:txBody>
      </p:sp>
      <p:sp>
        <p:nvSpPr>
          <p:cNvPr id="5" name="Content Placeholder 4"/>
          <p:cNvSpPr>
            <a:spLocks noGrp="1"/>
          </p:cNvSpPr>
          <p:nvPr>
            <p:ph sz="quarter" idx="14"/>
          </p:nvPr>
        </p:nvSpPr>
        <p:spPr>
          <a:xfrm>
            <a:off x="457200" y="1243584"/>
            <a:ext cx="8108950" cy="3222421"/>
          </a:xfrm>
          <a:prstGeom prst="rect">
            <a:avLst/>
          </a:prstGeom>
        </p:spPr>
        <p:txBody>
          <a:bodyPr>
            <a:spAutoFit/>
          </a:bodyPr>
          <a:lstStyle/>
          <a:p>
            <a:pPr>
              <a:defRPr/>
            </a:pPr>
            <a:r>
              <a:rPr lang="en-US" sz="2000" dirty="0">
                <a:solidFill>
                  <a:srgbClr val="FF0000"/>
                </a:solidFill>
              </a:rPr>
              <a:t>AD (pCM): </a:t>
            </a:r>
            <a:r>
              <a:rPr lang="en-US" sz="2000" dirty="0" smtClean="0">
                <a:solidFill>
                  <a:srgbClr val="FF0000"/>
                </a:solidFill>
              </a:rPr>
              <a:t>42 </a:t>
            </a:r>
            <a:r>
              <a:rPr lang="en-US" sz="2000" dirty="0">
                <a:solidFill>
                  <a:srgbClr val="FF0000"/>
                </a:solidFill>
              </a:rPr>
              <a:t>days </a:t>
            </a:r>
          </a:p>
          <a:p>
            <a:pPr>
              <a:defRPr/>
            </a:pPr>
            <a:r>
              <a:rPr lang="en-US" sz="2000" dirty="0" smtClean="0">
                <a:solidFill>
                  <a:srgbClr val="FF0000"/>
                </a:solidFill>
              </a:rPr>
              <a:t>OTLD (Production): 16 </a:t>
            </a:r>
            <a:r>
              <a:rPr lang="en-US" sz="2000" dirty="0">
                <a:solidFill>
                  <a:srgbClr val="FF0000"/>
                </a:solidFill>
              </a:rPr>
              <a:t>days </a:t>
            </a:r>
          </a:p>
          <a:p>
            <a:pPr>
              <a:defRPr/>
            </a:pPr>
            <a:r>
              <a:rPr lang="en-US" sz="2000" dirty="0" smtClean="0">
                <a:solidFill>
                  <a:srgbClr val="FF0000"/>
                </a:solidFill>
              </a:rPr>
              <a:t>PTLD </a:t>
            </a:r>
            <a:r>
              <a:rPr lang="en-US" sz="2000" dirty="0">
                <a:solidFill>
                  <a:srgbClr val="FF0000"/>
                </a:solidFill>
              </a:rPr>
              <a:t>(Production): </a:t>
            </a:r>
            <a:r>
              <a:rPr lang="en-US" sz="2000" dirty="0" smtClean="0">
                <a:solidFill>
                  <a:srgbClr val="FF0000"/>
                </a:solidFill>
              </a:rPr>
              <a:t>11 days: </a:t>
            </a:r>
          </a:p>
          <a:p>
            <a:pPr marL="342900" indent="-342900">
              <a:buFont typeface="Arial" panose="020B0604020202020204" pitchFamily="34" charset="0"/>
              <a:buChar char="•"/>
              <a:defRPr/>
            </a:pPr>
            <a:r>
              <a:rPr lang="en-US" sz="2100" dirty="0" smtClean="0"/>
              <a:t>Parallel assembly tasks will be done to reduce the duration from ATLD to PTLD. </a:t>
            </a:r>
          </a:p>
          <a:p>
            <a:pPr marL="342900" indent="-342900">
              <a:buFont typeface="Arial" panose="020B0604020202020204" pitchFamily="34" charset="0"/>
              <a:buChar char="•"/>
              <a:defRPr/>
            </a:pPr>
            <a:endParaRPr lang="en-US" sz="2100" dirty="0" smtClean="0"/>
          </a:p>
          <a:p>
            <a:pPr>
              <a:defRPr/>
            </a:pPr>
            <a:endParaRPr lang="en-US" sz="2100" dirty="0"/>
          </a:p>
          <a:p>
            <a:pPr>
              <a:lnSpc>
                <a:spcPct val="90000"/>
              </a:lnSpc>
              <a:defRPr/>
            </a:pPr>
            <a:endParaRPr lang="en-US" sz="2400" dirty="0">
              <a:solidFill>
                <a:srgbClr val="FF0000"/>
              </a:solidFill>
            </a:endParaRPr>
          </a:p>
        </p:txBody>
      </p:sp>
    </p:spTree>
    <p:extLst>
      <p:ext uri="{BB962C8B-B14F-4D97-AF65-F5344CB8AC3E}">
        <p14:creationId xmlns:p14="http://schemas.microsoft.com/office/powerpoint/2010/main" val="21314154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152400" y="0"/>
            <a:ext cx="8229600" cy="838200"/>
          </a:xfrm>
        </p:spPr>
        <p:txBody>
          <a:bodyPr/>
          <a:lstStyle/>
          <a:p>
            <a:r>
              <a:rPr lang="en-US" altLang="en-US" sz="2800" dirty="0" smtClean="0"/>
              <a:t>Vacuum Vessel Assembly at CAF-ICB (WS4)</a:t>
            </a:r>
          </a:p>
        </p:txBody>
      </p:sp>
      <p:sp>
        <p:nvSpPr>
          <p:cNvPr id="31747" name="Content Placeholder 2"/>
          <p:cNvSpPr>
            <a:spLocks noGrp="1"/>
          </p:cNvSpPr>
          <p:nvPr>
            <p:ph idx="4294967295"/>
          </p:nvPr>
        </p:nvSpPr>
        <p:spPr>
          <a:xfrm>
            <a:off x="125306" y="1240130"/>
            <a:ext cx="4472820" cy="5257800"/>
          </a:xfrm>
          <a:prstGeom prst="rect">
            <a:avLst/>
          </a:prstGeom>
        </p:spPr>
        <p:txBody>
          <a:bodyPr>
            <a:noAutofit/>
          </a:bodyPr>
          <a:lstStyle/>
          <a:p>
            <a:pPr>
              <a:lnSpc>
                <a:spcPct val="90000"/>
              </a:lnSpc>
            </a:pPr>
            <a:r>
              <a:rPr lang="en-US" altLang="en-US" b="0" dirty="0" smtClean="0"/>
              <a:t>Assembly tasks: (Phase-II cont.)</a:t>
            </a:r>
          </a:p>
          <a:p>
            <a:pPr lvl="1">
              <a:lnSpc>
                <a:spcPct val="90000"/>
              </a:lnSpc>
            </a:pPr>
            <a:r>
              <a:rPr lang="en-US" altLang="en-US" sz="2400" b="0" dirty="0" smtClean="0"/>
              <a:t>Install and weld lower 50K aluminum shields </a:t>
            </a:r>
            <a:r>
              <a:rPr lang="en-US" altLang="en-US" sz="2400" b="0" dirty="0" smtClean="0">
                <a:solidFill>
                  <a:srgbClr val="FF0000"/>
                </a:solidFill>
              </a:rPr>
              <a:t>(1 day)</a:t>
            </a:r>
          </a:p>
          <a:p>
            <a:pPr lvl="1">
              <a:lnSpc>
                <a:spcPct val="90000"/>
              </a:lnSpc>
            </a:pPr>
            <a:r>
              <a:rPr lang="en-US" altLang="en-US" sz="2400" b="0" dirty="0" smtClean="0"/>
              <a:t>30 layers of MLI as pre-made blankets </a:t>
            </a:r>
            <a:r>
              <a:rPr lang="en-US" altLang="en-US" sz="2400" b="0" dirty="0" smtClean="0">
                <a:solidFill>
                  <a:srgbClr val="FF0000"/>
                </a:solidFill>
              </a:rPr>
              <a:t>(1 day)</a:t>
            </a:r>
          </a:p>
          <a:p>
            <a:pPr lvl="1">
              <a:lnSpc>
                <a:spcPct val="90000"/>
              </a:lnSpc>
            </a:pPr>
            <a:r>
              <a:rPr lang="en-US" altLang="en-US" sz="2400" b="0" dirty="0" smtClean="0"/>
              <a:t>Electrical &amp; RF checks </a:t>
            </a:r>
            <a:r>
              <a:rPr lang="en-US" altLang="en-US" sz="2400" b="0" dirty="0" smtClean="0">
                <a:solidFill>
                  <a:srgbClr val="FF0000"/>
                </a:solidFill>
              </a:rPr>
              <a:t>(2 </a:t>
            </a:r>
            <a:r>
              <a:rPr lang="en-US" altLang="en-US" sz="2400" b="0" dirty="0" err="1" smtClean="0">
                <a:solidFill>
                  <a:srgbClr val="FF0000"/>
                </a:solidFill>
              </a:rPr>
              <a:t>daya</a:t>
            </a:r>
            <a:r>
              <a:rPr lang="en-US" altLang="en-US" sz="2400" b="0" dirty="0" smtClean="0">
                <a:solidFill>
                  <a:srgbClr val="FF0000"/>
                </a:solidFill>
              </a:rPr>
              <a:t>)</a:t>
            </a:r>
          </a:p>
          <a:p>
            <a:pPr lvl="1">
              <a:lnSpc>
                <a:spcPct val="90000"/>
              </a:lnSpc>
            </a:pPr>
            <a:r>
              <a:rPr lang="en-US" altLang="en-US" sz="2400" b="0" dirty="0" smtClean="0"/>
              <a:t>Slide vacuum vessel onto the cold mass </a:t>
            </a:r>
            <a:r>
              <a:rPr lang="en-US" altLang="en-US" sz="2400" b="0" dirty="0" smtClean="0">
                <a:solidFill>
                  <a:srgbClr val="FF0000"/>
                </a:solidFill>
              </a:rPr>
              <a:t>(0.5 day)</a:t>
            </a:r>
          </a:p>
          <a:p>
            <a:pPr lvl="1">
              <a:lnSpc>
                <a:spcPct val="90000"/>
              </a:lnSpc>
            </a:pPr>
            <a:r>
              <a:rPr lang="en-US" altLang="en-US" sz="2400" dirty="0" smtClean="0"/>
              <a:t>Assemble cold mass supports </a:t>
            </a:r>
            <a:r>
              <a:rPr lang="en-US" altLang="en-US" sz="2400" dirty="0" smtClean="0">
                <a:solidFill>
                  <a:srgbClr val="FF0000"/>
                </a:solidFill>
              </a:rPr>
              <a:t>(0.5 day)</a:t>
            </a:r>
            <a:endParaRPr lang="en-US" altLang="en-US" sz="2400" b="0" dirty="0" smtClean="0">
              <a:solidFill>
                <a:srgbClr val="FF0000"/>
              </a:solidFill>
            </a:endParaRPr>
          </a:p>
          <a:p>
            <a:pPr lvl="1">
              <a:lnSpc>
                <a:spcPct val="90000"/>
              </a:lnSpc>
            </a:pPr>
            <a:r>
              <a:rPr lang="en-US" altLang="en-US" sz="2400" b="0" dirty="0" smtClean="0"/>
              <a:t>Align cold mass to the vacuum vessel and transfer to external fiducials (laser tracker) </a:t>
            </a:r>
            <a:r>
              <a:rPr lang="en-US" altLang="en-US" sz="2400" b="0" dirty="0" smtClean="0">
                <a:solidFill>
                  <a:srgbClr val="FF0000"/>
                </a:solidFill>
              </a:rPr>
              <a:t>(2 days)</a:t>
            </a:r>
          </a:p>
          <a:p>
            <a:pPr marL="233362" lvl="1" indent="0">
              <a:lnSpc>
                <a:spcPct val="90000"/>
              </a:lnSpc>
              <a:buNone/>
            </a:pPr>
            <a:endParaRPr lang="en-US" altLang="en-US" sz="2400" b="0" dirty="0" smtClean="0">
              <a:solidFill>
                <a:srgbClr val="FF0000"/>
              </a:solidFill>
            </a:endParaRPr>
          </a:p>
          <a:p>
            <a:pPr marL="233362" lvl="1" indent="0">
              <a:lnSpc>
                <a:spcPct val="90000"/>
              </a:lnSpc>
              <a:buNone/>
            </a:pPr>
            <a:endParaRPr lang="en-US" altLang="en-US" sz="3200" dirty="0" smtClean="0">
              <a:solidFill>
                <a:srgbClr val="FF0000"/>
              </a:solidFill>
            </a:endParaRPr>
          </a:p>
          <a:p>
            <a:endParaRPr lang="en-US" altLang="en-US" b="0" dirty="0" smtClean="0"/>
          </a:p>
        </p:txBody>
      </p:sp>
      <p:sp>
        <p:nvSpPr>
          <p:cNvPr id="4" name="Slide Number Placeholder 3"/>
          <p:cNvSpPr>
            <a:spLocks noGrp="1"/>
          </p:cNvSpPr>
          <p:nvPr>
            <p:ph type="sldNum" sz="quarter" idx="4294967295"/>
          </p:nvPr>
        </p:nvSpPr>
        <p:spPr>
          <a:xfrm>
            <a:off x="6781800" y="6477000"/>
            <a:ext cx="1905000" cy="304800"/>
          </a:xfrm>
          <a:prstGeom prst="rect">
            <a:avLst/>
          </a:prstGeom>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fld id="{73777933-7DF6-4D59-A8A7-4F20B35AAC06}" type="slidenum">
              <a:rPr lang="en-US" altLang="en-US" sz="1000">
                <a:solidFill>
                  <a:srgbClr val="800000"/>
                </a:solidFill>
                <a:latin typeface="Arial Rounded MT Bold" panose="020F0704030504030204" pitchFamily="34" charset="0"/>
              </a:rPr>
              <a:pPr algn="r"/>
              <a:t>21</a:t>
            </a:fld>
            <a:endParaRPr lang="en-US" altLang="en-US" sz="1000" dirty="0">
              <a:latin typeface="Times" panose="02020603050405020304" pitchFamily="18" charset="0"/>
            </a:endParaRPr>
          </a:p>
        </p:txBody>
      </p:sp>
      <p:pic>
        <p:nvPicPr>
          <p:cNvPr id="3" name="Picture 2"/>
          <p:cNvPicPr>
            <a:picLocks noChangeAspect="1"/>
          </p:cNvPicPr>
          <p:nvPr/>
        </p:nvPicPr>
        <p:blipFill>
          <a:blip r:embed="rId2"/>
          <a:stretch>
            <a:fillRect/>
          </a:stretch>
        </p:blipFill>
        <p:spPr>
          <a:xfrm>
            <a:off x="4839917" y="1240130"/>
            <a:ext cx="3542083" cy="5450296"/>
          </a:xfrm>
          <a:prstGeom prst="rect">
            <a:avLst/>
          </a:prstGeom>
        </p:spPr>
      </p:pic>
    </p:spTree>
    <p:extLst>
      <p:ext uri="{BB962C8B-B14F-4D97-AF65-F5344CB8AC3E}">
        <p14:creationId xmlns:p14="http://schemas.microsoft.com/office/powerpoint/2010/main" val="24353163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22</a:t>
            </a:fld>
            <a:endParaRPr lang="en-US" dirty="0"/>
          </a:p>
        </p:txBody>
      </p:sp>
      <p:sp>
        <p:nvSpPr>
          <p:cNvPr id="3" name="Title 2"/>
          <p:cNvSpPr>
            <a:spLocks noGrp="1"/>
          </p:cNvSpPr>
          <p:nvPr>
            <p:ph type="title"/>
          </p:nvPr>
        </p:nvSpPr>
        <p:spPr/>
        <p:txBody>
          <a:bodyPr/>
          <a:lstStyle/>
          <a:p>
            <a:r>
              <a:rPr lang="en-US" sz="3200" dirty="0" smtClean="0"/>
              <a:t>Durations at WS4</a:t>
            </a:r>
            <a:endParaRPr lang="en-US" sz="3200" dirty="0"/>
          </a:p>
        </p:txBody>
      </p:sp>
      <p:sp>
        <p:nvSpPr>
          <p:cNvPr id="5" name="Content Placeholder 4"/>
          <p:cNvSpPr>
            <a:spLocks noGrp="1"/>
          </p:cNvSpPr>
          <p:nvPr>
            <p:ph sz="quarter" idx="14"/>
          </p:nvPr>
        </p:nvSpPr>
        <p:spPr>
          <a:xfrm>
            <a:off x="457200" y="1243584"/>
            <a:ext cx="8108950" cy="2408352"/>
          </a:xfrm>
          <a:prstGeom prst="rect">
            <a:avLst/>
          </a:prstGeom>
        </p:spPr>
        <p:txBody>
          <a:bodyPr>
            <a:spAutoFit/>
          </a:bodyPr>
          <a:lstStyle/>
          <a:p>
            <a:pPr>
              <a:defRPr/>
            </a:pPr>
            <a:r>
              <a:rPr lang="en-US" sz="2000" dirty="0">
                <a:solidFill>
                  <a:srgbClr val="FF0000"/>
                </a:solidFill>
              </a:rPr>
              <a:t>AD (pCM): </a:t>
            </a:r>
            <a:r>
              <a:rPr lang="en-US" sz="2000" dirty="0" smtClean="0">
                <a:solidFill>
                  <a:srgbClr val="FF0000"/>
                </a:solidFill>
              </a:rPr>
              <a:t>11 </a:t>
            </a:r>
            <a:r>
              <a:rPr lang="en-US" sz="2000" dirty="0">
                <a:solidFill>
                  <a:srgbClr val="FF0000"/>
                </a:solidFill>
              </a:rPr>
              <a:t>days </a:t>
            </a:r>
          </a:p>
          <a:p>
            <a:pPr>
              <a:defRPr/>
            </a:pPr>
            <a:r>
              <a:rPr lang="en-US" sz="2000" dirty="0" smtClean="0">
                <a:solidFill>
                  <a:srgbClr val="FF0000"/>
                </a:solidFill>
              </a:rPr>
              <a:t>OTLD (Production): 7 </a:t>
            </a:r>
            <a:r>
              <a:rPr lang="en-US" sz="2000" dirty="0">
                <a:solidFill>
                  <a:srgbClr val="FF0000"/>
                </a:solidFill>
              </a:rPr>
              <a:t>days </a:t>
            </a:r>
          </a:p>
          <a:p>
            <a:pPr>
              <a:defRPr/>
            </a:pPr>
            <a:r>
              <a:rPr lang="en-US" sz="2000" dirty="0" smtClean="0">
                <a:solidFill>
                  <a:srgbClr val="FF0000"/>
                </a:solidFill>
              </a:rPr>
              <a:t>PTLD </a:t>
            </a:r>
            <a:r>
              <a:rPr lang="en-US" sz="2000" dirty="0">
                <a:solidFill>
                  <a:srgbClr val="FF0000"/>
                </a:solidFill>
              </a:rPr>
              <a:t>(Production): 7</a:t>
            </a:r>
            <a:r>
              <a:rPr lang="en-US" sz="2000" dirty="0" smtClean="0">
                <a:solidFill>
                  <a:srgbClr val="FF0000"/>
                </a:solidFill>
              </a:rPr>
              <a:t> days </a:t>
            </a:r>
          </a:p>
          <a:p>
            <a:pPr marL="342900" indent="-342900">
              <a:buFont typeface="Arial" panose="020B0604020202020204" pitchFamily="34" charset="0"/>
              <a:buChar char="•"/>
              <a:defRPr/>
            </a:pPr>
            <a:endParaRPr lang="en-US" sz="2100" dirty="0" smtClean="0"/>
          </a:p>
          <a:p>
            <a:pPr>
              <a:defRPr/>
            </a:pPr>
            <a:endParaRPr lang="en-US" sz="2100" dirty="0"/>
          </a:p>
          <a:p>
            <a:pPr>
              <a:lnSpc>
                <a:spcPct val="90000"/>
              </a:lnSpc>
              <a:defRPr/>
            </a:pPr>
            <a:endParaRPr lang="en-US" sz="2400" dirty="0">
              <a:solidFill>
                <a:srgbClr val="FF0000"/>
              </a:solidFill>
            </a:endParaRPr>
          </a:p>
        </p:txBody>
      </p:sp>
    </p:spTree>
    <p:extLst>
      <p:ext uri="{BB962C8B-B14F-4D97-AF65-F5344CB8AC3E}">
        <p14:creationId xmlns:p14="http://schemas.microsoft.com/office/powerpoint/2010/main" val="14478334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533400" y="0"/>
            <a:ext cx="7391400" cy="762000"/>
          </a:xfrm>
        </p:spPr>
        <p:txBody>
          <a:bodyPr/>
          <a:lstStyle/>
          <a:p>
            <a:r>
              <a:rPr lang="en-US" altLang="en-US" sz="3200" dirty="0" smtClean="0"/>
              <a:t>Final Assembly Phase-III (WS5)</a:t>
            </a:r>
          </a:p>
        </p:txBody>
      </p:sp>
      <p:sp>
        <p:nvSpPr>
          <p:cNvPr id="3" name="Content Placeholder 2"/>
          <p:cNvSpPr>
            <a:spLocks noGrp="1"/>
          </p:cNvSpPr>
          <p:nvPr>
            <p:ph idx="4294967295"/>
          </p:nvPr>
        </p:nvSpPr>
        <p:spPr>
          <a:xfrm>
            <a:off x="0" y="1068977"/>
            <a:ext cx="5503817" cy="5712824"/>
          </a:xfrm>
          <a:prstGeom prst="rect">
            <a:avLst/>
          </a:prstGeom>
        </p:spPr>
        <p:txBody>
          <a:bodyPr>
            <a:noAutofit/>
          </a:bodyPr>
          <a:lstStyle/>
          <a:p>
            <a:pPr lvl="1">
              <a:lnSpc>
                <a:spcPct val="90000"/>
              </a:lnSpc>
              <a:defRPr/>
            </a:pPr>
            <a:endParaRPr lang="en-US" b="0" dirty="0" smtClean="0"/>
          </a:p>
          <a:p>
            <a:pPr lvl="1">
              <a:lnSpc>
                <a:spcPct val="90000"/>
              </a:lnSpc>
            </a:pPr>
            <a:r>
              <a:rPr lang="en-US" altLang="en-US" i="1" dirty="0"/>
              <a:t>Weld JT/Cooldown valves </a:t>
            </a:r>
            <a:r>
              <a:rPr lang="en-US" altLang="en-US" dirty="0" smtClean="0">
                <a:solidFill>
                  <a:srgbClr val="FF0000"/>
                </a:solidFill>
              </a:rPr>
              <a:t>(0.5 </a:t>
            </a:r>
            <a:r>
              <a:rPr lang="en-US" altLang="en-US" dirty="0">
                <a:solidFill>
                  <a:srgbClr val="FF0000"/>
                </a:solidFill>
              </a:rPr>
              <a:t>day)</a:t>
            </a:r>
          </a:p>
          <a:p>
            <a:pPr lvl="1">
              <a:lnSpc>
                <a:spcPct val="90000"/>
              </a:lnSpc>
            </a:pPr>
            <a:r>
              <a:rPr lang="en-US" altLang="en-US" dirty="0"/>
              <a:t>Leak </a:t>
            </a:r>
            <a:r>
              <a:rPr lang="en-US" altLang="en-US" dirty="0" smtClean="0"/>
              <a:t>check </a:t>
            </a:r>
            <a:r>
              <a:rPr lang="en-US" altLang="en-US" dirty="0" smtClean="0">
                <a:solidFill>
                  <a:srgbClr val="FF0000"/>
                </a:solidFill>
              </a:rPr>
              <a:t>(2 days)</a:t>
            </a:r>
          </a:p>
          <a:p>
            <a:pPr lvl="1">
              <a:lnSpc>
                <a:spcPct val="90000"/>
              </a:lnSpc>
            </a:pPr>
            <a:r>
              <a:rPr lang="en-US" altLang="en-US" i="1" dirty="0" smtClean="0"/>
              <a:t>X-ray</a:t>
            </a:r>
            <a:r>
              <a:rPr lang="en-US" altLang="en-US" dirty="0" smtClean="0">
                <a:solidFill>
                  <a:srgbClr val="FF0000"/>
                </a:solidFill>
              </a:rPr>
              <a:t> (0.5 day, weekend)</a:t>
            </a:r>
          </a:p>
          <a:p>
            <a:pPr lvl="1">
              <a:lnSpc>
                <a:spcPct val="90000"/>
              </a:lnSpc>
            </a:pPr>
            <a:r>
              <a:rPr lang="en-US" altLang="en-US" i="1" dirty="0" smtClean="0"/>
              <a:t>Pressure tests </a:t>
            </a:r>
            <a:r>
              <a:rPr lang="en-US" altLang="en-US" dirty="0" smtClean="0">
                <a:solidFill>
                  <a:srgbClr val="FF0000"/>
                </a:solidFill>
              </a:rPr>
              <a:t>(0.5 day weekend)</a:t>
            </a:r>
            <a:endParaRPr lang="en-US" altLang="en-US" dirty="0">
              <a:solidFill>
                <a:srgbClr val="FF0000"/>
              </a:solidFill>
            </a:endParaRPr>
          </a:p>
          <a:p>
            <a:pPr lvl="1">
              <a:lnSpc>
                <a:spcPct val="90000"/>
              </a:lnSpc>
              <a:defRPr/>
            </a:pPr>
            <a:r>
              <a:rPr lang="en-US" b="0" dirty="0" smtClean="0"/>
              <a:t>Install warm part of the fundamental power couplers and leak check </a:t>
            </a:r>
            <a:r>
              <a:rPr lang="en-US" b="0" dirty="0" smtClean="0">
                <a:solidFill>
                  <a:srgbClr val="FF0000"/>
                </a:solidFill>
              </a:rPr>
              <a:t>(8 days)</a:t>
            </a:r>
          </a:p>
          <a:p>
            <a:pPr lvl="1">
              <a:lnSpc>
                <a:spcPct val="90000"/>
              </a:lnSpc>
              <a:defRPr/>
            </a:pPr>
            <a:r>
              <a:rPr lang="en-US" dirty="0" smtClean="0"/>
              <a:t>Install FPC waveguides and tuner motors </a:t>
            </a:r>
            <a:r>
              <a:rPr lang="en-US" dirty="0" smtClean="0">
                <a:solidFill>
                  <a:srgbClr val="FF0000"/>
                </a:solidFill>
              </a:rPr>
              <a:t>(2 days)</a:t>
            </a:r>
            <a:endParaRPr lang="en-US" b="0" dirty="0" smtClean="0">
              <a:solidFill>
                <a:srgbClr val="FF0000"/>
              </a:solidFill>
            </a:endParaRPr>
          </a:p>
          <a:p>
            <a:pPr lvl="1">
              <a:lnSpc>
                <a:spcPct val="90000"/>
              </a:lnSpc>
              <a:defRPr/>
            </a:pPr>
            <a:r>
              <a:rPr lang="en-US" b="0" dirty="0" smtClean="0"/>
              <a:t>Route &amp; terminate  instrumentations wires and RF cables to the feedthrough flanges </a:t>
            </a:r>
            <a:r>
              <a:rPr lang="en-US" b="0" dirty="0" smtClean="0">
                <a:solidFill>
                  <a:srgbClr val="FF0000"/>
                </a:solidFill>
              </a:rPr>
              <a:t>(3 days)</a:t>
            </a:r>
          </a:p>
          <a:p>
            <a:pPr lvl="1">
              <a:lnSpc>
                <a:spcPct val="90000"/>
              </a:lnSpc>
              <a:defRPr/>
            </a:pPr>
            <a:r>
              <a:rPr lang="en-US" b="0" dirty="0" smtClean="0"/>
              <a:t>Install coupler pumping lines, pumps &amp; leak check, leave under vacuum </a:t>
            </a:r>
            <a:r>
              <a:rPr lang="en-US" b="0" dirty="0" smtClean="0">
                <a:solidFill>
                  <a:srgbClr val="FF0000"/>
                </a:solidFill>
              </a:rPr>
              <a:t>(2 days)</a:t>
            </a:r>
          </a:p>
          <a:p>
            <a:pPr lvl="1">
              <a:lnSpc>
                <a:spcPct val="90000"/>
              </a:lnSpc>
              <a:defRPr/>
            </a:pPr>
            <a:r>
              <a:rPr lang="en-US" dirty="0" smtClean="0"/>
              <a:t>Leak check beamline vacuum, leave under vacuum </a:t>
            </a:r>
            <a:r>
              <a:rPr lang="en-US" dirty="0" smtClean="0">
                <a:solidFill>
                  <a:srgbClr val="FF0000"/>
                </a:solidFill>
              </a:rPr>
              <a:t>(1 day)</a:t>
            </a:r>
            <a:endParaRPr lang="en-US" b="0" dirty="0" smtClean="0">
              <a:solidFill>
                <a:srgbClr val="FF0000"/>
              </a:solidFill>
            </a:endParaRPr>
          </a:p>
          <a:p>
            <a:pPr lvl="1">
              <a:lnSpc>
                <a:spcPct val="90000"/>
              </a:lnSpc>
              <a:defRPr/>
            </a:pPr>
            <a:r>
              <a:rPr lang="en-US" b="0" i="1" dirty="0" smtClean="0"/>
              <a:t>Pump down and leak check insulating vacuum </a:t>
            </a:r>
            <a:r>
              <a:rPr lang="en-US" b="0" dirty="0" smtClean="0">
                <a:solidFill>
                  <a:srgbClr val="FF0000"/>
                </a:solidFill>
              </a:rPr>
              <a:t>(5 days)</a:t>
            </a:r>
          </a:p>
          <a:p>
            <a:pPr marL="233362" lvl="1" indent="0">
              <a:lnSpc>
                <a:spcPct val="90000"/>
              </a:lnSpc>
              <a:buNone/>
              <a:defRPr/>
            </a:pPr>
            <a:endParaRPr lang="en-US" dirty="0" smtClean="0">
              <a:solidFill>
                <a:srgbClr val="FF0000"/>
              </a:solidFill>
            </a:endParaRPr>
          </a:p>
          <a:p>
            <a:pPr lvl="1">
              <a:lnSpc>
                <a:spcPct val="90000"/>
              </a:lnSpc>
              <a:defRPr/>
            </a:pPr>
            <a:endParaRPr lang="en-US" b="0" dirty="0"/>
          </a:p>
          <a:p>
            <a:pPr lvl="1">
              <a:lnSpc>
                <a:spcPct val="90000"/>
              </a:lnSpc>
              <a:defRPr/>
            </a:pPr>
            <a:endParaRPr lang="en-US" b="0" dirty="0" smtClean="0"/>
          </a:p>
          <a:p>
            <a:pPr>
              <a:defRPr/>
            </a:pPr>
            <a:endParaRPr lang="en-US" sz="2200" dirty="0"/>
          </a:p>
        </p:txBody>
      </p:sp>
      <p:sp>
        <p:nvSpPr>
          <p:cNvPr id="4" name="Slide Number Placeholder 3"/>
          <p:cNvSpPr>
            <a:spLocks noGrp="1"/>
          </p:cNvSpPr>
          <p:nvPr>
            <p:ph type="sldNum" sz="quarter" idx="4294967295"/>
          </p:nvPr>
        </p:nvSpPr>
        <p:spPr>
          <a:xfrm>
            <a:off x="6781800" y="6477000"/>
            <a:ext cx="1905000" cy="304800"/>
          </a:xfrm>
          <a:prstGeom prst="rect">
            <a:avLst/>
          </a:prstGeom>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fld id="{8A785196-5DB7-4813-B028-B75EE14E9ED0}" type="slidenum">
              <a:rPr lang="en-US" altLang="en-US" sz="1000">
                <a:solidFill>
                  <a:srgbClr val="800000"/>
                </a:solidFill>
                <a:latin typeface="Arial Rounded MT Bold" panose="020F0704030504030204" pitchFamily="34" charset="0"/>
              </a:rPr>
              <a:pPr algn="r"/>
              <a:t>23</a:t>
            </a:fld>
            <a:endParaRPr lang="en-US" altLang="en-US" sz="1000" dirty="0">
              <a:latin typeface="Times" panose="02020603050405020304" pitchFamily="18" charset="0"/>
            </a:endParaRPr>
          </a:p>
        </p:txBody>
      </p:sp>
      <p:pic>
        <p:nvPicPr>
          <p:cNvPr id="6" name="Picture 5"/>
          <p:cNvPicPr>
            <a:picLocks noChangeAspect="1"/>
          </p:cNvPicPr>
          <p:nvPr/>
        </p:nvPicPr>
        <p:blipFill>
          <a:blip r:embed="rId2"/>
          <a:stretch>
            <a:fillRect/>
          </a:stretch>
        </p:blipFill>
        <p:spPr>
          <a:xfrm>
            <a:off x="5693406" y="898650"/>
            <a:ext cx="2560542" cy="5883150"/>
          </a:xfrm>
          <a:prstGeom prst="rect">
            <a:avLst/>
          </a:prstGeom>
        </p:spPr>
      </p:pic>
    </p:spTree>
    <p:extLst>
      <p:ext uri="{BB962C8B-B14F-4D97-AF65-F5344CB8AC3E}">
        <p14:creationId xmlns:p14="http://schemas.microsoft.com/office/powerpoint/2010/main" val="28184460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24</a:t>
            </a:fld>
            <a:endParaRPr lang="en-US" dirty="0"/>
          </a:p>
        </p:txBody>
      </p:sp>
      <p:sp>
        <p:nvSpPr>
          <p:cNvPr id="3" name="Title 2"/>
          <p:cNvSpPr>
            <a:spLocks noGrp="1"/>
          </p:cNvSpPr>
          <p:nvPr>
            <p:ph type="title"/>
          </p:nvPr>
        </p:nvSpPr>
        <p:spPr/>
        <p:txBody>
          <a:bodyPr/>
          <a:lstStyle/>
          <a:p>
            <a:r>
              <a:rPr lang="en-US" sz="3200" dirty="0" smtClean="0"/>
              <a:t>Durations at WS5</a:t>
            </a:r>
            <a:endParaRPr lang="en-US" sz="3200" dirty="0"/>
          </a:p>
        </p:txBody>
      </p:sp>
      <p:sp>
        <p:nvSpPr>
          <p:cNvPr id="5" name="Content Placeholder 4"/>
          <p:cNvSpPr>
            <a:spLocks noGrp="1"/>
          </p:cNvSpPr>
          <p:nvPr>
            <p:ph sz="quarter" idx="14"/>
          </p:nvPr>
        </p:nvSpPr>
        <p:spPr>
          <a:xfrm>
            <a:off x="457200" y="1243584"/>
            <a:ext cx="8108950" cy="3222421"/>
          </a:xfrm>
          <a:prstGeom prst="rect">
            <a:avLst/>
          </a:prstGeom>
        </p:spPr>
        <p:txBody>
          <a:bodyPr>
            <a:spAutoFit/>
          </a:bodyPr>
          <a:lstStyle/>
          <a:p>
            <a:pPr>
              <a:defRPr/>
            </a:pPr>
            <a:r>
              <a:rPr lang="en-US" sz="2000" dirty="0">
                <a:solidFill>
                  <a:srgbClr val="FF0000"/>
                </a:solidFill>
              </a:rPr>
              <a:t>AD (pCM): </a:t>
            </a:r>
            <a:r>
              <a:rPr lang="en-US" sz="2000" dirty="0" smtClean="0">
                <a:solidFill>
                  <a:srgbClr val="FF0000"/>
                </a:solidFill>
              </a:rPr>
              <a:t>39 days </a:t>
            </a:r>
            <a:endParaRPr lang="en-US" sz="2000" dirty="0">
              <a:solidFill>
                <a:srgbClr val="FF0000"/>
              </a:solidFill>
            </a:endParaRPr>
          </a:p>
          <a:p>
            <a:pPr>
              <a:defRPr/>
            </a:pPr>
            <a:r>
              <a:rPr lang="en-US" sz="2000" dirty="0" smtClean="0">
                <a:solidFill>
                  <a:srgbClr val="FF0000"/>
                </a:solidFill>
              </a:rPr>
              <a:t>OTLD (Production): 23.5 days </a:t>
            </a:r>
            <a:endParaRPr lang="en-US" sz="2000" dirty="0">
              <a:solidFill>
                <a:srgbClr val="FF0000"/>
              </a:solidFill>
            </a:endParaRPr>
          </a:p>
          <a:p>
            <a:pPr>
              <a:defRPr/>
            </a:pPr>
            <a:r>
              <a:rPr lang="en-US" sz="2000" dirty="0" smtClean="0">
                <a:solidFill>
                  <a:srgbClr val="FF0000"/>
                </a:solidFill>
              </a:rPr>
              <a:t>PTLD </a:t>
            </a:r>
            <a:r>
              <a:rPr lang="en-US" sz="2000" dirty="0">
                <a:solidFill>
                  <a:srgbClr val="FF0000"/>
                </a:solidFill>
              </a:rPr>
              <a:t>(Production): </a:t>
            </a:r>
            <a:r>
              <a:rPr lang="en-US" sz="2000" dirty="0" smtClean="0">
                <a:solidFill>
                  <a:srgbClr val="FF0000"/>
                </a:solidFill>
              </a:rPr>
              <a:t>15 days: </a:t>
            </a:r>
          </a:p>
          <a:p>
            <a:pPr marL="342900" indent="-342900">
              <a:buFont typeface="Arial" panose="020B0604020202020204" pitchFamily="34" charset="0"/>
              <a:buChar char="•"/>
              <a:defRPr/>
            </a:pPr>
            <a:r>
              <a:rPr lang="en-US" sz="2100" dirty="0" smtClean="0"/>
              <a:t>Parallel assembly tasks will be done to reduce the duration from OTLD to PTLD. </a:t>
            </a:r>
          </a:p>
          <a:p>
            <a:pPr marL="342900" indent="-342900">
              <a:buFont typeface="Arial" panose="020B0604020202020204" pitchFamily="34" charset="0"/>
              <a:buChar char="•"/>
              <a:defRPr/>
            </a:pPr>
            <a:endParaRPr lang="en-US" sz="2100" dirty="0" smtClean="0"/>
          </a:p>
          <a:p>
            <a:pPr>
              <a:defRPr/>
            </a:pPr>
            <a:endParaRPr lang="en-US" sz="2100" dirty="0"/>
          </a:p>
          <a:p>
            <a:pPr>
              <a:lnSpc>
                <a:spcPct val="90000"/>
              </a:lnSpc>
              <a:defRPr/>
            </a:pPr>
            <a:endParaRPr lang="en-US" sz="2400" dirty="0">
              <a:solidFill>
                <a:srgbClr val="FF0000"/>
              </a:solidFill>
            </a:endParaRPr>
          </a:p>
        </p:txBody>
      </p:sp>
    </p:spTree>
    <p:extLst>
      <p:ext uri="{BB962C8B-B14F-4D97-AF65-F5344CB8AC3E}">
        <p14:creationId xmlns:p14="http://schemas.microsoft.com/office/powerpoint/2010/main" val="39798770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6781800" y="6477000"/>
            <a:ext cx="1905000" cy="304800"/>
          </a:xfrm>
          <a:prstGeom prst="rect">
            <a:avLst/>
          </a:prstGeom>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fld id="{E797F1FB-AF91-43CC-943A-9F1C51055F3E}" type="slidenum">
              <a:rPr lang="en-US" altLang="en-US" sz="1000">
                <a:solidFill>
                  <a:srgbClr val="800000"/>
                </a:solidFill>
                <a:latin typeface="Arial Rounded MT Bold" panose="020F0704030504030204" pitchFamily="34" charset="0"/>
              </a:rPr>
              <a:pPr algn="r"/>
              <a:t>25</a:t>
            </a:fld>
            <a:endParaRPr lang="en-US" altLang="en-US" sz="1000" dirty="0">
              <a:latin typeface="Times" panose="02020603050405020304" pitchFamily="18" charset="0"/>
            </a:endParaRPr>
          </a:p>
        </p:txBody>
      </p:sp>
      <p:sp>
        <p:nvSpPr>
          <p:cNvPr id="33795" name="Rectangle 2"/>
          <p:cNvSpPr>
            <a:spLocks noGrp="1" noChangeArrowheads="1"/>
          </p:cNvSpPr>
          <p:nvPr>
            <p:ph type="title"/>
          </p:nvPr>
        </p:nvSpPr>
        <p:spPr>
          <a:xfrm>
            <a:off x="371474" y="149302"/>
            <a:ext cx="8772525" cy="762000"/>
          </a:xfrm>
        </p:spPr>
        <p:txBody>
          <a:bodyPr/>
          <a:lstStyle/>
          <a:p>
            <a:r>
              <a:rPr lang="en-US" altLang="en-US" sz="3000" dirty="0" smtClean="0"/>
              <a:t>Cryomodule Prep &amp; Transport to CMTS (WS6)</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3335" y="3224672"/>
            <a:ext cx="2978059" cy="2332244"/>
          </a:xfrm>
          <a:prstGeom prst="rect">
            <a:avLst/>
          </a:prstGeom>
        </p:spPr>
      </p:pic>
      <p:sp>
        <p:nvSpPr>
          <p:cNvPr id="11" name="TextBox 10"/>
          <p:cNvSpPr txBox="1"/>
          <p:nvPr/>
        </p:nvSpPr>
        <p:spPr>
          <a:xfrm>
            <a:off x="6911394" y="3622470"/>
            <a:ext cx="2275114" cy="1754326"/>
          </a:xfrm>
          <a:prstGeom prst="rect">
            <a:avLst/>
          </a:prstGeom>
          <a:noFill/>
        </p:spPr>
        <p:txBody>
          <a:bodyPr wrap="square" rtlCol="0">
            <a:spAutoFit/>
          </a:bodyPr>
          <a:lstStyle/>
          <a:p>
            <a:r>
              <a:rPr lang="en-US" dirty="0" smtClean="0"/>
              <a:t>LCLS-II module shipping fixture is requested to be available for CM transport at Fermilab</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18" y="1212028"/>
            <a:ext cx="3578034" cy="201264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18" y="3365116"/>
            <a:ext cx="3576320" cy="201168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5049" y="1190820"/>
            <a:ext cx="3653438" cy="2055059"/>
          </a:xfrm>
          <a:prstGeom prst="rect">
            <a:avLst/>
          </a:prstGeom>
        </p:spPr>
      </p:pic>
      <p:sp>
        <p:nvSpPr>
          <p:cNvPr id="7" name="TextBox 6"/>
          <p:cNvSpPr txBox="1"/>
          <p:nvPr/>
        </p:nvSpPr>
        <p:spPr>
          <a:xfrm>
            <a:off x="0" y="5394423"/>
            <a:ext cx="4527933" cy="1477328"/>
          </a:xfrm>
          <a:prstGeom prst="rect">
            <a:avLst/>
          </a:prstGeom>
          <a:noFill/>
        </p:spPr>
        <p:txBody>
          <a:bodyPr wrap="square" rtlCol="0">
            <a:spAutoFit/>
          </a:bodyPr>
          <a:lstStyle/>
          <a:p>
            <a:r>
              <a:rPr lang="en-US" dirty="0" smtClean="0"/>
              <a:t>LCLS-II fully assembled CM barely fits into the ILC CM transport frame. We managed to transport pCM with partial disassembly of the transport frame and some modifications of the lifting fixture</a:t>
            </a:r>
            <a:endParaRPr lang="en-US" dirty="0"/>
          </a:p>
        </p:txBody>
      </p:sp>
      <p:sp>
        <p:nvSpPr>
          <p:cNvPr id="8" name="Rectangle 7"/>
          <p:cNvSpPr/>
          <p:nvPr/>
        </p:nvSpPr>
        <p:spPr>
          <a:xfrm>
            <a:off x="4837739" y="5553670"/>
            <a:ext cx="3365735" cy="1015663"/>
          </a:xfrm>
          <a:prstGeom prst="rect">
            <a:avLst/>
          </a:prstGeom>
        </p:spPr>
        <p:txBody>
          <a:bodyPr wrap="square">
            <a:spAutoFit/>
          </a:bodyPr>
          <a:lstStyle/>
          <a:p>
            <a:pPr>
              <a:defRPr/>
            </a:pPr>
            <a:r>
              <a:rPr lang="en-US" sz="2000" dirty="0">
                <a:solidFill>
                  <a:srgbClr val="FF0000"/>
                </a:solidFill>
              </a:rPr>
              <a:t>AD (pCM): 2</a:t>
            </a:r>
            <a:r>
              <a:rPr lang="en-US" sz="2000" dirty="0" smtClean="0">
                <a:solidFill>
                  <a:srgbClr val="FF0000"/>
                </a:solidFill>
              </a:rPr>
              <a:t> days </a:t>
            </a:r>
            <a:endParaRPr lang="en-US" sz="2000" dirty="0">
              <a:solidFill>
                <a:srgbClr val="FF0000"/>
              </a:solidFill>
            </a:endParaRPr>
          </a:p>
          <a:p>
            <a:pPr>
              <a:defRPr/>
            </a:pPr>
            <a:r>
              <a:rPr lang="en-US" sz="2000" dirty="0">
                <a:solidFill>
                  <a:srgbClr val="FF0000"/>
                </a:solidFill>
              </a:rPr>
              <a:t>OTLD (Production): </a:t>
            </a:r>
            <a:r>
              <a:rPr lang="en-US" sz="2000" dirty="0" smtClean="0">
                <a:solidFill>
                  <a:srgbClr val="FF0000"/>
                </a:solidFill>
              </a:rPr>
              <a:t>1 day </a:t>
            </a:r>
            <a:endParaRPr lang="en-US" sz="2000" dirty="0">
              <a:solidFill>
                <a:srgbClr val="FF0000"/>
              </a:solidFill>
            </a:endParaRPr>
          </a:p>
          <a:p>
            <a:pPr>
              <a:defRPr/>
            </a:pPr>
            <a:r>
              <a:rPr lang="en-US" sz="2000" dirty="0">
                <a:solidFill>
                  <a:srgbClr val="FF0000"/>
                </a:solidFill>
              </a:rPr>
              <a:t>PTLD (Production): </a:t>
            </a:r>
            <a:r>
              <a:rPr lang="en-US" sz="2000" dirty="0" smtClean="0">
                <a:solidFill>
                  <a:srgbClr val="FF0000"/>
                </a:solidFill>
              </a:rPr>
              <a:t>1 day </a:t>
            </a:r>
            <a:endParaRPr lang="en-US" sz="2000" dirty="0">
              <a:solidFill>
                <a:srgbClr val="FF0000"/>
              </a:solidFill>
            </a:endParaRPr>
          </a:p>
        </p:txBody>
      </p:sp>
    </p:spTree>
    <p:extLst>
      <p:ext uri="{BB962C8B-B14F-4D97-AF65-F5344CB8AC3E}">
        <p14:creationId xmlns:p14="http://schemas.microsoft.com/office/powerpoint/2010/main" val="12866328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251" y="228600"/>
            <a:ext cx="8484325" cy="685800"/>
          </a:xfrm>
        </p:spPr>
        <p:txBody>
          <a:bodyPr/>
          <a:lstStyle/>
          <a:p>
            <a:r>
              <a:rPr lang="en-US" sz="2800" dirty="0" smtClean="0"/>
              <a:t>Production Throughput Goal (based on the PTLD)</a:t>
            </a:r>
            <a:endParaRPr lang="en-US" sz="2800" b="1" dirty="0"/>
          </a:p>
        </p:txBody>
      </p:sp>
      <p:sp>
        <p:nvSpPr>
          <p:cNvPr id="3" name="Content Placeholder 2"/>
          <p:cNvSpPr>
            <a:spLocks noGrp="1"/>
          </p:cNvSpPr>
          <p:nvPr>
            <p:ph idx="4294967295"/>
          </p:nvPr>
        </p:nvSpPr>
        <p:spPr>
          <a:xfrm>
            <a:off x="296091" y="1283228"/>
            <a:ext cx="8708572" cy="5326577"/>
          </a:xfrm>
          <a:prstGeom prst="rect">
            <a:avLst/>
          </a:prstGeom>
          <a:solidFill>
            <a:schemeClr val="bg1"/>
          </a:solidFill>
          <a:ln>
            <a:noFill/>
          </a:ln>
        </p:spPr>
        <p:txBody>
          <a:bodyPr>
            <a:normAutofit/>
          </a:bodyPr>
          <a:lstStyle/>
          <a:p>
            <a:r>
              <a:rPr lang="en-US" b="0" dirty="0" smtClean="0"/>
              <a:t>WS0: Cold End Coupler Assembly - 5 days</a:t>
            </a:r>
          </a:p>
          <a:p>
            <a:r>
              <a:rPr lang="en-US" b="0" dirty="0" smtClean="0"/>
              <a:t>WS1: Cavity  String Assembly – 11 days</a:t>
            </a:r>
          </a:p>
          <a:p>
            <a:r>
              <a:rPr lang="en-US" b="0" dirty="0" smtClean="0"/>
              <a:t>WS2: Cold Mass Assembly Phase I – 10 days</a:t>
            </a:r>
          </a:p>
          <a:p>
            <a:r>
              <a:rPr lang="en-US" b="0" dirty="0" smtClean="0"/>
              <a:t>WS3: Cold Mass Assembly Phase II – 11 days</a:t>
            </a:r>
          </a:p>
          <a:p>
            <a:r>
              <a:rPr lang="en-US" b="0" dirty="0" smtClean="0"/>
              <a:t>WS4: Vacuum Vessel Assembly – 7 days</a:t>
            </a:r>
          </a:p>
          <a:p>
            <a:r>
              <a:rPr lang="en-US" b="0" dirty="0" smtClean="0"/>
              <a:t>WS5: Final Cryomodule Assembly – 15 days</a:t>
            </a:r>
          </a:p>
          <a:p>
            <a:r>
              <a:rPr lang="en-US" b="0" dirty="0" smtClean="0"/>
              <a:t>WS6: Prep &amp; Transport – 1 day</a:t>
            </a:r>
            <a:endParaRPr lang="en-US" b="0" dirty="0"/>
          </a:p>
        </p:txBody>
      </p:sp>
      <p:sp>
        <p:nvSpPr>
          <p:cNvPr id="4" name="TextBox 3"/>
          <p:cNvSpPr txBox="1"/>
          <p:nvPr/>
        </p:nvSpPr>
        <p:spPr>
          <a:xfrm>
            <a:off x="150222" y="5017365"/>
            <a:ext cx="8453847" cy="954107"/>
          </a:xfrm>
          <a:prstGeom prst="rect">
            <a:avLst/>
          </a:prstGeom>
          <a:noFill/>
          <a:ln>
            <a:noFill/>
          </a:ln>
        </p:spPr>
        <p:txBody>
          <a:bodyPr wrap="square" rtlCol="0">
            <a:spAutoFit/>
          </a:bodyPr>
          <a:lstStyle/>
          <a:p>
            <a:r>
              <a:rPr lang="en-US" sz="2800" dirty="0" smtClean="0">
                <a:solidFill>
                  <a:srgbClr val="FF0000"/>
                </a:solidFill>
              </a:rPr>
              <a:t>Total PTLD for assembly: 60 working days (12 weeks)</a:t>
            </a:r>
            <a:endParaRPr lang="en-US" sz="2800" dirty="0">
              <a:solidFill>
                <a:srgbClr val="FF0000"/>
              </a:solidFill>
            </a:endParaRPr>
          </a:p>
        </p:txBody>
      </p:sp>
      <p:sp>
        <p:nvSpPr>
          <p:cNvPr id="6" name="Slide Number Placeholder 5"/>
          <p:cNvSpPr>
            <a:spLocks noGrp="1"/>
          </p:cNvSpPr>
          <p:nvPr>
            <p:ph type="sldNum" sz="quarter" idx="4294967295"/>
          </p:nvPr>
        </p:nvSpPr>
        <p:spPr>
          <a:xfrm>
            <a:off x="6781800" y="6477000"/>
            <a:ext cx="1905000" cy="304800"/>
          </a:xfrm>
          <a:prstGeom prst="rect">
            <a:avLst/>
          </a:prstGeom>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fld id="{E797F1FB-AF91-43CC-943A-9F1C51055F3E}" type="slidenum">
              <a:rPr lang="en-US" altLang="en-US" sz="1000">
                <a:solidFill>
                  <a:srgbClr val="800000"/>
                </a:solidFill>
                <a:latin typeface="Arial Rounded MT Bold" panose="020F0704030504030204" pitchFamily="34" charset="0"/>
              </a:rPr>
              <a:pPr algn="r"/>
              <a:t>26</a:t>
            </a:fld>
            <a:endParaRPr lang="en-US" altLang="en-US" sz="1000" dirty="0">
              <a:latin typeface="Times" panose="02020603050405020304" pitchFamily="18" charset="0"/>
            </a:endParaRPr>
          </a:p>
        </p:txBody>
      </p:sp>
      <p:sp>
        <p:nvSpPr>
          <p:cNvPr id="7" name="Right Brace 6"/>
          <p:cNvSpPr/>
          <p:nvPr/>
        </p:nvSpPr>
        <p:spPr>
          <a:xfrm>
            <a:off x="6181335" y="1473179"/>
            <a:ext cx="297455" cy="539827"/>
          </a:xfrm>
          <a:prstGeom prst="rightBrace">
            <a:avLst/>
          </a:prstGeom>
          <a:ln w="15875">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6478790" y="1470049"/>
            <a:ext cx="1894901" cy="707886"/>
          </a:xfrm>
          <a:prstGeom prst="rect">
            <a:avLst/>
          </a:prstGeom>
          <a:noFill/>
        </p:spPr>
        <p:txBody>
          <a:bodyPr wrap="square" rtlCol="0">
            <a:spAutoFit/>
          </a:bodyPr>
          <a:lstStyle/>
          <a:p>
            <a:r>
              <a:rPr lang="en-US" sz="2000" dirty="0" smtClean="0">
                <a:solidFill>
                  <a:srgbClr val="FF0000"/>
                </a:solidFill>
              </a:rPr>
              <a:t>3 weeks in the cleanroom</a:t>
            </a:r>
            <a:endParaRPr lang="en-US" sz="2000" dirty="0">
              <a:solidFill>
                <a:srgbClr val="FF0000"/>
              </a:solidFill>
            </a:endParaRPr>
          </a:p>
        </p:txBody>
      </p:sp>
      <p:sp>
        <p:nvSpPr>
          <p:cNvPr id="9" name="Right Brace 8"/>
          <p:cNvSpPr/>
          <p:nvPr/>
        </p:nvSpPr>
        <p:spPr>
          <a:xfrm>
            <a:off x="6502424" y="2362165"/>
            <a:ext cx="279376" cy="2149672"/>
          </a:xfrm>
          <a:prstGeom prst="rightBrace">
            <a:avLst/>
          </a:prstGeom>
          <a:ln w="15875">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6781800" y="3210873"/>
            <a:ext cx="2056010" cy="707886"/>
          </a:xfrm>
          <a:prstGeom prst="rect">
            <a:avLst/>
          </a:prstGeom>
          <a:noFill/>
        </p:spPr>
        <p:txBody>
          <a:bodyPr wrap="square" rtlCol="0">
            <a:spAutoFit/>
          </a:bodyPr>
          <a:lstStyle/>
          <a:p>
            <a:r>
              <a:rPr lang="en-US" sz="2000" dirty="0">
                <a:solidFill>
                  <a:srgbClr val="FF0000"/>
                </a:solidFill>
              </a:rPr>
              <a:t>9</a:t>
            </a:r>
            <a:r>
              <a:rPr lang="en-US" sz="2000" dirty="0" smtClean="0">
                <a:solidFill>
                  <a:srgbClr val="FF0000"/>
                </a:solidFill>
              </a:rPr>
              <a:t> weeks on the production floor</a:t>
            </a:r>
            <a:endParaRPr lang="en-US" sz="2000" dirty="0">
              <a:solidFill>
                <a:srgbClr val="FF0000"/>
              </a:solidFill>
            </a:endParaRPr>
          </a:p>
        </p:txBody>
      </p:sp>
    </p:spTree>
    <p:extLst>
      <p:ext uri="{BB962C8B-B14F-4D97-AF65-F5344CB8AC3E}">
        <p14:creationId xmlns:p14="http://schemas.microsoft.com/office/powerpoint/2010/main" val="9029462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27</a:t>
            </a:fld>
            <a:endParaRPr lang="en-US" dirty="0"/>
          </a:p>
        </p:txBody>
      </p:sp>
      <p:sp>
        <p:nvSpPr>
          <p:cNvPr id="3" name="Title 2"/>
          <p:cNvSpPr>
            <a:spLocks noGrp="1"/>
          </p:cNvSpPr>
          <p:nvPr>
            <p:ph type="title"/>
          </p:nvPr>
        </p:nvSpPr>
        <p:spPr/>
        <p:txBody>
          <a:bodyPr/>
          <a:lstStyle/>
          <a:p>
            <a:r>
              <a:rPr lang="en-US" sz="3200" dirty="0" smtClean="0"/>
              <a:t>pCM to Production CMs</a:t>
            </a:r>
            <a:endParaRPr lang="en-US" sz="3200" dirty="0"/>
          </a:p>
        </p:txBody>
      </p:sp>
      <p:sp>
        <p:nvSpPr>
          <p:cNvPr id="5" name="Content Placeholder 4"/>
          <p:cNvSpPr txBox="1">
            <a:spLocks noGrp="1"/>
          </p:cNvSpPr>
          <p:nvPr>
            <p:ph sz="quarter" idx="14"/>
          </p:nvPr>
        </p:nvSpPr>
        <p:spPr>
          <a:xfrm>
            <a:off x="457200" y="1243584"/>
            <a:ext cx="8108950" cy="3770263"/>
          </a:xfrm>
          <a:prstGeom prst="rect">
            <a:avLst/>
          </a:prstGeom>
          <a:noFill/>
        </p:spPr>
        <p:txBody>
          <a:bodyPr wrap="square" rtlCol="0">
            <a:spAutoFit/>
          </a:bodyPr>
          <a:lstStyle/>
          <a:p>
            <a:pPr marL="342900" indent="-342900">
              <a:buFont typeface="Arial" panose="020B0604020202020204" pitchFamily="34" charset="0"/>
              <a:buChar char="•"/>
            </a:pPr>
            <a:r>
              <a:rPr lang="en-US" sz="2800" dirty="0" smtClean="0"/>
              <a:t>pCM assembly total AD is ~24 weeks</a:t>
            </a:r>
          </a:p>
          <a:p>
            <a:pPr marL="342900" indent="-342900">
              <a:buFont typeface="Arial" panose="020B0604020202020204" pitchFamily="34" charset="0"/>
              <a:buChar char="•"/>
            </a:pPr>
            <a:r>
              <a:rPr lang="en-US" sz="2800" dirty="0" smtClean="0"/>
              <a:t>Production CMs:</a:t>
            </a:r>
          </a:p>
          <a:p>
            <a:pPr marL="800100" lvl="1" indent="-342900"/>
            <a:r>
              <a:rPr lang="en-US" sz="2400" dirty="0" smtClean="0"/>
              <a:t>CM02~CM04 (ramp-up) assembly total PTLD: 14~16 weeks per module. CM assembly in pseudo-parallel mode to get ready for peak rate production</a:t>
            </a:r>
          </a:p>
          <a:p>
            <a:pPr marL="800100" lvl="1" indent="-342900"/>
            <a:r>
              <a:rPr lang="en-US" sz="2400" dirty="0" smtClean="0"/>
              <a:t>CM05~CM16 </a:t>
            </a:r>
            <a:r>
              <a:rPr lang="en-US" sz="2400" dirty="0"/>
              <a:t>(peak rate) assembly </a:t>
            </a:r>
            <a:r>
              <a:rPr lang="en-US" sz="2400" dirty="0" smtClean="0"/>
              <a:t>total PTLD: </a:t>
            </a:r>
            <a:r>
              <a:rPr lang="en-US" sz="2400" dirty="0"/>
              <a:t>12 weeks per </a:t>
            </a:r>
            <a:r>
              <a:rPr lang="en-US" sz="2400" dirty="0" smtClean="0"/>
              <a:t>module</a:t>
            </a:r>
            <a:r>
              <a:rPr lang="en-US" sz="2400" dirty="0"/>
              <a:t>.</a:t>
            </a:r>
            <a:r>
              <a:rPr lang="en-US" sz="2400" dirty="0" smtClean="0"/>
              <a:t>  3 CMs assembled </a:t>
            </a:r>
            <a:r>
              <a:rPr lang="en-US" sz="2400" dirty="0"/>
              <a:t>in parallel with the required </a:t>
            </a:r>
            <a:r>
              <a:rPr lang="en-US" sz="2400" dirty="0" smtClean="0"/>
              <a:t>throughput of 1 CM every 5 weeks</a:t>
            </a:r>
            <a:endParaRPr lang="en-US" sz="2400" dirty="0"/>
          </a:p>
        </p:txBody>
      </p:sp>
    </p:spTree>
    <p:extLst>
      <p:ext uri="{BB962C8B-B14F-4D97-AF65-F5344CB8AC3E}">
        <p14:creationId xmlns:p14="http://schemas.microsoft.com/office/powerpoint/2010/main" val="19508393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834" y="331788"/>
            <a:ext cx="8583340" cy="685800"/>
          </a:xfrm>
        </p:spPr>
        <p:txBody>
          <a:bodyPr/>
          <a:lstStyle/>
          <a:p>
            <a:r>
              <a:rPr lang="en-US" altLang="en-US" sz="2800" dirty="0"/>
              <a:t>Module Assembly Weekly </a:t>
            </a:r>
            <a:r>
              <a:rPr lang="en-US" altLang="en-US" sz="2800" dirty="0" smtClean="0"/>
              <a:t>Workflow (peak rate)</a:t>
            </a:r>
            <a:endParaRPr lang="en-US" sz="2800" b="1" dirty="0"/>
          </a:p>
        </p:txBody>
      </p:sp>
      <p:sp>
        <p:nvSpPr>
          <p:cNvPr id="6" name="Slide Number Placeholder 2"/>
          <p:cNvSpPr>
            <a:spLocks noGrp="1"/>
          </p:cNvSpPr>
          <p:nvPr>
            <p:ph type="sldNum" sz="quarter" idx="4294967295"/>
          </p:nvPr>
        </p:nvSpPr>
        <p:spPr>
          <a:xfrm>
            <a:off x="7078818" y="6523989"/>
            <a:ext cx="1303182" cy="274321"/>
          </a:xfrm>
          <a:prstGeom prst="rect">
            <a:avLst/>
          </a:prstGeom>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fld id="{E797F1FB-AF91-43CC-943A-9F1C51055F3E}" type="slidenum">
              <a:rPr lang="en-US" altLang="en-US" sz="1000">
                <a:solidFill>
                  <a:srgbClr val="800000"/>
                </a:solidFill>
                <a:latin typeface="Arial Rounded MT Bold" panose="020F0704030504030204" pitchFamily="34" charset="0"/>
              </a:rPr>
              <a:pPr algn="r"/>
              <a:t>28</a:t>
            </a:fld>
            <a:endParaRPr lang="en-US" altLang="en-US" sz="1000" dirty="0">
              <a:latin typeface="Times" panose="02020603050405020304" pitchFamily="18" charset="0"/>
            </a:endParaRPr>
          </a:p>
        </p:txBody>
      </p:sp>
      <p:sp>
        <p:nvSpPr>
          <p:cNvPr id="8" name="TextBox 8"/>
          <p:cNvSpPr txBox="1">
            <a:spLocks noChangeArrowheads="1"/>
          </p:cNvSpPr>
          <p:nvPr/>
        </p:nvSpPr>
        <p:spPr bwMode="auto">
          <a:xfrm>
            <a:off x="63500" y="1625567"/>
            <a:ext cx="2819400" cy="922337"/>
          </a:xfrm>
          <a:prstGeom prst="rect">
            <a:avLst/>
          </a:prstGeom>
          <a:solidFill>
            <a:schemeClr val="accent5">
              <a:lumMod val="20000"/>
              <a:lumOff val="80000"/>
            </a:schemeClr>
          </a:solidFill>
          <a:ln w="9525">
            <a:solidFill>
              <a:schemeClr val="tx1"/>
            </a:solidFill>
            <a:miter lim="800000"/>
            <a:headEnd/>
            <a:tailEnd/>
          </a:ln>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1800" dirty="0"/>
              <a:t>Cleanroom Assembly: </a:t>
            </a:r>
          </a:p>
          <a:p>
            <a:r>
              <a:rPr lang="en-US" altLang="en-US" sz="1800" dirty="0"/>
              <a:t>Start: Week #1</a:t>
            </a:r>
          </a:p>
          <a:p>
            <a:r>
              <a:rPr lang="en-US" altLang="en-US" sz="1800" dirty="0"/>
              <a:t>Complete: Week </a:t>
            </a:r>
            <a:r>
              <a:rPr lang="en-US" altLang="en-US" sz="1800" dirty="0" smtClean="0"/>
              <a:t>#3</a:t>
            </a:r>
            <a:endParaRPr lang="en-US" altLang="en-US" sz="1800" dirty="0"/>
          </a:p>
        </p:txBody>
      </p:sp>
      <p:sp>
        <p:nvSpPr>
          <p:cNvPr id="9" name="TextBox 8"/>
          <p:cNvSpPr txBox="1"/>
          <p:nvPr/>
        </p:nvSpPr>
        <p:spPr>
          <a:xfrm>
            <a:off x="63500" y="3623516"/>
            <a:ext cx="2819400" cy="923925"/>
          </a:xfrm>
          <a:prstGeom prst="rect">
            <a:avLst/>
          </a:prstGeom>
          <a:solidFill>
            <a:schemeClr val="bg2">
              <a:lumMod val="20000"/>
              <a:lumOff val="80000"/>
            </a:schemeClr>
          </a:solidFill>
          <a:ln>
            <a:solidFill>
              <a:schemeClr val="tx1"/>
            </a:solidFill>
          </a:ln>
        </p:spPr>
        <p:txBody>
          <a:bodyPr>
            <a:spAutoFit/>
          </a:bodyPr>
          <a:lstStyle/>
          <a:p>
            <a:pPr>
              <a:defRPr/>
            </a:pPr>
            <a:r>
              <a:rPr lang="en-US" sz="1800" dirty="0">
                <a:latin typeface="Arial" charset="0"/>
              </a:rPr>
              <a:t>Cold Mass Assembly:  </a:t>
            </a:r>
          </a:p>
          <a:p>
            <a:pPr>
              <a:defRPr/>
            </a:pPr>
            <a:r>
              <a:rPr lang="en-US" sz="1800" dirty="0">
                <a:latin typeface="Arial" charset="0"/>
              </a:rPr>
              <a:t>Start: Week </a:t>
            </a:r>
            <a:r>
              <a:rPr lang="en-US" sz="1800" dirty="0" smtClean="0">
                <a:latin typeface="Arial" charset="0"/>
              </a:rPr>
              <a:t>#4</a:t>
            </a:r>
            <a:endParaRPr lang="en-US" sz="1800" dirty="0">
              <a:latin typeface="Arial" charset="0"/>
            </a:endParaRPr>
          </a:p>
          <a:p>
            <a:pPr>
              <a:defRPr/>
            </a:pPr>
            <a:r>
              <a:rPr lang="en-US" sz="1800" dirty="0">
                <a:latin typeface="Arial" charset="0"/>
              </a:rPr>
              <a:t>Complete: Week #</a:t>
            </a:r>
            <a:r>
              <a:rPr lang="en-US" sz="1800" dirty="0" smtClean="0">
                <a:latin typeface="Arial" charset="0"/>
              </a:rPr>
              <a:t>12</a:t>
            </a:r>
            <a:endParaRPr lang="en-US" sz="1800" dirty="0">
              <a:latin typeface="Arial" charset="0"/>
            </a:endParaRPr>
          </a:p>
        </p:txBody>
      </p:sp>
      <p:sp>
        <p:nvSpPr>
          <p:cNvPr id="10" name="TextBox 12"/>
          <p:cNvSpPr txBox="1">
            <a:spLocks noChangeArrowheads="1"/>
          </p:cNvSpPr>
          <p:nvPr/>
        </p:nvSpPr>
        <p:spPr bwMode="auto">
          <a:xfrm>
            <a:off x="557117" y="1186313"/>
            <a:ext cx="2590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a:solidFill>
                  <a:srgbClr val="FF0000"/>
                </a:solidFill>
              </a:rPr>
              <a:t>Module #n</a:t>
            </a:r>
          </a:p>
        </p:txBody>
      </p:sp>
      <p:sp>
        <p:nvSpPr>
          <p:cNvPr id="11" name="TextBox 13"/>
          <p:cNvSpPr txBox="1">
            <a:spLocks noChangeArrowheads="1"/>
          </p:cNvSpPr>
          <p:nvPr/>
        </p:nvSpPr>
        <p:spPr bwMode="auto">
          <a:xfrm>
            <a:off x="3462968" y="1162208"/>
            <a:ext cx="2590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a:solidFill>
                  <a:srgbClr val="FF0000"/>
                </a:solidFill>
              </a:rPr>
              <a:t>Module #n+1</a:t>
            </a:r>
          </a:p>
        </p:txBody>
      </p:sp>
      <p:sp>
        <p:nvSpPr>
          <p:cNvPr id="12" name="TextBox 15"/>
          <p:cNvSpPr txBox="1">
            <a:spLocks noChangeArrowheads="1"/>
          </p:cNvSpPr>
          <p:nvPr/>
        </p:nvSpPr>
        <p:spPr bwMode="auto">
          <a:xfrm>
            <a:off x="3221822" y="1628601"/>
            <a:ext cx="2628900" cy="922338"/>
          </a:xfrm>
          <a:prstGeom prst="rect">
            <a:avLst/>
          </a:prstGeom>
          <a:solidFill>
            <a:schemeClr val="accent5">
              <a:lumMod val="20000"/>
              <a:lumOff val="80000"/>
            </a:schemeClr>
          </a:solidFill>
          <a:ln w="9525">
            <a:solidFill>
              <a:schemeClr val="tx1"/>
            </a:solidFill>
            <a:miter lim="800000"/>
            <a:headEnd/>
            <a:tailEnd/>
          </a:ln>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1800" dirty="0"/>
              <a:t>Cleanroom Assembly: </a:t>
            </a:r>
          </a:p>
          <a:p>
            <a:r>
              <a:rPr lang="en-US" altLang="en-US" sz="1800" dirty="0"/>
              <a:t>Start: Week </a:t>
            </a:r>
            <a:r>
              <a:rPr lang="en-US" altLang="en-US" sz="1800" dirty="0" smtClean="0"/>
              <a:t>#6</a:t>
            </a:r>
            <a:endParaRPr lang="en-US" altLang="en-US" sz="1800" dirty="0"/>
          </a:p>
          <a:p>
            <a:r>
              <a:rPr lang="en-US" altLang="en-US" sz="1800" dirty="0"/>
              <a:t>Complete: </a:t>
            </a:r>
            <a:r>
              <a:rPr lang="en-US" altLang="en-US" sz="1800" dirty="0" smtClean="0"/>
              <a:t>Week #8</a:t>
            </a:r>
            <a:endParaRPr lang="en-US" altLang="en-US" sz="1800" dirty="0"/>
          </a:p>
        </p:txBody>
      </p:sp>
      <p:sp>
        <p:nvSpPr>
          <p:cNvPr id="13" name="TextBox 12"/>
          <p:cNvSpPr txBox="1"/>
          <p:nvPr/>
        </p:nvSpPr>
        <p:spPr>
          <a:xfrm>
            <a:off x="3302000" y="3613991"/>
            <a:ext cx="2590800" cy="922337"/>
          </a:xfrm>
          <a:prstGeom prst="rect">
            <a:avLst/>
          </a:prstGeom>
          <a:solidFill>
            <a:schemeClr val="bg2">
              <a:lumMod val="20000"/>
              <a:lumOff val="80000"/>
            </a:schemeClr>
          </a:solidFill>
          <a:ln>
            <a:solidFill>
              <a:schemeClr val="tx1"/>
            </a:solidFill>
          </a:ln>
        </p:spPr>
        <p:txBody>
          <a:bodyPr>
            <a:spAutoFit/>
          </a:bodyPr>
          <a:lstStyle/>
          <a:p>
            <a:pPr>
              <a:defRPr/>
            </a:pPr>
            <a:r>
              <a:rPr lang="en-US" sz="1800" dirty="0">
                <a:latin typeface="Arial" charset="0"/>
              </a:rPr>
              <a:t>Cold Mass Assembly:</a:t>
            </a:r>
          </a:p>
          <a:p>
            <a:pPr>
              <a:defRPr/>
            </a:pPr>
            <a:r>
              <a:rPr lang="en-US" sz="1800" dirty="0">
                <a:latin typeface="Arial" charset="0"/>
              </a:rPr>
              <a:t>Start: Week </a:t>
            </a:r>
            <a:r>
              <a:rPr lang="en-US" sz="1800" dirty="0" smtClean="0">
                <a:latin typeface="Arial" charset="0"/>
              </a:rPr>
              <a:t>#</a:t>
            </a:r>
            <a:r>
              <a:rPr lang="en-US" dirty="0">
                <a:latin typeface="Arial" charset="0"/>
              </a:rPr>
              <a:t>9</a:t>
            </a:r>
            <a:endParaRPr lang="en-US" sz="1800" dirty="0">
              <a:latin typeface="Arial" charset="0"/>
            </a:endParaRPr>
          </a:p>
          <a:p>
            <a:pPr>
              <a:defRPr/>
            </a:pPr>
            <a:r>
              <a:rPr lang="en-US" sz="1800" dirty="0" smtClean="0">
                <a:latin typeface="Arial" charset="0"/>
              </a:rPr>
              <a:t>Complete: </a:t>
            </a:r>
            <a:r>
              <a:rPr lang="en-US" sz="1800" dirty="0">
                <a:latin typeface="Arial" charset="0"/>
              </a:rPr>
              <a:t>Week #</a:t>
            </a:r>
            <a:r>
              <a:rPr lang="en-US" sz="1800" dirty="0" smtClean="0">
                <a:latin typeface="Arial" charset="0"/>
              </a:rPr>
              <a:t>17</a:t>
            </a:r>
            <a:endParaRPr lang="en-US" sz="1800" dirty="0">
              <a:latin typeface="Arial" charset="0"/>
            </a:endParaRPr>
          </a:p>
        </p:txBody>
      </p:sp>
      <p:sp>
        <p:nvSpPr>
          <p:cNvPr id="14" name="TextBox 17"/>
          <p:cNvSpPr txBox="1">
            <a:spLocks noChangeArrowheads="1"/>
          </p:cNvSpPr>
          <p:nvPr/>
        </p:nvSpPr>
        <p:spPr bwMode="auto">
          <a:xfrm>
            <a:off x="6430790" y="1170867"/>
            <a:ext cx="22352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b="1" dirty="0">
                <a:solidFill>
                  <a:srgbClr val="FF0000"/>
                </a:solidFill>
              </a:rPr>
              <a:t>Module #n+2</a:t>
            </a:r>
          </a:p>
        </p:txBody>
      </p:sp>
      <p:sp>
        <p:nvSpPr>
          <p:cNvPr id="15" name="TextBox 18"/>
          <p:cNvSpPr txBox="1">
            <a:spLocks noChangeArrowheads="1"/>
          </p:cNvSpPr>
          <p:nvPr/>
        </p:nvSpPr>
        <p:spPr bwMode="auto">
          <a:xfrm>
            <a:off x="6159500" y="1634158"/>
            <a:ext cx="2654300" cy="922337"/>
          </a:xfrm>
          <a:prstGeom prst="rect">
            <a:avLst/>
          </a:prstGeom>
          <a:solidFill>
            <a:schemeClr val="accent5">
              <a:lumMod val="20000"/>
              <a:lumOff val="80000"/>
            </a:schemeClr>
          </a:solidFill>
          <a:ln w="9525">
            <a:solidFill>
              <a:schemeClr val="tx1"/>
            </a:solidFill>
            <a:miter lim="800000"/>
            <a:headEnd/>
            <a:tailEnd/>
          </a:ln>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1800" dirty="0"/>
              <a:t>Cleanroom Assembly: </a:t>
            </a:r>
          </a:p>
          <a:p>
            <a:r>
              <a:rPr lang="en-US" altLang="en-US" sz="1800" dirty="0"/>
              <a:t>Start: Week </a:t>
            </a:r>
            <a:r>
              <a:rPr lang="en-US" altLang="en-US" sz="1800" dirty="0" smtClean="0"/>
              <a:t>#11</a:t>
            </a:r>
            <a:endParaRPr lang="en-US" altLang="en-US" sz="1800" dirty="0"/>
          </a:p>
          <a:p>
            <a:r>
              <a:rPr lang="en-US" altLang="en-US" sz="1800" dirty="0"/>
              <a:t>Complete: Week #</a:t>
            </a:r>
            <a:r>
              <a:rPr lang="en-US" altLang="en-US" sz="1800" dirty="0" smtClean="0"/>
              <a:t>13</a:t>
            </a:r>
            <a:endParaRPr lang="en-US" altLang="en-US" sz="1800" dirty="0"/>
          </a:p>
        </p:txBody>
      </p:sp>
      <p:sp>
        <p:nvSpPr>
          <p:cNvPr id="16" name="TextBox 15"/>
          <p:cNvSpPr txBox="1"/>
          <p:nvPr/>
        </p:nvSpPr>
        <p:spPr>
          <a:xfrm>
            <a:off x="6159500" y="3601291"/>
            <a:ext cx="2667000" cy="922337"/>
          </a:xfrm>
          <a:prstGeom prst="rect">
            <a:avLst/>
          </a:prstGeom>
          <a:solidFill>
            <a:schemeClr val="bg2">
              <a:lumMod val="20000"/>
              <a:lumOff val="80000"/>
            </a:schemeClr>
          </a:solidFill>
          <a:ln>
            <a:solidFill>
              <a:schemeClr val="tx1"/>
            </a:solidFill>
          </a:ln>
        </p:spPr>
        <p:txBody>
          <a:bodyPr>
            <a:spAutoFit/>
          </a:bodyPr>
          <a:lstStyle/>
          <a:p>
            <a:pPr>
              <a:defRPr/>
            </a:pPr>
            <a:r>
              <a:rPr lang="en-US" sz="1800" dirty="0">
                <a:latin typeface="Arial" charset="0"/>
              </a:rPr>
              <a:t>Cold Mass Assembly:</a:t>
            </a:r>
          </a:p>
          <a:p>
            <a:pPr>
              <a:defRPr/>
            </a:pPr>
            <a:r>
              <a:rPr lang="en-US" sz="1800" dirty="0">
                <a:latin typeface="Arial" charset="0"/>
              </a:rPr>
              <a:t>Start: Week #</a:t>
            </a:r>
            <a:r>
              <a:rPr lang="en-US" sz="1800" dirty="0" smtClean="0">
                <a:latin typeface="Arial" charset="0"/>
              </a:rPr>
              <a:t>14</a:t>
            </a:r>
            <a:endParaRPr lang="en-US" sz="1800" dirty="0">
              <a:latin typeface="Arial" charset="0"/>
            </a:endParaRPr>
          </a:p>
          <a:p>
            <a:pPr>
              <a:defRPr/>
            </a:pPr>
            <a:r>
              <a:rPr lang="en-US" sz="1800" dirty="0" smtClean="0">
                <a:latin typeface="Arial" charset="0"/>
              </a:rPr>
              <a:t>Complete: </a:t>
            </a:r>
            <a:r>
              <a:rPr lang="en-US" sz="1800" dirty="0">
                <a:latin typeface="Arial" charset="0"/>
              </a:rPr>
              <a:t>Week #</a:t>
            </a:r>
            <a:r>
              <a:rPr lang="en-US" sz="1800" dirty="0" smtClean="0">
                <a:latin typeface="Arial" charset="0"/>
              </a:rPr>
              <a:t>22</a:t>
            </a:r>
            <a:endParaRPr lang="en-US" sz="1800" dirty="0">
              <a:latin typeface="Arial" charset="0"/>
            </a:endParaRPr>
          </a:p>
        </p:txBody>
      </p:sp>
      <p:sp>
        <p:nvSpPr>
          <p:cNvPr id="17" name="Curved Up Arrow 21"/>
          <p:cNvSpPr>
            <a:spLocks noChangeArrowheads="1"/>
          </p:cNvSpPr>
          <p:nvPr/>
        </p:nvSpPr>
        <p:spPr bwMode="auto">
          <a:xfrm>
            <a:off x="2197100" y="4547441"/>
            <a:ext cx="3200400" cy="865187"/>
          </a:xfrm>
          <a:prstGeom prst="curvedUpArrow">
            <a:avLst>
              <a:gd name="adj1" fmla="val 25003"/>
              <a:gd name="adj2" fmla="val 50006"/>
              <a:gd name="adj3" fmla="val 25000"/>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dirty="0"/>
          </a:p>
        </p:txBody>
      </p:sp>
      <p:sp>
        <p:nvSpPr>
          <p:cNvPr id="18" name="Curved Up Arrow 22"/>
          <p:cNvSpPr>
            <a:spLocks noChangeArrowheads="1"/>
          </p:cNvSpPr>
          <p:nvPr/>
        </p:nvSpPr>
        <p:spPr bwMode="auto">
          <a:xfrm>
            <a:off x="5397500" y="4572841"/>
            <a:ext cx="2971800" cy="865187"/>
          </a:xfrm>
          <a:prstGeom prst="curvedUpArrow">
            <a:avLst>
              <a:gd name="adj1" fmla="val 24998"/>
              <a:gd name="adj2" fmla="val 49996"/>
              <a:gd name="adj3" fmla="val 25000"/>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dirty="0"/>
          </a:p>
        </p:txBody>
      </p:sp>
      <p:sp>
        <p:nvSpPr>
          <p:cNvPr id="20" name="TextBox 24"/>
          <p:cNvSpPr txBox="1">
            <a:spLocks noChangeArrowheads="1"/>
          </p:cNvSpPr>
          <p:nvPr/>
        </p:nvSpPr>
        <p:spPr bwMode="auto">
          <a:xfrm>
            <a:off x="3187700" y="4656978"/>
            <a:ext cx="14097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1800" dirty="0">
                <a:solidFill>
                  <a:srgbClr val="008000"/>
                </a:solidFill>
              </a:rPr>
              <a:t>5</a:t>
            </a:r>
            <a:r>
              <a:rPr lang="en-US" altLang="en-US" sz="1800" dirty="0" smtClean="0">
                <a:solidFill>
                  <a:srgbClr val="008000"/>
                </a:solidFill>
              </a:rPr>
              <a:t> weeks throughput</a:t>
            </a:r>
            <a:endParaRPr lang="en-US" altLang="en-US" sz="1800" dirty="0">
              <a:solidFill>
                <a:srgbClr val="008000"/>
              </a:solidFill>
            </a:endParaRPr>
          </a:p>
        </p:txBody>
      </p:sp>
      <p:sp>
        <p:nvSpPr>
          <p:cNvPr id="21" name="TextBox 25"/>
          <p:cNvSpPr txBox="1">
            <a:spLocks noChangeArrowheads="1"/>
          </p:cNvSpPr>
          <p:nvPr/>
        </p:nvSpPr>
        <p:spPr bwMode="auto">
          <a:xfrm>
            <a:off x="6159500" y="4682378"/>
            <a:ext cx="14097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1800" dirty="0" smtClean="0">
                <a:solidFill>
                  <a:srgbClr val="008000"/>
                </a:solidFill>
              </a:rPr>
              <a:t>5 </a:t>
            </a:r>
            <a:r>
              <a:rPr lang="en-US" altLang="en-US" sz="1800" dirty="0">
                <a:solidFill>
                  <a:srgbClr val="008000"/>
                </a:solidFill>
              </a:rPr>
              <a:t>weeks throughput</a:t>
            </a:r>
          </a:p>
        </p:txBody>
      </p:sp>
      <p:cxnSp>
        <p:nvCxnSpPr>
          <p:cNvPr id="4" name="Straight Arrow Connector 3"/>
          <p:cNvCxnSpPr>
            <a:endCxn id="12" idx="1"/>
          </p:cNvCxnSpPr>
          <p:nvPr/>
        </p:nvCxnSpPr>
        <p:spPr>
          <a:xfrm flipV="1">
            <a:off x="2197100" y="2089770"/>
            <a:ext cx="1024722" cy="249529"/>
          </a:xfrm>
          <a:prstGeom prst="straightConnector1">
            <a:avLst/>
          </a:prstGeom>
          <a:ln w="15875">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endCxn id="15" idx="1"/>
          </p:cNvCxnSpPr>
          <p:nvPr/>
        </p:nvCxnSpPr>
        <p:spPr>
          <a:xfrm flipV="1">
            <a:off x="5460851" y="2095327"/>
            <a:ext cx="698649" cy="265799"/>
          </a:xfrm>
          <a:prstGeom prst="straightConnector1">
            <a:avLst/>
          </a:prstGeom>
          <a:ln w="15875">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882900" y="2411491"/>
            <a:ext cx="2478990" cy="1077218"/>
          </a:xfrm>
          <a:prstGeom prst="rect">
            <a:avLst/>
          </a:prstGeom>
          <a:noFill/>
        </p:spPr>
        <p:txBody>
          <a:bodyPr wrap="square" rtlCol="0">
            <a:spAutoFit/>
          </a:bodyPr>
          <a:lstStyle/>
          <a:p>
            <a:endParaRPr lang="en-US" sz="1600" dirty="0" smtClean="0"/>
          </a:p>
          <a:p>
            <a:r>
              <a:rPr lang="en-US" sz="1600" dirty="0" smtClean="0"/>
              <a:t>WS1 cannot start until WS2 of the previous CM is completed</a:t>
            </a:r>
            <a:endParaRPr lang="en-US" sz="1600" dirty="0"/>
          </a:p>
        </p:txBody>
      </p:sp>
      <p:cxnSp>
        <p:nvCxnSpPr>
          <p:cNvPr id="25" name="Straight Arrow Connector 24"/>
          <p:cNvCxnSpPr>
            <a:stCxn id="12" idx="1"/>
          </p:cNvCxnSpPr>
          <p:nvPr/>
        </p:nvCxnSpPr>
        <p:spPr>
          <a:xfrm flipH="1">
            <a:off x="3111500" y="2089770"/>
            <a:ext cx="110322" cy="598346"/>
          </a:xfrm>
          <a:prstGeom prst="straightConnector1">
            <a:avLst/>
          </a:prstGeom>
          <a:ln w="15875">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5" idx="1"/>
          </p:cNvCxnSpPr>
          <p:nvPr/>
        </p:nvCxnSpPr>
        <p:spPr>
          <a:xfrm flipH="1">
            <a:off x="6070294" y="2095327"/>
            <a:ext cx="89206" cy="592789"/>
          </a:xfrm>
          <a:prstGeom prst="straightConnector1">
            <a:avLst/>
          </a:prstGeom>
          <a:ln w="15875">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890310" y="2386677"/>
            <a:ext cx="2478990" cy="1077218"/>
          </a:xfrm>
          <a:prstGeom prst="rect">
            <a:avLst/>
          </a:prstGeom>
          <a:noFill/>
        </p:spPr>
        <p:txBody>
          <a:bodyPr wrap="square" rtlCol="0">
            <a:spAutoFit/>
          </a:bodyPr>
          <a:lstStyle/>
          <a:p>
            <a:endParaRPr lang="en-US" sz="1600" dirty="0" smtClean="0"/>
          </a:p>
          <a:p>
            <a:r>
              <a:rPr lang="en-US" sz="1600" dirty="0" smtClean="0"/>
              <a:t>WS1 cannot start until WS2 of the previous CM is completed</a:t>
            </a:r>
            <a:endParaRPr lang="en-US" sz="1600" dirty="0"/>
          </a:p>
        </p:txBody>
      </p:sp>
    </p:spTree>
    <p:extLst>
      <p:ext uri="{BB962C8B-B14F-4D97-AF65-F5344CB8AC3E}">
        <p14:creationId xmlns:p14="http://schemas.microsoft.com/office/powerpoint/2010/main" val="33524825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70" y="1084235"/>
            <a:ext cx="9004664" cy="2885641"/>
          </a:xfrm>
          <a:prstGeom prst="rect">
            <a:avLst/>
          </a:prstGeom>
        </p:spPr>
      </p:pic>
      <p:sp>
        <p:nvSpPr>
          <p:cNvPr id="2" name="Slide Number Placeholder 1"/>
          <p:cNvSpPr>
            <a:spLocks noGrp="1"/>
          </p:cNvSpPr>
          <p:nvPr>
            <p:ph type="sldNum" sz="quarter" idx="11"/>
          </p:nvPr>
        </p:nvSpPr>
        <p:spPr/>
        <p:txBody>
          <a:bodyPr/>
          <a:lstStyle/>
          <a:p>
            <a:fld id="{5BD36294-2849-48A8-8531-5354CF3095D2}" type="slidenum">
              <a:rPr lang="en-US" smtClean="0"/>
              <a:pPr/>
              <a:t>29</a:t>
            </a:fld>
            <a:endParaRPr lang="en-US" dirty="0"/>
          </a:p>
        </p:txBody>
      </p:sp>
      <p:sp>
        <p:nvSpPr>
          <p:cNvPr id="3" name="Title 2"/>
          <p:cNvSpPr>
            <a:spLocks noGrp="1"/>
          </p:cNvSpPr>
          <p:nvPr>
            <p:ph type="title"/>
          </p:nvPr>
        </p:nvSpPr>
        <p:spPr>
          <a:xfrm>
            <a:off x="216690" y="198760"/>
            <a:ext cx="8103570" cy="753033"/>
          </a:xfrm>
        </p:spPr>
        <p:txBody>
          <a:bodyPr/>
          <a:lstStyle/>
          <a:p>
            <a:r>
              <a:rPr lang="en-US" sz="2800" dirty="0" smtClean="0"/>
              <a:t>Throughput check with MS Project</a:t>
            </a:r>
            <a:endParaRPr lang="en-US" sz="2800" dirty="0"/>
          </a:p>
        </p:txBody>
      </p:sp>
      <p:sp>
        <p:nvSpPr>
          <p:cNvPr id="24" name="TextBox 23"/>
          <p:cNvSpPr txBox="1"/>
          <p:nvPr/>
        </p:nvSpPr>
        <p:spPr>
          <a:xfrm>
            <a:off x="69670" y="4854006"/>
            <a:ext cx="8934994" cy="1938992"/>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3 CMs assembled in parallel: </a:t>
            </a:r>
            <a:r>
              <a:rPr lang="en-US" sz="2000" dirty="0" smtClean="0"/>
              <a:t>CM(n+2</a:t>
            </a:r>
            <a:r>
              <a:rPr lang="en-US" sz="2000" dirty="0" smtClean="0"/>
              <a:t>) in the cleanroom at WS0, </a:t>
            </a:r>
            <a:r>
              <a:rPr lang="en-US" sz="2000" dirty="0" smtClean="0"/>
              <a:t>CM(n+1</a:t>
            </a:r>
            <a:r>
              <a:rPr lang="en-US" sz="2000" dirty="0" smtClean="0"/>
              <a:t>) at </a:t>
            </a:r>
            <a:r>
              <a:rPr lang="en-US" sz="2000" dirty="0" smtClean="0"/>
              <a:t>WS2, </a:t>
            </a:r>
            <a:r>
              <a:rPr lang="en-US" sz="2000" dirty="0" smtClean="0"/>
              <a:t>CM(n) at WS4</a:t>
            </a:r>
          </a:p>
          <a:p>
            <a:pPr marL="285750" indent="-285750">
              <a:buFont typeface="Arial" panose="020B0604020202020204" pitchFamily="34" charset="0"/>
              <a:buChar char="•"/>
            </a:pPr>
            <a:r>
              <a:rPr lang="en-US" sz="2000" dirty="0" smtClean="0"/>
              <a:t>CM(n+2</a:t>
            </a:r>
            <a:r>
              <a:rPr lang="en-US" sz="2000" dirty="0"/>
              <a:t>) cold mass assembly phase-I at WS2 starts when CM(n) final assembly phase-III at WS5 is </a:t>
            </a:r>
            <a:r>
              <a:rPr lang="en-US" sz="2000" dirty="0" smtClean="0"/>
              <a:t>completed</a:t>
            </a:r>
          </a:p>
          <a:p>
            <a:pPr marL="285750" indent="-285750">
              <a:buFont typeface="Arial" panose="020B0604020202020204" pitchFamily="34" charset="0"/>
              <a:buChar char="•"/>
            </a:pPr>
            <a:r>
              <a:rPr lang="en-US" sz="2000" dirty="0" smtClean="0"/>
              <a:t>1 cleanroom team, 2 cold mass assembly teams are needed</a:t>
            </a:r>
            <a:endParaRPr lang="en-US" sz="2000" dirty="0"/>
          </a:p>
          <a:p>
            <a:endParaRPr lang="en-US" sz="2000" dirty="0"/>
          </a:p>
        </p:txBody>
      </p:sp>
      <p:sp>
        <p:nvSpPr>
          <p:cNvPr id="5" name="Rectangle 4"/>
          <p:cNvSpPr/>
          <p:nvPr/>
        </p:nvSpPr>
        <p:spPr>
          <a:xfrm>
            <a:off x="4088675" y="3637852"/>
            <a:ext cx="3078480" cy="1107996"/>
          </a:xfrm>
          <a:prstGeom prst="rect">
            <a:avLst/>
          </a:prstGeom>
        </p:spPr>
        <p:txBody>
          <a:bodyPr wrap="square">
            <a:spAutoFit/>
          </a:bodyPr>
          <a:lstStyle/>
          <a:p>
            <a:r>
              <a:rPr lang="en-US" sz="1100" i="1" dirty="0"/>
              <a:t>CM(n+1) cavity string assembly at WS1 cannot start until CM(n) cold mass assembly phase-I at WS2 is completed: CAF Infrastructure limitation due to fix assembly rail system extending from cleanroom WS1 to WS2</a:t>
            </a:r>
          </a:p>
        </p:txBody>
      </p:sp>
      <p:cxnSp>
        <p:nvCxnSpPr>
          <p:cNvPr id="7" name="Straight Arrow Connector 6"/>
          <p:cNvCxnSpPr/>
          <p:nvPr/>
        </p:nvCxnSpPr>
        <p:spPr>
          <a:xfrm flipV="1">
            <a:off x="4746171" y="2360023"/>
            <a:ext cx="357052" cy="1358537"/>
          </a:xfrm>
          <a:prstGeom prst="straightConnector1">
            <a:avLst/>
          </a:prstGeom>
          <a:ln w="15875">
            <a:solidFill>
              <a:srgbClr val="0070C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4746171" y="3244153"/>
            <a:ext cx="1375955" cy="464467"/>
          </a:xfrm>
          <a:prstGeom prst="straightConnector1">
            <a:avLst/>
          </a:prstGeom>
          <a:ln w="15875">
            <a:solidFill>
              <a:srgbClr val="0070C0"/>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17685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98418" y="228600"/>
            <a:ext cx="8001000" cy="762000"/>
          </a:xfrm>
        </p:spPr>
        <p:txBody>
          <a:bodyPr/>
          <a:lstStyle/>
          <a:p>
            <a:r>
              <a:rPr lang="en-US" altLang="en-US" sz="3200" dirty="0" smtClean="0"/>
              <a:t>Planned LCLS-II Production CMs </a:t>
            </a:r>
            <a:br>
              <a:rPr lang="en-US" altLang="en-US" sz="3200" dirty="0" smtClean="0"/>
            </a:br>
            <a:r>
              <a:rPr lang="en-US" altLang="en-US" sz="3200" dirty="0" smtClean="0"/>
              <a:t>Workflow at Fermilab</a:t>
            </a:r>
          </a:p>
        </p:txBody>
      </p:sp>
      <p:sp>
        <p:nvSpPr>
          <p:cNvPr id="3" name="Content Placeholder 2"/>
          <p:cNvSpPr>
            <a:spLocks noGrp="1"/>
          </p:cNvSpPr>
          <p:nvPr>
            <p:ph idx="4294967295"/>
          </p:nvPr>
        </p:nvSpPr>
        <p:spPr>
          <a:xfrm>
            <a:off x="533399" y="1219199"/>
            <a:ext cx="8445138" cy="5381897"/>
          </a:xfrm>
          <a:prstGeom prst="rect">
            <a:avLst/>
          </a:prstGeom>
        </p:spPr>
        <p:txBody>
          <a:bodyPr>
            <a:noAutofit/>
          </a:bodyPr>
          <a:lstStyle/>
          <a:p>
            <a:pPr marL="514350" indent="-514350">
              <a:buFont typeface="+mj-lt"/>
              <a:buAutoNum type="arabicPeriod"/>
              <a:defRPr/>
            </a:pPr>
            <a:r>
              <a:rPr lang="en-US" sz="1600" dirty="0">
                <a:solidFill>
                  <a:schemeClr val="bg1">
                    <a:lumMod val="75000"/>
                  </a:schemeClr>
                </a:solidFill>
              </a:rPr>
              <a:t>Receive dressed, ready to be tested in VTS (vertical test stand) cavities from the vendors (Beamline under vacuum)</a:t>
            </a:r>
          </a:p>
          <a:p>
            <a:pPr marL="514350" indent="-514350">
              <a:buFont typeface="+mj-lt"/>
              <a:buAutoNum type="arabicPeriod"/>
              <a:defRPr/>
            </a:pPr>
            <a:r>
              <a:rPr lang="en-US" sz="1600" dirty="0" smtClean="0">
                <a:solidFill>
                  <a:schemeClr val="bg1">
                    <a:lumMod val="75000"/>
                  </a:schemeClr>
                </a:solidFill>
              </a:rPr>
              <a:t>Incoming </a:t>
            </a:r>
            <a:r>
              <a:rPr lang="en-US" sz="1600" dirty="0">
                <a:solidFill>
                  <a:schemeClr val="bg1">
                    <a:lumMod val="75000"/>
                  </a:schemeClr>
                </a:solidFill>
              </a:rPr>
              <a:t>Inspection at </a:t>
            </a:r>
            <a:r>
              <a:rPr lang="en-US" sz="1600" dirty="0" smtClean="0">
                <a:solidFill>
                  <a:schemeClr val="bg1">
                    <a:lumMod val="75000"/>
                  </a:schemeClr>
                </a:solidFill>
              </a:rPr>
              <a:t>IB4.</a:t>
            </a:r>
            <a:endParaRPr lang="en-US" sz="1600" dirty="0">
              <a:solidFill>
                <a:schemeClr val="bg1">
                  <a:lumMod val="75000"/>
                </a:schemeClr>
              </a:solidFill>
            </a:endParaRPr>
          </a:p>
          <a:p>
            <a:pPr marL="514350" indent="-514350">
              <a:buFont typeface="+mj-lt"/>
              <a:buAutoNum type="arabicPeriod"/>
              <a:defRPr/>
            </a:pPr>
            <a:r>
              <a:rPr lang="en-US" sz="1600" dirty="0" smtClean="0">
                <a:solidFill>
                  <a:schemeClr val="bg1">
                    <a:lumMod val="75000"/>
                  </a:schemeClr>
                </a:solidFill>
              </a:rPr>
              <a:t>Test </a:t>
            </a:r>
            <a:r>
              <a:rPr lang="en-US" sz="1600" dirty="0">
                <a:solidFill>
                  <a:schemeClr val="bg1">
                    <a:lumMod val="75000"/>
                  </a:schemeClr>
                </a:solidFill>
              </a:rPr>
              <a:t>cavities in VTS at IB1 </a:t>
            </a:r>
          </a:p>
          <a:p>
            <a:pPr marL="514350" indent="-514350">
              <a:buFont typeface="+mj-lt"/>
              <a:buAutoNum type="arabicPeriod"/>
              <a:defRPr/>
            </a:pPr>
            <a:r>
              <a:rPr lang="en-US" sz="1600" dirty="0"/>
              <a:t>Qualified Cavities go to CAF-MP9 cleanroom for cold end coupler assembly (WS0</a:t>
            </a:r>
            <a:r>
              <a:rPr lang="en-US" sz="1600" dirty="0" smtClean="0"/>
              <a:t>). </a:t>
            </a:r>
            <a:r>
              <a:rPr lang="en-US" sz="1600" dirty="0">
                <a:solidFill>
                  <a:schemeClr val="bg1">
                    <a:lumMod val="75000"/>
                  </a:schemeClr>
                </a:solidFill>
              </a:rPr>
              <a:t>Non qualified cavities will be re-processed (HPR, light EP etc.) and re-tested.</a:t>
            </a:r>
          </a:p>
          <a:p>
            <a:pPr marL="514350" indent="-514350">
              <a:buFont typeface="+mj-lt"/>
              <a:buAutoNum type="arabicPeriod"/>
              <a:defRPr/>
            </a:pPr>
            <a:r>
              <a:rPr lang="en-US" sz="1600" dirty="0">
                <a:solidFill>
                  <a:schemeClr val="bg1">
                    <a:lumMod val="75000"/>
                  </a:schemeClr>
                </a:solidFill>
              </a:rPr>
              <a:t>One cavity out of every sixteen </a:t>
            </a:r>
            <a:r>
              <a:rPr lang="en-US" sz="1600" dirty="0" smtClean="0">
                <a:solidFill>
                  <a:schemeClr val="bg1">
                    <a:lumMod val="75000"/>
                  </a:schemeClr>
                </a:solidFill>
              </a:rPr>
              <a:t>will be tested in horizontal test stand (HTS) . </a:t>
            </a:r>
            <a:r>
              <a:rPr lang="en-US" sz="1600" dirty="0">
                <a:solidFill>
                  <a:schemeClr val="bg1">
                    <a:lumMod val="75000"/>
                  </a:schemeClr>
                </a:solidFill>
              </a:rPr>
              <a:t>Other cavities still stay in the cleanroom and ready to be assembled into a cavity string. </a:t>
            </a:r>
          </a:p>
          <a:p>
            <a:pPr marL="514350" indent="-514350">
              <a:buFont typeface="+mj-lt"/>
              <a:buAutoNum type="arabicPeriod"/>
              <a:defRPr/>
            </a:pPr>
            <a:r>
              <a:rPr lang="en-US" sz="1600" dirty="0"/>
              <a:t>8 qualified cavities, Magnet Spool Tube, BPM, Gate Valves, Interconnecting Bellows: Cavity String Assembly at CAF-MP9 Cleanroom (WS1) </a:t>
            </a:r>
          </a:p>
          <a:p>
            <a:pPr marL="514350" indent="-514350">
              <a:buFont typeface="+mj-lt"/>
              <a:buAutoNum type="arabicPeriod"/>
              <a:defRPr/>
            </a:pPr>
            <a:r>
              <a:rPr lang="en-US" sz="1600" dirty="0"/>
              <a:t>Cold Mass Assembly at CAF-MP9 (WS2)</a:t>
            </a:r>
          </a:p>
          <a:p>
            <a:pPr marL="514350" indent="-514350">
              <a:buFont typeface="+mj-lt"/>
              <a:buAutoNum type="arabicPeriod"/>
              <a:defRPr/>
            </a:pPr>
            <a:r>
              <a:rPr lang="en-US" sz="1600" dirty="0"/>
              <a:t>Cold Mass Assembly at CAF-ICB (WS3 &amp; WS4)</a:t>
            </a:r>
          </a:p>
          <a:p>
            <a:pPr marL="514350" indent="-514350">
              <a:buFont typeface="+mj-lt"/>
              <a:buAutoNum type="arabicPeriod"/>
              <a:defRPr/>
            </a:pPr>
            <a:r>
              <a:rPr lang="en-US" sz="1600" dirty="0"/>
              <a:t>Final Assembly and QC checks (WS5) and prep for transport to CMTS at CAF-ICB (WS6)</a:t>
            </a:r>
          </a:p>
          <a:p>
            <a:pPr marL="514350" indent="-514350">
              <a:buFont typeface="+mj-lt"/>
              <a:buAutoNum type="arabicPeriod"/>
              <a:defRPr/>
            </a:pPr>
            <a:r>
              <a:rPr lang="en-US" sz="1600" dirty="0">
                <a:solidFill>
                  <a:schemeClr val="bg1">
                    <a:lumMod val="75000"/>
                  </a:schemeClr>
                </a:solidFill>
              </a:rPr>
              <a:t>Cryomodule Test at CMTS</a:t>
            </a:r>
          </a:p>
          <a:p>
            <a:pPr marL="514350" indent="-514350">
              <a:buFont typeface="+mj-lt"/>
              <a:buAutoNum type="arabicPeriod"/>
              <a:defRPr/>
            </a:pPr>
            <a:r>
              <a:rPr lang="en-US" sz="1600" dirty="0">
                <a:solidFill>
                  <a:schemeClr val="bg1">
                    <a:lumMod val="75000"/>
                  </a:schemeClr>
                </a:solidFill>
              </a:rPr>
              <a:t>Transport the module back to CAF-ICB (WS6)</a:t>
            </a:r>
          </a:p>
          <a:p>
            <a:pPr marL="514350" indent="-514350">
              <a:buFont typeface="+mj-lt"/>
              <a:buAutoNum type="arabicPeriod"/>
              <a:defRPr/>
            </a:pPr>
            <a:r>
              <a:rPr lang="en-US" sz="1600" dirty="0">
                <a:solidFill>
                  <a:schemeClr val="bg1">
                    <a:lumMod val="75000"/>
                  </a:schemeClr>
                </a:solidFill>
              </a:rPr>
              <a:t>Prepare and Ship Module to SLAC </a:t>
            </a:r>
          </a:p>
          <a:p>
            <a:pPr marL="514350" indent="-514350">
              <a:buFont typeface="+mj-lt"/>
              <a:buAutoNum type="arabicPeriod"/>
              <a:defRPr/>
            </a:pPr>
            <a:endParaRPr lang="en-US" sz="1600" b="0" dirty="0"/>
          </a:p>
        </p:txBody>
      </p:sp>
      <p:sp>
        <p:nvSpPr>
          <p:cNvPr id="2" name="Slide Number Placeholder 1"/>
          <p:cNvSpPr>
            <a:spLocks noGrp="1"/>
          </p:cNvSpPr>
          <p:nvPr>
            <p:ph type="sldNum" sz="quarter" idx="4294967295"/>
          </p:nvPr>
        </p:nvSpPr>
        <p:spPr>
          <a:xfrm>
            <a:off x="6781800" y="6477000"/>
            <a:ext cx="1905000" cy="304800"/>
          </a:xfrm>
          <a:prstGeom prst="rect">
            <a:avLst/>
          </a:prstGeom>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fld id="{A839CFF7-4AD5-4EF2-AEEB-A216C484B085}" type="slidenum">
              <a:rPr lang="en-US" altLang="en-US" sz="1000">
                <a:solidFill>
                  <a:srgbClr val="800000"/>
                </a:solidFill>
                <a:latin typeface="Arial Rounded MT Bold" panose="020F0704030504030204" pitchFamily="34" charset="0"/>
              </a:rPr>
              <a:pPr algn="r"/>
              <a:t>3</a:t>
            </a:fld>
            <a:endParaRPr lang="en-US" altLang="en-US" sz="1000" dirty="0">
              <a:latin typeface="Times" panose="02020603050405020304" pitchFamily="18" charset="0"/>
            </a:endParaRPr>
          </a:p>
        </p:txBody>
      </p:sp>
    </p:spTree>
    <p:extLst>
      <p:ext uri="{BB962C8B-B14F-4D97-AF65-F5344CB8AC3E}">
        <p14:creationId xmlns:p14="http://schemas.microsoft.com/office/powerpoint/2010/main" val="6761086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4294967295"/>
          </p:nvPr>
        </p:nvSpPr>
        <p:spPr>
          <a:xfrm>
            <a:off x="6781800" y="6477000"/>
            <a:ext cx="1905000" cy="304800"/>
          </a:xfrm>
          <a:prstGeom prst="rect">
            <a:avLst/>
          </a:prstGeom>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fld id="{B59F04DB-01DB-4504-9ABF-131A158AEF27}" type="slidenum">
              <a:rPr lang="en-US" altLang="en-US" sz="1000">
                <a:solidFill>
                  <a:srgbClr val="800000"/>
                </a:solidFill>
                <a:latin typeface="Arial Rounded MT Bold" panose="020F0704030504030204" pitchFamily="34" charset="0"/>
              </a:rPr>
              <a:pPr algn="r"/>
              <a:t>30</a:t>
            </a:fld>
            <a:endParaRPr lang="en-US" altLang="en-US" sz="1000" dirty="0">
              <a:latin typeface="Times" panose="02020603050405020304" pitchFamily="18" charset="0"/>
            </a:endParaRPr>
          </a:p>
        </p:txBody>
      </p:sp>
      <p:sp>
        <p:nvSpPr>
          <p:cNvPr id="23555" name="Rectangle 2"/>
          <p:cNvSpPr>
            <a:spLocks noGrp="1" noChangeArrowheads="1"/>
          </p:cNvSpPr>
          <p:nvPr>
            <p:ph type="title"/>
          </p:nvPr>
        </p:nvSpPr>
        <p:spPr>
          <a:xfrm>
            <a:off x="228600" y="0"/>
            <a:ext cx="8077200" cy="762000"/>
          </a:xfrm>
        </p:spPr>
        <p:txBody>
          <a:bodyPr/>
          <a:lstStyle/>
          <a:p>
            <a:r>
              <a:rPr lang="en-US" altLang="en-US" sz="3200" dirty="0" smtClean="0"/>
              <a:t>Throughput Risk Mitigation</a:t>
            </a:r>
          </a:p>
        </p:txBody>
      </p:sp>
      <p:sp>
        <p:nvSpPr>
          <p:cNvPr id="23556" name="Text Box 6"/>
          <p:cNvSpPr txBox="1">
            <a:spLocks noChangeArrowheads="1"/>
          </p:cNvSpPr>
          <p:nvPr/>
        </p:nvSpPr>
        <p:spPr bwMode="auto">
          <a:xfrm>
            <a:off x="6080125" y="1258888"/>
            <a:ext cx="2530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dirty="0"/>
          </a:p>
        </p:txBody>
      </p:sp>
      <p:sp>
        <p:nvSpPr>
          <p:cNvPr id="23558" name="Text Box 8"/>
          <p:cNvSpPr txBox="1">
            <a:spLocks noChangeArrowheads="1"/>
          </p:cNvSpPr>
          <p:nvPr/>
        </p:nvSpPr>
        <p:spPr bwMode="auto">
          <a:xfrm>
            <a:off x="194001" y="3765590"/>
            <a:ext cx="3733800" cy="301621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en-US" altLang="en-US" sz="2000" dirty="0" smtClean="0"/>
              <a:t>Spreader bar fixture is used to support, lower and raise the cold mass upper at WS2. Fixed rail system extends from the cleanroom to WS2 which supports the cleanroom assembly post fixtures that roll on the rail.</a:t>
            </a:r>
          </a:p>
          <a:p>
            <a:pPr>
              <a:spcBef>
                <a:spcPct val="50000"/>
              </a:spcBef>
            </a:pPr>
            <a:endParaRPr lang="en-US" altLang="en-US" sz="2000" dirty="0" smtClean="0"/>
          </a:p>
        </p:txBody>
      </p:sp>
      <p:pic>
        <p:nvPicPr>
          <p:cNvPr id="23560" name="Picture 10" descr="Q:\TD_SCRF\Cryomodule2\Assembly Pictures\Cold Mass Assembly\DSC0434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238" y="1000884"/>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7369" y="1000884"/>
            <a:ext cx="3657600" cy="2743200"/>
          </a:xfrm>
          <a:prstGeom prst="rect">
            <a:avLst/>
          </a:prstGeom>
        </p:spPr>
      </p:pic>
      <p:sp>
        <p:nvSpPr>
          <p:cNvPr id="11" name="Text Box 8"/>
          <p:cNvSpPr txBox="1">
            <a:spLocks noChangeArrowheads="1"/>
          </p:cNvSpPr>
          <p:nvPr/>
        </p:nvSpPr>
        <p:spPr bwMode="auto">
          <a:xfrm>
            <a:off x="4128227" y="3765590"/>
            <a:ext cx="4843462" cy="301621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en-US" altLang="en-US" sz="1900" dirty="0" smtClean="0"/>
              <a:t>A second rail system is setup at WS2. If production peak-rate throughput cannot be achieved, the cavity string rolled out from WS1 can be immediately moved to the second rails at WS2 to free up cleanroom assembly posts fixture that can be rolled back into the WS1 for next cavity string assembly </a:t>
            </a:r>
            <a:r>
              <a:rPr lang="en-US" altLang="en-US" sz="1900" dirty="0" smtClean="0">
                <a:solidFill>
                  <a:srgbClr val="FF0000"/>
                </a:solidFill>
              </a:rPr>
              <a:t>(need to procure some additional cleanroom assembly post fixtures to have a full second set)</a:t>
            </a:r>
            <a:endParaRPr lang="en-US" altLang="en-US" sz="1900" dirty="0" smtClean="0"/>
          </a:p>
        </p:txBody>
      </p:sp>
    </p:spTree>
    <p:extLst>
      <p:ext uri="{BB962C8B-B14F-4D97-AF65-F5344CB8AC3E}">
        <p14:creationId xmlns:p14="http://schemas.microsoft.com/office/powerpoint/2010/main" val="24900957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907" y="261476"/>
            <a:ext cx="8589562" cy="685800"/>
          </a:xfrm>
        </p:spPr>
        <p:txBody>
          <a:bodyPr/>
          <a:lstStyle/>
          <a:p>
            <a:r>
              <a:rPr lang="en-US" sz="2800" dirty="0" smtClean="0"/>
              <a:t>Throughput after risk mitigation implemented</a:t>
            </a:r>
            <a:endParaRPr lang="en-US" sz="2800" b="1" dirty="0"/>
          </a:p>
        </p:txBody>
      </p:sp>
      <p:sp>
        <p:nvSpPr>
          <p:cNvPr id="3" name="Content Placeholder 2"/>
          <p:cNvSpPr>
            <a:spLocks noGrp="1"/>
          </p:cNvSpPr>
          <p:nvPr>
            <p:ph idx="4294967295"/>
          </p:nvPr>
        </p:nvSpPr>
        <p:spPr>
          <a:xfrm>
            <a:off x="360579" y="1283229"/>
            <a:ext cx="7686141" cy="3657600"/>
          </a:xfrm>
          <a:prstGeom prst="rect">
            <a:avLst/>
          </a:prstGeom>
          <a:solidFill>
            <a:schemeClr val="bg1"/>
          </a:solidFill>
          <a:ln>
            <a:noFill/>
          </a:ln>
        </p:spPr>
        <p:txBody>
          <a:bodyPr>
            <a:normAutofit/>
          </a:bodyPr>
          <a:lstStyle/>
          <a:p>
            <a:r>
              <a:rPr lang="en-US" sz="2000" b="0" dirty="0" smtClean="0"/>
              <a:t>WS0: Cold End Coupler Assembly </a:t>
            </a:r>
          </a:p>
          <a:p>
            <a:r>
              <a:rPr lang="en-US" sz="2000" b="0" dirty="0" smtClean="0"/>
              <a:t>WS1: Cavity  String Assembly </a:t>
            </a:r>
          </a:p>
          <a:p>
            <a:r>
              <a:rPr lang="en-US" sz="2000" b="0" dirty="0" smtClean="0"/>
              <a:t>WS2: Cold Mass Assembly Phase I </a:t>
            </a:r>
          </a:p>
          <a:p>
            <a:r>
              <a:rPr lang="en-US" sz="2000" b="0" dirty="0" smtClean="0"/>
              <a:t>WS3: Cold Mass Assembly Phase II </a:t>
            </a:r>
          </a:p>
          <a:p>
            <a:r>
              <a:rPr lang="en-US" sz="2000" b="0" dirty="0" smtClean="0"/>
              <a:t>WS4: Vacuum Vessel Assembly </a:t>
            </a:r>
          </a:p>
          <a:p>
            <a:r>
              <a:rPr lang="en-US" sz="2000" b="0" dirty="0" smtClean="0"/>
              <a:t>WS5: Final Cryomodule Assembly</a:t>
            </a:r>
          </a:p>
        </p:txBody>
      </p:sp>
      <p:sp>
        <p:nvSpPr>
          <p:cNvPr id="4" name="TextBox 3"/>
          <p:cNvSpPr txBox="1"/>
          <p:nvPr/>
        </p:nvSpPr>
        <p:spPr>
          <a:xfrm>
            <a:off x="193766" y="4016765"/>
            <a:ext cx="7249886" cy="400110"/>
          </a:xfrm>
          <a:prstGeom prst="rect">
            <a:avLst/>
          </a:prstGeom>
          <a:noFill/>
          <a:ln>
            <a:noFill/>
          </a:ln>
        </p:spPr>
        <p:txBody>
          <a:bodyPr wrap="square" rtlCol="0">
            <a:spAutoFit/>
          </a:bodyPr>
          <a:lstStyle/>
          <a:p>
            <a:r>
              <a:rPr lang="en-US" sz="2000" b="1" dirty="0" smtClean="0">
                <a:solidFill>
                  <a:srgbClr val="FF0000"/>
                </a:solidFill>
              </a:rPr>
              <a:t>Total duration for assembly: ~25 weeks per CM </a:t>
            </a:r>
            <a:endParaRPr lang="en-US" sz="2000" b="1" dirty="0">
              <a:solidFill>
                <a:srgbClr val="FF0000"/>
              </a:solidFill>
            </a:endParaRPr>
          </a:p>
        </p:txBody>
      </p:sp>
      <p:sp>
        <p:nvSpPr>
          <p:cNvPr id="6" name="Slide Number Placeholder 5"/>
          <p:cNvSpPr>
            <a:spLocks noGrp="1"/>
          </p:cNvSpPr>
          <p:nvPr>
            <p:ph type="sldNum" sz="quarter" idx="4294967295"/>
          </p:nvPr>
        </p:nvSpPr>
        <p:spPr>
          <a:xfrm>
            <a:off x="6781800" y="6477000"/>
            <a:ext cx="1905000" cy="304800"/>
          </a:xfrm>
          <a:prstGeom prst="rect">
            <a:avLst/>
          </a:prstGeom>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fld id="{E797F1FB-AF91-43CC-943A-9F1C51055F3E}" type="slidenum">
              <a:rPr lang="en-US" altLang="en-US" sz="1000">
                <a:solidFill>
                  <a:srgbClr val="800000"/>
                </a:solidFill>
                <a:latin typeface="Arial Rounded MT Bold" panose="020F0704030504030204" pitchFamily="34" charset="0"/>
              </a:rPr>
              <a:pPr algn="r"/>
              <a:t>31</a:t>
            </a:fld>
            <a:endParaRPr lang="en-US" altLang="en-US" sz="1000" dirty="0">
              <a:latin typeface="Times" panose="02020603050405020304" pitchFamily="18" charset="0"/>
            </a:endParaRPr>
          </a:p>
        </p:txBody>
      </p:sp>
      <p:sp>
        <p:nvSpPr>
          <p:cNvPr id="5" name="TextBox 4"/>
          <p:cNvSpPr txBox="1"/>
          <p:nvPr/>
        </p:nvSpPr>
        <p:spPr>
          <a:xfrm>
            <a:off x="193766" y="4690408"/>
            <a:ext cx="8829048" cy="1631216"/>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t>CM02-CM04 (ramp-up) assembly duration: 14~16 weeks per module. CM assembly in pseudo-parallel mode to get ready for peak rate production</a:t>
            </a:r>
          </a:p>
          <a:p>
            <a:pPr marL="342900" indent="-342900">
              <a:buFont typeface="Arial" panose="020B0604020202020204" pitchFamily="34" charset="0"/>
              <a:buChar char="•"/>
            </a:pPr>
            <a:r>
              <a:rPr lang="en-US" sz="2000" dirty="0" smtClean="0"/>
              <a:t>CM05-CM16 </a:t>
            </a:r>
            <a:r>
              <a:rPr lang="en-US" sz="2000" dirty="0"/>
              <a:t>(peak rate) assembly duration: </a:t>
            </a:r>
            <a:r>
              <a:rPr lang="en-US" sz="2000" dirty="0" smtClean="0"/>
              <a:t>High Likely &lt;25 weeks </a:t>
            </a:r>
            <a:r>
              <a:rPr lang="en-US" sz="2000" dirty="0"/>
              <a:t>per </a:t>
            </a:r>
            <a:r>
              <a:rPr lang="en-US" sz="2000" dirty="0" smtClean="0"/>
              <a:t>module</a:t>
            </a:r>
            <a:r>
              <a:rPr lang="en-US" sz="2000" dirty="0"/>
              <a:t>.</a:t>
            </a:r>
            <a:r>
              <a:rPr lang="en-US" sz="2000" dirty="0" smtClean="0"/>
              <a:t>  Up to 5 CMs assembled </a:t>
            </a:r>
            <a:r>
              <a:rPr lang="en-US" sz="2000" dirty="0"/>
              <a:t>in parallel with the required </a:t>
            </a:r>
            <a:r>
              <a:rPr lang="en-US" sz="2000" dirty="0" smtClean="0"/>
              <a:t>throughput of 1 CM every 5 weeks</a:t>
            </a:r>
            <a:endParaRPr lang="en-US" sz="2000" dirty="0"/>
          </a:p>
        </p:txBody>
      </p:sp>
      <p:sp>
        <p:nvSpPr>
          <p:cNvPr id="7" name="Right Brace 6"/>
          <p:cNvSpPr/>
          <p:nvPr/>
        </p:nvSpPr>
        <p:spPr>
          <a:xfrm>
            <a:off x="4360961" y="1412572"/>
            <a:ext cx="297455" cy="539827"/>
          </a:xfrm>
          <a:prstGeom prst="rightBrace">
            <a:avLst/>
          </a:prstGeom>
          <a:ln w="15875">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4637301" y="1426942"/>
            <a:ext cx="1894901" cy="646331"/>
          </a:xfrm>
          <a:prstGeom prst="rect">
            <a:avLst/>
          </a:prstGeom>
          <a:noFill/>
        </p:spPr>
        <p:txBody>
          <a:bodyPr wrap="square" rtlCol="0">
            <a:spAutoFit/>
          </a:bodyPr>
          <a:lstStyle/>
          <a:p>
            <a:r>
              <a:rPr lang="en-US" dirty="0" smtClean="0">
                <a:solidFill>
                  <a:srgbClr val="FF0000"/>
                </a:solidFill>
              </a:rPr>
              <a:t>Up to 5 weeks in the cleanroom</a:t>
            </a:r>
            <a:endParaRPr lang="en-US" dirty="0">
              <a:solidFill>
                <a:srgbClr val="FF0000"/>
              </a:solidFill>
            </a:endParaRPr>
          </a:p>
        </p:txBody>
      </p:sp>
      <p:sp>
        <p:nvSpPr>
          <p:cNvPr id="9" name="Right Brace 8"/>
          <p:cNvSpPr/>
          <p:nvPr/>
        </p:nvSpPr>
        <p:spPr>
          <a:xfrm>
            <a:off x="4360961" y="2187180"/>
            <a:ext cx="388505" cy="1460756"/>
          </a:xfrm>
          <a:prstGeom prst="rightBrace">
            <a:avLst/>
          </a:prstGeom>
          <a:ln w="15875">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p:cNvSpPr txBox="1"/>
          <p:nvPr/>
        </p:nvSpPr>
        <p:spPr>
          <a:xfrm>
            <a:off x="4728033" y="2700992"/>
            <a:ext cx="2522862" cy="646331"/>
          </a:xfrm>
          <a:prstGeom prst="rect">
            <a:avLst/>
          </a:prstGeom>
          <a:noFill/>
        </p:spPr>
        <p:txBody>
          <a:bodyPr wrap="square" rtlCol="0">
            <a:spAutoFit/>
          </a:bodyPr>
          <a:lstStyle/>
          <a:p>
            <a:r>
              <a:rPr lang="en-US" dirty="0" smtClean="0">
                <a:solidFill>
                  <a:srgbClr val="FF0000"/>
                </a:solidFill>
              </a:rPr>
              <a:t>Up to 5 weeks at each work stations</a:t>
            </a:r>
            <a:endParaRPr lang="en-US" dirty="0">
              <a:solidFill>
                <a:srgbClr val="FF0000"/>
              </a:solidFill>
            </a:endParaRPr>
          </a:p>
        </p:txBody>
      </p:sp>
    </p:spTree>
    <p:extLst>
      <p:ext uri="{BB962C8B-B14F-4D97-AF65-F5344CB8AC3E}">
        <p14:creationId xmlns:p14="http://schemas.microsoft.com/office/powerpoint/2010/main" val="23304418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32</a:t>
            </a:fld>
            <a:endParaRPr lang="en-US" dirty="0"/>
          </a:p>
        </p:txBody>
      </p:sp>
      <p:sp>
        <p:nvSpPr>
          <p:cNvPr id="3" name="Title 2"/>
          <p:cNvSpPr>
            <a:spLocks noGrp="1"/>
          </p:cNvSpPr>
          <p:nvPr>
            <p:ph type="title"/>
          </p:nvPr>
        </p:nvSpPr>
        <p:spPr>
          <a:xfrm>
            <a:off x="261257" y="129091"/>
            <a:ext cx="8294135" cy="753033"/>
          </a:xfrm>
        </p:spPr>
        <p:txBody>
          <a:bodyPr/>
          <a:lstStyle/>
          <a:p>
            <a:r>
              <a:rPr lang="en-US" sz="3200" dirty="0" smtClean="0"/>
              <a:t>CM Assembly Travelers</a:t>
            </a:r>
            <a:endParaRPr lang="en-US" sz="3200" dirty="0"/>
          </a:p>
        </p:txBody>
      </p:sp>
      <p:sp>
        <p:nvSpPr>
          <p:cNvPr id="4" name="Content Placeholder 3"/>
          <p:cNvSpPr>
            <a:spLocks noGrp="1"/>
          </p:cNvSpPr>
          <p:nvPr>
            <p:ph sz="quarter" idx="14"/>
          </p:nvPr>
        </p:nvSpPr>
        <p:spPr>
          <a:xfrm>
            <a:off x="174171" y="1243584"/>
            <a:ext cx="8882743" cy="5065522"/>
          </a:xfrm>
        </p:spPr>
        <p:txBody>
          <a:bodyPr>
            <a:normAutofit/>
          </a:bodyPr>
          <a:lstStyle/>
          <a:p>
            <a:r>
              <a:rPr lang="en-US" sz="1200" dirty="0" smtClean="0">
                <a:latin typeface="+mn-lt"/>
              </a:rPr>
              <a:t>464176 </a:t>
            </a:r>
            <a:r>
              <a:rPr lang="en-US" sz="1200" dirty="0">
                <a:latin typeface="+mn-lt"/>
              </a:rPr>
              <a:t>LCLS-II Cold End Coupler Assembly Traveler - WS0 (RFCG)</a:t>
            </a:r>
          </a:p>
          <a:p>
            <a:r>
              <a:rPr lang="en-US" sz="1200" u="sng" dirty="0" smtClean="0">
                <a:latin typeface="+mn-lt"/>
                <a:hlinkClick r:id="rId2"/>
              </a:rPr>
              <a:t>https</a:t>
            </a:r>
            <a:r>
              <a:rPr lang="en-US" sz="1200" u="sng" dirty="0">
                <a:latin typeface="+mn-lt"/>
                <a:hlinkClick r:id="rId2"/>
              </a:rPr>
              <a:t>://</a:t>
            </a:r>
            <a:r>
              <a:rPr lang="en-US" sz="1200" u="sng" dirty="0" smtClean="0">
                <a:latin typeface="+mn-lt"/>
                <a:hlinkClick r:id="rId2"/>
              </a:rPr>
              <a:t>vector-offsite.fnal.gov/Tools/TravelerWriter/TravelerWriterPreviewDocument.asp?qsSpecificationID=1518&amp;qsRevisionID=3</a:t>
            </a:r>
            <a:endParaRPr lang="en-US" sz="1200" u="sng" dirty="0" smtClean="0">
              <a:latin typeface="+mn-lt"/>
            </a:endParaRPr>
          </a:p>
          <a:p>
            <a:endParaRPr lang="en-US" sz="1200" dirty="0" smtClean="0">
              <a:latin typeface="+mn-lt"/>
            </a:endParaRPr>
          </a:p>
          <a:p>
            <a:r>
              <a:rPr lang="en-US" sz="1200" dirty="0" smtClean="0">
                <a:latin typeface="+mn-lt"/>
              </a:rPr>
              <a:t>464179 LCLS-II </a:t>
            </a:r>
            <a:r>
              <a:rPr lang="en-US" sz="1200" dirty="0">
                <a:latin typeface="+mn-lt"/>
              </a:rPr>
              <a:t>1.3 GHz Cavity String Assembly Traveler - WS1 (RFCG)</a:t>
            </a:r>
          </a:p>
          <a:p>
            <a:r>
              <a:rPr lang="en-US" sz="1200" u="sng" dirty="0" smtClean="0">
                <a:latin typeface="+mn-lt"/>
                <a:hlinkClick r:id="rId3"/>
              </a:rPr>
              <a:t>https</a:t>
            </a:r>
            <a:r>
              <a:rPr lang="en-US" sz="1200" u="sng" dirty="0">
                <a:latin typeface="+mn-lt"/>
                <a:hlinkClick r:id="rId3"/>
              </a:rPr>
              <a:t>://</a:t>
            </a:r>
            <a:r>
              <a:rPr lang="en-US" sz="1200" u="sng" dirty="0" smtClean="0">
                <a:latin typeface="+mn-lt"/>
                <a:hlinkClick r:id="rId3"/>
              </a:rPr>
              <a:t>vector-offsite.fnal.gov/Tools/TravelerWriter/TravelerWriterPreviewDocument.asp?qsSpecificationID=1521&amp;qsRevisionID=3</a:t>
            </a:r>
            <a:endParaRPr lang="en-US" sz="1200" u="sng" dirty="0" smtClean="0">
              <a:latin typeface="+mn-lt"/>
            </a:endParaRPr>
          </a:p>
          <a:p>
            <a:endParaRPr lang="en-US" sz="1200" dirty="0" smtClean="0">
              <a:latin typeface="+mn-lt"/>
            </a:endParaRPr>
          </a:p>
          <a:p>
            <a:r>
              <a:rPr lang="en-US" sz="1200" dirty="0" smtClean="0">
                <a:latin typeface="+mn-lt"/>
              </a:rPr>
              <a:t>464229 </a:t>
            </a:r>
            <a:r>
              <a:rPr lang="en-US" sz="1200" dirty="0">
                <a:latin typeface="+mn-lt"/>
              </a:rPr>
              <a:t>LCLS-II Cryomodule Cold Mass Assembly Part-1 - WS2 (</a:t>
            </a:r>
            <a:r>
              <a:rPr lang="en-US" sz="1200" dirty="0" smtClean="0">
                <a:latin typeface="+mn-lt"/>
              </a:rPr>
              <a:t>RFCG)</a:t>
            </a:r>
          </a:p>
          <a:p>
            <a:r>
              <a:rPr lang="en-US" sz="1200" dirty="0" smtClean="0">
                <a:latin typeface="+mn-lt"/>
              </a:rPr>
              <a:t> </a:t>
            </a:r>
            <a:r>
              <a:rPr lang="en-US" sz="1200" u="sng" dirty="0" smtClean="0">
                <a:latin typeface="+mn-lt"/>
                <a:hlinkClick r:id="rId4"/>
              </a:rPr>
              <a:t>https://vector-offsite.fnal.gov/Tools/TravelerWriter/TravelerWriterPreviewDocument.asp?qsSpecificationID=1571&amp;qsRevisionID=3</a:t>
            </a:r>
            <a:r>
              <a:rPr lang="en-US" sz="1200" dirty="0" smtClean="0">
                <a:latin typeface="+mn-lt"/>
              </a:rPr>
              <a:t>  </a:t>
            </a:r>
          </a:p>
          <a:p>
            <a:r>
              <a:rPr lang="en-US" sz="1200" dirty="0">
                <a:latin typeface="+mn-lt"/>
              </a:rPr>
              <a:t> </a:t>
            </a:r>
          </a:p>
          <a:p>
            <a:r>
              <a:rPr lang="en-US" sz="1200" dirty="0" smtClean="0">
                <a:latin typeface="+mn-lt"/>
              </a:rPr>
              <a:t>464252 </a:t>
            </a:r>
            <a:r>
              <a:rPr lang="en-US" sz="1200" dirty="0">
                <a:latin typeface="+mn-lt"/>
              </a:rPr>
              <a:t>LCLS-II Cryomodule Cold Mass Assembly Part-2 - WS3 (RFCG)</a:t>
            </a:r>
          </a:p>
          <a:p>
            <a:r>
              <a:rPr lang="en-US" sz="1200" u="sng" dirty="0" smtClean="0">
                <a:latin typeface="+mn-lt"/>
                <a:hlinkClick r:id="rId5"/>
              </a:rPr>
              <a:t>https</a:t>
            </a:r>
            <a:r>
              <a:rPr lang="en-US" sz="1200" u="sng" dirty="0">
                <a:latin typeface="+mn-lt"/>
                <a:hlinkClick r:id="rId5"/>
              </a:rPr>
              <a:t>://vector-offsite.fnal.gov/Tools/TravelerWriter/TravelerWriterPreviewDocument.asp?qsSpecificationID=1594&amp;qsRevisionID=3</a:t>
            </a:r>
            <a:r>
              <a:rPr lang="en-US" sz="1200" dirty="0">
                <a:latin typeface="+mn-lt"/>
              </a:rPr>
              <a:t>  </a:t>
            </a:r>
          </a:p>
          <a:p>
            <a:r>
              <a:rPr lang="en-US" sz="1200" dirty="0">
                <a:latin typeface="+mn-lt"/>
              </a:rPr>
              <a:t> </a:t>
            </a:r>
          </a:p>
          <a:p>
            <a:r>
              <a:rPr lang="en-US" sz="1200" dirty="0" smtClean="0">
                <a:latin typeface="+mn-lt"/>
              </a:rPr>
              <a:t>464253 </a:t>
            </a:r>
            <a:r>
              <a:rPr lang="en-US" sz="1200" dirty="0">
                <a:latin typeface="+mn-lt"/>
              </a:rPr>
              <a:t>LCLS-II Cryomodule Vacuum Vessel Assembly - WS4 (RFCG)</a:t>
            </a:r>
          </a:p>
          <a:p>
            <a:r>
              <a:rPr lang="en-US" sz="1200" u="sng" dirty="0" smtClean="0">
                <a:latin typeface="+mn-lt"/>
                <a:hlinkClick r:id="rId6"/>
              </a:rPr>
              <a:t>https</a:t>
            </a:r>
            <a:r>
              <a:rPr lang="en-US" sz="1200" u="sng" dirty="0">
                <a:latin typeface="+mn-lt"/>
                <a:hlinkClick r:id="rId6"/>
              </a:rPr>
              <a:t>://vector-offsite.fnal.gov/Tools/TravelerWriter/TravelerWriterPreviewDocument.asp?qsSpecificationID=1595&amp;qsRevisionID=3</a:t>
            </a:r>
            <a:r>
              <a:rPr lang="en-US" sz="1200" dirty="0">
                <a:latin typeface="+mn-lt"/>
              </a:rPr>
              <a:t>  </a:t>
            </a:r>
          </a:p>
          <a:p>
            <a:endParaRPr lang="en-US" sz="1200" dirty="0">
              <a:latin typeface="+mn-lt"/>
            </a:endParaRPr>
          </a:p>
          <a:p>
            <a:r>
              <a:rPr lang="en-US" sz="1200" dirty="0" smtClean="0">
                <a:latin typeface="+mn-lt"/>
              </a:rPr>
              <a:t>464254 </a:t>
            </a:r>
            <a:r>
              <a:rPr lang="en-US" sz="1200" dirty="0">
                <a:latin typeface="+mn-lt"/>
              </a:rPr>
              <a:t>LCLS-II Cryomodule Final Assembly - WS5 (RFCG)</a:t>
            </a:r>
          </a:p>
          <a:p>
            <a:r>
              <a:rPr lang="en-US" sz="1200" u="sng" dirty="0" smtClean="0">
                <a:latin typeface="+mn-lt"/>
                <a:hlinkClick r:id="rId7"/>
              </a:rPr>
              <a:t>https</a:t>
            </a:r>
            <a:r>
              <a:rPr lang="en-US" sz="1200" u="sng" dirty="0">
                <a:latin typeface="+mn-lt"/>
                <a:hlinkClick r:id="rId7"/>
              </a:rPr>
              <a:t>://</a:t>
            </a:r>
            <a:r>
              <a:rPr lang="en-US" sz="1200" u="sng" dirty="0" smtClean="0">
                <a:latin typeface="+mn-lt"/>
                <a:hlinkClick r:id="rId7"/>
              </a:rPr>
              <a:t>vector-offsite.fnal.gov/Tools/TravelerWriter/TravelerWriterPreviewDocument.asp?qsSpecificationID=1596&amp;qsRevisionID=3</a:t>
            </a:r>
            <a:endParaRPr lang="en-US" sz="1200" dirty="0">
              <a:latin typeface="+mn-lt"/>
            </a:endParaRPr>
          </a:p>
          <a:p>
            <a:endParaRPr lang="en-US" sz="1200" dirty="0">
              <a:latin typeface="+mn-lt"/>
            </a:endParaRPr>
          </a:p>
        </p:txBody>
      </p:sp>
    </p:spTree>
    <p:extLst>
      <p:ext uri="{BB962C8B-B14F-4D97-AF65-F5344CB8AC3E}">
        <p14:creationId xmlns:p14="http://schemas.microsoft.com/office/powerpoint/2010/main" val="17757559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33</a:t>
            </a:fld>
            <a:endParaRPr lang="en-US" dirty="0"/>
          </a:p>
        </p:txBody>
      </p:sp>
      <p:sp>
        <p:nvSpPr>
          <p:cNvPr id="3" name="Title 2"/>
          <p:cNvSpPr>
            <a:spLocks noGrp="1"/>
          </p:cNvSpPr>
          <p:nvPr>
            <p:ph type="title"/>
          </p:nvPr>
        </p:nvSpPr>
        <p:spPr/>
        <p:txBody>
          <a:bodyPr/>
          <a:lstStyle/>
          <a:p>
            <a:r>
              <a:rPr lang="en-US" sz="3200" dirty="0" smtClean="0"/>
              <a:t>Parts </a:t>
            </a:r>
            <a:r>
              <a:rPr lang="en-US" sz="3200" dirty="0"/>
              <a:t>Kit Lists (</a:t>
            </a:r>
            <a:r>
              <a:rPr lang="en-US" sz="3200" dirty="0" smtClean="0"/>
              <a:t>MBOM)</a:t>
            </a:r>
            <a:endParaRPr lang="en-US" sz="3200" dirty="0"/>
          </a:p>
        </p:txBody>
      </p:sp>
      <p:sp>
        <p:nvSpPr>
          <p:cNvPr id="4" name="Content Placeholder 3"/>
          <p:cNvSpPr>
            <a:spLocks noGrp="1"/>
          </p:cNvSpPr>
          <p:nvPr>
            <p:ph sz="quarter" idx="14"/>
          </p:nvPr>
        </p:nvSpPr>
        <p:spPr>
          <a:xfrm>
            <a:off x="0" y="1252729"/>
            <a:ext cx="3849189" cy="5065522"/>
          </a:xfrm>
        </p:spPr>
        <p:txBody>
          <a:bodyPr>
            <a:normAutofit fontScale="85000" lnSpcReduction="20000"/>
          </a:bodyPr>
          <a:lstStyle/>
          <a:p>
            <a:pPr marL="342900" indent="-342900">
              <a:buFont typeface="Arial" panose="020B0604020202020204" pitchFamily="34" charset="0"/>
              <a:buChar char="•"/>
            </a:pPr>
            <a:r>
              <a:rPr lang="en-US" dirty="0" smtClean="0"/>
              <a:t>Parts kit lists were created</a:t>
            </a:r>
          </a:p>
          <a:p>
            <a:pPr marL="342900" indent="-342900">
              <a:buFont typeface="Arial" panose="020B0604020202020204" pitchFamily="34" charset="0"/>
              <a:buChar char="•"/>
            </a:pPr>
            <a:r>
              <a:rPr lang="en-US" dirty="0" smtClean="0"/>
              <a:t>Lists are included in each work station assembly traveler (Section 4)</a:t>
            </a:r>
          </a:p>
          <a:p>
            <a:pPr marL="342900" indent="-342900">
              <a:buFont typeface="Arial" panose="020B0604020202020204" pitchFamily="34" charset="0"/>
              <a:buChar char="•"/>
            </a:pPr>
            <a:r>
              <a:rPr lang="en-US" dirty="0" smtClean="0"/>
              <a:t>Parts/hardware will be stored at Technical Division (TD) Storage Areas and will be organized by the TD inventory management systems </a:t>
            </a:r>
          </a:p>
          <a:p>
            <a:pPr marL="342900" indent="-342900">
              <a:buFont typeface="Arial" panose="020B0604020202020204" pitchFamily="34" charset="0"/>
              <a:buChar char="•"/>
            </a:pPr>
            <a:r>
              <a:rPr lang="en-US" dirty="0" smtClean="0"/>
              <a:t>When a kit is requested by the production floor, LCLS-II supply chain manager will ensure that the parts/hardware are kitted as specified and the kit is delivered to the specific work station</a:t>
            </a:r>
          </a:p>
          <a:p>
            <a:pPr marL="342900" indent="-342900">
              <a:buFont typeface="Arial" panose="020B0604020202020204" pitchFamily="34" charset="0"/>
              <a:buChar char="•"/>
            </a:pPr>
            <a:endParaRPr lang="en-US" dirty="0" smtClean="0"/>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9189" y="1434935"/>
            <a:ext cx="5254791" cy="3617294"/>
          </a:xfrm>
          <a:prstGeom prst="rect">
            <a:avLst/>
          </a:prstGeom>
        </p:spPr>
      </p:pic>
      <p:sp>
        <p:nvSpPr>
          <p:cNvPr id="6" name="TextBox 5"/>
          <p:cNvSpPr txBox="1"/>
          <p:nvPr/>
        </p:nvSpPr>
        <p:spPr>
          <a:xfrm>
            <a:off x="5024846" y="4772770"/>
            <a:ext cx="3239588" cy="923330"/>
          </a:xfrm>
          <a:prstGeom prst="rect">
            <a:avLst/>
          </a:prstGeom>
          <a:noFill/>
        </p:spPr>
        <p:txBody>
          <a:bodyPr wrap="square" rtlCol="0">
            <a:spAutoFit/>
          </a:bodyPr>
          <a:lstStyle/>
          <a:p>
            <a:endParaRPr lang="en-US" dirty="0" smtClean="0"/>
          </a:p>
          <a:p>
            <a:r>
              <a:rPr lang="en-US" dirty="0" smtClean="0"/>
              <a:t>Excerpt from the cavity string assembly at WS1 parts kit list</a:t>
            </a:r>
            <a:endParaRPr lang="en-US" dirty="0"/>
          </a:p>
        </p:txBody>
      </p:sp>
    </p:spTree>
    <p:extLst>
      <p:ext uri="{BB962C8B-B14F-4D97-AF65-F5344CB8AC3E}">
        <p14:creationId xmlns:p14="http://schemas.microsoft.com/office/powerpoint/2010/main" val="31275076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b="1" smtClean="0">
                <a:solidFill>
                  <a:srgbClr val="9A0000"/>
                </a:solidFill>
              </a:rPr>
              <a:pPr/>
              <a:t>34</a:t>
            </a:fld>
            <a:endParaRPr lang="en-US" b="1" dirty="0">
              <a:solidFill>
                <a:srgbClr val="9A0000"/>
              </a:solidFill>
            </a:endParaRPr>
          </a:p>
        </p:txBody>
      </p:sp>
      <p:sp>
        <p:nvSpPr>
          <p:cNvPr id="3" name="Title 2"/>
          <p:cNvSpPr>
            <a:spLocks noGrp="1"/>
          </p:cNvSpPr>
          <p:nvPr>
            <p:ph type="title"/>
          </p:nvPr>
        </p:nvSpPr>
        <p:spPr/>
        <p:txBody>
          <a:bodyPr/>
          <a:lstStyle/>
          <a:p>
            <a:r>
              <a:rPr lang="en-US" sz="2800" dirty="0" smtClean="0"/>
              <a:t>CAF Mechanical Techs &amp; Staffing Schedule</a:t>
            </a:r>
            <a:endParaRPr lang="en-US" sz="2800" dirty="0"/>
          </a:p>
        </p:txBody>
      </p:sp>
      <p:sp>
        <p:nvSpPr>
          <p:cNvPr id="7" name="Rectangle 6"/>
          <p:cNvSpPr/>
          <p:nvPr/>
        </p:nvSpPr>
        <p:spPr>
          <a:xfrm>
            <a:off x="365761" y="1455698"/>
            <a:ext cx="3156068" cy="4708981"/>
          </a:xfrm>
          <a:prstGeom prst="rect">
            <a:avLst/>
          </a:prstGeom>
        </p:spPr>
        <p:txBody>
          <a:bodyPr wrap="square">
            <a:spAutoFit/>
          </a:bodyPr>
          <a:lstStyle/>
          <a:p>
            <a:pPr marL="285750" indent="-285750">
              <a:buFont typeface="Arial" panose="020B0604020202020204" pitchFamily="34" charset="0"/>
              <a:buChar char="•"/>
              <a:defRPr/>
            </a:pPr>
            <a:r>
              <a:rPr lang="en-US" sz="2000" dirty="0"/>
              <a:t>CAF core mechanical technician group is small but well trained and experienced</a:t>
            </a:r>
            <a:r>
              <a:rPr lang="en-US" sz="2000" dirty="0" smtClean="0"/>
              <a:t>.</a:t>
            </a:r>
          </a:p>
          <a:p>
            <a:pPr marL="285750" indent="-285750">
              <a:buFont typeface="Arial" panose="020B0604020202020204" pitchFamily="34" charset="0"/>
              <a:buChar char="•"/>
              <a:defRPr/>
            </a:pPr>
            <a:r>
              <a:rPr lang="en-US" sz="2000" dirty="0" smtClean="0"/>
              <a:t>We hired contract </a:t>
            </a:r>
            <a:r>
              <a:rPr lang="en-US" sz="2000" dirty="0"/>
              <a:t>mechanical </a:t>
            </a:r>
            <a:r>
              <a:rPr lang="en-US" sz="2000" dirty="0" smtClean="0"/>
              <a:t>technicians before and during pCM assembly. </a:t>
            </a:r>
          </a:p>
          <a:p>
            <a:pPr marL="285750" indent="-285750">
              <a:buFont typeface="Arial" panose="020B0604020202020204" pitchFamily="34" charset="0"/>
              <a:buChar char="•"/>
              <a:defRPr/>
            </a:pPr>
            <a:r>
              <a:rPr lang="en-US" sz="2000" dirty="0" smtClean="0"/>
              <a:t>We need to hire additional contract technicians (during ramp-up CMs assembly) to achieve the peak-rate production throughput</a:t>
            </a:r>
          </a:p>
        </p:txBody>
      </p:sp>
      <p:graphicFrame>
        <p:nvGraphicFramePr>
          <p:cNvPr id="10" name="Chart 9"/>
          <p:cNvGraphicFramePr>
            <a:graphicFrameLocks/>
          </p:cNvGraphicFramePr>
          <p:nvPr>
            <p:extLst>
              <p:ext uri="{D42A27DB-BD31-4B8C-83A1-F6EECF244321}">
                <p14:modId xmlns:p14="http://schemas.microsoft.com/office/powerpoint/2010/main" val="3778143110"/>
              </p:ext>
            </p:extLst>
          </p:nvPr>
        </p:nvGraphicFramePr>
        <p:xfrm>
          <a:off x="3591499" y="1363792"/>
          <a:ext cx="5447594" cy="36400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416820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35</a:t>
            </a:fld>
            <a:endParaRPr lang="en-US" dirty="0"/>
          </a:p>
        </p:txBody>
      </p:sp>
      <p:sp>
        <p:nvSpPr>
          <p:cNvPr id="3" name="Title 2"/>
          <p:cNvSpPr>
            <a:spLocks noGrp="1"/>
          </p:cNvSpPr>
          <p:nvPr>
            <p:ph type="title"/>
          </p:nvPr>
        </p:nvSpPr>
        <p:spPr>
          <a:xfrm>
            <a:off x="451821" y="129091"/>
            <a:ext cx="8552841" cy="753033"/>
          </a:xfrm>
        </p:spPr>
        <p:txBody>
          <a:bodyPr/>
          <a:lstStyle/>
          <a:p>
            <a:r>
              <a:rPr lang="en-US" sz="2500" dirty="0"/>
              <a:t>Planned mechanical technicians touch labor </a:t>
            </a:r>
            <a:r>
              <a:rPr lang="en-US" sz="2500" dirty="0" smtClean="0"/>
              <a:t>workforce</a:t>
            </a:r>
            <a:endParaRPr lang="en-US" sz="2500" dirty="0"/>
          </a:p>
        </p:txBody>
      </p:sp>
      <p:sp>
        <p:nvSpPr>
          <p:cNvPr id="5" name="Content Placeholder 4"/>
          <p:cNvSpPr txBox="1">
            <a:spLocks noGrp="1"/>
          </p:cNvSpPr>
          <p:nvPr>
            <p:ph sz="quarter" idx="14"/>
          </p:nvPr>
        </p:nvSpPr>
        <p:spPr>
          <a:xfrm>
            <a:off x="457200" y="1243584"/>
            <a:ext cx="8108950" cy="5433795"/>
          </a:xfrm>
          <a:prstGeom prst="rect">
            <a:avLst/>
          </a:prstGeom>
          <a:solidFill>
            <a:schemeClr val="bg1"/>
          </a:solidFill>
          <a:ln>
            <a:solidFill>
              <a:srgbClr val="0070C0"/>
            </a:solidFill>
          </a:ln>
        </p:spPr>
        <p:txBody>
          <a:bodyPr wrap="square" rtlCol="0">
            <a:spAutoFit/>
          </a:bodyPr>
          <a:lstStyle/>
          <a:p>
            <a:pPr marL="457200" indent="-457200"/>
            <a:r>
              <a:rPr lang="en-US" dirty="0" smtClean="0"/>
              <a:t>WS0 and WS1 in the cleanroom:</a:t>
            </a:r>
          </a:p>
          <a:p>
            <a:pPr marL="742950" lvl="1" indent="-285750"/>
            <a:r>
              <a:rPr lang="en-US" sz="2000" dirty="0" smtClean="0"/>
              <a:t>1 cleanroom assembly team: 5 mechanical techs +1 lead supervisor = 6 total</a:t>
            </a:r>
          </a:p>
          <a:p>
            <a:pPr marL="742950" lvl="1" indent="-285750"/>
            <a:r>
              <a:rPr lang="en-US" sz="2000" dirty="0" smtClean="0"/>
              <a:t>PTLD is 3 weeks</a:t>
            </a:r>
            <a:endParaRPr lang="en-US" sz="2000" dirty="0"/>
          </a:p>
          <a:p>
            <a:pPr marL="285750" indent="-285750"/>
            <a:r>
              <a:rPr lang="en-US" dirty="0" smtClean="0"/>
              <a:t>WS2 through WS6 on the production floor:</a:t>
            </a:r>
          </a:p>
          <a:p>
            <a:pPr marL="742950" lvl="1" indent="-285750"/>
            <a:r>
              <a:rPr lang="en-US" sz="2000" dirty="0" smtClean="0"/>
              <a:t>2 cold mass assembly teams: 2 x (4+1) mechanical techs + 1 lead supervisor = 11 total</a:t>
            </a:r>
          </a:p>
          <a:p>
            <a:pPr marL="742950" lvl="1" indent="-285750"/>
            <a:r>
              <a:rPr lang="en-US" sz="2000" dirty="0" smtClean="0"/>
              <a:t>PTLD is 9 weeks</a:t>
            </a:r>
          </a:p>
          <a:p>
            <a:pPr marL="285750" indent="-285750">
              <a:buFont typeface="Arial" panose="020B0604020202020204" pitchFamily="34" charset="0"/>
              <a:buChar char="•"/>
              <a:defRPr/>
            </a:pPr>
            <a:r>
              <a:rPr lang="en-US" dirty="0" smtClean="0"/>
              <a:t>We </a:t>
            </a:r>
            <a:r>
              <a:rPr lang="en-US" dirty="0"/>
              <a:t>currently plan to work one 8-hrs </a:t>
            </a:r>
            <a:r>
              <a:rPr lang="en-US" dirty="0" smtClean="0"/>
              <a:t>shift. If schedule slips, we might plan to work additional shifts (split or second). This will probably require to add additional manpower  </a:t>
            </a:r>
            <a:endParaRPr lang="en-US" dirty="0" smtClean="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8861966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39702" y="76200"/>
            <a:ext cx="5746898" cy="523220"/>
          </a:xfrm>
          <a:prstGeom prst="rect">
            <a:avLst/>
          </a:prstGeom>
          <a:noFill/>
        </p:spPr>
        <p:txBody>
          <a:bodyPr wrap="square" rtlCol="0">
            <a:spAutoFit/>
          </a:bodyPr>
          <a:lstStyle/>
          <a:p>
            <a:pPr algn="ctr" fontAlgn="auto">
              <a:spcBef>
                <a:spcPts val="0"/>
              </a:spcBef>
              <a:spcAft>
                <a:spcPts val="0"/>
              </a:spcAft>
            </a:pPr>
            <a:r>
              <a:rPr lang="en-US" sz="2800" b="1" dirty="0" smtClean="0">
                <a:solidFill>
                  <a:srgbClr val="FF0000"/>
                </a:solidFill>
                <a:latin typeface="Calibri"/>
                <a:ea typeface="+mn-ea"/>
              </a:rPr>
              <a:t>LCLS-II Cryomodule Production Team</a:t>
            </a:r>
            <a:endParaRPr lang="en-US" sz="2800" b="1" dirty="0">
              <a:solidFill>
                <a:srgbClr val="FF0000"/>
              </a:solidFill>
              <a:latin typeface="Calibri"/>
              <a:ea typeface="+mn-ea"/>
            </a:endParaRPr>
          </a:p>
        </p:txBody>
      </p:sp>
      <p:sp>
        <p:nvSpPr>
          <p:cNvPr id="5" name="TextBox 4"/>
          <p:cNvSpPr txBox="1"/>
          <p:nvPr/>
        </p:nvSpPr>
        <p:spPr>
          <a:xfrm>
            <a:off x="3733800" y="685800"/>
            <a:ext cx="1524000" cy="461665"/>
          </a:xfrm>
          <a:prstGeom prst="rect">
            <a:avLst/>
          </a:prstGeom>
          <a:solidFill>
            <a:schemeClr val="accent1"/>
          </a:solidFill>
        </p:spPr>
        <p:txBody>
          <a:bodyPr wrap="square" rtlCol="0">
            <a:spAutoFit/>
          </a:bodyPr>
          <a:lstStyle/>
          <a:p>
            <a:pPr algn="ctr" fontAlgn="auto">
              <a:spcBef>
                <a:spcPts val="0"/>
              </a:spcBef>
              <a:spcAft>
                <a:spcPts val="0"/>
              </a:spcAft>
            </a:pPr>
            <a:r>
              <a:rPr lang="en-US" sz="1200" dirty="0" smtClean="0">
                <a:solidFill>
                  <a:prstClr val="black"/>
                </a:solidFill>
                <a:latin typeface="Calibri"/>
                <a:ea typeface="+mn-ea"/>
              </a:rPr>
              <a:t>Lead</a:t>
            </a:r>
          </a:p>
          <a:p>
            <a:pPr algn="ctr" fontAlgn="auto">
              <a:spcBef>
                <a:spcPts val="0"/>
              </a:spcBef>
              <a:spcAft>
                <a:spcPts val="0"/>
              </a:spcAft>
            </a:pPr>
            <a:r>
              <a:rPr lang="en-US" sz="1200" dirty="0" smtClean="0">
                <a:solidFill>
                  <a:prstClr val="black"/>
                </a:solidFill>
                <a:latin typeface="Calibri"/>
                <a:ea typeface="+mn-ea"/>
              </a:rPr>
              <a:t>(T. Arkan)</a:t>
            </a:r>
            <a:endParaRPr lang="en-US" sz="1200" dirty="0">
              <a:solidFill>
                <a:prstClr val="black"/>
              </a:solidFill>
              <a:latin typeface="Calibri"/>
              <a:ea typeface="+mn-ea"/>
            </a:endParaRPr>
          </a:p>
        </p:txBody>
      </p:sp>
      <p:cxnSp>
        <p:nvCxnSpPr>
          <p:cNvPr id="7" name="Straight Connector 6"/>
          <p:cNvCxnSpPr>
            <a:stCxn id="5" idx="2"/>
          </p:cNvCxnSpPr>
          <p:nvPr/>
        </p:nvCxnSpPr>
        <p:spPr>
          <a:xfrm>
            <a:off x="4495800" y="1147465"/>
            <a:ext cx="0" cy="1214735"/>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3657600" y="1480810"/>
            <a:ext cx="83820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676400" y="1307569"/>
            <a:ext cx="1966950" cy="461665"/>
          </a:xfrm>
          <a:prstGeom prst="rect">
            <a:avLst/>
          </a:prstGeom>
          <a:solidFill>
            <a:schemeClr val="accent1"/>
          </a:solidFill>
        </p:spPr>
        <p:txBody>
          <a:bodyPr wrap="square" rtlCol="0">
            <a:spAutoFit/>
          </a:bodyPr>
          <a:lstStyle/>
          <a:p>
            <a:pPr algn="ctr" fontAlgn="auto">
              <a:spcBef>
                <a:spcPts val="0"/>
              </a:spcBef>
              <a:spcAft>
                <a:spcPts val="0"/>
              </a:spcAft>
            </a:pPr>
            <a:r>
              <a:rPr lang="en-US" sz="1200" dirty="0" smtClean="0">
                <a:solidFill>
                  <a:prstClr val="black"/>
                </a:solidFill>
                <a:latin typeface="Calibri"/>
                <a:ea typeface="+mn-ea"/>
              </a:rPr>
              <a:t>(K. Premo), deputy lead</a:t>
            </a:r>
          </a:p>
          <a:p>
            <a:pPr algn="ctr" fontAlgn="auto">
              <a:spcBef>
                <a:spcPts val="0"/>
              </a:spcBef>
              <a:spcAft>
                <a:spcPts val="0"/>
              </a:spcAft>
            </a:pPr>
            <a:r>
              <a:rPr lang="en-US" sz="1200" dirty="0" smtClean="0">
                <a:solidFill>
                  <a:prstClr val="black"/>
                </a:solidFill>
                <a:latin typeface="Calibri"/>
                <a:ea typeface="+mn-ea"/>
              </a:rPr>
              <a:t>Fundamental Power Coupler</a:t>
            </a:r>
            <a:endParaRPr lang="en-US" sz="1200" dirty="0">
              <a:solidFill>
                <a:prstClr val="black"/>
              </a:solidFill>
              <a:latin typeface="Calibri"/>
              <a:ea typeface="+mn-ea"/>
            </a:endParaRPr>
          </a:p>
        </p:txBody>
      </p:sp>
      <p:cxnSp>
        <p:nvCxnSpPr>
          <p:cNvPr id="14" name="Straight Connector 13"/>
          <p:cNvCxnSpPr/>
          <p:nvPr/>
        </p:nvCxnSpPr>
        <p:spPr>
          <a:xfrm>
            <a:off x="4495800" y="2362200"/>
            <a:ext cx="0"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914400" y="2819400"/>
            <a:ext cx="3581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495800" y="2819400"/>
            <a:ext cx="4343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914400" y="2819400"/>
            <a:ext cx="0"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52400" y="3116627"/>
            <a:ext cx="1524000" cy="600164"/>
          </a:xfrm>
          <a:prstGeom prst="rect">
            <a:avLst/>
          </a:prstGeom>
          <a:solidFill>
            <a:srgbClr val="FFC000"/>
          </a:solidFill>
        </p:spPr>
        <p:txBody>
          <a:bodyPr wrap="square" rtlCol="0">
            <a:spAutoFit/>
          </a:bodyPr>
          <a:lstStyle/>
          <a:p>
            <a:pPr algn="ctr" fontAlgn="auto">
              <a:spcBef>
                <a:spcPts val="0"/>
              </a:spcBef>
              <a:spcAft>
                <a:spcPts val="0"/>
              </a:spcAft>
            </a:pPr>
            <a:r>
              <a:rPr lang="en-US" sz="1100" dirty="0" smtClean="0">
                <a:solidFill>
                  <a:prstClr val="black"/>
                </a:solidFill>
                <a:latin typeface="Calibri"/>
                <a:ea typeface="+mn-ea"/>
              </a:rPr>
              <a:t>Cavity String Assembly @ MP9 [WS0, WS1]</a:t>
            </a:r>
          </a:p>
          <a:p>
            <a:pPr algn="ctr" fontAlgn="auto">
              <a:spcBef>
                <a:spcPts val="0"/>
              </a:spcBef>
              <a:spcAft>
                <a:spcPts val="0"/>
              </a:spcAft>
            </a:pPr>
            <a:r>
              <a:rPr lang="en-US" sz="1100" dirty="0" smtClean="0">
                <a:solidFill>
                  <a:prstClr val="black"/>
                </a:solidFill>
                <a:latin typeface="Calibri"/>
                <a:ea typeface="+mn-ea"/>
              </a:rPr>
              <a:t>(B. Smith)</a:t>
            </a:r>
          </a:p>
        </p:txBody>
      </p:sp>
      <p:sp>
        <p:nvSpPr>
          <p:cNvPr id="28" name="TextBox 27"/>
          <p:cNvSpPr txBox="1"/>
          <p:nvPr/>
        </p:nvSpPr>
        <p:spPr>
          <a:xfrm>
            <a:off x="381000" y="4038600"/>
            <a:ext cx="1219200" cy="261610"/>
          </a:xfrm>
          <a:prstGeom prst="rect">
            <a:avLst/>
          </a:prstGeom>
          <a:solidFill>
            <a:srgbClr val="FFC000"/>
          </a:solidFill>
        </p:spPr>
        <p:txBody>
          <a:bodyPr wrap="square" rtlCol="0">
            <a:spAutoFit/>
          </a:bodyPr>
          <a:lstStyle/>
          <a:p>
            <a:pPr algn="ctr" fontAlgn="auto">
              <a:spcBef>
                <a:spcPts val="0"/>
              </a:spcBef>
              <a:spcAft>
                <a:spcPts val="0"/>
              </a:spcAft>
            </a:pPr>
            <a:r>
              <a:rPr lang="en-US" sz="1100" dirty="0" smtClean="0">
                <a:solidFill>
                  <a:prstClr val="black"/>
                </a:solidFill>
                <a:latin typeface="Calibri"/>
                <a:ea typeface="+mn-ea"/>
              </a:rPr>
              <a:t>M. Battistoni</a:t>
            </a:r>
          </a:p>
        </p:txBody>
      </p:sp>
      <p:sp>
        <p:nvSpPr>
          <p:cNvPr id="31" name="TextBox 30"/>
          <p:cNvSpPr txBox="1"/>
          <p:nvPr/>
        </p:nvSpPr>
        <p:spPr>
          <a:xfrm>
            <a:off x="381000" y="4485939"/>
            <a:ext cx="1219200" cy="261610"/>
          </a:xfrm>
          <a:prstGeom prst="rect">
            <a:avLst/>
          </a:prstGeom>
          <a:solidFill>
            <a:srgbClr val="FFC000"/>
          </a:solidFill>
        </p:spPr>
        <p:txBody>
          <a:bodyPr wrap="square" rtlCol="0">
            <a:spAutoFit/>
          </a:bodyPr>
          <a:lstStyle/>
          <a:p>
            <a:pPr algn="ctr" fontAlgn="auto">
              <a:spcBef>
                <a:spcPts val="0"/>
              </a:spcBef>
              <a:spcAft>
                <a:spcPts val="0"/>
              </a:spcAft>
            </a:pPr>
            <a:r>
              <a:rPr lang="en-US" sz="1100" dirty="0" smtClean="0">
                <a:solidFill>
                  <a:prstClr val="black"/>
                </a:solidFill>
                <a:latin typeface="Calibri"/>
                <a:ea typeface="+mn-ea"/>
              </a:rPr>
              <a:t>M. Chlebek</a:t>
            </a:r>
          </a:p>
        </p:txBody>
      </p:sp>
      <p:sp>
        <p:nvSpPr>
          <p:cNvPr id="32" name="TextBox 31"/>
          <p:cNvSpPr txBox="1"/>
          <p:nvPr/>
        </p:nvSpPr>
        <p:spPr>
          <a:xfrm>
            <a:off x="381000" y="4946116"/>
            <a:ext cx="1219200" cy="261610"/>
          </a:xfrm>
          <a:prstGeom prst="rect">
            <a:avLst/>
          </a:prstGeom>
          <a:solidFill>
            <a:srgbClr val="FFC000"/>
          </a:solidFill>
        </p:spPr>
        <p:txBody>
          <a:bodyPr wrap="square" rtlCol="0">
            <a:spAutoFit/>
          </a:bodyPr>
          <a:lstStyle/>
          <a:p>
            <a:pPr algn="ctr" fontAlgn="auto">
              <a:spcBef>
                <a:spcPts val="0"/>
              </a:spcBef>
              <a:spcAft>
                <a:spcPts val="0"/>
              </a:spcAft>
            </a:pPr>
            <a:r>
              <a:rPr lang="en-US" sz="1100" dirty="0" smtClean="0">
                <a:solidFill>
                  <a:prstClr val="black"/>
                </a:solidFill>
                <a:latin typeface="Calibri"/>
                <a:ea typeface="+mn-ea"/>
              </a:rPr>
              <a:t>L. Bonilla </a:t>
            </a:r>
          </a:p>
        </p:txBody>
      </p:sp>
      <p:sp>
        <p:nvSpPr>
          <p:cNvPr id="33" name="TextBox 32"/>
          <p:cNvSpPr txBox="1"/>
          <p:nvPr/>
        </p:nvSpPr>
        <p:spPr>
          <a:xfrm>
            <a:off x="381000" y="5406293"/>
            <a:ext cx="1219200" cy="261610"/>
          </a:xfrm>
          <a:prstGeom prst="rect">
            <a:avLst/>
          </a:prstGeom>
          <a:solidFill>
            <a:srgbClr val="FFC000"/>
          </a:solidFill>
        </p:spPr>
        <p:txBody>
          <a:bodyPr wrap="square" rtlCol="0">
            <a:spAutoFit/>
          </a:bodyPr>
          <a:lstStyle/>
          <a:p>
            <a:pPr algn="ctr" fontAlgn="auto">
              <a:spcBef>
                <a:spcPts val="0"/>
              </a:spcBef>
              <a:spcAft>
                <a:spcPts val="0"/>
              </a:spcAft>
            </a:pPr>
            <a:r>
              <a:rPr lang="en-US" sz="1100" dirty="0" smtClean="0">
                <a:solidFill>
                  <a:prstClr val="black"/>
                </a:solidFill>
                <a:latin typeface="Calibri"/>
                <a:ea typeface="+mn-ea"/>
              </a:rPr>
              <a:t>Alexey Akimov (C)</a:t>
            </a:r>
          </a:p>
        </p:txBody>
      </p:sp>
      <p:cxnSp>
        <p:nvCxnSpPr>
          <p:cNvPr id="35" name="Straight Connector 34"/>
          <p:cNvCxnSpPr/>
          <p:nvPr/>
        </p:nvCxnSpPr>
        <p:spPr>
          <a:xfrm>
            <a:off x="228600" y="3716791"/>
            <a:ext cx="0" cy="184339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a:endCxn id="33" idx="1"/>
          </p:cNvCxnSpPr>
          <p:nvPr/>
        </p:nvCxnSpPr>
        <p:spPr>
          <a:xfrm flipV="1">
            <a:off x="228600" y="5537098"/>
            <a:ext cx="152400" cy="23084"/>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a:endCxn id="32" idx="1"/>
          </p:cNvCxnSpPr>
          <p:nvPr/>
        </p:nvCxnSpPr>
        <p:spPr>
          <a:xfrm flipV="1">
            <a:off x="228600" y="5076921"/>
            <a:ext cx="152400" cy="23083"/>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a:endCxn id="31" idx="1"/>
          </p:cNvCxnSpPr>
          <p:nvPr/>
        </p:nvCxnSpPr>
        <p:spPr>
          <a:xfrm flipV="1">
            <a:off x="228600" y="4616744"/>
            <a:ext cx="152400" cy="23083"/>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a:endCxn id="28" idx="1"/>
          </p:cNvCxnSpPr>
          <p:nvPr/>
        </p:nvCxnSpPr>
        <p:spPr>
          <a:xfrm flipV="1">
            <a:off x="228600" y="4169405"/>
            <a:ext cx="152400" cy="23083"/>
          </a:xfrm>
          <a:prstGeom prst="line">
            <a:avLst/>
          </a:prstGeom>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1818018" y="3104441"/>
            <a:ext cx="1676400" cy="600164"/>
          </a:xfrm>
          <a:prstGeom prst="rect">
            <a:avLst/>
          </a:prstGeom>
          <a:solidFill>
            <a:srgbClr val="FFCC99"/>
          </a:solidFill>
        </p:spPr>
        <p:txBody>
          <a:bodyPr wrap="square" rtlCol="0">
            <a:spAutoFit/>
          </a:bodyPr>
          <a:lstStyle/>
          <a:p>
            <a:pPr algn="ctr" fontAlgn="auto">
              <a:spcBef>
                <a:spcPts val="0"/>
              </a:spcBef>
              <a:spcAft>
                <a:spcPts val="0"/>
              </a:spcAft>
            </a:pPr>
            <a:r>
              <a:rPr lang="en-US" sz="1100" dirty="0" smtClean="0">
                <a:solidFill>
                  <a:prstClr val="black"/>
                </a:solidFill>
                <a:latin typeface="Calibri"/>
                <a:ea typeface="+mn-ea"/>
              </a:rPr>
              <a:t>Cold Mass Assembly</a:t>
            </a:r>
          </a:p>
          <a:p>
            <a:pPr algn="ctr" fontAlgn="auto">
              <a:spcBef>
                <a:spcPts val="0"/>
              </a:spcBef>
              <a:spcAft>
                <a:spcPts val="0"/>
              </a:spcAft>
            </a:pPr>
            <a:r>
              <a:rPr lang="en-US" sz="1100" dirty="0" smtClean="0">
                <a:solidFill>
                  <a:prstClr val="black"/>
                </a:solidFill>
                <a:latin typeface="Calibri"/>
                <a:ea typeface="+mn-ea"/>
              </a:rPr>
              <a:t>@MP9 &amp; ICB [WS2 ~WS5] </a:t>
            </a:r>
          </a:p>
          <a:p>
            <a:pPr algn="ctr" fontAlgn="auto">
              <a:spcBef>
                <a:spcPts val="0"/>
              </a:spcBef>
              <a:spcAft>
                <a:spcPts val="0"/>
              </a:spcAft>
            </a:pPr>
            <a:r>
              <a:rPr lang="en-US" sz="1100" dirty="0" smtClean="0">
                <a:solidFill>
                  <a:prstClr val="black"/>
                </a:solidFill>
                <a:latin typeface="Calibri"/>
                <a:ea typeface="+mn-ea"/>
              </a:rPr>
              <a:t>(G. Smith)</a:t>
            </a:r>
          </a:p>
        </p:txBody>
      </p:sp>
      <p:cxnSp>
        <p:nvCxnSpPr>
          <p:cNvPr id="53" name="Straight Connector 52"/>
          <p:cNvCxnSpPr/>
          <p:nvPr/>
        </p:nvCxnSpPr>
        <p:spPr>
          <a:xfrm>
            <a:off x="2580018" y="2799640"/>
            <a:ext cx="0" cy="297227"/>
          </a:xfrm>
          <a:prstGeom prst="line">
            <a:avLst/>
          </a:prstGeom>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2253579" y="3815911"/>
            <a:ext cx="1371600" cy="261610"/>
          </a:xfrm>
          <a:prstGeom prst="rect">
            <a:avLst/>
          </a:prstGeom>
          <a:solidFill>
            <a:srgbClr val="FFCC99"/>
          </a:solidFill>
        </p:spPr>
        <p:txBody>
          <a:bodyPr wrap="square" rtlCol="0">
            <a:spAutoFit/>
          </a:bodyPr>
          <a:lstStyle/>
          <a:p>
            <a:pPr algn="ctr" fontAlgn="auto">
              <a:spcBef>
                <a:spcPts val="0"/>
              </a:spcBef>
              <a:spcAft>
                <a:spcPts val="0"/>
              </a:spcAft>
            </a:pPr>
            <a:r>
              <a:rPr lang="en-US" sz="1100" dirty="0" smtClean="0">
                <a:solidFill>
                  <a:prstClr val="black"/>
                </a:solidFill>
                <a:latin typeface="Calibri"/>
                <a:ea typeface="+mn-ea"/>
              </a:rPr>
              <a:t>J. Wittenkeller</a:t>
            </a:r>
          </a:p>
        </p:txBody>
      </p:sp>
      <p:sp>
        <p:nvSpPr>
          <p:cNvPr id="55" name="TextBox 54"/>
          <p:cNvSpPr txBox="1"/>
          <p:nvPr/>
        </p:nvSpPr>
        <p:spPr>
          <a:xfrm>
            <a:off x="2275218" y="4192222"/>
            <a:ext cx="1216682" cy="261610"/>
          </a:xfrm>
          <a:prstGeom prst="rect">
            <a:avLst/>
          </a:prstGeom>
          <a:solidFill>
            <a:srgbClr val="FFCC99"/>
          </a:solidFill>
        </p:spPr>
        <p:txBody>
          <a:bodyPr wrap="square" rtlCol="0">
            <a:spAutoFit/>
          </a:bodyPr>
          <a:lstStyle/>
          <a:p>
            <a:pPr algn="ctr" fontAlgn="auto">
              <a:spcBef>
                <a:spcPts val="0"/>
              </a:spcBef>
              <a:spcAft>
                <a:spcPts val="0"/>
              </a:spcAft>
            </a:pPr>
            <a:r>
              <a:rPr lang="en-US" sz="1100" dirty="0">
                <a:solidFill>
                  <a:prstClr val="black"/>
                </a:solidFill>
                <a:latin typeface="Calibri"/>
                <a:ea typeface="+mn-ea"/>
              </a:rPr>
              <a:t>Ryan </a:t>
            </a:r>
            <a:r>
              <a:rPr lang="en-US" sz="1100" dirty="0" smtClean="0">
                <a:solidFill>
                  <a:prstClr val="black"/>
                </a:solidFill>
                <a:latin typeface="Calibri"/>
                <a:ea typeface="+mn-ea"/>
              </a:rPr>
              <a:t>Thiede</a:t>
            </a:r>
          </a:p>
        </p:txBody>
      </p:sp>
      <p:sp>
        <p:nvSpPr>
          <p:cNvPr id="56" name="TextBox 55"/>
          <p:cNvSpPr txBox="1"/>
          <p:nvPr/>
        </p:nvSpPr>
        <p:spPr>
          <a:xfrm>
            <a:off x="2256372" y="5291417"/>
            <a:ext cx="1219200" cy="261610"/>
          </a:xfrm>
          <a:prstGeom prst="rect">
            <a:avLst/>
          </a:prstGeom>
          <a:solidFill>
            <a:srgbClr val="FFCC99"/>
          </a:solidFill>
        </p:spPr>
        <p:txBody>
          <a:bodyPr wrap="square" rtlCol="0">
            <a:spAutoFit/>
          </a:bodyPr>
          <a:lstStyle/>
          <a:p>
            <a:pPr algn="ctr" fontAlgn="auto">
              <a:spcBef>
                <a:spcPts val="0"/>
              </a:spcBef>
              <a:spcAft>
                <a:spcPts val="0"/>
              </a:spcAft>
            </a:pPr>
            <a:r>
              <a:rPr lang="en-US" sz="1100" dirty="0" smtClean="0">
                <a:solidFill>
                  <a:prstClr val="black"/>
                </a:solidFill>
                <a:latin typeface="Calibri"/>
                <a:ea typeface="+mn-ea"/>
              </a:rPr>
              <a:t>James Focht </a:t>
            </a:r>
            <a:r>
              <a:rPr lang="en-US" sz="1100" dirty="0">
                <a:solidFill>
                  <a:prstClr val="black"/>
                </a:solidFill>
                <a:latin typeface="Calibri"/>
                <a:ea typeface="+mn-ea"/>
              </a:rPr>
              <a:t>(C)</a:t>
            </a:r>
          </a:p>
        </p:txBody>
      </p:sp>
      <p:sp>
        <p:nvSpPr>
          <p:cNvPr id="57" name="TextBox 56"/>
          <p:cNvSpPr txBox="1"/>
          <p:nvPr/>
        </p:nvSpPr>
        <p:spPr>
          <a:xfrm>
            <a:off x="2262098" y="4542190"/>
            <a:ext cx="1219200" cy="261610"/>
          </a:xfrm>
          <a:prstGeom prst="rect">
            <a:avLst/>
          </a:prstGeom>
          <a:solidFill>
            <a:srgbClr val="FFCC99"/>
          </a:solidFill>
        </p:spPr>
        <p:txBody>
          <a:bodyPr wrap="square" rtlCol="0">
            <a:spAutoFit/>
          </a:bodyPr>
          <a:lstStyle/>
          <a:p>
            <a:pPr algn="ctr" fontAlgn="auto">
              <a:spcBef>
                <a:spcPts val="0"/>
              </a:spcBef>
              <a:spcAft>
                <a:spcPts val="0"/>
              </a:spcAft>
            </a:pPr>
            <a:r>
              <a:rPr lang="en-US" sz="1100" dirty="0" smtClean="0">
                <a:solidFill>
                  <a:prstClr val="black"/>
                </a:solidFill>
                <a:latin typeface="Calibri"/>
                <a:ea typeface="+mn-ea"/>
              </a:rPr>
              <a:t>Jared Gaza (C)</a:t>
            </a:r>
          </a:p>
        </p:txBody>
      </p:sp>
      <p:sp>
        <p:nvSpPr>
          <p:cNvPr id="64" name="TextBox 63"/>
          <p:cNvSpPr txBox="1"/>
          <p:nvPr/>
        </p:nvSpPr>
        <p:spPr>
          <a:xfrm>
            <a:off x="381000" y="5866470"/>
            <a:ext cx="1219200" cy="261610"/>
          </a:xfrm>
          <a:prstGeom prst="rect">
            <a:avLst/>
          </a:prstGeom>
          <a:solidFill>
            <a:schemeClr val="accent3"/>
          </a:solidFill>
        </p:spPr>
        <p:txBody>
          <a:bodyPr wrap="square" rtlCol="0">
            <a:spAutoFit/>
          </a:bodyPr>
          <a:lstStyle/>
          <a:p>
            <a:pPr algn="ctr" fontAlgn="auto">
              <a:spcBef>
                <a:spcPts val="0"/>
              </a:spcBef>
              <a:spcAft>
                <a:spcPts val="0"/>
              </a:spcAft>
            </a:pPr>
            <a:r>
              <a:rPr lang="en-US" sz="1100" dirty="0" smtClean="0">
                <a:solidFill>
                  <a:prstClr val="black"/>
                </a:solidFill>
                <a:latin typeface="Calibri"/>
                <a:ea typeface="+mn-ea"/>
              </a:rPr>
              <a:t>Technician (C)</a:t>
            </a:r>
          </a:p>
        </p:txBody>
      </p:sp>
      <p:cxnSp>
        <p:nvCxnSpPr>
          <p:cNvPr id="73" name="Straight Connector 72"/>
          <p:cNvCxnSpPr>
            <a:stCxn id="64" idx="1"/>
          </p:cNvCxnSpPr>
          <p:nvPr/>
        </p:nvCxnSpPr>
        <p:spPr>
          <a:xfrm flipH="1">
            <a:off x="228600" y="5997275"/>
            <a:ext cx="152400" cy="23084"/>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28600" y="5560181"/>
            <a:ext cx="0" cy="460178"/>
          </a:xfrm>
          <a:prstGeom prst="line">
            <a:avLst/>
          </a:prstGeom>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2275218" y="5716175"/>
            <a:ext cx="1219200" cy="261610"/>
          </a:xfrm>
          <a:prstGeom prst="rect">
            <a:avLst/>
          </a:prstGeom>
          <a:solidFill>
            <a:srgbClr val="FFCC99"/>
          </a:solidFill>
        </p:spPr>
        <p:txBody>
          <a:bodyPr wrap="square" rtlCol="0">
            <a:spAutoFit/>
          </a:bodyPr>
          <a:lstStyle/>
          <a:p>
            <a:pPr algn="ctr" fontAlgn="auto">
              <a:spcBef>
                <a:spcPts val="0"/>
              </a:spcBef>
              <a:spcAft>
                <a:spcPts val="0"/>
              </a:spcAft>
            </a:pPr>
            <a:r>
              <a:rPr lang="en-US" sz="1100" dirty="0" smtClean="0">
                <a:solidFill>
                  <a:prstClr val="black"/>
                </a:solidFill>
                <a:latin typeface="Calibri"/>
                <a:ea typeface="+mn-ea"/>
              </a:rPr>
              <a:t>Ryan Treece   (C)</a:t>
            </a:r>
          </a:p>
        </p:txBody>
      </p:sp>
      <p:sp>
        <p:nvSpPr>
          <p:cNvPr id="80" name="TextBox 79"/>
          <p:cNvSpPr txBox="1"/>
          <p:nvPr/>
        </p:nvSpPr>
        <p:spPr>
          <a:xfrm>
            <a:off x="2275218" y="6099843"/>
            <a:ext cx="1219200" cy="261610"/>
          </a:xfrm>
          <a:prstGeom prst="rect">
            <a:avLst/>
          </a:prstGeom>
          <a:solidFill>
            <a:schemeClr val="accent3"/>
          </a:solidFill>
        </p:spPr>
        <p:txBody>
          <a:bodyPr wrap="square" rtlCol="0">
            <a:spAutoFit/>
          </a:bodyPr>
          <a:lstStyle/>
          <a:p>
            <a:pPr algn="ctr" fontAlgn="auto">
              <a:spcBef>
                <a:spcPts val="0"/>
              </a:spcBef>
              <a:spcAft>
                <a:spcPts val="0"/>
              </a:spcAft>
            </a:pPr>
            <a:r>
              <a:rPr lang="en-US" sz="1100" dirty="0" smtClean="0">
                <a:solidFill>
                  <a:prstClr val="black"/>
                </a:solidFill>
                <a:latin typeface="Calibri"/>
                <a:ea typeface="+mn-ea"/>
              </a:rPr>
              <a:t>Technician (C)</a:t>
            </a:r>
          </a:p>
        </p:txBody>
      </p:sp>
      <p:sp>
        <p:nvSpPr>
          <p:cNvPr id="81" name="TextBox 80"/>
          <p:cNvSpPr txBox="1"/>
          <p:nvPr/>
        </p:nvSpPr>
        <p:spPr>
          <a:xfrm>
            <a:off x="2275218" y="6514597"/>
            <a:ext cx="1219200" cy="261610"/>
          </a:xfrm>
          <a:prstGeom prst="rect">
            <a:avLst/>
          </a:prstGeom>
          <a:solidFill>
            <a:schemeClr val="accent3"/>
          </a:solidFill>
        </p:spPr>
        <p:txBody>
          <a:bodyPr wrap="square" rtlCol="0">
            <a:spAutoFit/>
          </a:bodyPr>
          <a:lstStyle/>
          <a:p>
            <a:pPr algn="ctr" fontAlgn="auto">
              <a:spcBef>
                <a:spcPts val="0"/>
              </a:spcBef>
              <a:spcAft>
                <a:spcPts val="0"/>
              </a:spcAft>
            </a:pPr>
            <a:r>
              <a:rPr lang="en-US" sz="1100" dirty="0" smtClean="0">
                <a:solidFill>
                  <a:prstClr val="black"/>
                </a:solidFill>
                <a:latin typeface="Calibri"/>
                <a:ea typeface="+mn-ea"/>
              </a:rPr>
              <a:t>Technician (C)</a:t>
            </a:r>
          </a:p>
        </p:txBody>
      </p:sp>
      <p:sp>
        <p:nvSpPr>
          <p:cNvPr id="93" name="TextBox 92"/>
          <p:cNvSpPr txBox="1"/>
          <p:nvPr/>
        </p:nvSpPr>
        <p:spPr>
          <a:xfrm>
            <a:off x="7940563" y="2988729"/>
            <a:ext cx="1142149" cy="430887"/>
          </a:xfrm>
          <a:prstGeom prst="rect">
            <a:avLst/>
          </a:prstGeom>
          <a:solidFill>
            <a:schemeClr val="accent1"/>
          </a:solidFill>
        </p:spPr>
        <p:txBody>
          <a:bodyPr wrap="square" rtlCol="0">
            <a:spAutoFit/>
          </a:bodyPr>
          <a:lstStyle/>
          <a:p>
            <a:pPr algn="ctr" fontAlgn="auto">
              <a:spcBef>
                <a:spcPts val="0"/>
              </a:spcBef>
              <a:spcAft>
                <a:spcPts val="0"/>
              </a:spcAft>
            </a:pPr>
            <a:r>
              <a:rPr lang="en-US" sz="1100" dirty="0" smtClean="0">
                <a:solidFill>
                  <a:prstClr val="black"/>
                </a:solidFill>
                <a:latin typeface="Calibri"/>
                <a:ea typeface="+mn-ea"/>
              </a:rPr>
              <a:t>Tuner</a:t>
            </a:r>
          </a:p>
          <a:p>
            <a:pPr algn="ctr" fontAlgn="auto">
              <a:spcBef>
                <a:spcPts val="0"/>
              </a:spcBef>
              <a:spcAft>
                <a:spcPts val="0"/>
              </a:spcAft>
            </a:pPr>
            <a:r>
              <a:rPr lang="en-US" sz="1100" dirty="0" smtClean="0">
                <a:solidFill>
                  <a:prstClr val="black"/>
                </a:solidFill>
                <a:latin typeface="Calibri"/>
                <a:ea typeface="+mn-ea"/>
              </a:rPr>
              <a:t>(Y. Pischalnikov)</a:t>
            </a:r>
          </a:p>
        </p:txBody>
      </p:sp>
      <p:sp>
        <p:nvSpPr>
          <p:cNvPr id="96" name="TextBox 95"/>
          <p:cNvSpPr txBox="1"/>
          <p:nvPr/>
        </p:nvSpPr>
        <p:spPr>
          <a:xfrm>
            <a:off x="3638550" y="3132346"/>
            <a:ext cx="1295400" cy="430887"/>
          </a:xfrm>
          <a:prstGeom prst="rect">
            <a:avLst/>
          </a:prstGeom>
          <a:solidFill>
            <a:schemeClr val="accent1"/>
          </a:solidFill>
        </p:spPr>
        <p:txBody>
          <a:bodyPr wrap="square" rtlCol="0">
            <a:spAutoFit/>
          </a:bodyPr>
          <a:lstStyle/>
          <a:p>
            <a:pPr algn="ctr" fontAlgn="auto">
              <a:spcBef>
                <a:spcPts val="0"/>
              </a:spcBef>
              <a:spcAft>
                <a:spcPts val="0"/>
              </a:spcAft>
            </a:pPr>
            <a:r>
              <a:rPr lang="en-US" sz="1100" dirty="0" smtClean="0">
                <a:solidFill>
                  <a:prstClr val="black"/>
                </a:solidFill>
                <a:latin typeface="Calibri"/>
                <a:ea typeface="+mn-ea"/>
              </a:rPr>
              <a:t>RF</a:t>
            </a:r>
          </a:p>
          <a:p>
            <a:pPr algn="ctr" fontAlgn="auto">
              <a:spcBef>
                <a:spcPts val="0"/>
              </a:spcBef>
              <a:spcAft>
                <a:spcPts val="0"/>
              </a:spcAft>
            </a:pPr>
            <a:r>
              <a:rPr lang="en-US" sz="1100" dirty="0" smtClean="0">
                <a:solidFill>
                  <a:prstClr val="black"/>
                </a:solidFill>
                <a:latin typeface="Calibri"/>
                <a:ea typeface="+mn-ea"/>
              </a:rPr>
              <a:t>(T. Khabiboulline)</a:t>
            </a:r>
          </a:p>
        </p:txBody>
      </p:sp>
      <p:sp>
        <p:nvSpPr>
          <p:cNvPr id="97" name="TextBox 96"/>
          <p:cNvSpPr txBox="1"/>
          <p:nvPr/>
        </p:nvSpPr>
        <p:spPr>
          <a:xfrm>
            <a:off x="4090718" y="3853616"/>
            <a:ext cx="914400" cy="261610"/>
          </a:xfrm>
          <a:prstGeom prst="rect">
            <a:avLst/>
          </a:prstGeom>
          <a:solidFill>
            <a:schemeClr val="accent1"/>
          </a:solidFill>
        </p:spPr>
        <p:txBody>
          <a:bodyPr wrap="square" rtlCol="0">
            <a:spAutoFit/>
          </a:bodyPr>
          <a:lstStyle/>
          <a:p>
            <a:pPr algn="ctr" fontAlgn="auto">
              <a:spcBef>
                <a:spcPts val="0"/>
              </a:spcBef>
              <a:spcAft>
                <a:spcPts val="0"/>
              </a:spcAft>
            </a:pPr>
            <a:r>
              <a:rPr lang="en-US" sz="1100" dirty="0" smtClean="0">
                <a:solidFill>
                  <a:prstClr val="black"/>
                </a:solidFill>
                <a:latin typeface="Calibri"/>
                <a:ea typeface="+mn-ea"/>
              </a:rPr>
              <a:t>P. Berruti</a:t>
            </a:r>
          </a:p>
        </p:txBody>
      </p:sp>
      <p:cxnSp>
        <p:nvCxnSpPr>
          <p:cNvPr id="103" name="Straight Connector 102"/>
          <p:cNvCxnSpPr/>
          <p:nvPr/>
        </p:nvCxnSpPr>
        <p:spPr>
          <a:xfrm>
            <a:off x="4014518" y="3561176"/>
            <a:ext cx="0" cy="76185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4090718" y="2819400"/>
            <a:ext cx="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8839200" y="2819400"/>
            <a:ext cx="0" cy="152400"/>
          </a:xfrm>
          <a:prstGeom prst="line">
            <a:avLst/>
          </a:prstGeom>
        </p:spPr>
        <p:style>
          <a:lnRef idx="1">
            <a:schemeClr val="accent1"/>
          </a:lnRef>
          <a:fillRef idx="0">
            <a:schemeClr val="accent1"/>
          </a:fillRef>
          <a:effectRef idx="0">
            <a:schemeClr val="accent1"/>
          </a:effectRef>
          <a:fontRef idx="minor">
            <a:schemeClr val="tx1"/>
          </a:fontRef>
        </p:style>
      </p:cxnSp>
      <p:sp>
        <p:nvSpPr>
          <p:cNvPr id="112" name="TextBox 111"/>
          <p:cNvSpPr txBox="1"/>
          <p:nvPr/>
        </p:nvSpPr>
        <p:spPr>
          <a:xfrm>
            <a:off x="4090718" y="4192222"/>
            <a:ext cx="914400" cy="261610"/>
          </a:xfrm>
          <a:prstGeom prst="rect">
            <a:avLst/>
          </a:prstGeom>
          <a:solidFill>
            <a:schemeClr val="accent1"/>
          </a:solidFill>
        </p:spPr>
        <p:txBody>
          <a:bodyPr wrap="square" rtlCol="0">
            <a:spAutoFit/>
          </a:bodyPr>
          <a:lstStyle/>
          <a:p>
            <a:pPr algn="ctr" fontAlgn="auto">
              <a:spcBef>
                <a:spcPts val="0"/>
              </a:spcBef>
              <a:spcAft>
                <a:spcPts val="0"/>
              </a:spcAft>
            </a:pPr>
            <a:r>
              <a:rPr lang="en-US" sz="1100" dirty="0" smtClean="0">
                <a:solidFill>
                  <a:prstClr val="black"/>
                </a:solidFill>
                <a:latin typeface="Calibri"/>
                <a:ea typeface="+mn-ea"/>
              </a:rPr>
              <a:t>M. Awida</a:t>
            </a:r>
          </a:p>
        </p:txBody>
      </p:sp>
      <p:cxnSp>
        <p:nvCxnSpPr>
          <p:cNvPr id="115" name="Straight Connector 114"/>
          <p:cNvCxnSpPr>
            <a:stCxn id="97" idx="1"/>
          </p:cNvCxnSpPr>
          <p:nvPr/>
        </p:nvCxnSpPr>
        <p:spPr>
          <a:xfrm flipH="1">
            <a:off x="4014518" y="3984421"/>
            <a:ext cx="76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7" name="Straight Connector 116"/>
          <p:cNvCxnSpPr>
            <a:stCxn id="112" idx="1"/>
          </p:cNvCxnSpPr>
          <p:nvPr/>
        </p:nvCxnSpPr>
        <p:spPr>
          <a:xfrm flipH="1">
            <a:off x="4014518" y="4323027"/>
            <a:ext cx="76200" cy="0"/>
          </a:xfrm>
          <a:prstGeom prst="line">
            <a:avLst/>
          </a:prstGeom>
        </p:spPr>
        <p:style>
          <a:lnRef idx="1">
            <a:schemeClr val="accent1"/>
          </a:lnRef>
          <a:fillRef idx="0">
            <a:schemeClr val="accent1"/>
          </a:fillRef>
          <a:effectRef idx="0">
            <a:schemeClr val="accent1"/>
          </a:effectRef>
          <a:fontRef idx="minor">
            <a:schemeClr val="tx1"/>
          </a:fontRef>
        </p:style>
      </p:cxnSp>
      <p:sp>
        <p:nvSpPr>
          <p:cNvPr id="118" name="TextBox 117"/>
          <p:cNvSpPr txBox="1"/>
          <p:nvPr/>
        </p:nvSpPr>
        <p:spPr>
          <a:xfrm>
            <a:off x="5099702" y="3132346"/>
            <a:ext cx="1200816" cy="430887"/>
          </a:xfrm>
          <a:prstGeom prst="rect">
            <a:avLst/>
          </a:prstGeom>
          <a:solidFill>
            <a:schemeClr val="accent1"/>
          </a:solidFill>
        </p:spPr>
        <p:txBody>
          <a:bodyPr wrap="square" rtlCol="0">
            <a:spAutoFit/>
          </a:bodyPr>
          <a:lstStyle/>
          <a:p>
            <a:pPr algn="ctr" fontAlgn="auto">
              <a:spcBef>
                <a:spcPts val="0"/>
              </a:spcBef>
              <a:spcAft>
                <a:spcPts val="0"/>
              </a:spcAft>
            </a:pPr>
            <a:r>
              <a:rPr lang="en-US" sz="1100" dirty="0" smtClean="0">
                <a:solidFill>
                  <a:prstClr val="black"/>
                </a:solidFill>
                <a:latin typeface="Calibri"/>
                <a:ea typeface="+mn-ea"/>
              </a:rPr>
              <a:t>Instrumentation </a:t>
            </a:r>
          </a:p>
          <a:p>
            <a:pPr algn="ctr" fontAlgn="auto">
              <a:spcBef>
                <a:spcPts val="0"/>
              </a:spcBef>
              <a:spcAft>
                <a:spcPts val="0"/>
              </a:spcAft>
            </a:pPr>
            <a:r>
              <a:rPr lang="en-US" sz="1100" dirty="0" smtClean="0">
                <a:solidFill>
                  <a:prstClr val="black"/>
                </a:solidFill>
                <a:latin typeface="Calibri"/>
                <a:ea typeface="+mn-ea"/>
              </a:rPr>
              <a:t>(D. Orris)</a:t>
            </a:r>
          </a:p>
        </p:txBody>
      </p:sp>
      <p:cxnSp>
        <p:nvCxnSpPr>
          <p:cNvPr id="120" name="Straight Connector 119"/>
          <p:cNvCxnSpPr/>
          <p:nvPr/>
        </p:nvCxnSpPr>
        <p:spPr>
          <a:xfrm>
            <a:off x="1921535" y="3704605"/>
            <a:ext cx="0" cy="294849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 name="Straight Connector 121"/>
          <p:cNvCxnSpPr>
            <a:stCxn id="54" idx="1"/>
          </p:cNvCxnSpPr>
          <p:nvPr/>
        </p:nvCxnSpPr>
        <p:spPr>
          <a:xfrm flipH="1">
            <a:off x="1899896" y="3946716"/>
            <a:ext cx="353683" cy="1314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4" name="Straight Connector 123"/>
          <p:cNvCxnSpPr>
            <a:stCxn id="55" idx="1"/>
          </p:cNvCxnSpPr>
          <p:nvPr/>
        </p:nvCxnSpPr>
        <p:spPr>
          <a:xfrm flipH="1" flipV="1">
            <a:off x="1921536" y="4296772"/>
            <a:ext cx="353682" cy="262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26" name="Straight Connector 125"/>
          <p:cNvCxnSpPr>
            <a:stCxn id="56" idx="1"/>
          </p:cNvCxnSpPr>
          <p:nvPr/>
        </p:nvCxnSpPr>
        <p:spPr>
          <a:xfrm flipH="1">
            <a:off x="1902689" y="5422222"/>
            <a:ext cx="353683" cy="1314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8" name="Straight Connector 127"/>
          <p:cNvCxnSpPr>
            <a:stCxn id="57" idx="1"/>
          </p:cNvCxnSpPr>
          <p:nvPr/>
        </p:nvCxnSpPr>
        <p:spPr>
          <a:xfrm flipH="1">
            <a:off x="1917041" y="4672995"/>
            <a:ext cx="345057" cy="13149"/>
          </a:xfrm>
          <a:prstGeom prst="line">
            <a:avLst/>
          </a:prstGeom>
        </p:spPr>
        <p:style>
          <a:lnRef idx="1">
            <a:schemeClr val="accent1"/>
          </a:lnRef>
          <a:fillRef idx="0">
            <a:schemeClr val="accent1"/>
          </a:fillRef>
          <a:effectRef idx="0">
            <a:schemeClr val="accent1"/>
          </a:effectRef>
          <a:fontRef idx="minor">
            <a:schemeClr val="tx1"/>
          </a:fontRef>
        </p:style>
      </p:cxnSp>
      <p:cxnSp>
        <p:nvCxnSpPr>
          <p:cNvPr id="130" name="Straight Connector 129"/>
          <p:cNvCxnSpPr>
            <a:stCxn id="79" idx="1"/>
          </p:cNvCxnSpPr>
          <p:nvPr/>
        </p:nvCxnSpPr>
        <p:spPr>
          <a:xfrm flipH="1">
            <a:off x="1921535" y="5846980"/>
            <a:ext cx="35368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2" name="Straight Connector 131"/>
          <p:cNvCxnSpPr>
            <a:stCxn id="80" idx="1"/>
          </p:cNvCxnSpPr>
          <p:nvPr/>
        </p:nvCxnSpPr>
        <p:spPr>
          <a:xfrm flipH="1">
            <a:off x="1921535" y="6230648"/>
            <a:ext cx="35368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4" name="Straight Connector 133"/>
          <p:cNvCxnSpPr>
            <a:stCxn id="81" idx="1"/>
          </p:cNvCxnSpPr>
          <p:nvPr/>
        </p:nvCxnSpPr>
        <p:spPr>
          <a:xfrm flipH="1">
            <a:off x="1921536" y="6645402"/>
            <a:ext cx="353682" cy="769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8" name="Straight Connector 137"/>
          <p:cNvCxnSpPr>
            <a:endCxn id="118" idx="0"/>
          </p:cNvCxnSpPr>
          <p:nvPr/>
        </p:nvCxnSpPr>
        <p:spPr>
          <a:xfrm>
            <a:off x="5691330" y="2819400"/>
            <a:ext cx="8780" cy="312946"/>
          </a:xfrm>
          <a:prstGeom prst="line">
            <a:avLst/>
          </a:prstGeom>
        </p:spPr>
        <p:style>
          <a:lnRef idx="1">
            <a:schemeClr val="accent1"/>
          </a:lnRef>
          <a:fillRef idx="0">
            <a:schemeClr val="accent1"/>
          </a:fillRef>
          <a:effectRef idx="0">
            <a:schemeClr val="accent1"/>
          </a:effectRef>
          <a:fontRef idx="minor">
            <a:schemeClr val="tx1"/>
          </a:fontRef>
        </p:style>
      </p:cxnSp>
      <p:sp>
        <p:nvSpPr>
          <p:cNvPr id="140" name="TextBox 139"/>
          <p:cNvSpPr txBox="1"/>
          <p:nvPr/>
        </p:nvSpPr>
        <p:spPr>
          <a:xfrm>
            <a:off x="5357363" y="3744406"/>
            <a:ext cx="914400" cy="261610"/>
          </a:xfrm>
          <a:prstGeom prst="rect">
            <a:avLst/>
          </a:prstGeom>
          <a:solidFill>
            <a:schemeClr val="accent1"/>
          </a:solidFill>
        </p:spPr>
        <p:txBody>
          <a:bodyPr wrap="square" rtlCol="0">
            <a:spAutoFit/>
          </a:bodyPr>
          <a:lstStyle/>
          <a:p>
            <a:pPr algn="ctr" fontAlgn="auto">
              <a:spcBef>
                <a:spcPts val="0"/>
              </a:spcBef>
              <a:spcAft>
                <a:spcPts val="0"/>
              </a:spcAft>
            </a:pPr>
            <a:r>
              <a:rPr lang="en-US" sz="1100" dirty="0" smtClean="0">
                <a:solidFill>
                  <a:prstClr val="black"/>
                </a:solidFill>
                <a:latin typeface="Calibri"/>
                <a:ea typeface="+mn-ea"/>
              </a:rPr>
              <a:t>F. Lewis</a:t>
            </a:r>
          </a:p>
        </p:txBody>
      </p:sp>
      <p:sp>
        <p:nvSpPr>
          <p:cNvPr id="143" name="TextBox 142"/>
          <p:cNvSpPr txBox="1"/>
          <p:nvPr/>
        </p:nvSpPr>
        <p:spPr>
          <a:xfrm>
            <a:off x="5462318" y="4145046"/>
            <a:ext cx="914400" cy="261610"/>
          </a:xfrm>
          <a:prstGeom prst="rect">
            <a:avLst/>
          </a:prstGeom>
          <a:solidFill>
            <a:schemeClr val="accent1"/>
          </a:solidFill>
        </p:spPr>
        <p:txBody>
          <a:bodyPr wrap="square" rtlCol="0">
            <a:spAutoFit/>
          </a:bodyPr>
          <a:lstStyle/>
          <a:p>
            <a:pPr algn="ctr" fontAlgn="auto">
              <a:spcBef>
                <a:spcPts val="0"/>
              </a:spcBef>
              <a:spcAft>
                <a:spcPts val="0"/>
              </a:spcAft>
            </a:pPr>
            <a:r>
              <a:rPr lang="en-US" sz="1100" dirty="0" smtClean="0">
                <a:solidFill>
                  <a:prstClr val="black"/>
                </a:solidFill>
                <a:latin typeface="Calibri"/>
                <a:ea typeface="+mn-ea"/>
              </a:rPr>
              <a:t>P. Dubiel</a:t>
            </a:r>
          </a:p>
        </p:txBody>
      </p:sp>
      <p:sp>
        <p:nvSpPr>
          <p:cNvPr id="144" name="TextBox 143"/>
          <p:cNvSpPr txBox="1"/>
          <p:nvPr/>
        </p:nvSpPr>
        <p:spPr>
          <a:xfrm>
            <a:off x="5462318" y="4483652"/>
            <a:ext cx="914400" cy="261610"/>
          </a:xfrm>
          <a:prstGeom prst="rect">
            <a:avLst/>
          </a:prstGeom>
          <a:solidFill>
            <a:schemeClr val="accent1"/>
          </a:solidFill>
        </p:spPr>
        <p:txBody>
          <a:bodyPr wrap="square" rtlCol="0">
            <a:spAutoFit/>
          </a:bodyPr>
          <a:lstStyle/>
          <a:p>
            <a:pPr algn="ctr" fontAlgn="auto">
              <a:spcBef>
                <a:spcPts val="0"/>
              </a:spcBef>
              <a:spcAft>
                <a:spcPts val="0"/>
              </a:spcAft>
            </a:pPr>
            <a:r>
              <a:rPr lang="en-US" sz="1100" dirty="0" smtClean="0">
                <a:solidFill>
                  <a:prstClr val="black"/>
                </a:solidFill>
                <a:latin typeface="Calibri"/>
                <a:ea typeface="+mn-ea"/>
              </a:rPr>
              <a:t>D. Eddy</a:t>
            </a:r>
          </a:p>
        </p:txBody>
      </p:sp>
      <p:cxnSp>
        <p:nvCxnSpPr>
          <p:cNvPr id="145" name="Straight Connector 144"/>
          <p:cNvCxnSpPr>
            <a:stCxn id="143" idx="1"/>
          </p:cNvCxnSpPr>
          <p:nvPr/>
        </p:nvCxnSpPr>
        <p:spPr>
          <a:xfrm flipH="1">
            <a:off x="5386118" y="4275851"/>
            <a:ext cx="76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6" name="Straight Connector 145"/>
          <p:cNvCxnSpPr>
            <a:stCxn id="144" idx="1"/>
          </p:cNvCxnSpPr>
          <p:nvPr/>
        </p:nvCxnSpPr>
        <p:spPr>
          <a:xfrm flipH="1">
            <a:off x="5386118" y="4614457"/>
            <a:ext cx="76200" cy="0"/>
          </a:xfrm>
          <a:prstGeom prst="line">
            <a:avLst/>
          </a:prstGeom>
        </p:spPr>
        <p:style>
          <a:lnRef idx="1">
            <a:schemeClr val="accent1"/>
          </a:lnRef>
          <a:fillRef idx="0">
            <a:schemeClr val="accent1"/>
          </a:fillRef>
          <a:effectRef idx="0">
            <a:schemeClr val="accent1"/>
          </a:effectRef>
          <a:fontRef idx="minor">
            <a:schemeClr val="tx1"/>
          </a:fontRef>
        </p:style>
      </p:cxnSp>
      <p:sp>
        <p:nvSpPr>
          <p:cNvPr id="147" name="TextBox 146"/>
          <p:cNvSpPr txBox="1"/>
          <p:nvPr/>
        </p:nvSpPr>
        <p:spPr>
          <a:xfrm>
            <a:off x="5476335" y="4802466"/>
            <a:ext cx="1272807" cy="261610"/>
          </a:xfrm>
          <a:prstGeom prst="rect">
            <a:avLst/>
          </a:prstGeom>
          <a:solidFill>
            <a:schemeClr val="accent1"/>
          </a:solidFill>
        </p:spPr>
        <p:txBody>
          <a:bodyPr wrap="square" rtlCol="0">
            <a:spAutoFit/>
          </a:bodyPr>
          <a:lstStyle/>
          <a:p>
            <a:pPr algn="ctr" fontAlgn="auto">
              <a:spcBef>
                <a:spcPts val="0"/>
              </a:spcBef>
              <a:spcAft>
                <a:spcPts val="0"/>
              </a:spcAft>
            </a:pPr>
            <a:r>
              <a:rPr lang="en-US" sz="1100" dirty="0" smtClean="0">
                <a:solidFill>
                  <a:prstClr val="black"/>
                </a:solidFill>
                <a:latin typeface="Calibri"/>
                <a:ea typeface="+mn-ea"/>
              </a:rPr>
              <a:t>Electrical Tech (C)</a:t>
            </a:r>
          </a:p>
        </p:txBody>
      </p:sp>
      <p:sp>
        <p:nvSpPr>
          <p:cNvPr id="149" name="TextBox 148"/>
          <p:cNvSpPr txBox="1"/>
          <p:nvPr/>
        </p:nvSpPr>
        <p:spPr>
          <a:xfrm>
            <a:off x="5462318" y="5115996"/>
            <a:ext cx="1286824" cy="261610"/>
          </a:xfrm>
          <a:prstGeom prst="rect">
            <a:avLst/>
          </a:prstGeom>
          <a:solidFill>
            <a:schemeClr val="accent1"/>
          </a:solidFill>
        </p:spPr>
        <p:txBody>
          <a:bodyPr wrap="square" rtlCol="0">
            <a:spAutoFit/>
          </a:bodyPr>
          <a:lstStyle/>
          <a:p>
            <a:pPr algn="ctr" fontAlgn="auto">
              <a:spcBef>
                <a:spcPts val="0"/>
              </a:spcBef>
              <a:spcAft>
                <a:spcPts val="0"/>
              </a:spcAft>
            </a:pPr>
            <a:r>
              <a:rPr lang="en-US" sz="1100" dirty="0" smtClean="0">
                <a:solidFill>
                  <a:prstClr val="black"/>
                </a:solidFill>
                <a:latin typeface="Calibri"/>
                <a:ea typeface="+mn-ea"/>
              </a:rPr>
              <a:t>Electrical Tech (C)</a:t>
            </a:r>
          </a:p>
        </p:txBody>
      </p:sp>
      <p:cxnSp>
        <p:nvCxnSpPr>
          <p:cNvPr id="151" name="Straight Connector 150"/>
          <p:cNvCxnSpPr/>
          <p:nvPr/>
        </p:nvCxnSpPr>
        <p:spPr>
          <a:xfrm>
            <a:off x="5386118" y="4006016"/>
            <a:ext cx="0" cy="12407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53" name="Straight Connector 152"/>
          <p:cNvCxnSpPr>
            <a:stCxn id="147" idx="1"/>
          </p:cNvCxnSpPr>
          <p:nvPr/>
        </p:nvCxnSpPr>
        <p:spPr>
          <a:xfrm flipH="1" flipV="1">
            <a:off x="5386118" y="4923378"/>
            <a:ext cx="90217" cy="989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5" name="Straight Connector 154"/>
          <p:cNvCxnSpPr>
            <a:stCxn id="149" idx="1"/>
          </p:cNvCxnSpPr>
          <p:nvPr/>
        </p:nvCxnSpPr>
        <p:spPr>
          <a:xfrm flipH="1">
            <a:off x="5386118" y="5246801"/>
            <a:ext cx="76200" cy="1"/>
          </a:xfrm>
          <a:prstGeom prst="line">
            <a:avLst/>
          </a:prstGeom>
        </p:spPr>
        <p:style>
          <a:lnRef idx="1">
            <a:schemeClr val="accent1"/>
          </a:lnRef>
          <a:fillRef idx="0">
            <a:schemeClr val="accent1"/>
          </a:fillRef>
          <a:effectRef idx="0">
            <a:schemeClr val="accent1"/>
          </a:effectRef>
          <a:fontRef idx="minor">
            <a:schemeClr val="tx1"/>
          </a:fontRef>
        </p:style>
      </p:cxnSp>
      <p:sp>
        <p:nvSpPr>
          <p:cNvPr id="156" name="TextBox 155"/>
          <p:cNvSpPr txBox="1"/>
          <p:nvPr/>
        </p:nvSpPr>
        <p:spPr>
          <a:xfrm>
            <a:off x="6404748" y="3104123"/>
            <a:ext cx="1098789" cy="430887"/>
          </a:xfrm>
          <a:prstGeom prst="rect">
            <a:avLst/>
          </a:prstGeom>
          <a:solidFill>
            <a:schemeClr val="accent1"/>
          </a:solidFill>
        </p:spPr>
        <p:txBody>
          <a:bodyPr wrap="square" rtlCol="0">
            <a:spAutoFit/>
          </a:bodyPr>
          <a:lstStyle/>
          <a:p>
            <a:pPr algn="ctr" fontAlgn="auto">
              <a:spcBef>
                <a:spcPts val="0"/>
              </a:spcBef>
              <a:spcAft>
                <a:spcPts val="0"/>
              </a:spcAft>
            </a:pPr>
            <a:r>
              <a:rPr lang="en-US" sz="1100" dirty="0" smtClean="0">
                <a:solidFill>
                  <a:prstClr val="black"/>
                </a:solidFill>
                <a:latin typeface="Calibri"/>
                <a:ea typeface="+mn-ea"/>
              </a:rPr>
              <a:t>Alignment</a:t>
            </a:r>
            <a:endParaRPr lang="en-US" sz="1100" dirty="0">
              <a:solidFill>
                <a:prstClr val="black"/>
              </a:solidFill>
              <a:latin typeface="Calibri"/>
              <a:ea typeface="+mn-ea"/>
            </a:endParaRPr>
          </a:p>
          <a:p>
            <a:pPr algn="ctr" fontAlgn="auto">
              <a:spcBef>
                <a:spcPts val="0"/>
              </a:spcBef>
              <a:spcAft>
                <a:spcPts val="0"/>
              </a:spcAft>
            </a:pPr>
            <a:r>
              <a:rPr lang="en-US" sz="1100" dirty="0" smtClean="0">
                <a:solidFill>
                  <a:prstClr val="black"/>
                </a:solidFill>
                <a:latin typeface="Calibri"/>
                <a:ea typeface="+mn-ea"/>
              </a:rPr>
              <a:t>(V. Bocean)</a:t>
            </a:r>
          </a:p>
        </p:txBody>
      </p:sp>
      <p:cxnSp>
        <p:nvCxnSpPr>
          <p:cNvPr id="159" name="Straight Connector 158"/>
          <p:cNvCxnSpPr/>
          <p:nvPr/>
        </p:nvCxnSpPr>
        <p:spPr>
          <a:xfrm>
            <a:off x="5386118" y="3563233"/>
            <a:ext cx="0" cy="181173"/>
          </a:xfrm>
          <a:prstGeom prst="line">
            <a:avLst/>
          </a:prstGeom>
        </p:spPr>
        <p:style>
          <a:lnRef idx="1">
            <a:schemeClr val="accent1"/>
          </a:lnRef>
          <a:fillRef idx="0">
            <a:schemeClr val="accent1"/>
          </a:fillRef>
          <a:effectRef idx="0">
            <a:schemeClr val="accent1"/>
          </a:effectRef>
          <a:fontRef idx="minor">
            <a:schemeClr val="tx1"/>
          </a:fontRef>
        </p:style>
      </p:cxnSp>
      <p:sp>
        <p:nvSpPr>
          <p:cNvPr id="160" name="TextBox 159"/>
          <p:cNvSpPr txBox="1"/>
          <p:nvPr/>
        </p:nvSpPr>
        <p:spPr>
          <a:xfrm>
            <a:off x="6605318" y="3984421"/>
            <a:ext cx="914400" cy="261610"/>
          </a:xfrm>
          <a:prstGeom prst="rect">
            <a:avLst/>
          </a:prstGeom>
          <a:solidFill>
            <a:schemeClr val="accent1"/>
          </a:solidFill>
        </p:spPr>
        <p:txBody>
          <a:bodyPr wrap="square" rtlCol="0">
            <a:spAutoFit/>
          </a:bodyPr>
          <a:lstStyle/>
          <a:p>
            <a:pPr algn="ctr" fontAlgn="auto">
              <a:spcBef>
                <a:spcPts val="0"/>
              </a:spcBef>
              <a:spcAft>
                <a:spcPts val="0"/>
              </a:spcAft>
            </a:pPr>
            <a:r>
              <a:rPr lang="en-US" sz="1100" dirty="0" smtClean="0">
                <a:solidFill>
                  <a:prstClr val="black"/>
                </a:solidFill>
                <a:latin typeface="Calibri"/>
                <a:ea typeface="+mn-ea"/>
              </a:rPr>
              <a:t>Technician</a:t>
            </a:r>
          </a:p>
        </p:txBody>
      </p:sp>
      <p:cxnSp>
        <p:nvCxnSpPr>
          <p:cNvPr id="161" name="Straight Connector 160"/>
          <p:cNvCxnSpPr/>
          <p:nvPr/>
        </p:nvCxnSpPr>
        <p:spPr>
          <a:xfrm>
            <a:off x="6529118" y="3484180"/>
            <a:ext cx="0" cy="971161"/>
          </a:xfrm>
          <a:prstGeom prst="line">
            <a:avLst/>
          </a:prstGeom>
        </p:spPr>
        <p:style>
          <a:lnRef idx="1">
            <a:schemeClr val="accent1"/>
          </a:lnRef>
          <a:fillRef idx="0">
            <a:schemeClr val="accent1"/>
          </a:fillRef>
          <a:effectRef idx="0">
            <a:schemeClr val="accent1"/>
          </a:effectRef>
          <a:fontRef idx="minor">
            <a:schemeClr val="tx1"/>
          </a:fontRef>
        </p:style>
      </p:cxnSp>
      <p:sp>
        <p:nvSpPr>
          <p:cNvPr id="162" name="TextBox 161"/>
          <p:cNvSpPr txBox="1"/>
          <p:nvPr/>
        </p:nvSpPr>
        <p:spPr>
          <a:xfrm>
            <a:off x="6605318" y="4324536"/>
            <a:ext cx="914400" cy="261610"/>
          </a:xfrm>
          <a:prstGeom prst="rect">
            <a:avLst/>
          </a:prstGeom>
          <a:solidFill>
            <a:schemeClr val="accent1"/>
          </a:solidFill>
        </p:spPr>
        <p:txBody>
          <a:bodyPr wrap="square" rtlCol="0">
            <a:spAutoFit/>
          </a:bodyPr>
          <a:lstStyle/>
          <a:p>
            <a:pPr algn="ctr" fontAlgn="auto">
              <a:spcBef>
                <a:spcPts val="0"/>
              </a:spcBef>
              <a:spcAft>
                <a:spcPts val="0"/>
              </a:spcAft>
            </a:pPr>
            <a:r>
              <a:rPr lang="en-US" sz="1100" dirty="0" smtClean="0">
                <a:solidFill>
                  <a:prstClr val="black"/>
                </a:solidFill>
                <a:latin typeface="Calibri"/>
                <a:ea typeface="+mn-ea"/>
              </a:rPr>
              <a:t>Technician</a:t>
            </a:r>
          </a:p>
        </p:txBody>
      </p:sp>
      <p:cxnSp>
        <p:nvCxnSpPr>
          <p:cNvPr id="163" name="Straight Connector 162"/>
          <p:cNvCxnSpPr>
            <a:stCxn id="160" idx="1"/>
          </p:cNvCxnSpPr>
          <p:nvPr/>
        </p:nvCxnSpPr>
        <p:spPr>
          <a:xfrm flipH="1">
            <a:off x="6529118" y="4115226"/>
            <a:ext cx="76200" cy="0"/>
          </a:xfrm>
          <a:prstGeom prst="line">
            <a:avLst/>
          </a:prstGeom>
        </p:spPr>
        <p:style>
          <a:lnRef idx="1">
            <a:schemeClr val="accent1"/>
          </a:lnRef>
          <a:fillRef idx="0">
            <a:schemeClr val="accent1"/>
          </a:fillRef>
          <a:effectRef idx="0">
            <a:schemeClr val="accent1"/>
          </a:effectRef>
          <a:fontRef idx="minor">
            <a:schemeClr val="tx1"/>
          </a:fontRef>
        </p:style>
      </p:cxnSp>
      <p:sp>
        <p:nvSpPr>
          <p:cNvPr id="165" name="TextBox 164"/>
          <p:cNvSpPr txBox="1"/>
          <p:nvPr/>
        </p:nvSpPr>
        <p:spPr>
          <a:xfrm>
            <a:off x="6605318" y="3614014"/>
            <a:ext cx="914400" cy="261610"/>
          </a:xfrm>
          <a:prstGeom prst="rect">
            <a:avLst/>
          </a:prstGeom>
          <a:solidFill>
            <a:schemeClr val="accent1"/>
          </a:solidFill>
        </p:spPr>
        <p:txBody>
          <a:bodyPr wrap="square" rtlCol="0">
            <a:spAutoFit/>
          </a:bodyPr>
          <a:lstStyle/>
          <a:p>
            <a:pPr algn="ctr" fontAlgn="auto">
              <a:spcBef>
                <a:spcPts val="0"/>
              </a:spcBef>
              <a:spcAft>
                <a:spcPts val="0"/>
              </a:spcAft>
            </a:pPr>
            <a:r>
              <a:rPr lang="en-US" sz="1100" dirty="0" smtClean="0">
                <a:solidFill>
                  <a:prstClr val="black"/>
                </a:solidFill>
                <a:latin typeface="Calibri"/>
                <a:ea typeface="+mn-ea"/>
              </a:rPr>
              <a:t>Crew Chief</a:t>
            </a:r>
          </a:p>
        </p:txBody>
      </p:sp>
      <p:cxnSp>
        <p:nvCxnSpPr>
          <p:cNvPr id="167" name="Straight Connector 166"/>
          <p:cNvCxnSpPr>
            <a:endCxn id="165" idx="1"/>
          </p:cNvCxnSpPr>
          <p:nvPr/>
        </p:nvCxnSpPr>
        <p:spPr>
          <a:xfrm>
            <a:off x="6529118" y="3744819"/>
            <a:ext cx="76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0" name="Straight Connector 169"/>
          <p:cNvCxnSpPr>
            <a:stCxn id="162" idx="1"/>
            <a:endCxn id="162" idx="1"/>
          </p:cNvCxnSpPr>
          <p:nvPr/>
        </p:nvCxnSpPr>
        <p:spPr>
          <a:xfrm>
            <a:off x="6605318" y="4455341"/>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2" name="Straight Connector 171"/>
          <p:cNvCxnSpPr>
            <a:stCxn id="162" idx="1"/>
          </p:cNvCxnSpPr>
          <p:nvPr/>
        </p:nvCxnSpPr>
        <p:spPr>
          <a:xfrm flipH="1">
            <a:off x="6529118" y="4455341"/>
            <a:ext cx="76200" cy="0"/>
          </a:xfrm>
          <a:prstGeom prst="line">
            <a:avLst/>
          </a:prstGeom>
        </p:spPr>
        <p:style>
          <a:lnRef idx="1">
            <a:schemeClr val="accent1"/>
          </a:lnRef>
          <a:fillRef idx="0">
            <a:schemeClr val="accent1"/>
          </a:fillRef>
          <a:effectRef idx="0">
            <a:schemeClr val="accent1"/>
          </a:effectRef>
          <a:fontRef idx="minor">
            <a:schemeClr val="tx1"/>
          </a:fontRef>
        </p:style>
      </p:cxnSp>
      <p:sp>
        <p:nvSpPr>
          <p:cNvPr id="178" name="TextBox 177"/>
          <p:cNvSpPr txBox="1"/>
          <p:nvPr/>
        </p:nvSpPr>
        <p:spPr>
          <a:xfrm>
            <a:off x="7798892" y="1735956"/>
            <a:ext cx="1219200" cy="400110"/>
          </a:xfrm>
          <a:prstGeom prst="rect">
            <a:avLst/>
          </a:prstGeom>
          <a:solidFill>
            <a:schemeClr val="accent1"/>
          </a:solidFill>
        </p:spPr>
        <p:txBody>
          <a:bodyPr wrap="square" rtlCol="0">
            <a:spAutoFit/>
          </a:bodyPr>
          <a:lstStyle/>
          <a:p>
            <a:pPr algn="ctr" fontAlgn="auto">
              <a:spcBef>
                <a:spcPts val="0"/>
              </a:spcBef>
              <a:spcAft>
                <a:spcPts val="0"/>
              </a:spcAft>
            </a:pPr>
            <a:r>
              <a:rPr lang="en-US" sz="1000" dirty="0" smtClean="0">
                <a:solidFill>
                  <a:prstClr val="black"/>
                </a:solidFill>
                <a:latin typeface="Calibri"/>
                <a:ea typeface="+mn-ea"/>
              </a:rPr>
              <a:t>QA/QC</a:t>
            </a:r>
          </a:p>
          <a:p>
            <a:pPr algn="ctr" fontAlgn="auto">
              <a:spcBef>
                <a:spcPts val="0"/>
              </a:spcBef>
              <a:spcAft>
                <a:spcPts val="0"/>
              </a:spcAft>
            </a:pPr>
            <a:r>
              <a:rPr lang="en-US" sz="1000" dirty="0" smtClean="0">
                <a:solidFill>
                  <a:prstClr val="black"/>
                </a:solidFill>
                <a:latin typeface="Calibri"/>
                <a:ea typeface="+mn-ea"/>
              </a:rPr>
              <a:t>(T. Beale)</a:t>
            </a:r>
            <a:endParaRPr lang="en-US" sz="1000" dirty="0">
              <a:solidFill>
                <a:prstClr val="black"/>
              </a:solidFill>
              <a:latin typeface="Calibri"/>
              <a:ea typeface="+mn-ea"/>
            </a:endParaRPr>
          </a:p>
        </p:txBody>
      </p:sp>
      <p:sp>
        <p:nvSpPr>
          <p:cNvPr id="181" name="TextBox 180"/>
          <p:cNvSpPr txBox="1"/>
          <p:nvPr/>
        </p:nvSpPr>
        <p:spPr>
          <a:xfrm>
            <a:off x="7810500" y="1275039"/>
            <a:ext cx="1219200" cy="400110"/>
          </a:xfrm>
          <a:prstGeom prst="rect">
            <a:avLst/>
          </a:prstGeom>
          <a:solidFill>
            <a:schemeClr val="accent1"/>
          </a:solidFill>
        </p:spPr>
        <p:txBody>
          <a:bodyPr wrap="square" rtlCol="0">
            <a:spAutoFit/>
          </a:bodyPr>
          <a:lstStyle/>
          <a:p>
            <a:pPr algn="ctr" fontAlgn="auto">
              <a:spcBef>
                <a:spcPts val="0"/>
              </a:spcBef>
              <a:spcAft>
                <a:spcPts val="0"/>
              </a:spcAft>
            </a:pPr>
            <a:r>
              <a:rPr lang="en-US" sz="1000" dirty="0" smtClean="0">
                <a:solidFill>
                  <a:prstClr val="black"/>
                </a:solidFill>
                <a:latin typeface="Calibri"/>
                <a:ea typeface="+mn-ea"/>
              </a:rPr>
              <a:t>Process Eng</a:t>
            </a:r>
          </a:p>
          <a:p>
            <a:pPr algn="ctr" fontAlgn="auto">
              <a:spcBef>
                <a:spcPts val="0"/>
              </a:spcBef>
              <a:spcAft>
                <a:spcPts val="0"/>
              </a:spcAft>
            </a:pPr>
            <a:r>
              <a:rPr lang="en-US" sz="1000" dirty="0" smtClean="0">
                <a:solidFill>
                  <a:prstClr val="black"/>
                </a:solidFill>
                <a:latin typeface="Calibri"/>
                <a:ea typeface="+mn-ea"/>
              </a:rPr>
              <a:t>(J. Szal)</a:t>
            </a:r>
            <a:endParaRPr lang="en-US" sz="1000" dirty="0">
              <a:solidFill>
                <a:prstClr val="black"/>
              </a:solidFill>
              <a:latin typeface="Calibri"/>
              <a:ea typeface="+mn-ea"/>
            </a:endParaRPr>
          </a:p>
        </p:txBody>
      </p:sp>
      <p:sp>
        <p:nvSpPr>
          <p:cNvPr id="197" name="TextBox 196"/>
          <p:cNvSpPr txBox="1"/>
          <p:nvPr/>
        </p:nvSpPr>
        <p:spPr>
          <a:xfrm>
            <a:off x="7810500" y="80426"/>
            <a:ext cx="1219200" cy="1169551"/>
          </a:xfrm>
          <a:prstGeom prst="rect">
            <a:avLst/>
          </a:prstGeom>
          <a:solidFill>
            <a:schemeClr val="accent1"/>
          </a:solidFill>
        </p:spPr>
        <p:txBody>
          <a:bodyPr wrap="square" rtlCol="0">
            <a:spAutoFit/>
          </a:bodyPr>
          <a:lstStyle/>
          <a:p>
            <a:pPr algn="ctr" fontAlgn="auto">
              <a:spcBef>
                <a:spcPts val="0"/>
              </a:spcBef>
              <a:spcAft>
                <a:spcPts val="0"/>
              </a:spcAft>
            </a:pPr>
            <a:r>
              <a:rPr lang="en-US" sz="1000" dirty="0" smtClean="0">
                <a:solidFill>
                  <a:prstClr val="black"/>
                </a:solidFill>
                <a:latin typeface="Calibri"/>
                <a:ea typeface="+mn-ea"/>
              </a:rPr>
              <a:t>Eng. Support</a:t>
            </a:r>
          </a:p>
          <a:p>
            <a:pPr fontAlgn="auto">
              <a:spcBef>
                <a:spcPts val="0"/>
              </a:spcBef>
              <a:spcAft>
                <a:spcPts val="0"/>
              </a:spcAft>
            </a:pPr>
            <a:r>
              <a:rPr lang="en-US" sz="1000" dirty="0" smtClean="0">
                <a:solidFill>
                  <a:prstClr val="black"/>
                </a:solidFill>
                <a:latin typeface="Calibri"/>
                <a:ea typeface="+mn-ea"/>
              </a:rPr>
              <a:t>-E. Borissov</a:t>
            </a:r>
          </a:p>
          <a:p>
            <a:pPr fontAlgn="auto">
              <a:spcBef>
                <a:spcPts val="0"/>
              </a:spcBef>
              <a:spcAft>
                <a:spcPts val="0"/>
              </a:spcAft>
            </a:pPr>
            <a:r>
              <a:rPr lang="en-US" sz="1000" dirty="0" smtClean="0">
                <a:solidFill>
                  <a:prstClr val="black"/>
                </a:solidFill>
                <a:latin typeface="Calibri"/>
                <a:ea typeface="+mn-ea"/>
              </a:rPr>
              <a:t>-Y. Orlov</a:t>
            </a:r>
          </a:p>
          <a:p>
            <a:pPr fontAlgn="auto">
              <a:spcBef>
                <a:spcPts val="0"/>
              </a:spcBef>
              <a:spcAft>
                <a:spcPts val="0"/>
              </a:spcAft>
            </a:pPr>
            <a:r>
              <a:rPr lang="en-US" sz="1000" dirty="0" smtClean="0">
                <a:solidFill>
                  <a:prstClr val="black"/>
                </a:solidFill>
                <a:latin typeface="Calibri"/>
                <a:ea typeface="+mn-ea"/>
              </a:rPr>
              <a:t>-J. Kaluzny</a:t>
            </a:r>
          </a:p>
          <a:p>
            <a:pPr fontAlgn="auto">
              <a:spcBef>
                <a:spcPts val="0"/>
              </a:spcBef>
              <a:spcAft>
                <a:spcPts val="0"/>
              </a:spcAft>
            </a:pPr>
            <a:r>
              <a:rPr lang="en-US" sz="1000" dirty="0" smtClean="0">
                <a:solidFill>
                  <a:prstClr val="black"/>
                </a:solidFill>
                <a:latin typeface="Calibri"/>
                <a:ea typeface="+mn-ea"/>
              </a:rPr>
              <a:t>-Y. He</a:t>
            </a:r>
          </a:p>
          <a:p>
            <a:pPr fontAlgn="auto">
              <a:spcBef>
                <a:spcPts val="0"/>
              </a:spcBef>
              <a:spcAft>
                <a:spcPts val="0"/>
              </a:spcAft>
            </a:pPr>
            <a:r>
              <a:rPr lang="en-US" sz="1000" dirty="0" smtClean="0">
                <a:solidFill>
                  <a:prstClr val="black"/>
                </a:solidFill>
                <a:latin typeface="Calibri"/>
                <a:ea typeface="+mn-ea"/>
              </a:rPr>
              <a:t>-V. Roger</a:t>
            </a:r>
          </a:p>
          <a:p>
            <a:pPr fontAlgn="auto">
              <a:spcBef>
                <a:spcPts val="0"/>
              </a:spcBef>
              <a:spcAft>
                <a:spcPts val="0"/>
              </a:spcAft>
            </a:pPr>
            <a:r>
              <a:rPr lang="en-US" sz="1000" dirty="0" smtClean="0">
                <a:solidFill>
                  <a:prstClr val="black"/>
                </a:solidFill>
                <a:latin typeface="Calibri"/>
                <a:ea typeface="+mn-ea"/>
              </a:rPr>
              <a:t>-J. Theilacker</a:t>
            </a:r>
          </a:p>
        </p:txBody>
      </p:sp>
      <p:cxnSp>
        <p:nvCxnSpPr>
          <p:cNvPr id="199" name="Straight Connector 198"/>
          <p:cNvCxnSpPr/>
          <p:nvPr/>
        </p:nvCxnSpPr>
        <p:spPr>
          <a:xfrm>
            <a:off x="7086600" y="2819400"/>
            <a:ext cx="0" cy="297227"/>
          </a:xfrm>
          <a:prstGeom prst="line">
            <a:avLst/>
          </a:prstGeom>
        </p:spPr>
        <p:style>
          <a:lnRef idx="1">
            <a:schemeClr val="accent1"/>
          </a:lnRef>
          <a:fillRef idx="0">
            <a:schemeClr val="accent1"/>
          </a:fillRef>
          <a:effectRef idx="0">
            <a:schemeClr val="accent1"/>
          </a:effectRef>
          <a:fontRef idx="minor">
            <a:schemeClr val="tx1"/>
          </a:fontRef>
        </p:style>
      </p:cxnSp>
      <p:sp>
        <p:nvSpPr>
          <p:cNvPr id="203" name="TextBox 202"/>
          <p:cNvSpPr txBox="1"/>
          <p:nvPr/>
        </p:nvSpPr>
        <p:spPr>
          <a:xfrm>
            <a:off x="8087263" y="3477975"/>
            <a:ext cx="1016480" cy="261610"/>
          </a:xfrm>
          <a:prstGeom prst="rect">
            <a:avLst/>
          </a:prstGeom>
          <a:solidFill>
            <a:schemeClr val="accent1"/>
          </a:solidFill>
        </p:spPr>
        <p:txBody>
          <a:bodyPr wrap="square" rtlCol="0">
            <a:spAutoFit/>
          </a:bodyPr>
          <a:lstStyle/>
          <a:p>
            <a:pPr algn="ctr" fontAlgn="auto">
              <a:spcBef>
                <a:spcPts val="0"/>
              </a:spcBef>
              <a:spcAft>
                <a:spcPts val="0"/>
              </a:spcAft>
            </a:pPr>
            <a:r>
              <a:rPr lang="en-US" sz="1100" dirty="0" smtClean="0">
                <a:solidFill>
                  <a:prstClr val="black"/>
                </a:solidFill>
                <a:latin typeface="Calibri"/>
                <a:ea typeface="+mn-ea"/>
              </a:rPr>
              <a:t>J. Yun</a:t>
            </a:r>
          </a:p>
        </p:txBody>
      </p:sp>
      <p:cxnSp>
        <p:nvCxnSpPr>
          <p:cNvPr id="205" name="Straight Connector 204"/>
          <p:cNvCxnSpPr>
            <a:stCxn id="203" idx="1"/>
          </p:cNvCxnSpPr>
          <p:nvPr/>
        </p:nvCxnSpPr>
        <p:spPr>
          <a:xfrm flipH="1">
            <a:off x="8011063" y="3608780"/>
            <a:ext cx="76200" cy="1"/>
          </a:xfrm>
          <a:prstGeom prst="line">
            <a:avLst/>
          </a:prstGeom>
        </p:spPr>
        <p:style>
          <a:lnRef idx="1">
            <a:schemeClr val="accent1"/>
          </a:lnRef>
          <a:fillRef idx="0">
            <a:schemeClr val="accent1"/>
          </a:fillRef>
          <a:effectRef idx="0">
            <a:schemeClr val="accent1"/>
          </a:effectRef>
          <a:fontRef idx="minor">
            <a:schemeClr val="tx1"/>
          </a:fontRef>
        </p:style>
      </p:cxnSp>
      <p:sp>
        <p:nvSpPr>
          <p:cNvPr id="214" name="TextBox 213"/>
          <p:cNvSpPr txBox="1"/>
          <p:nvPr/>
        </p:nvSpPr>
        <p:spPr>
          <a:xfrm>
            <a:off x="295078" y="696156"/>
            <a:ext cx="928058" cy="600164"/>
          </a:xfrm>
          <a:prstGeom prst="rect">
            <a:avLst/>
          </a:prstGeom>
          <a:solidFill>
            <a:srgbClr val="92D050"/>
          </a:solidFill>
        </p:spPr>
        <p:txBody>
          <a:bodyPr wrap="square" rtlCol="0">
            <a:spAutoFit/>
          </a:bodyPr>
          <a:lstStyle/>
          <a:p>
            <a:pPr algn="ctr" fontAlgn="auto">
              <a:spcBef>
                <a:spcPts val="0"/>
              </a:spcBef>
              <a:spcAft>
                <a:spcPts val="0"/>
              </a:spcAft>
            </a:pPr>
            <a:r>
              <a:rPr lang="en-US" sz="1100" dirty="0" smtClean="0">
                <a:solidFill>
                  <a:prstClr val="black"/>
                </a:solidFill>
                <a:latin typeface="Calibri"/>
                <a:ea typeface="+mn-ea"/>
              </a:rPr>
              <a:t>Supply Chain Manager</a:t>
            </a:r>
          </a:p>
          <a:p>
            <a:pPr algn="ctr" fontAlgn="auto">
              <a:spcBef>
                <a:spcPts val="0"/>
              </a:spcBef>
              <a:spcAft>
                <a:spcPts val="0"/>
              </a:spcAft>
            </a:pPr>
            <a:r>
              <a:rPr lang="en-US" sz="1100" dirty="0" smtClean="0">
                <a:solidFill>
                  <a:prstClr val="black"/>
                </a:solidFill>
                <a:latin typeface="Calibri"/>
                <a:ea typeface="+mn-ea"/>
              </a:rPr>
              <a:t>(J. Rife)</a:t>
            </a:r>
          </a:p>
        </p:txBody>
      </p:sp>
      <p:sp>
        <p:nvSpPr>
          <p:cNvPr id="224" name="TextBox 223"/>
          <p:cNvSpPr txBox="1"/>
          <p:nvPr/>
        </p:nvSpPr>
        <p:spPr>
          <a:xfrm>
            <a:off x="7810500" y="2212447"/>
            <a:ext cx="1219200" cy="553998"/>
          </a:xfrm>
          <a:prstGeom prst="rect">
            <a:avLst/>
          </a:prstGeom>
          <a:solidFill>
            <a:schemeClr val="accent1"/>
          </a:solidFill>
        </p:spPr>
        <p:txBody>
          <a:bodyPr wrap="square" rtlCol="0">
            <a:spAutoFit/>
          </a:bodyPr>
          <a:lstStyle/>
          <a:p>
            <a:pPr algn="ctr" fontAlgn="auto">
              <a:spcBef>
                <a:spcPts val="0"/>
              </a:spcBef>
              <a:spcAft>
                <a:spcPts val="0"/>
              </a:spcAft>
            </a:pPr>
            <a:r>
              <a:rPr lang="en-US" sz="1000" dirty="0" smtClean="0">
                <a:solidFill>
                  <a:prstClr val="black"/>
                </a:solidFill>
                <a:latin typeface="Calibri"/>
                <a:ea typeface="+mn-ea"/>
              </a:rPr>
              <a:t>Components Storage</a:t>
            </a:r>
          </a:p>
          <a:p>
            <a:pPr algn="ctr" fontAlgn="auto">
              <a:spcBef>
                <a:spcPts val="0"/>
              </a:spcBef>
              <a:spcAft>
                <a:spcPts val="0"/>
              </a:spcAft>
            </a:pPr>
            <a:r>
              <a:rPr lang="en-US" sz="1000" dirty="0" smtClean="0">
                <a:solidFill>
                  <a:prstClr val="black"/>
                </a:solidFill>
                <a:latin typeface="Calibri"/>
                <a:ea typeface="+mn-ea"/>
              </a:rPr>
              <a:t>(l. Peters)</a:t>
            </a:r>
          </a:p>
        </p:txBody>
      </p:sp>
      <p:sp>
        <p:nvSpPr>
          <p:cNvPr id="225" name="TextBox 224"/>
          <p:cNvSpPr txBox="1"/>
          <p:nvPr/>
        </p:nvSpPr>
        <p:spPr>
          <a:xfrm>
            <a:off x="4558700" y="5830971"/>
            <a:ext cx="1219200" cy="400110"/>
          </a:xfrm>
          <a:prstGeom prst="rect">
            <a:avLst/>
          </a:prstGeom>
          <a:solidFill>
            <a:schemeClr val="accent1"/>
          </a:solidFill>
        </p:spPr>
        <p:txBody>
          <a:bodyPr wrap="square" rtlCol="0">
            <a:spAutoFit/>
          </a:bodyPr>
          <a:lstStyle/>
          <a:p>
            <a:pPr algn="ctr" fontAlgn="auto">
              <a:spcBef>
                <a:spcPts val="0"/>
              </a:spcBef>
              <a:spcAft>
                <a:spcPts val="0"/>
              </a:spcAft>
            </a:pPr>
            <a:r>
              <a:rPr lang="en-US" sz="1000" dirty="0" smtClean="0">
                <a:solidFill>
                  <a:prstClr val="black"/>
                </a:solidFill>
                <a:latin typeface="Calibri"/>
                <a:ea typeface="+mn-ea"/>
              </a:rPr>
              <a:t>Magnetic Hygiene</a:t>
            </a:r>
          </a:p>
          <a:p>
            <a:pPr algn="ctr" fontAlgn="auto">
              <a:spcBef>
                <a:spcPts val="0"/>
              </a:spcBef>
              <a:spcAft>
                <a:spcPts val="0"/>
              </a:spcAft>
            </a:pPr>
            <a:r>
              <a:rPr lang="en-US" sz="1000" dirty="0" smtClean="0">
                <a:solidFill>
                  <a:prstClr val="black"/>
                </a:solidFill>
                <a:latin typeface="Calibri"/>
                <a:ea typeface="+mn-ea"/>
              </a:rPr>
              <a:t>(S. Chandrasekan)</a:t>
            </a:r>
          </a:p>
        </p:txBody>
      </p:sp>
      <p:sp>
        <p:nvSpPr>
          <p:cNvPr id="226" name="Left Brace 225"/>
          <p:cNvSpPr/>
          <p:nvPr/>
        </p:nvSpPr>
        <p:spPr>
          <a:xfrm>
            <a:off x="7519718" y="337810"/>
            <a:ext cx="281257" cy="240539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a:solidFill>
                <a:prstClr val="black"/>
              </a:solidFill>
            </a:endParaRPr>
          </a:p>
        </p:txBody>
      </p:sp>
      <p:sp>
        <p:nvSpPr>
          <p:cNvPr id="227" name="TextBox 226"/>
          <p:cNvSpPr txBox="1"/>
          <p:nvPr/>
        </p:nvSpPr>
        <p:spPr>
          <a:xfrm>
            <a:off x="7190836" y="912760"/>
            <a:ext cx="328882" cy="1277273"/>
          </a:xfrm>
          <a:prstGeom prst="rect">
            <a:avLst/>
          </a:prstGeom>
          <a:solidFill>
            <a:schemeClr val="accent1"/>
          </a:solidFill>
        </p:spPr>
        <p:txBody>
          <a:bodyPr wrap="square" rtlCol="0">
            <a:spAutoFit/>
          </a:bodyPr>
          <a:lstStyle/>
          <a:p>
            <a:pPr algn="ctr" fontAlgn="auto">
              <a:spcBef>
                <a:spcPts val="0"/>
              </a:spcBef>
              <a:spcAft>
                <a:spcPts val="0"/>
              </a:spcAft>
            </a:pPr>
            <a:r>
              <a:rPr lang="en-US" sz="1100" dirty="0" smtClean="0">
                <a:solidFill>
                  <a:prstClr val="black"/>
                </a:solidFill>
                <a:latin typeface="Calibri"/>
                <a:ea typeface="+mn-ea"/>
              </a:rPr>
              <a:t>S</a:t>
            </a:r>
          </a:p>
          <a:p>
            <a:pPr algn="ctr" fontAlgn="auto">
              <a:spcBef>
                <a:spcPts val="0"/>
              </a:spcBef>
              <a:spcAft>
                <a:spcPts val="0"/>
              </a:spcAft>
            </a:pPr>
            <a:r>
              <a:rPr lang="en-US" sz="1100" dirty="0" smtClean="0">
                <a:solidFill>
                  <a:prstClr val="black"/>
                </a:solidFill>
                <a:latin typeface="Calibri"/>
                <a:ea typeface="+mn-ea"/>
              </a:rPr>
              <a:t>uppo</a:t>
            </a:r>
          </a:p>
          <a:p>
            <a:pPr algn="ctr" fontAlgn="auto">
              <a:spcBef>
                <a:spcPts val="0"/>
              </a:spcBef>
              <a:spcAft>
                <a:spcPts val="0"/>
              </a:spcAft>
            </a:pPr>
            <a:r>
              <a:rPr lang="en-US" sz="1100" dirty="0" smtClean="0">
                <a:solidFill>
                  <a:prstClr val="black"/>
                </a:solidFill>
                <a:latin typeface="Calibri"/>
                <a:ea typeface="+mn-ea"/>
              </a:rPr>
              <a:t>r</a:t>
            </a:r>
          </a:p>
          <a:p>
            <a:pPr algn="ctr" fontAlgn="auto">
              <a:spcBef>
                <a:spcPts val="0"/>
              </a:spcBef>
              <a:spcAft>
                <a:spcPts val="0"/>
              </a:spcAft>
            </a:pPr>
            <a:r>
              <a:rPr lang="en-US" sz="1100" dirty="0" smtClean="0">
                <a:solidFill>
                  <a:prstClr val="black"/>
                </a:solidFill>
                <a:latin typeface="Calibri"/>
                <a:ea typeface="+mn-ea"/>
              </a:rPr>
              <a:t>t</a:t>
            </a:r>
            <a:endParaRPr lang="en-US" sz="1100" dirty="0">
              <a:solidFill>
                <a:prstClr val="black"/>
              </a:solidFill>
              <a:latin typeface="Calibri"/>
              <a:ea typeface="+mn-ea"/>
            </a:endParaRPr>
          </a:p>
        </p:txBody>
      </p:sp>
      <p:sp>
        <p:nvSpPr>
          <p:cNvPr id="90" name="TextBox 89"/>
          <p:cNvSpPr txBox="1"/>
          <p:nvPr/>
        </p:nvSpPr>
        <p:spPr>
          <a:xfrm>
            <a:off x="5368352" y="1303141"/>
            <a:ext cx="1713216" cy="461665"/>
          </a:xfrm>
          <a:prstGeom prst="rect">
            <a:avLst/>
          </a:prstGeom>
          <a:solidFill>
            <a:schemeClr val="accent1"/>
          </a:solidFill>
        </p:spPr>
        <p:txBody>
          <a:bodyPr wrap="square" rtlCol="0">
            <a:spAutoFit/>
          </a:bodyPr>
          <a:lstStyle/>
          <a:p>
            <a:pPr algn="ctr" fontAlgn="auto">
              <a:spcBef>
                <a:spcPts val="0"/>
              </a:spcBef>
              <a:spcAft>
                <a:spcPts val="0"/>
              </a:spcAft>
            </a:pPr>
            <a:r>
              <a:rPr lang="en-US" sz="1200" dirty="0" smtClean="0">
                <a:solidFill>
                  <a:prstClr val="black"/>
                </a:solidFill>
                <a:latin typeface="Calibri"/>
                <a:ea typeface="+mn-ea"/>
              </a:rPr>
              <a:t>(C. Grimm), deputy lead</a:t>
            </a:r>
          </a:p>
          <a:p>
            <a:pPr algn="ctr" fontAlgn="auto">
              <a:spcBef>
                <a:spcPts val="0"/>
              </a:spcBef>
              <a:spcAft>
                <a:spcPts val="0"/>
              </a:spcAft>
            </a:pPr>
            <a:r>
              <a:rPr lang="en-US" sz="1200" dirty="0" smtClean="0">
                <a:solidFill>
                  <a:prstClr val="black"/>
                </a:solidFill>
                <a:latin typeface="Calibri"/>
                <a:ea typeface="+mn-ea"/>
              </a:rPr>
              <a:t>Welding</a:t>
            </a:r>
            <a:endParaRPr lang="en-US" sz="1200" dirty="0">
              <a:solidFill>
                <a:prstClr val="black"/>
              </a:solidFill>
              <a:latin typeface="Calibri"/>
              <a:ea typeface="+mn-ea"/>
            </a:endParaRPr>
          </a:p>
        </p:txBody>
      </p:sp>
      <p:sp>
        <p:nvSpPr>
          <p:cNvPr id="102" name="TextBox 101"/>
          <p:cNvSpPr txBox="1"/>
          <p:nvPr/>
        </p:nvSpPr>
        <p:spPr>
          <a:xfrm>
            <a:off x="2253578" y="4923378"/>
            <a:ext cx="1515805" cy="261610"/>
          </a:xfrm>
          <a:prstGeom prst="rect">
            <a:avLst/>
          </a:prstGeom>
          <a:solidFill>
            <a:srgbClr val="FFCC99"/>
          </a:solidFill>
        </p:spPr>
        <p:txBody>
          <a:bodyPr wrap="square" rtlCol="0">
            <a:spAutoFit/>
          </a:bodyPr>
          <a:lstStyle/>
          <a:p>
            <a:pPr algn="ctr" fontAlgn="auto">
              <a:spcBef>
                <a:spcPts val="0"/>
              </a:spcBef>
              <a:spcAft>
                <a:spcPts val="0"/>
              </a:spcAft>
            </a:pPr>
            <a:r>
              <a:rPr lang="en-US" sz="1100" dirty="0" smtClean="0">
                <a:solidFill>
                  <a:prstClr val="black"/>
                </a:solidFill>
                <a:latin typeface="Calibri"/>
                <a:ea typeface="+mn-ea"/>
              </a:rPr>
              <a:t>Andrew Penhollow (C</a:t>
            </a:r>
            <a:r>
              <a:rPr lang="en-US" sz="1100" dirty="0">
                <a:solidFill>
                  <a:prstClr val="black"/>
                </a:solidFill>
                <a:latin typeface="Calibri"/>
                <a:ea typeface="+mn-ea"/>
              </a:rPr>
              <a:t>)</a:t>
            </a:r>
          </a:p>
        </p:txBody>
      </p:sp>
      <p:cxnSp>
        <p:nvCxnSpPr>
          <p:cNvPr id="24" name="Straight Connector 23"/>
          <p:cNvCxnSpPr>
            <a:endCxn id="102" idx="1"/>
          </p:cNvCxnSpPr>
          <p:nvPr/>
        </p:nvCxnSpPr>
        <p:spPr>
          <a:xfrm>
            <a:off x="1917041" y="4939542"/>
            <a:ext cx="336537" cy="114641"/>
          </a:xfrm>
          <a:prstGeom prst="line">
            <a:avLst/>
          </a:prstGeom>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1C79A7A5-0DC9-4632-AD47-5A22745D6231}" type="slidenum">
              <a:rPr lang="en-US" smtClean="0">
                <a:solidFill>
                  <a:prstClr val="black">
                    <a:tint val="75000"/>
                  </a:prstClr>
                </a:solidFill>
              </a:rPr>
              <a:pPr/>
              <a:t>36</a:t>
            </a:fld>
            <a:endParaRPr lang="en-US">
              <a:solidFill>
                <a:prstClr val="black">
                  <a:tint val="75000"/>
                </a:prstClr>
              </a:solidFill>
            </a:endParaRPr>
          </a:p>
        </p:txBody>
      </p:sp>
      <p:sp>
        <p:nvSpPr>
          <p:cNvPr id="94" name="TextBox 93"/>
          <p:cNvSpPr txBox="1"/>
          <p:nvPr/>
        </p:nvSpPr>
        <p:spPr>
          <a:xfrm>
            <a:off x="598818" y="6230648"/>
            <a:ext cx="1219200" cy="261610"/>
          </a:xfrm>
          <a:prstGeom prst="rect">
            <a:avLst/>
          </a:prstGeom>
          <a:solidFill>
            <a:schemeClr val="accent3"/>
          </a:solidFill>
        </p:spPr>
        <p:txBody>
          <a:bodyPr wrap="square" rtlCol="0">
            <a:spAutoFit/>
          </a:bodyPr>
          <a:lstStyle/>
          <a:p>
            <a:pPr algn="ctr" fontAlgn="auto">
              <a:spcBef>
                <a:spcPts val="0"/>
              </a:spcBef>
              <a:spcAft>
                <a:spcPts val="0"/>
              </a:spcAft>
            </a:pPr>
            <a:r>
              <a:rPr lang="en-US" sz="1100" dirty="0" smtClean="0">
                <a:solidFill>
                  <a:prstClr val="black"/>
                </a:solidFill>
                <a:latin typeface="Calibri"/>
                <a:ea typeface="+mn-ea"/>
              </a:rPr>
              <a:t>Technician (C)</a:t>
            </a:r>
          </a:p>
        </p:txBody>
      </p:sp>
      <p:sp>
        <p:nvSpPr>
          <p:cNvPr id="95" name="TextBox 94"/>
          <p:cNvSpPr txBox="1"/>
          <p:nvPr/>
        </p:nvSpPr>
        <p:spPr>
          <a:xfrm>
            <a:off x="598818" y="6560020"/>
            <a:ext cx="1219200" cy="261610"/>
          </a:xfrm>
          <a:prstGeom prst="rect">
            <a:avLst/>
          </a:prstGeom>
          <a:solidFill>
            <a:schemeClr val="accent3"/>
          </a:solidFill>
        </p:spPr>
        <p:txBody>
          <a:bodyPr wrap="square" rtlCol="0">
            <a:spAutoFit/>
          </a:bodyPr>
          <a:lstStyle/>
          <a:p>
            <a:pPr algn="ctr" fontAlgn="auto">
              <a:spcBef>
                <a:spcPts val="0"/>
              </a:spcBef>
              <a:spcAft>
                <a:spcPts val="0"/>
              </a:spcAft>
            </a:pPr>
            <a:r>
              <a:rPr lang="en-US" sz="1100" dirty="0" smtClean="0">
                <a:solidFill>
                  <a:prstClr val="black"/>
                </a:solidFill>
                <a:latin typeface="Calibri"/>
                <a:ea typeface="+mn-ea"/>
              </a:rPr>
              <a:t>Technician (C)</a:t>
            </a:r>
          </a:p>
        </p:txBody>
      </p:sp>
      <p:cxnSp>
        <p:nvCxnSpPr>
          <p:cNvPr id="23" name="Straight Connector 22"/>
          <p:cNvCxnSpPr>
            <a:endCxn id="94" idx="3"/>
          </p:cNvCxnSpPr>
          <p:nvPr/>
        </p:nvCxnSpPr>
        <p:spPr>
          <a:xfrm flipH="1">
            <a:off x="1818018" y="6356350"/>
            <a:ext cx="99023" cy="5103"/>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495800" y="1480810"/>
            <a:ext cx="89031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5" idx="3"/>
          </p:cNvCxnSpPr>
          <p:nvPr/>
        </p:nvCxnSpPr>
        <p:spPr>
          <a:xfrm flipV="1">
            <a:off x="5257800" y="912760"/>
            <a:ext cx="1933036" cy="38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95" idx="3"/>
          </p:cNvCxnSpPr>
          <p:nvPr/>
        </p:nvCxnSpPr>
        <p:spPr>
          <a:xfrm flipV="1">
            <a:off x="1818018" y="6653096"/>
            <a:ext cx="99023" cy="37729"/>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462318" y="5566175"/>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a:off x="8008929" y="3404523"/>
            <a:ext cx="0" cy="239602"/>
          </a:xfrm>
          <a:prstGeom prst="line">
            <a:avLst/>
          </a:prstGeom>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a:off x="5027626" y="2799640"/>
            <a:ext cx="42700" cy="3220719"/>
          </a:xfrm>
          <a:prstGeom prst="line">
            <a:avLst/>
          </a:prstGeom>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a:off x="7654146" y="2819400"/>
            <a:ext cx="0" cy="2970870"/>
          </a:xfrm>
          <a:prstGeom prst="line">
            <a:avLst/>
          </a:prstGeom>
        </p:spPr>
        <p:style>
          <a:lnRef idx="1">
            <a:schemeClr val="accent1"/>
          </a:lnRef>
          <a:fillRef idx="0">
            <a:schemeClr val="accent1"/>
          </a:fillRef>
          <a:effectRef idx="0">
            <a:schemeClr val="accent1"/>
          </a:effectRef>
          <a:fontRef idx="minor">
            <a:schemeClr val="tx1"/>
          </a:fontRef>
        </p:style>
      </p:cxnSp>
      <p:sp>
        <p:nvSpPr>
          <p:cNvPr id="123" name="TextBox 122"/>
          <p:cNvSpPr txBox="1"/>
          <p:nvPr/>
        </p:nvSpPr>
        <p:spPr>
          <a:xfrm>
            <a:off x="7062518" y="5794078"/>
            <a:ext cx="1219200" cy="400110"/>
          </a:xfrm>
          <a:prstGeom prst="rect">
            <a:avLst/>
          </a:prstGeom>
          <a:solidFill>
            <a:schemeClr val="accent1"/>
          </a:solidFill>
        </p:spPr>
        <p:txBody>
          <a:bodyPr wrap="square" rtlCol="0">
            <a:spAutoFit/>
          </a:bodyPr>
          <a:lstStyle/>
          <a:p>
            <a:pPr algn="ctr" fontAlgn="auto">
              <a:spcBef>
                <a:spcPts val="0"/>
              </a:spcBef>
              <a:spcAft>
                <a:spcPts val="0"/>
              </a:spcAft>
            </a:pPr>
            <a:r>
              <a:rPr lang="en-US" sz="1000" dirty="0" smtClean="0">
                <a:solidFill>
                  <a:prstClr val="black"/>
                </a:solidFill>
                <a:latin typeface="Calibri"/>
                <a:ea typeface="+mn-ea"/>
              </a:rPr>
              <a:t>Thermal Intercepts </a:t>
            </a:r>
          </a:p>
          <a:p>
            <a:pPr algn="ctr" fontAlgn="auto">
              <a:spcBef>
                <a:spcPts val="0"/>
              </a:spcBef>
              <a:spcAft>
                <a:spcPts val="0"/>
              </a:spcAft>
            </a:pPr>
            <a:r>
              <a:rPr lang="en-US" sz="1000" dirty="0" smtClean="0">
                <a:solidFill>
                  <a:prstClr val="black"/>
                </a:solidFill>
                <a:latin typeface="Calibri"/>
                <a:ea typeface="+mn-ea"/>
              </a:rPr>
              <a:t>(J. Kaluzny)</a:t>
            </a:r>
          </a:p>
        </p:txBody>
      </p:sp>
      <p:cxnSp>
        <p:nvCxnSpPr>
          <p:cNvPr id="240" name="Straight Connector 239"/>
          <p:cNvCxnSpPr/>
          <p:nvPr/>
        </p:nvCxnSpPr>
        <p:spPr>
          <a:xfrm>
            <a:off x="7879148" y="2819400"/>
            <a:ext cx="0" cy="1295826"/>
          </a:xfrm>
          <a:prstGeom prst="line">
            <a:avLst/>
          </a:prstGeom>
        </p:spPr>
        <p:style>
          <a:lnRef idx="1">
            <a:schemeClr val="accent1"/>
          </a:lnRef>
          <a:fillRef idx="0">
            <a:schemeClr val="accent1"/>
          </a:fillRef>
          <a:effectRef idx="0">
            <a:schemeClr val="accent1"/>
          </a:effectRef>
          <a:fontRef idx="minor">
            <a:schemeClr val="tx1"/>
          </a:fontRef>
        </p:style>
      </p:cxnSp>
      <p:sp>
        <p:nvSpPr>
          <p:cNvPr id="125" name="TextBox 124"/>
          <p:cNvSpPr txBox="1"/>
          <p:nvPr/>
        </p:nvSpPr>
        <p:spPr>
          <a:xfrm>
            <a:off x="7843209" y="4107163"/>
            <a:ext cx="1016480" cy="600164"/>
          </a:xfrm>
          <a:prstGeom prst="rect">
            <a:avLst/>
          </a:prstGeom>
          <a:solidFill>
            <a:schemeClr val="accent1"/>
          </a:solidFill>
        </p:spPr>
        <p:txBody>
          <a:bodyPr wrap="square" rtlCol="0">
            <a:spAutoFit/>
          </a:bodyPr>
          <a:lstStyle/>
          <a:p>
            <a:pPr algn="ctr" fontAlgn="auto">
              <a:spcBef>
                <a:spcPts val="0"/>
              </a:spcBef>
              <a:spcAft>
                <a:spcPts val="0"/>
              </a:spcAft>
            </a:pPr>
            <a:r>
              <a:rPr lang="en-US" sz="1100" dirty="0" smtClean="0">
                <a:solidFill>
                  <a:prstClr val="black"/>
                </a:solidFill>
                <a:latin typeface="Calibri"/>
                <a:ea typeface="+mn-ea"/>
              </a:rPr>
              <a:t>Magnet/ Current Leads</a:t>
            </a:r>
          </a:p>
          <a:p>
            <a:pPr algn="ctr" fontAlgn="auto">
              <a:spcBef>
                <a:spcPts val="0"/>
              </a:spcBef>
              <a:spcAft>
                <a:spcPts val="0"/>
              </a:spcAft>
            </a:pPr>
            <a:r>
              <a:rPr lang="en-US" sz="1100" dirty="0" smtClean="0">
                <a:solidFill>
                  <a:prstClr val="black"/>
                </a:solidFill>
                <a:latin typeface="Calibri"/>
                <a:ea typeface="+mn-ea"/>
              </a:rPr>
              <a:t>(A. Makarov)</a:t>
            </a:r>
          </a:p>
        </p:txBody>
      </p:sp>
      <p:cxnSp>
        <p:nvCxnSpPr>
          <p:cNvPr id="8" name="Straight Connector 7"/>
          <p:cNvCxnSpPr>
            <a:stCxn id="227" idx="2"/>
          </p:cNvCxnSpPr>
          <p:nvPr/>
        </p:nvCxnSpPr>
        <p:spPr>
          <a:xfrm>
            <a:off x="7355277" y="2190033"/>
            <a:ext cx="3990" cy="172167"/>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569875" y="2291257"/>
            <a:ext cx="974419" cy="430887"/>
          </a:xfrm>
          <a:prstGeom prst="rect">
            <a:avLst/>
          </a:prstGeom>
          <a:solidFill>
            <a:schemeClr val="accent1"/>
          </a:solidFill>
          <a:ln>
            <a:solidFill>
              <a:schemeClr val="accent1"/>
            </a:solidFill>
          </a:ln>
        </p:spPr>
        <p:txBody>
          <a:bodyPr wrap="square" rtlCol="0">
            <a:spAutoFit/>
          </a:bodyPr>
          <a:lstStyle/>
          <a:p>
            <a:r>
              <a:rPr lang="en-US" sz="1100" dirty="0" smtClean="0"/>
              <a:t>Machine &amp; Weld Shops</a:t>
            </a:r>
            <a:endParaRPr lang="en-US" sz="1100" dirty="0"/>
          </a:p>
        </p:txBody>
      </p:sp>
      <p:cxnSp>
        <p:nvCxnSpPr>
          <p:cNvPr id="22" name="Straight Connector 21"/>
          <p:cNvCxnSpPr/>
          <p:nvPr/>
        </p:nvCxnSpPr>
        <p:spPr>
          <a:xfrm flipH="1" flipV="1">
            <a:off x="1184511" y="956603"/>
            <a:ext cx="2587914" cy="1405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85945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altLang="en-US" sz="3200" dirty="0" smtClean="0"/>
              <a:t>Summary</a:t>
            </a:r>
          </a:p>
        </p:txBody>
      </p:sp>
      <p:sp>
        <p:nvSpPr>
          <p:cNvPr id="36867" name="Content Placeholder 2"/>
          <p:cNvSpPr>
            <a:spLocks noGrp="1"/>
          </p:cNvSpPr>
          <p:nvPr>
            <p:ph idx="4294967295"/>
          </p:nvPr>
        </p:nvSpPr>
        <p:spPr>
          <a:xfrm>
            <a:off x="404170" y="1304109"/>
            <a:ext cx="8151222" cy="5477691"/>
          </a:xfrm>
          <a:prstGeom prst="rect">
            <a:avLst/>
          </a:prstGeom>
        </p:spPr>
        <p:txBody>
          <a:bodyPr>
            <a:noAutofit/>
          </a:bodyPr>
          <a:lstStyle/>
          <a:p>
            <a:pPr marL="285750" indent="-285750">
              <a:buFont typeface="Arial" panose="020B0604020202020204" pitchFamily="34" charset="0"/>
              <a:buChar char="•"/>
              <a:defRPr/>
            </a:pPr>
            <a:r>
              <a:rPr lang="en-US" sz="2000" dirty="0"/>
              <a:t>CAF infrastructure is a proven, fully operational facility to assemble 1.3GHz and 3.9GHz cryomodules</a:t>
            </a:r>
            <a:r>
              <a:rPr lang="en-US" sz="2000" dirty="0" smtClean="0"/>
              <a:t>. We have successfully assembled LCLS-II pCM.</a:t>
            </a:r>
            <a:endParaRPr lang="en-US" sz="2000" dirty="0"/>
          </a:p>
          <a:p>
            <a:pPr marL="285750" indent="-285750">
              <a:buFont typeface="Arial" panose="020B0604020202020204" pitchFamily="34" charset="0"/>
              <a:buChar char="•"/>
              <a:defRPr/>
            </a:pPr>
            <a:r>
              <a:rPr lang="en-US" sz="2000" dirty="0" smtClean="0"/>
              <a:t>Each </a:t>
            </a:r>
            <a:r>
              <a:rPr lang="en-US" sz="2000" dirty="0"/>
              <a:t>work station infrastructure is </a:t>
            </a:r>
            <a:r>
              <a:rPr lang="en-US" sz="2000" dirty="0" smtClean="0"/>
              <a:t>ready </a:t>
            </a:r>
            <a:r>
              <a:rPr lang="en-US" sz="2000" dirty="0"/>
              <a:t>for the LCLS-II </a:t>
            </a:r>
            <a:r>
              <a:rPr lang="en-US" sz="2000" dirty="0" smtClean="0"/>
              <a:t>Production CMs </a:t>
            </a:r>
            <a:r>
              <a:rPr lang="en-US" sz="2000" dirty="0"/>
              <a:t>assembly</a:t>
            </a:r>
            <a:r>
              <a:rPr lang="en-US" sz="2000" dirty="0" smtClean="0"/>
              <a:t>.</a:t>
            </a:r>
          </a:p>
          <a:p>
            <a:pPr marL="285750" indent="-285750">
              <a:buFont typeface="Arial" panose="020B0604020202020204" pitchFamily="34" charset="0"/>
              <a:buChar char="•"/>
              <a:defRPr/>
            </a:pPr>
            <a:r>
              <a:rPr lang="en-US" sz="2000" dirty="0" smtClean="0"/>
              <a:t>We will hire additional contract </a:t>
            </a:r>
            <a:r>
              <a:rPr lang="en-US" sz="2000" dirty="0"/>
              <a:t>mechanical </a:t>
            </a:r>
            <a:r>
              <a:rPr lang="en-US" sz="2000" dirty="0" smtClean="0"/>
              <a:t>technicians for the CAF group during the assembly of the ramp-up rate CMs (CM02~CM04).</a:t>
            </a:r>
          </a:p>
          <a:p>
            <a:pPr marL="285750" indent="-285750">
              <a:buFont typeface="Arial" panose="020B0604020202020204" pitchFamily="34" charset="0"/>
              <a:buChar char="•"/>
              <a:defRPr/>
            </a:pPr>
            <a:r>
              <a:rPr lang="en-US" sz="2000" dirty="0" smtClean="0"/>
              <a:t>Assembly </a:t>
            </a:r>
            <a:r>
              <a:rPr lang="en-US" sz="2000" dirty="0"/>
              <a:t>travelers/procedures </a:t>
            </a:r>
            <a:r>
              <a:rPr lang="en-US" sz="2000" dirty="0" smtClean="0"/>
              <a:t>document were used </a:t>
            </a:r>
            <a:r>
              <a:rPr lang="en-US" sz="2000" dirty="0"/>
              <a:t>during pCM assembly. </a:t>
            </a:r>
            <a:r>
              <a:rPr lang="en-US" sz="2000" dirty="0" smtClean="0"/>
              <a:t>Discrepancy reports, sticky notes triggered traveler revisions. Revised travelers + Parts kit lists (MBOM) are ready for Production CMs assembly. </a:t>
            </a:r>
            <a:endParaRPr lang="en-US" sz="2000" dirty="0"/>
          </a:p>
          <a:p>
            <a:pPr marL="285750" indent="-285750">
              <a:buFont typeface="Arial" panose="020B0604020202020204" pitchFamily="34" charset="0"/>
              <a:buChar char="•"/>
              <a:defRPr/>
            </a:pPr>
            <a:r>
              <a:rPr lang="en-US" sz="2000" dirty="0"/>
              <a:t>We are ready </a:t>
            </a:r>
            <a:r>
              <a:rPr lang="en-US" sz="2000" dirty="0" smtClean="0"/>
              <a:t>to start the LCLS-II Production CMs assembly</a:t>
            </a:r>
            <a:endParaRPr lang="en-US" sz="2000" dirty="0"/>
          </a:p>
          <a:p>
            <a:pPr marL="285750" indent="-285750">
              <a:buFont typeface="Arial" panose="020B0604020202020204" pitchFamily="34" charset="0"/>
              <a:buChar char="•"/>
              <a:defRPr/>
            </a:pPr>
            <a:endParaRPr lang="en-US" sz="2000" b="0" dirty="0" smtClean="0"/>
          </a:p>
          <a:p>
            <a:pPr marL="0" indent="0">
              <a:buFontTx/>
              <a:buNone/>
              <a:defRPr/>
            </a:pPr>
            <a:endParaRPr lang="en-US" sz="2000" b="0" dirty="0" smtClean="0"/>
          </a:p>
          <a:p>
            <a:pPr>
              <a:defRPr/>
            </a:pPr>
            <a:endParaRPr lang="en-US" sz="2000" b="0" dirty="0" smtClean="0"/>
          </a:p>
        </p:txBody>
      </p:sp>
      <p:sp>
        <p:nvSpPr>
          <p:cNvPr id="4" name="Slide Number Placeholder 3"/>
          <p:cNvSpPr>
            <a:spLocks noGrp="1"/>
          </p:cNvSpPr>
          <p:nvPr>
            <p:ph type="sldNum" sz="quarter" idx="4294967295"/>
          </p:nvPr>
        </p:nvSpPr>
        <p:spPr>
          <a:xfrm>
            <a:off x="6781800" y="6477000"/>
            <a:ext cx="1905000" cy="304800"/>
          </a:xfrm>
          <a:prstGeom prst="rect">
            <a:avLst/>
          </a:prstGeom>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fld id="{A91F28C4-7F97-40B1-A5D6-53416809534E}" type="slidenum">
              <a:rPr lang="en-US" altLang="en-US" sz="1000">
                <a:solidFill>
                  <a:srgbClr val="800000"/>
                </a:solidFill>
                <a:latin typeface="Arial Rounded MT Bold" panose="020F0704030504030204" pitchFamily="34" charset="0"/>
              </a:rPr>
              <a:pPr algn="r"/>
              <a:t>37</a:t>
            </a:fld>
            <a:endParaRPr lang="en-US" altLang="en-US" sz="1000" dirty="0">
              <a:latin typeface="Times" panose="02020603050405020304" pitchFamily="18" charset="0"/>
            </a:endParaRPr>
          </a:p>
        </p:txBody>
      </p:sp>
    </p:spTree>
    <p:extLst>
      <p:ext uri="{BB962C8B-B14F-4D97-AF65-F5344CB8AC3E}">
        <p14:creationId xmlns:p14="http://schemas.microsoft.com/office/powerpoint/2010/main" val="9674398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solidFill>
                  <a:srgbClr val="000000"/>
                </a:solidFill>
              </a:rPr>
              <a:pPr/>
              <a:t>4</a:t>
            </a:fld>
            <a:endParaRPr lang="en-US" dirty="0">
              <a:solidFill>
                <a:srgbClr val="000000"/>
              </a:solidFill>
            </a:endParaRPr>
          </a:p>
        </p:txBody>
      </p:sp>
      <p:sp>
        <p:nvSpPr>
          <p:cNvPr id="3" name="Title 2"/>
          <p:cNvSpPr>
            <a:spLocks noGrp="1"/>
          </p:cNvSpPr>
          <p:nvPr>
            <p:ph type="title"/>
          </p:nvPr>
        </p:nvSpPr>
        <p:spPr/>
        <p:txBody>
          <a:bodyPr/>
          <a:lstStyle/>
          <a:p>
            <a:r>
              <a:rPr lang="en-US" dirty="0" smtClean="0"/>
              <a:t>Supply Chain for Production CMs assembly at Fermilab</a:t>
            </a:r>
            <a:endParaRPr lang="en-US" dirty="0"/>
          </a:p>
        </p:txBody>
      </p:sp>
      <p:sp>
        <p:nvSpPr>
          <p:cNvPr id="4" name="Content Placeholder 3"/>
          <p:cNvSpPr>
            <a:spLocks noGrp="1"/>
          </p:cNvSpPr>
          <p:nvPr>
            <p:ph sz="quarter" idx="14"/>
          </p:nvPr>
        </p:nvSpPr>
        <p:spPr>
          <a:xfrm>
            <a:off x="451822" y="1062854"/>
            <a:ext cx="8512629" cy="4521490"/>
          </a:xfrm>
        </p:spPr>
        <p:txBody>
          <a:bodyPr>
            <a:noAutofit/>
          </a:bodyPr>
          <a:lstStyle/>
          <a:p>
            <a:pPr marL="342900" indent="-342900">
              <a:buFont typeface="Arial" panose="020B0604020202020204" pitchFamily="34" charset="0"/>
              <a:buChar char="•"/>
            </a:pPr>
            <a:r>
              <a:rPr lang="en-US" sz="1500" dirty="0" smtClean="0"/>
              <a:t>Dressed cavities (RI and Zanon) delivered ready to be tested (</a:t>
            </a:r>
            <a:r>
              <a:rPr lang="en-US" sz="1500" i="1" dirty="0"/>
              <a:t>Alex </a:t>
            </a:r>
            <a:r>
              <a:rPr lang="en-US" sz="1500" i="1" dirty="0" smtClean="0"/>
              <a:t>Melnychuk talk</a:t>
            </a:r>
            <a:r>
              <a:rPr lang="en-US" sz="1500" dirty="0" smtClean="0"/>
              <a:t>)</a:t>
            </a:r>
          </a:p>
          <a:p>
            <a:pPr marL="342900" indent="-342900">
              <a:buFont typeface="Arial" panose="020B0604020202020204" pitchFamily="34" charset="0"/>
              <a:buChar char="•"/>
            </a:pPr>
            <a:r>
              <a:rPr lang="en-US" sz="1500" dirty="0" smtClean="0"/>
              <a:t>Fundamental power couplers (CPI and RI/Thales) delivered ready to be assembled at WS0 and WS5 (</a:t>
            </a:r>
            <a:r>
              <a:rPr lang="en-US" sz="1500" i="1" dirty="0" smtClean="0"/>
              <a:t>Ken Premo talk</a:t>
            </a:r>
            <a:r>
              <a:rPr lang="en-US" sz="1500" dirty="0" smtClean="0"/>
              <a:t>)</a:t>
            </a:r>
          </a:p>
          <a:p>
            <a:pPr marL="342900" indent="-342900">
              <a:buFont typeface="Arial" panose="020B0604020202020204" pitchFamily="34" charset="0"/>
              <a:buChar char="•"/>
            </a:pPr>
            <a:r>
              <a:rPr lang="en-US" sz="1500" dirty="0" smtClean="0"/>
              <a:t>Gate valves (VAT) cleaned to Class 100 standard at the vendor </a:t>
            </a:r>
          </a:p>
          <a:p>
            <a:pPr marL="342900" indent="-342900">
              <a:buFont typeface="Arial" panose="020B0604020202020204" pitchFamily="34" charset="0"/>
              <a:buChar char="•"/>
            </a:pPr>
            <a:r>
              <a:rPr lang="en-US" sz="1500" dirty="0" smtClean="0"/>
              <a:t>BPM cleaned to Class 10 standard at DESY</a:t>
            </a:r>
          </a:p>
          <a:p>
            <a:pPr marL="342900" indent="-342900">
              <a:buFont typeface="Arial" panose="020B0604020202020204" pitchFamily="34" charset="0"/>
              <a:buChar char="•"/>
            </a:pPr>
            <a:r>
              <a:rPr lang="en-US" sz="1500" dirty="0" smtClean="0"/>
              <a:t>BPM electrical feedthroughs (Solcera)</a:t>
            </a:r>
          </a:p>
          <a:p>
            <a:pPr marL="342900" indent="-342900">
              <a:buFont typeface="Arial" panose="020B0604020202020204" pitchFamily="34" charset="0"/>
              <a:buChar char="•"/>
            </a:pPr>
            <a:r>
              <a:rPr lang="en-US" sz="1500" dirty="0" smtClean="0"/>
              <a:t>Copper plated beamline components (fabricated in U.S industrial vendor, plated at SLAC for initial Production CMs, will be plated at Nomura plating in Japan for remainder Production CMs</a:t>
            </a:r>
          </a:p>
          <a:p>
            <a:pPr marL="342900" indent="-342900">
              <a:buFont typeface="Arial" panose="020B0604020202020204" pitchFamily="34" charset="0"/>
              <a:buChar char="•"/>
            </a:pPr>
            <a:r>
              <a:rPr lang="en-US" sz="1500" dirty="0" smtClean="0"/>
              <a:t>Cavity String Assembly Hardware (JT industries) and Seals (Wepek)</a:t>
            </a:r>
          </a:p>
          <a:p>
            <a:pPr marL="342900" indent="-342900">
              <a:buFont typeface="Arial" panose="020B0604020202020204" pitchFamily="34" charset="0"/>
              <a:buChar char="•"/>
            </a:pPr>
            <a:r>
              <a:rPr lang="en-US" sz="1500" dirty="0" smtClean="0"/>
              <a:t>Cold Mass Upper assembly (WXCX, China)</a:t>
            </a:r>
          </a:p>
          <a:p>
            <a:pPr marL="342900" indent="-342900">
              <a:buFont typeface="Arial" panose="020B0604020202020204" pitchFamily="34" charset="0"/>
              <a:buChar char="•"/>
            </a:pPr>
            <a:r>
              <a:rPr lang="en-US" sz="1500" dirty="0" smtClean="0"/>
              <a:t>Cold Mass peripherals from various U.S. vendors</a:t>
            </a:r>
          </a:p>
          <a:p>
            <a:pPr marL="342900" indent="-342900">
              <a:buFont typeface="Arial" panose="020B0604020202020204" pitchFamily="34" charset="0"/>
              <a:buChar char="•"/>
            </a:pPr>
            <a:r>
              <a:rPr lang="en-US" sz="1500" dirty="0" smtClean="0"/>
              <a:t>Split Magnet (Milhous) delivered ready to be tested</a:t>
            </a:r>
          </a:p>
          <a:p>
            <a:pPr marL="342900" indent="-342900">
              <a:buFont typeface="Arial" panose="020B0604020202020204" pitchFamily="34" charset="0"/>
              <a:buChar char="•"/>
            </a:pPr>
            <a:r>
              <a:rPr lang="en-US" sz="1500" dirty="0" smtClean="0"/>
              <a:t>Instrumentation (U.S and International vendors)</a:t>
            </a:r>
          </a:p>
          <a:p>
            <a:pPr marL="342900" indent="-342900">
              <a:buFont typeface="Arial" panose="020B0604020202020204" pitchFamily="34" charset="0"/>
              <a:buChar char="•"/>
            </a:pPr>
            <a:r>
              <a:rPr lang="en-US" sz="1500" dirty="0" smtClean="0"/>
              <a:t>Vacuum Vessel (WXCX, China)</a:t>
            </a:r>
          </a:p>
          <a:p>
            <a:pPr marL="342900" indent="-342900">
              <a:buFont typeface="Arial" panose="020B0604020202020204" pitchFamily="34" charset="0"/>
              <a:buChar char="•"/>
            </a:pPr>
            <a:r>
              <a:rPr lang="en-US" sz="1500" dirty="0" smtClean="0"/>
              <a:t>Vacuum vessel peripherals from various U.S. vendors</a:t>
            </a:r>
          </a:p>
          <a:p>
            <a:pPr marL="342900" indent="-342900">
              <a:buFont typeface="Arial" panose="020B0604020202020204" pitchFamily="34" charset="0"/>
              <a:buChar char="•"/>
            </a:pPr>
            <a:endParaRPr lang="en-US" sz="1500" dirty="0" smtClean="0"/>
          </a:p>
          <a:p>
            <a:endParaRPr lang="en-US" sz="1500" dirty="0"/>
          </a:p>
        </p:txBody>
      </p:sp>
      <p:sp>
        <p:nvSpPr>
          <p:cNvPr id="5" name="TextBox 4"/>
          <p:cNvSpPr txBox="1"/>
          <p:nvPr/>
        </p:nvSpPr>
        <p:spPr>
          <a:xfrm>
            <a:off x="548639" y="5765074"/>
            <a:ext cx="8017511" cy="923330"/>
          </a:xfrm>
          <a:prstGeom prst="rect">
            <a:avLst/>
          </a:prstGeom>
          <a:noFill/>
          <a:ln>
            <a:solidFill>
              <a:srgbClr val="0070C0"/>
            </a:solidFill>
          </a:ln>
        </p:spPr>
        <p:txBody>
          <a:bodyPr wrap="square" rtlCol="0">
            <a:spAutoFit/>
          </a:bodyPr>
          <a:lstStyle/>
          <a:p>
            <a:r>
              <a:rPr lang="en-US" dirty="0" smtClean="0"/>
              <a:t>Full or batch delivery       Supply Chain Manager working with SOTRs &amp; TD QMD for qualified parts storage in TD inventory system      Parts are kitted &amp; delivered to work stations     Sort, magnetic hygiene QC, clean and use </a:t>
            </a:r>
          </a:p>
        </p:txBody>
      </p:sp>
      <p:sp>
        <p:nvSpPr>
          <p:cNvPr id="6" name="Right Arrow 5"/>
          <p:cNvSpPr/>
          <p:nvPr/>
        </p:nvSpPr>
        <p:spPr>
          <a:xfrm>
            <a:off x="2882537" y="5913120"/>
            <a:ext cx="200297" cy="1393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6309361" y="6157070"/>
            <a:ext cx="200297" cy="1393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940730" y="5457297"/>
            <a:ext cx="1881053" cy="307777"/>
          </a:xfrm>
          <a:prstGeom prst="rect">
            <a:avLst/>
          </a:prstGeom>
          <a:noFill/>
        </p:spPr>
        <p:txBody>
          <a:bodyPr wrap="square" rtlCol="0">
            <a:spAutoFit/>
          </a:bodyPr>
          <a:lstStyle/>
          <a:p>
            <a:r>
              <a:rPr lang="en-US" sz="1400" i="1" dirty="0" smtClean="0"/>
              <a:t>(Jamie Blowers talk)</a:t>
            </a:r>
            <a:endParaRPr lang="en-US" sz="1400" i="1" dirty="0"/>
          </a:p>
        </p:txBody>
      </p:sp>
      <p:sp>
        <p:nvSpPr>
          <p:cNvPr id="9" name="Right Arrow 8"/>
          <p:cNvSpPr/>
          <p:nvPr/>
        </p:nvSpPr>
        <p:spPr>
          <a:xfrm>
            <a:off x="3274424" y="6448789"/>
            <a:ext cx="200297" cy="1393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3032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189411" y="202102"/>
            <a:ext cx="8305800" cy="685800"/>
          </a:xfrm>
        </p:spPr>
        <p:txBody>
          <a:bodyPr>
            <a:normAutofit/>
          </a:bodyPr>
          <a:lstStyle/>
          <a:p>
            <a:r>
              <a:rPr lang="en-US" sz="3200" b="1" dirty="0" smtClean="0"/>
              <a:t>CAF-MP9 during LCLS-II Production</a:t>
            </a:r>
          </a:p>
        </p:txBody>
      </p:sp>
      <p:pic>
        <p:nvPicPr>
          <p:cNvPr id="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9411" y="1639331"/>
            <a:ext cx="8738689" cy="360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6"/>
          <p:cNvSpPr txBox="1">
            <a:spLocks noChangeArrowheads="1"/>
          </p:cNvSpPr>
          <p:nvPr/>
        </p:nvSpPr>
        <p:spPr bwMode="auto">
          <a:xfrm>
            <a:off x="6096000" y="3023928"/>
            <a:ext cx="1744613" cy="36933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sz="1800" dirty="0" smtClean="0">
                <a:solidFill>
                  <a:srgbClr val="C00000"/>
                </a:solidFill>
              </a:rPr>
              <a:t>WS1</a:t>
            </a:r>
            <a:endParaRPr lang="en-US" sz="1800" dirty="0">
              <a:solidFill>
                <a:srgbClr val="C00000"/>
              </a:solidFill>
            </a:endParaRPr>
          </a:p>
        </p:txBody>
      </p:sp>
      <p:sp>
        <p:nvSpPr>
          <p:cNvPr id="7" name="TextBox 7"/>
          <p:cNvSpPr txBox="1">
            <a:spLocks noChangeArrowheads="1"/>
          </p:cNvSpPr>
          <p:nvPr/>
        </p:nvSpPr>
        <p:spPr bwMode="auto">
          <a:xfrm>
            <a:off x="2397369" y="3048000"/>
            <a:ext cx="1742911" cy="36933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sz="1800" dirty="0" smtClean="0">
                <a:solidFill>
                  <a:srgbClr val="C00000"/>
                </a:solidFill>
              </a:rPr>
              <a:t>WS2</a:t>
            </a:r>
            <a:endParaRPr lang="en-US" sz="1800" dirty="0">
              <a:solidFill>
                <a:srgbClr val="C00000"/>
              </a:solidFill>
            </a:endParaRPr>
          </a:p>
        </p:txBody>
      </p:sp>
      <p:sp>
        <p:nvSpPr>
          <p:cNvPr id="8" name="TextBox 6"/>
          <p:cNvSpPr txBox="1">
            <a:spLocks noChangeArrowheads="1"/>
          </p:cNvSpPr>
          <p:nvPr/>
        </p:nvSpPr>
        <p:spPr bwMode="auto">
          <a:xfrm>
            <a:off x="6096000" y="3475277"/>
            <a:ext cx="1742911" cy="36933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sz="1800" dirty="0" smtClean="0">
                <a:solidFill>
                  <a:srgbClr val="C00000"/>
                </a:solidFill>
              </a:rPr>
              <a:t>WS0</a:t>
            </a:r>
            <a:endParaRPr lang="en-US" sz="1800" dirty="0">
              <a:solidFill>
                <a:srgbClr val="C00000"/>
              </a:solidFill>
            </a:endParaRPr>
          </a:p>
        </p:txBody>
      </p:sp>
      <p:sp>
        <p:nvSpPr>
          <p:cNvPr id="2" name="TextBox 1"/>
          <p:cNvSpPr txBox="1"/>
          <p:nvPr/>
        </p:nvSpPr>
        <p:spPr>
          <a:xfrm>
            <a:off x="3026434" y="1605176"/>
            <a:ext cx="3429000" cy="369332"/>
          </a:xfrm>
          <a:prstGeom prst="rect">
            <a:avLst/>
          </a:prstGeom>
          <a:solidFill>
            <a:schemeClr val="bg1"/>
          </a:solidFill>
        </p:spPr>
        <p:txBody>
          <a:bodyPr wrap="square" rtlCol="0">
            <a:spAutoFit/>
          </a:bodyPr>
          <a:lstStyle/>
          <a:p>
            <a:endParaRPr lang="en-US" dirty="0"/>
          </a:p>
        </p:txBody>
      </p:sp>
      <p:sp>
        <p:nvSpPr>
          <p:cNvPr id="10" name="Slide Number Placeholder 5"/>
          <p:cNvSpPr>
            <a:spLocks noGrp="1"/>
          </p:cNvSpPr>
          <p:nvPr>
            <p:ph type="sldNum" sz="quarter" idx="4294967295"/>
          </p:nvPr>
        </p:nvSpPr>
        <p:spPr>
          <a:xfrm>
            <a:off x="6781800" y="6477000"/>
            <a:ext cx="1905000" cy="304800"/>
          </a:xfrm>
          <a:prstGeom prst="rect">
            <a:avLst/>
          </a:prstGeom>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fld id="{E797F1FB-AF91-43CC-943A-9F1C51055F3E}" type="slidenum">
              <a:rPr lang="en-US" altLang="en-US" sz="1000">
                <a:solidFill>
                  <a:srgbClr val="800000"/>
                </a:solidFill>
                <a:latin typeface="Arial Rounded MT Bold" panose="020F0704030504030204" pitchFamily="34" charset="0"/>
              </a:rPr>
              <a:pPr algn="r"/>
              <a:t>5</a:t>
            </a:fld>
            <a:endParaRPr lang="en-US" altLang="en-US" sz="1000" dirty="0">
              <a:latin typeface="Times" panose="02020603050405020304" pitchFamily="18" charset="0"/>
            </a:endParaRPr>
          </a:p>
        </p:txBody>
      </p:sp>
    </p:spTree>
    <p:extLst>
      <p:ext uri="{BB962C8B-B14F-4D97-AF65-F5344CB8AC3E}">
        <p14:creationId xmlns:p14="http://schemas.microsoft.com/office/powerpoint/2010/main" val="2017230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219480" y="143551"/>
            <a:ext cx="8153400" cy="762000"/>
          </a:xfrm>
        </p:spPr>
        <p:txBody>
          <a:bodyPr/>
          <a:lstStyle/>
          <a:p>
            <a:r>
              <a:rPr lang="en-US" sz="3200" b="1" dirty="0" smtClean="0"/>
              <a:t>CAF-ICB during LCLS-II Production</a:t>
            </a:r>
          </a:p>
        </p:txBody>
      </p:sp>
      <p:sp>
        <p:nvSpPr>
          <p:cNvPr id="14" name="Slide Number Placeholder 5"/>
          <p:cNvSpPr>
            <a:spLocks noGrp="1"/>
          </p:cNvSpPr>
          <p:nvPr>
            <p:ph type="sldNum" sz="quarter" idx="4294967295"/>
          </p:nvPr>
        </p:nvSpPr>
        <p:spPr>
          <a:xfrm>
            <a:off x="6781800" y="6477000"/>
            <a:ext cx="1905000" cy="304800"/>
          </a:xfrm>
          <a:prstGeom prst="rect">
            <a:avLst/>
          </a:prstGeom>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fld id="{E797F1FB-AF91-43CC-943A-9F1C51055F3E}" type="slidenum">
              <a:rPr lang="en-US" altLang="en-US" sz="1000">
                <a:solidFill>
                  <a:srgbClr val="800000"/>
                </a:solidFill>
                <a:latin typeface="Arial Rounded MT Bold" panose="020F0704030504030204" pitchFamily="34" charset="0"/>
              </a:rPr>
              <a:pPr algn="r"/>
              <a:t>6</a:t>
            </a:fld>
            <a:endParaRPr lang="en-US" altLang="en-US" sz="1000" dirty="0">
              <a:latin typeface="Times"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480" y="2256987"/>
            <a:ext cx="8648807" cy="2449455"/>
          </a:xfrm>
          <a:prstGeom prst="rect">
            <a:avLst/>
          </a:prstGeom>
        </p:spPr>
      </p:pic>
      <p:sp>
        <p:nvSpPr>
          <p:cNvPr id="17" name="TextBox 8"/>
          <p:cNvSpPr txBox="1">
            <a:spLocks noChangeArrowheads="1"/>
          </p:cNvSpPr>
          <p:nvPr/>
        </p:nvSpPr>
        <p:spPr bwMode="auto">
          <a:xfrm>
            <a:off x="1500451" y="2545636"/>
            <a:ext cx="1811842" cy="646331"/>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sz="1800" dirty="0" smtClean="0">
                <a:solidFill>
                  <a:srgbClr val="C00000"/>
                </a:solidFill>
              </a:rPr>
              <a:t>Sick CM </a:t>
            </a:r>
          </a:p>
          <a:p>
            <a:pPr algn="ctr"/>
            <a:r>
              <a:rPr lang="en-US" sz="1800" dirty="0" smtClean="0">
                <a:solidFill>
                  <a:srgbClr val="C00000"/>
                </a:solidFill>
              </a:rPr>
              <a:t>repair area</a:t>
            </a:r>
            <a:endParaRPr lang="en-US" sz="1800" dirty="0">
              <a:solidFill>
                <a:srgbClr val="C00000"/>
              </a:solidFill>
            </a:endParaRPr>
          </a:p>
        </p:txBody>
      </p:sp>
      <p:sp>
        <p:nvSpPr>
          <p:cNvPr id="11" name="TextBox 9"/>
          <p:cNvSpPr txBox="1">
            <a:spLocks noChangeArrowheads="1"/>
          </p:cNvSpPr>
          <p:nvPr/>
        </p:nvSpPr>
        <p:spPr bwMode="auto">
          <a:xfrm>
            <a:off x="2067464" y="3418122"/>
            <a:ext cx="806365" cy="369889"/>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sz="1800" dirty="0" smtClean="0">
                <a:solidFill>
                  <a:srgbClr val="C00000"/>
                </a:solidFill>
              </a:rPr>
              <a:t>WS4</a:t>
            </a:r>
            <a:endParaRPr lang="en-US" sz="1800" dirty="0">
              <a:solidFill>
                <a:srgbClr val="C00000"/>
              </a:solidFill>
            </a:endParaRPr>
          </a:p>
        </p:txBody>
      </p:sp>
      <p:sp>
        <p:nvSpPr>
          <p:cNvPr id="10" name="TextBox 8"/>
          <p:cNvSpPr txBox="1">
            <a:spLocks noChangeArrowheads="1"/>
          </p:cNvSpPr>
          <p:nvPr/>
        </p:nvSpPr>
        <p:spPr bwMode="auto">
          <a:xfrm>
            <a:off x="4199857" y="2683857"/>
            <a:ext cx="1129789" cy="36933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sz="1800" dirty="0" smtClean="0">
                <a:solidFill>
                  <a:srgbClr val="C00000"/>
                </a:solidFill>
              </a:rPr>
              <a:t>WS3</a:t>
            </a:r>
            <a:endParaRPr lang="en-US" sz="1800" dirty="0">
              <a:solidFill>
                <a:srgbClr val="C00000"/>
              </a:solidFill>
            </a:endParaRPr>
          </a:p>
        </p:txBody>
      </p:sp>
      <p:sp>
        <p:nvSpPr>
          <p:cNvPr id="12" name="TextBox 10"/>
          <p:cNvSpPr txBox="1">
            <a:spLocks noChangeArrowheads="1"/>
          </p:cNvSpPr>
          <p:nvPr/>
        </p:nvSpPr>
        <p:spPr bwMode="auto">
          <a:xfrm>
            <a:off x="6385560" y="2676109"/>
            <a:ext cx="920931" cy="36933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sz="1800" dirty="0" smtClean="0">
                <a:solidFill>
                  <a:srgbClr val="C00000"/>
                </a:solidFill>
              </a:rPr>
              <a:t>WS5</a:t>
            </a:r>
            <a:endParaRPr lang="en-US" sz="1800" dirty="0">
              <a:solidFill>
                <a:srgbClr val="C00000"/>
              </a:solidFill>
            </a:endParaRPr>
          </a:p>
        </p:txBody>
      </p:sp>
      <p:sp>
        <p:nvSpPr>
          <p:cNvPr id="13" name="TextBox 9"/>
          <p:cNvSpPr txBox="1">
            <a:spLocks noChangeArrowheads="1"/>
          </p:cNvSpPr>
          <p:nvPr/>
        </p:nvSpPr>
        <p:spPr bwMode="auto">
          <a:xfrm>
            <a:off x="6062345" y="3718560"/>
            <a:ext cx="974182" cy="36933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sz="1800" dirty="0" smtClean="0">
                <a:solidFill>
                  <a:srgbClr val="C00000"/>
                </a:solidFill>
              </a:rPr>
              <a:t>WS6</a:t>
            </a:r>
            <a:endParaRPr lang="en-US" sz="1800" dirty="0">
              <a:solidFill>
                <a:srgbClr val="C00000"/>
              </a:solidFill>
            </a:endParaRPr>
          </a:p>
        </p:txBody>
      </p:sp>
      <p:sp>
        <p:nvSpPr>
          <p:cNvPr id="3" name="TextBox 2"/>
          <p:cNvSpPr txBox="1"/>
          <p:nvPr/>
        </p:nvSpPr>
        <p:spPr>
          <a:xfrm>
            <a:off x="3470954" y="2078149"/>
            <a:ext cx="3135086" cy="369332"/>
          </a:xfrm>
          <a:prstGeom prst="rect">
            <a:avLst/>
          </a:prstGeom>
          <a:solidFill>
            <a:schemeClr val="bg1"/>
          </a:solidFill>
        </p:spPr>
        <p:txBody>
          <a:bodyPr wrap="square" rtlCol="0">
            <a:spAutoFit/>
          </a:bodyPr>
          <a:lstStyle/>
          <a:p>
            <a:endParaRPr lang="en-US" dirty="0"/>
          </a:p>
        </p:txBody>
      </p:sp>
      <p:sp>
        <p:nvSpPr>
          <p:cNvPr id="18" name="TextBox 17"/>
          <p:cNvSpPr txBox="1"/>
          <p:nvPr/>
        </p:nvSpPr>
        <p:spPr>
          <a:xfrm>
            <a:off x="4296180" y="3191967"/>
            <a:ext cx="1695317" cy="844391"/>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4346833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5" descr="M:\Tug\cleanroompix\DSC049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2213" y="3757613"/>
            <a:ext cx="3413125"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14" descr="M:\Tug\cleanroompix\DSC0489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2213" y="1108075"/>
            <a:ext cx="3413125"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lide Number Placeholder 5"/>
          <p:cNvSpPr>
            <a:spLocks noGrp="1"/>
          </p:cNvSpPr>
          <p:nvPr>
            <p:ph type="sldNum" sz="quarter" idx="4294967295"/>
          </p:nvPr>
        </p:nvSpPr>
        <p:spPr>
          <a:xfrm>
            <a:off x="6781800" y="6477000"/>
            <a:ext cx="1905000" cy="304800"/>
          </a:xfrm>
          <a:prstGeom prst="rect">
            <a:avLst/>
          </a:prstGeom>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fld id="{91C90C8A-03A1-4E7F-B844-C51DF140D837}" type="slidenum">
              <a:rPr lang="en-US" altLang="en-US" sz="1000">
                <a:solidFill>
                  <a:srgbClr val="800000"/>
                </a:solidFill>
                <a:latin typeface="Arial Rounded MT Bold" panose="020F0704030504030204" pitchFamily="34" charset="0"/>
              </a:rPr>
              <a:pPr algn="r"/>
              <a:t>7</a:t>
            </a:fld>
            <a:endParaRPr lang="en-US" altLang="en-US" sz="1000" dirty="0">
              <a:latin typeface="Times" panose="02020603050405020304" pitchFamily="18" charset="0"/>
            </a:endParaRPr>
          </a:p>
        </p:txBody>
      </p:sp>
      <p:sp>
        <p:nvSpPr>
          <p:cNvPr id="21509" name="Rectangle 2"/>
          <p:cNvSpPr>
            <a:spLocks noGrp="1" noChangeArrowheads="1"/>
          </p:cNvSpPr>
          <p:nvPr>
            <p:ph type="title"/>
          </p:nvPr>
        </p:nvSpPr>
        <p:spPr/>
        <p:txBody>
          <a:bodyPr/>
          <a:lstStyle/>
          <a:p>
            <a:r>
              <a:rPr lang="en-US" altLang="en-US" sz="3200" dirty="0" smtClean="0"/>
              <a:t>CAF-MP9 Clean Room</a:t>
            </a:r>
          </a:p>
        </p:txBody>
      </p:sp>
      <p:sp>
        <p:nvSpPr>
          <p:cNvPr id="21510" name="Rectangle 3"/>
          <p:cNvSpPr>
            <a:spLocks noGrp="1" noChangeArrowheads="1"/>
          </p:cNvSpPr>
          <p:nvPr>
            <p:ph type="body" idx="4294967295"/>
          </p:nvPr>
        </p:nvSpPr>
        <p:spPr>
          <a:xfrm>
            <a:off x="220663" y="1331913"/>
            <a:ext cx="4572000" cy="5257800"/>
          </a:xfrm>
          <a:prstGeom prst="rect">
            <a:avLst/>
          </a:prstGeom>
        </p:spPr>
        <p:txBody>
          <a:bodyPr>
            <a:normAutofit/>
          </a:bodyPr>
          <a:lstStyle/>
          <a:p>
            <a:pPr>
              <a:lnSpc>
                <a:spcPct val="90000"/>
              </a:lnSpc>
            </a:pPr>
            <a:r>
              <a:rPr lang="en-US" altLang="en-US" b="0" dirty="0" smtClean="0"/>
              <a:t>Cavity String Assembly Clean Room (WS0 &amp; WS1)</a:t>
            </a:r>
            <a:endParaRPr lang="en-US" altLang="en-US" b="0" dirty="0" smtClean="0">
              <a:solidFill>
                <a:srgbClr val="FF0000"/>
              </a:solidFill>
            </a:endParaRPr>
          </a:p>
          <a:p>
            <a:pPr>
              <a:lnSpc>
                <a:spcPct val="90000"/>
              </a:lnSpc>
            </a:pPr>
            <a:r>
              <a:rPr lang="en-US" altLang="en-US" b="0" dirty="0" smtClean="0"/>
              <a:t> A ~250 square-meter clean room: </a:t>
            </a:r>
          </a:p>
          <a:p>
            <a:pPr lvl="1">
              <a:lnSpc>
                <a:spcPct val="90000"/>
              </a:lnSpc>
            </a:pPr>
            <a:r>
              <a:rPr lang="en-US" altLang="en-US" sz="2000" b="0" dirty="0" smtClean="0"/>
              <a:t>Class 1000 ante clean room area</a:t>
            </a:r>
          </a:p>
          <a:p>
            <a:pPr lvl="1">
              <a:lnSpc>
                <a:spcPct val="90000"/>
              </a:lnSpc>
            </a:pPr>
            <a:r>
              <a:rPr lang="en-US" altLang="en-US" sz="2000" b="0" dirty="0" smtClean="0"/>
              <a:t>Class 100 sluice area</a:t>
            </a:r>
          </a:p>
          <a:p>
            <a:pPr lvl="1">
              <a:lnSpc>
                <a:spcPct val="90000"/>
              </a:lnSpc>
            </a:pPr>
            <a:r>
              <a:rPr lang="en-US" altLang="en-US" sz="2000" b="0" dirty="0" smtClean="0"/>
              <a:t>Class 10 assembly area</a:t>
            </a:r>
          </a:p>
          <a:p>
            <a:pPr lvl="1">
              <a:lnSpc>
                <a:spcPct val="90000"/>
              </a:lnSpc>
            </a:pPr>
            <a:r>
              <a:rPr lang="en-US" altLang="en-US" sz="2000" dirty="0" smtClean="0"/>
              <a:t>Class 100 staging/storage area</a:t>
            </a:r>
            <a:endParaRPr lang="en-US" altLang="en-US" sz="2000" b="0" dirty="0" smtClean="0"/>
          </a:p>
          <a:p>
            <a:pPr>
              <a:lnSpc>
                <a:spcPct val="90000"/>
              </a:lnSpc>
            </a:pPr>
            <a:endParaRPr lang="en-US" altLang="en-US" b="0" dirty="0" smtClean="0"/>
          </a:p>
        </p:txBody>
      </p:sp>
      <p:sp>
        <p:nvSpPr>
          <p:cNvPr id="21511" name="Text Box 6"/>
          <p:cNvSpPr txBox="1">
            <a:spLocks noChangeArrowheads="1"/>
          </p:cNvSpPr>
          <p:nvPr/>
        </p:nvSpPr>
        <p:spPr bwMode="auto">
          <a:xfrm>
            <a:off x="6400800" y="4325937"/>
            <a:ext cx="1219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en-US" altLang="en-US" sz="1400" dirty="0"/>
              <a:t>Class 1000</a:t>
            </a:r>
          </a:p>
        </p:txBody>
      </p:sp>
      <p:sp>
        <p:nvSpPr>
          <p:cNvPr id="21512" name="Text Box 9"/>
          <p:cNvSpPr txBox="1">
            <a:spLocks noChangeArrowheads="1"/>
          </p:cNvSpPr>
          <p:nvPr/>
        </p:nvSpPr>
        <p:spPr bwMode="auto">
          <a:xfrm>
            <a:off x="7167563" y="1331913"/>
            <a:ext cx="990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en-US" altLang="en-US" sz="1400" dirty="0"/>
              <a:t>Class 10</a:t>
            </a:r>
          </a:p>
        </p:txBody>
      </p:sp>
      <p:sp>
        <p:nvSpPr>
          <p:cNvPr id="21513" name="Text Box 10"/>
          <p:cNvSpPr txBox="1">
            <a:spLocks noChangeArrowheads="1"/>
          </p:cNvSpPr>
          <p:nvPr/>
        </p:nvSpPr>
        <p:spPr bwMode="auto">
          <a:xfrm>
            <a:off x="6781800" y="5080000"/>
            <a:ext cx="838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en-US" altLang="en-US" sz="1400" dirty="0"/>
              <a:t>Rail</a:t>
            </a:r>
          </a:p>
        </p:txBody>
      </p:sp>
      <p:sp>
        <p:nvSpPr>
          <p:cNvPr id="21514" name="Line 12"/>
          <p:cNvSpPr>
            <a:spLocks noChangeShapeType="1"/>
          </p:cNvSpPr>
          <p:nvPr/>
        </p:nvSpPr>
        <p:spPr bwMode="auto">
          <a:xfrm>
            <a:off x="7200900" y="5334000"/>
            <a:ext cx="342900" cy="2286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1515" name="Text Box 13"/>
          <p:cNvSpPr txBox="1">
            <a:spLocks noChangeArrowheads="1"/>
          </p:cNvSpPr>
          <p:nvPr/>
        </p:nvSpPr>
        <p:spPr bwMode="auto">
          <a:xfrm>
            <a:off x="5410200" y="1331913"/>
            <a:ext cx="1257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en-US" altLang="en-US" sz="1400" dirty="0"/>
              <a:t>Class 100</a:t>
            </a:r>
          </a:p>
        </p:txBody>
      </p:sp>
      <p:sp>
        <p:nvSpPr>
          <p:cNvPr id="14" name="Text Box 10"/>
          <p:cNvSpPr txBox="1">
            <a:spLocks noChangeArrowheads="1"/>
          </p:cNvSpPr>
          <p:nvPr/>
        </p:nvSpPr>
        <p:spPr bwMode="auto">
          <a:xfrm>
            <a:off x="6790509" y="5619146"/>
            <a:ext cx="9782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en-US" altLang="en-US" sz="1400" dirty="0" smtClean="0"/>
              <a:t>Sluice Class 100</a:t>
            </a:r>
            <a:endParaRPr lang="en-US" altLang="en-US" sz="1400" dirty="0"/>
          </a:p>
        </p:txBody>
      </p:sp>
    </p:spTree>
    <p:extLst>
      <p:ext uri="{BB962C8B-B14F-4D97-AF65-F5344CB8AC3E}">
        <p14:creationId xmlns:p14="http://schemas.microsoft.com/office/powerpoint/2010/main" val="17849818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sz="3200" dirty="0" smtClean="0"/>
              <a:t>Cleanroom Infrastructure</a:t>
            </a:r>
          </a:p>
        </p:txBody>
      </p:sp>
      <p:sp>
        <p:nvSpPr>
          <p:cNvPr id="3" name="Slide Number Placeholder 2"/>
          <p:cNvSpPr>
            <a:spLocks noGrp="1"/>
          </p:cNvSpPr>
          <p:nvPr>
            <p:ph type="sldNum" sz="quarter" idx="12"/>
          </p:nvPr>
        </p:nvSpPr>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D4EB9893-C1D6-4FEB-8B14-6A541AC90161}" type="slidenum">
              <a:rPr lang="en-US" altLang="en-US" sz="1000">
                <a:solidFill>
                  <a:srgbClr val="800000"/>
                </a:solidFill>
                <a:latin typeface="Arial Rounded MT Bold" panose="020F0704030504030204" pitchFamily="34" charset="0"/>
              </a:rPr>
              <a:pPr/>
              <a:t>8</a:t>
            </a:fld>
            <a:endParaRPr lang="en-US" altLang="en-US" sz="1000" dirty="0">
              <a:latin typeface="Times" panose="02020603050405020304" pitchFamily="18" charset="0"/>
            </a:endParaRPr>
          </a:p>
        </p:txBody>
      </p:sp>
      <p:pic>
        <p:nvPicPr>
          <p:cNvPr id="22532" name="Picture 2" descr="M:\Tug\cleanroompix\DSC0489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143000"/>
            <a:ext cx="3200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5" descr="M:\Tug\cleanroompix\DSC049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8" y="3644041"/>
            <a:ext cx="3200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TextBox 1"/>
          <p:cNvSpPr txBox="1">
            <a:spLocks noChangeArrowheads="1"/>
          </p:cNvSpPr>
          <p:nvPr/>
        </p:nvSpPr>
        <p:spPr bwMode="auto">
          <a:xfrm>
            <a:off x="1752599" y="2917825"/>
            <a:ext cx="14065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1600" dirty="0"/>
              <a:t>Vacuum / Gas Manifold</a:t>
            </a:r>
          </a:p>
        </p:txBody>
      </p:sp>
      <p:cxnSp>
        <p:nvCxnSpPr>
          <p:cNvPr id="22537" name="Straight Arrow Connector 4"/>
          <p:cNvCxnSpPr>
            <a:cxnSpLocks noChangeShapeType="1"/>
          </p:cNvCxnSpPr>
          <p:nvPr/>
        </p:nvCxnSpPr>
        <p:spPr bwMode="auto">
          <a:xfrm flipH="1" flipV="1">
            <a:off x="1635123" y="2438400"/>
            <a:ext cx="193678" cy="479425"/>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2538" name="TextBox 5"/>
          <p:cNvSpPr txBox="1">
            <a:spLocks noChangeArrowheads="1"/>
          </p:cNvSpPr>
          <p:nvPr/>
        </p:nvSpPr>
        <p:spPr bwMode="auto">
          <a:xfrm>
            <a:off x="22516" y="6076949"/>
            <a:ext cx="325169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1400" dirty="0"/>
              <a:t>Class 1000 </a:t>
            </a:r>
            <a:r>
              <a:rPr lang="en-US" altLang="en-US" sz="1400" dirty="0" smtClean="0"/>
              <a:t>softwall cleanroom for dry cleaning before entry to ante cleanroom</a:t>
            </a:r>
            <a:endParaRPr lang="en-US" altLang="en-US" sz="1400"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9604" y="1164431"/>
            <a:ext cx="2641600" cy="198120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2200" y="3752850"/>
            <a:ext cx="2641600" cy="1981200"/>
          </a:xfrm>
          <a:prstGeom prst="rect">
            <a:avLst/>
          </a:prstGeom>
        </p:spPr>
      </p:pic>
      <p:sp>
        <p:nvSpPr>
          <p:cNvPr id="8" name="TextBox 7"/>
          <p:cNvSpPr txBox="1"/>
          <p:nvPr/>
        </p:nvSpPr>
        <p:spPr>
          <a:xfrm>
            <a:off x="6223000" y="3120088"/>
            <a:ext cx="2590800" cy="584775"/>
          </a:xfrm>
          <a:prstGeom prst="rect">
            <a:avLst/>
          </a:prstGeom>
          <a:noFill/>
        </p:spPr>
        <p:txBody>
          <a:bodyPr wrap="square" rtlCol="0">
            <a:spAutoFit/>
          </a:bodyPr>
          <a:lstStyle/>
          <a:p>
            <a:r>
              <a:rPr lang="en-US" sz="1600" dirty="0" smtClean="0"/>
              <a:t>Particle Free UHV Pumps System</a:t>
            </a:r>
            <a:endParaRPr lang="en-US" sz="1600" dirty="0"/>
          </a:p>
        </p:txBody>
      </p:sp>
      <p:sp>
        <p:nvSpPr>
          <p:cNvPr id="18" name="TextBox 17"/>
          <p:cNvSpPr txBox="1"/>
          <p:nvPr/>
        </p:nvSpPr>
        <p:spPr>
          <a:xfrm>
            <a:off x="6229604" y="5784562"/>
            <a:ext cx="2590800" cy="584775"/>
          </a:xfrm>
          <a:prstGeom prst="rect">
            <a:avLst/>
          </a:prstGeom>
          <a:noFill/>
        </p:spPr>
        <p:txBody>
          <a:bodyPr wrap="square" rtlCol="0">
            <a:spAutoFit/>
          </a:bodyPr>
          <a:lstStyle/>
          <a:p>
            <a:r>
              <a:rPr lang="en-US" sz="1600" dirty="0" smtClean="0"/>
              <a:t>Boiled-off LN2 gas dewars and gas delivery panels</a:t>
            </a:r>
            <a:endParaRPr lang="en-US" sz="1600" dirty="0"/>
          </a:p>
        </p:txBody>
      </p:sp>
      <p:pic>
        <p:nvPicPr>
          <p:cNvPr id="20" name="Picture 9" descr="Q:\TD_SCRF\Cryomodule2\Assembly Pictures\Cold Mass Assembly\DSC0433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2257" y="3752850"/>
            <a:ext cx="2641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p:nvPr/>
        </p:nvSpPr>
        <p:spPr>
          <a:xfrm>
            <a:off x="3475164" y="5803612"/>
            <a:ext cx="2590800" cy="584775"/>
          </a:xfrm>
          <a:prstGeom prst="rect">
            <a:avLst/>
          </a:prstGeom>
          <a:noFill/>
        </p:spPr>
        <p:txBody>
          <a:bodyPr wrap="square" rtlCol="0">
            <a:spAutoFit/>
          </a:bodyPr>
          <a:lstStyle/>
          <a:p>
            <a:r>
              <a:rPr lang="en-US" sz="1600" dirty="0" smtClean="0"/>
              <a:t>Cavity Support Fix Rail Syste</a:t>
            </a:r>
            <a:r>
              <a:rPr lang="en-US" sz="1600" dirty="0"/>
              <a:t>m</a:t>
            </a:r>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12257" y="1174886"/>
            <a:ext cx="2613720" cy="1960290"/>
          </a:xfrm>
          <a:prstGeom prst="rect">
            <a:avLst/>
          </a:prstGeom>
        </p:spPr>
      </p:pic>
      <p:sp>
        <p:nvSpPr>
          <p:cNvPr id="23" name="TextBox 22"/>
          <p:cNvSpPr txBox="1"/>
          <p:nvPr/>
        </p:nvSpPr>
        <p:spPr>
          <a:xfrm>
            <a:off x="3372719" y="3133294"/>
            <a:ext cx="2681138" cy="584775"/>
          </a:xfrm>
          <a:prstGeom prst="rect">
            <a:avLst/>
          </a:prstGeom>
          <a:noFill/>
        </p:spPr>
        <p:txBody>
          <a:bodyPr wrap="square" rtlCol="0">
            <a:spAutoFit/>
          </a:bodyPr>
          <a:lstStyle/>
          <a:p>
            <a:r>
              <a:rPr lang="en-US" sz="1600" dirty="0" smtClean="0"/>
              <a:t>8 stations for pumping, purging and backfilling</a:t>
            </a:r>
            <a:endParaRPr lang="en-US" sz="1600" dirty="0"/>
          </a:p>
        </p:txBody>
      </p:sp>
    </p:spTree>
    <p:extLst>
      <p:ext uri="{BB962C8B-B14F-4D97-AF65-F5344CB8AC3E}">
        <p14:creationId xmlns:p14="http://schemas.microsoft.com/office/powerpoint/2010/main" val="14061730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9</a:t>
            </a:fld>
            <a:endParaRPr lang="en-US" dirty="0"/>
          </a:p>
        </p:txBody>
      </p:sp>
      <p:sp>
        <p:nvSpPr>
          <p:cNvPr id="3" name="Title 2"/>
          <p:cNvSpPr>
            <a:spLocks noGrp="1"/>
          </p:cNvSpPr>
          <p:nvPr>
            <p:ph type="title"/>
          </p:nvPr>
        </p:nvSpPr>
        <p:spPr/>
        <p:txBody>
          <a:bodyPr/>
          <a:lstStyle/>
          <a:p>
            <a:r>
              <a:rPr lang="en-US" dirty="0" smtClean="0"/>
              <a:t>Quality Assurance for CAF infrastructure</a:t>
            </a:r>
            <a:endParaRPr lang="en-US" dirty="0"/>
          </a:p>
        </p:txBody>
      </p:sp>
      <p:sp>
        <p:nvSpPr>
          <p:cNvPr id="4" name="Content Placeholder 3"/>
          <p:cNvSpPr>
            <a:spLocks noGrp="1"/>
          </p:cNvSpPr>
          <p:nvPr>
            <p:ph sz="quarter" idx="14"/>
          </p:nvPr>
        </p:nvSpPr>
        <p:spPr>
          <a:xfrm>
            <a:off x="358304" y="1089348"/>
            <a:ext cx="8664509" cy="5065522"/>
          </a:xfrm>
        </p:spPr>
        <p:txBody>
          <a:bodyPr>
            <a:noAutofit/>
          </a:bodyPr>
          <a:lstStyle/>
          <a:p>
            <a:r>
              <a:rPr lang="en-US" sz="1600" dirty="0" smtClean="0"/>
              <a:t>Cleanrooms</a:t>
            </a:r>
            <a:endParaRPr lang="en-US" sz="1600" dirty="0"/>
          </a:p>
          <a:p>
            <a:pPr marL="285750" indent="-285750">
              <a:buFont typeface="Arial" panose="020B0604020202020204" pitchFamily="34" charset="0"/>
              <a:buChar char="•"/>
            </a:pPr>
            <a:r>
              <a:rPr lang="en-US" sz="1600" dirty="0" smtClean="0"/>
              <a:t>Cleanroom vitals (pressure, temperature, relative humidity) are monitored through Metasys digital system under the responsibility of Fermilab Facilities Engineering (FESS) Division. When alarm situation, CAF cleanroom team and I receive e-mails, text messages. </a:t>
            </a:r>
          </a:p>
          <a:p>
            <a:pPr marL="285750" indent="-285750">
              <a:buFont typeface="Arial" panose="020B0604020202020204" pitchFamily="34" charset="0"/>
              <a:buChar char="•"/>
            </a:pPr>
            <a:r>
              <a:rPr lang="en-US" sz="1600" dirty="0" smtClean="0"/>
              <a:t>Cleanroom Air handling unit (belts, outside filters), dehumidifier are maintained by FESS</a:t>
            </a:r>
          </a:p>
          <a:p>
            <a:pPr marL="342900" indent="-342900">
              <a:buFont typeface="Arial" panose="020B0604020202020204" pitchFamily="34" charset="0"/>
              <a:buChar char="•"/>
            </a:pPr>
            <a:r>
              <a:rPr lang="en-US" sz="1600" dirty="0" smtClean="0"/>
              <a:t>Daily check of the fan filter units (FFU) through computerized monitoring system</a:t>
            </a:r>
          </a:p>
          <a:p>
            <a:pPr marL="342900" indent="-342900">
              <a:buFont typeface="Arial" panose="020B0604020202020204" pitchFamily="34" charset="0"/>
              <a:buChar char="•"/>
            </a:pPr>
            <a:r>
              <a:rPr lang="en-US" sz="1600" dirty="0" smtClean="0"/>
              <a:t>Daily cleaning of the rooms</a:t>
            </a:r>
          </a:p>
          <a:p>
            <a:pPr marL="342900" indent="-342900">
              <a:buFont typeface="Arial" panose="020B0604020202020204" pitchFamily="34" charset="0"/>
              <a:buChar char="•"/>
            </a:pPr>
            <a:r>
              <a:rPr lang="en-US" sz="1600" dirty="0" smtClean="0"/>
              <a:t>Annual deep cleaning (remove raised floor panels)</a:t>
            </a:r>
          </a:p>
          <a:p>
            <a:pPr marL="342900" indent="-342900">
              <a:buFont typeface="Arial" panose="020B0604020202020204" pitchFamily="34" charset="0"/>
              <a:buChar char="•"/>
            </a:pPr>
            <a:r>
              <a:rPr lang="en-US" sz="1600" dirty="0" smtClean="0"/>
              <a:t>Auxiliary systems preventive maintenance [PM] (pumping systems, backfill/purge systems). DI water plant is a rented system and maintained by the vendor</a:t>
            </a:r>
          </a:p>
          <a:p>
            <a:pPr marL="342900" indent="-342900">
              <a:buFont typeface="Arial" panose="020B0604020202020204" pitchFamily="34" charset="0"/>
              <a:buChar char="•"/>
            </a:pPr>
            <a:r>
              <a:rPr lang="en-US" sz="1600" dirty="0" smtClean="0"/>
              <a:t>Annual calibration of particle counters, replacement of filters on the blow guns e</a:t>
            </a:r>
          </a:p>
          <a:p>
            <a:pPr marL="342900" indent="-342900">
              <a:buFont typeface="Arial" panose="020B0604020202020204" pitchFamily="34" charset="0"/>
              <a:buChar char="•"/>
            </a:pPr>
            <a:r>
              <a:rPr lang="en-US" sz="1600" dirty="0" smtClean="0"/>
              <a:t>Spare parts (FFU, pumps, leak detectors, particle counters) were purchased to minimize the down time</a:t>
            </a:r>
          </a:p>
          <a:p>
            <a:r>
              <a:rPr lang="en-US" sz="1600" dirty="0" smtClean="0"/>
              <a:t>Production Floor:</a:t>
            </a:r>
          </a:p>
          <a:p>
            <a:pPr marL="342900" indent="-342900">
              <a:buFont typeface="Arial" panose="020B0604020202020204" pitchFamily="34" charset="0"/>
              <a:buChar char="•"/>
            </a:pPr>
            <a:r>
              <a:rPr lang="en-US" sz="1600" dirty="0" smtClean="0"/>
              <a:t>Assembly fixtures and tools PM is responsibility of the CAF assembly group</a:t>
            </a:r>
          </a:p>
          <a:p>
            <a:pPr marL="342900" indent="-342900">
              <a:buFont typeface="Arial" panose="020B0604020202020204" pitchFamily="34" charset="0"/>
              <a:buChar char="•"/>
            </a:pPr>
            <a:r>
              <a:rPr lang="en-US" sz="1600" dirty="0" smtClean="0"/>
              <a:t>Welding machines reside at CAF. Operated and maintained by the Weld shop</a:t>
            </a:r>
          </a:p>
          <a:p>
            <a:pPr marL="342900" indent="-342900">
              <a:buFont typeface="Arial" panose="020B0604020202020204" pitchFamily="34" charset="0"/>
              <a:buChar char="•"/>
            </a:pPr>
            <a:r>
              <a:rPr lang="en-US" sz="1600" dirty="0" smtClean="0"/>
              <a:t>Calibration of torque wrenches, calibration of oxygen monitors, calibration of helium calibrated leaks for leak detectors</a:t>
            </a:r>
          </a:p>
          <a:p>
            <a:pPr marL="342900" indent="-342900">
              <a:buFont typeface="Arial" panose="020B0604020202020204" pitchFamily="34" charset="0"/>
              <a:buChar char="•"/>
            </a:pPr>
            <a:endParaRPr lang="en-US" sz="1600" dirty="0" smtClean="0"/>
          </a:p>
          <a:p>
            <a:endParaRPr lang="en-US" sz="1600" dirty="0" smtClean="0"/>
          </a:p>
          <a:p>
            <a:endParaRPr lang="en-US" sz="1600" dirty="0" smtClean="0"/>
          </a:p>
        </p:txBody>
      </p:sp>
    </p:spTree>
    <p:extLst>
      <p:ext uri="{BB962C8B-B14F-4D97-AF65-F5344CB8AC3E}">
        <p14:creationId xmlns:p14="http://schemas.microsoft.com/office/powerpoint/2010/main" val="2890132790"/>
      </p:ext>
    </p:extLst>
  </p:cSld>
  <p:clrMapOvr>
    <a:masterClrMapping/>
  </p:clrMapOvr>
</p:sld>
</file>

<file path=ppt/theme/theme1.xml><?xml version="1.0" encoding="utf-8"?>
<a:theme xmlns:a="http://schemas.openxmlformats.org/drawingml/2006/main" name="Blank">
  <a:themeElements>
    <a:clrScheme name="SLAC_RevisedPalette_2012">
      <a:dk1>
        <a:srgbClr val="000000"/>
      </a:dk1>
      <a:lt1>
        <a:sysClr val="window" lastClr="FFFFFF"/>
      </a:lt1>
      <a:dk2>
        <a:srgbClr val="E17000"/>
      </a:dk2>
      <a:lt2>
        <a:srgbClr val="A4001D"/>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5875">
          <a:solidFill>
            <a:srgbClr val="0070C0"/>
          </a:solidFill>
          <a:headEnd type="triangle"/>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Design_Milestone_Review">
  <a:themeElements>
    <a:clrScheme name="Custom 4">
      <a:dk1>
        <a:srgbClr val="A4001D"/>
      </a:dk1>
      <a:lt1>
        <a:sysClr val="window" lastClr="FFFFFF"/>
      </a:lt1>
      <a:dk2>
        <a:srgbClr val="E17000"/>
      </a:dk2>
      <a:lt2>
        <a:srgbClr val="000000"/>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lenary_x0020_Agenda_x0020_Session xmlns="f5d975f2-272d-43b7-a43d-337ed3c571b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EA9D493809D8440A73C4154716CC209" ma:contentTypeVersion="9" ma:contentTypeDescription="Create a new document." ma:contentTypeScope="" ma:versionID="92dda910f6fb6ef5d48c49804839c4a4">
  <xsd:schema xmlns:xsd="http://www.w3.org/2001/XMLSchema" xmlns:xs="http://www.w3.org/2001/XMLSchema" xmlns:p="http://schemas.microsoft.com/office/2006/metadata/properties" xmlns:ns2="f5d975f2-272d-43b7-a43d-337ed3c571bd" targetNamespace="http://schemas.microsoft.com/office/2006/metadata/properties" ma:root="true" ma:fieldsID="fa1147da16d0696f045b3bacf36184c8" ns2:_="">
    <xsd:import namespace="f5d975f2-272d-43b7-a43d-337ed3c571bd"/>
    <xsd:element name="properties">
      <xsd:complexType>
        <xsd:sequence>
          <xsd:element name="documentManagement">
            <xsd:complexType>
              <xsd:all>
                <xsd:element ref="ns2:Plenary_x0020_Agenda_x0020_Ses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d975f2-272d-43b7-a43d-337ed3c571bd" elementFormDefault="qualified">
    <xsd:import namespace="http://schemas.microsoft.com/office/2006/documentManagement/types"/>
    <xsd:import namespace="http://schemas.microsoft.com/office/infopath/2007/PartnerControls"/>
    <xsd:element name="Plenary_x0020_Agenda_x0020_Session" ma:index="8" nillable="true" ma:displayName="Agenda Session" ma:description="Select the plenary agend session where this will be presented" ma:list="{A0E5F691-0B11-4711-B7A9-825E9DB75858}" ma:internalName="Plenary_x0020_Agenda_x0020_Session" ma:showField="Title">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DE3F1C6-E643-4597-BD68-C599B5629ADE}">
  <ds:schemaRefs>
    <ds:schemaRef ds:uri="http://schemas.microsoft.com/sharepoint/v3/contenttype/forms"/>
  </ds:schemaRefs>
</ds:datastoreItem>
</file>

<file path=customXml/itemProps2.xml><?xml version="1.0" encoding="utf-8"?>
<ds:datastoreItem xmlns:ds="http://schemas.openxmlformats.org/officeDocument/2006/customXml" ds:itemID="{DC1B16AA-9221-46AE-B700-523442ABDABD}">
  <ds:schemaRefs>
    <ds:schemaRef ds:uri="http://schemas.microsoft.com/office/infopath/2007/PartnerControls"/>
    <ds:schemaRef ds:uri="http://www.w3.org/XML/1998/namespace"/>
    <ds:schemaRef ds:uri="http://schemas.microsoft.com/office/2006/metadata/properties"/>
    <ds:schemaRef ds:uri="http://purl.org/dc/elements/1.1/"/>
    <ds:schemaRef ds:uri="f5d975f2-272d-43b7-a43d-337ed3c571bd"/>
    <ds:schemaRef ds:uri="http://schemas.microsoft.com/office/2006/documentManagement/types"/>
    <ds:schemaRef ds:uri="http://purl.org/dc/term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42D086A5-3ACF-47E9-B8C3-25D8A5B218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5d975f2-272d-43b7-a43d-337ed3c571b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111141</TotalTime>
  <Words>3373</Words>
  <Application>Microsoft Office PowerPoint</Application>
  <PresentationFormat>On-screen Show (4:3)</PresentationFormat>
  <Paragraphs>454</Paragraphs>
  <Slides>37</Slides>
  <Notes>10</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37</vt:i4>
      </vt:variant>
    </vt:vector>
  </HeadingPairs>
  <TitlesOfParts>
    <vt:vector size="45" baseType="lpstr">
      <vt:lpstr>ＭＳ Ｐゴシック</vt:lpstr>
      <vt:lpstr>Arial</vt:lpstr>
      <vt:lpstr>Arial Rounded MT Bold</vt:lpstr>
      <vt:lpstr>Calibri</vt:lpstr>
      <vt:lpstr>Times</vt:lpstr>
      <vt:lpstr>Blank</vt:lpstr>
      <vt:lpstr>Design_Milestone_Review</vt:lpstr>
      <vt:lpstr>Office Theme</vt:lpstr>
      <vt:lpstr>LCLS-II Cryomodules Production Model at FNAL</vt:lpstr>
      <vt:lpstr>Outline</vt:lpstr>
      <vt:lpstr>Planned LCLS-II Production CMs  Workflow at Fermilab</vt:lpstr>
      <vt:lpstr>Supply Chain for Production CMs assembly at Fermilab</vt:lpstr>
      <vt:lpstr>CAF-MP9 during LCLS-II Production</vt:lpstr>
      <vt:lpstr>CAF-ICB during LCLS-II Production</vt:lpstr>
      <vt:lpstr>CAF-MP9 Clean Room</vt:lpstr>
      <vt:lpstr>Cleanroom Infrastructure</vt:lpstr>
      <vt:lpstr>Quality Assurance for CAF infrastructure</vt:lpstr>
      <vt:lpstr>Parts / Fixtures / Hardware  Entrance to Cleanroom Preparation</vt:lpstr>
      <vt:lpstr>Durations</vt:lpstr>
      <vt:lpstr>Cold End Coupler Assembly (WS0)</vt:lpstr>
      <vt:lpstr>String Assembly-I (WS1)</vt:lpstr>
      <vt:lpstr>String Assembly-II (WS1)</vt:lpstr>
      <vt:lpstr>String Assembly-III (WS1)</vt:lpstr>
      <vt:lpstr>Cold Mass Assembly Phase-I at CAF-MP9 (WS2)</vt:lpstr>
      <vt:lpstr>Durations at WS2</vt:lpstr>
      <vt:lpstr>Cold Mass Transport</vt:lpstr>
      <vt:lpstr>Cold Mass Assembly Phase-II at CAF-ICB (WS3)</vt:lpstr>
      <vt:lpstr>Durations at WS3</vt:lpstr>
      <vt:lpstr>Vacuum Vessel Assembly at CAF-ICB (WS4)</vt:lpstr>
      <vt:lpstr>Durations at WS4</vt:lpstr>
      <vt:lpstr>Final Assembly Phase-III (WS5)</vt:lpstr>
      <vt:lpstr>Durations at WS5</vt:lpstr>
      <vt:lpstr>Cryomodule Prep &amp; Transport to CMTS (WS6)</vt:lpstr>
      <vt:lpstr>Production Throughput Goal (based on the PTLD)</vt:lpstr>
      <vt:lpstr>pCM to Production CMs</vt:lpstr>
      <vt:lpstr>Module Assembly Weekly Workflow (peak rate)</vt:lpstr>
      <vt:lpstr>Throughput check with MS Project</vt:lpstr>
      <vt:lpstr>Throughput Risk Mitigation</vt:lpstr>
      <vt:lpstr>Throughput after risk mitigation implemented</vt:lpstr>
      <vt:lpstr>CM Assembly Travelers</vt:lpstr>
      <vt:lpstr>Parts Kit Lists (MBOM)</vt:lpstr>
      <vt:lpstr>CAF Mechanical Techs &amp; Staffing Schedule</vt:lpstr>
      <vt:lpstr>Planned mechanical technicians touch labor workforce</vt:lpstr>
      <vt:lpstr>PowerPoint Presentation</vt:lpstr>
      <vt:lpstr>Summary</vt:lpstr>
    </vt:vector>
  </TitlesOfParts>
  <Company>SLAC</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LCLS-II ‘your title’</dc:title>
  <dc:creator>Peterson</dc:creator>
  <cp:lastModifiedBy>Tug Arkan x3782 11982N</cp:lastModifiedBy>
  <cp:revision>2762</cp:revision>
  <cp:lastPrinted>2013-05-01T00:31:17Z</cp:lastPrinted>
  <dcterms:created xsi:type="dcterms:W3CDTF">2009-11-23T23:38:17Z</dcterms:created>
  <dcterms:modified xsi:type="dcterms:W3CDTF">2016-09-14T13:59:31Z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0x010100AEA9D493809D8440A73C4154716CC209</vt:lpwstr>
  </property>
  <property fmtid="{D5CDD505-2E9C-101B-9397-08002B2CF9AE}" pid="3" name="DocType">
    <vt:lpwstr>Presentation</vt:lpwstr>
  </property>
  <property fmtid="{D5CDD505-2E9C-101B-9397-08002B2CF9AE}" pid="4" name="Plenary Agenda Item">
    <vt:lpwstr>7</vt:lpwstr>
  </property>
  <property fmtid="{D5CDD505-2E9C-101B-9397-08002B2CF9AE}" pid="5" name="Formatting Updated">
    <vt:lpwstr>true</vt:lpwstr>
  </property>
  <property fmtid="{D5CDD505-2E9C-101B-9397-08002B2CF9AE}" pid="6" name="Plenary Agenda">
    <vt:lpwstr>8</vt:lpwstr>
  </property>
  <property fmtid="{D5CDD505-2E9C-101B-9397-08002B2CF9AE}" pid="7" name="Order">
    <vt:r8>3300</vt:r8>
  </property>
  <property fmtid="{D5CDD505-2E9C-101B-9397-08002B2CF9AE}" pid="8" name="xd_ProgID">
    <vt:lpwstr/>
  </property>
  <property fmtid="{D5CDD505-2E9C-101B-9397-08002B2CF9AE}" pid="9" name="_CopySource">
    <vt:lpwstr>https://slacspace.slac.stanford.edu/sites/reviews/lclsii/LCLS-II_DR_Aug2014/Presentations/Peterson-LCLS-II-CryomoduleDesign-20Aug2014.pptx</vt:lpwstr>
  </property>
  <property fmtid="{D5CDD505-2E9C-101B-9397-08002B2CF9AE}" pid="10" name="TemplateUrl">
    <vt:lpwstr/>
  </property>
  <property fmtid="{D5CDD505-2E9C-101B-9397-08002B2CF9AE}" pid="11" name="_SourceUrl">
    <vt:lpwstr/>
  </property>
  <property fmtid="{D5CDD505-2E9C-101B-9397-08002B2CF9AE}" pid="12" name="_SharedFileIndex">
    <vt:lpwstr/>
  </property>
</Properties>
</file>