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5" r:id="rId1"/>
    <p:sldMasterId id="2147483753" r:id="rId2"/>
    <p:sldMasterId id="2147483762" r:id="rId3"/>
    <p:sldMasterId id="2147483771" r:id="rId4"/>
    <p:sldMasterId id="2147483780" r:id="rId5"/>
    <p:sldMasterId id="2147483790" r:id="rId6"/>
    <p:sldMasterId id="2147483799" r:id="rId7"/>
  </p:sldMasterIdLst>
  <p:notesMasterIdLst>
    <p:notesMasterId r:id="rId67"/>
  </p:notesMasterIdLst>
  <p:handoutMasterIdLst>
    <p:handoutMasterId r:id="rId68"/>
  </p:handoutMasterIdLst>
  <p:sldIdLst>
    <p:sldId id="312" r:id="rId8"/>
    <p:sldId id="327" r:id="rId9"/>
    <p:sldId id="348" r:id="rId10"/>
    <p:sldId id="344" r:id="rId11"/>
    <p:sldId id="345" r:id="rId12"/>
    <p:sldId id="335" r:id="rId13"/>
    <p:sldId id="315" r:id="rId14"/>
    <p:sldId id="319" r:id="rId15"/>
    <p:sldId id="357" r:id="rId16"/>
    <p:sldId id="358" r:id="rId17"/>
    <p:sldId id="370" r:id="rId18"/>
    <p:sldId id="371" r:id="rId19"/>
    <p:sldId id="372" r:id="rId20"/>
    <p:sldId id="373" r:id="rId21"/>
    <p:sldId id="317" r:id="rId22"/>
    <p:sldId id="337" r:id="rId23"/>
    <p:sldId id="338" r:id="rId24"/>
    <p:sldId id="339" r:id="rId25"/>
    <p:sldId id="340" r:id="rId26"/>
    <p:sldId id="341" r:id="rId27"/>
    <p:sldId id="342" r:id="rId28"/>
    <p:sldId id="384" r:id="rId29"/>
    <p:sldId id="349" r:id="rId30"/>
    <p:sldId id="320" r:id="rId31"/>
    <p:sldId id="365" r:id="rId32"/>
    <p:sldId id="321" r:id="rId33"/>
    <p:sldId id="375" r:id="rId34"/>
    <p:sldId id="328" r:id="rId35"/>
    <p:sldId id="352" r:id="rId36"/>
    <p:sldId id="326" r:id="rId37"/>
    <p:sldId id="350" r:id="rId38"/>
    <p:sldId id="310" r:id="rId39"/>
    <p:sldId id="354" r:id="rId40"/>
    <p:sldId id="324" r:id="rId41"/>
    <p:sldId id="353" r:id="rId42"/>
    <p:sldId id="346" r:id="rId43"/>
    <p:sldId id="306" r:id="rId44"/>
    <p:sldId id="330" r:id="rId45"/>
    <p:sldId id="334" r:id="rId46"/>
    <p:sldId id="322" r:id="rId47"/>
    <p:sldId id="323" r:id="rId48"/>
    <p:sldId id="273" r:id="rId49"/>
    <p:sldId id="374" r:id="rId50"/>
    <p:sldId id="360" r:id="rId51"/>
    <p:sldId id="351" r:id="rId52"/>
    <p:sldId id="366" r:id="rId53"/>
    <p:sldId id="367" r:id="rId54"/>
    <p:sldId id="368" r:id="rId55"/>
    <p:sldId id="376" r:id="rId56"/>
    <p:sldId id="377" r:id="rId57"/>
    <p:sldId id="379" r:id="rId58"/>
    <p:sldId id="380" r:id="rId59"/>
    <p:sldId id="381" r:id="rId60"/>
    <p:sldId id="382" r:id="rId61"/>
    <p:sldId id="383" r:id="rId62"/>
    <p:sldId id="361" r:id="rId63"/>
    <p:sldId id="362" r:id="rId64"/>
    <p:sldId id="363" r:id="rId65"/>
    <p:sldId id="364"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4F8E1E"/>
    <a:srgbClr val="C6EFCE"/>
    <a:srgbClr val="FFEB9C"/>
    <a:srgbClr val="E5F3EA"/>
    <a:srgbClr val="53CD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34555" autoAdjust="0"/>
    <p:restoredTop sz="86411" autoAdjust="0"/>
  </p:normalViewPr>
  <p:slideViewPr>
    <p:cSldViewPr>
      <p:cViewPr varScale="1">
        <p:scale>
          <a:sx n="108" d="100"/>
          <a:sy n="108" d="100"/>
        </p:scale>
        <p:origin x="360"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Bob\Documents\LCLS2\PRR\SSA%20Circulator%20Tes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LCLS II Cryomodule Assembly Mechanical Technicians</a:t>
            </a:r>
          </a:p>
          <a:p>
            <a:pPr>
              <a:defRPr/>
            </a:pPr>
            <a:r>
              <a:rPr lang="en-US"/>
              <a:t>per P6 - July 2016</a:t>
            </a:r>
          </a:p>
        </c:rich>
      </c:tx>
      <c:overlay val="0"/>
    </c:title>
    <c:autoTitleDeleted val="0"/>
    <c:plotArea>
      <c:layout>
        <c:manualLayout>
          <c:layoutTarget val="inner"/>
          <c:xMode val="edge"/>
          <c:yMode val="edge"/>
          <c:x val="9.9481408189529913E-2"/>
          <c:y val="0.12924237224584215"/>
          <c:w val="0.84988156686916771"/>
          <c:h val="0.820209497117945"/>
        </c:manualLayout>
      </c:layout>
      <c:scatterChart>
        <c:scatterStyle val="lineMarker"/>
        <c:varyColors val="0"/>
        <c:ser>
          <c:idx val="0"/>
          <c:order val="0"/>
          <c:tx>
            <c:strRef>
              <c:f>'C:\Users\areilly\Documents\My Documents\LCLSII\[CM Baseline Plan After Replan_Hours and FTEs.xlsx]LCLS CM Baseline Plan'!$A$159</c:f>
              <c:strCache>
                <c:ptCount val="1"/>
                <c:pt idx="0">
                  <c:v>LCLS II Cryomodule Assembly Mechanical Technicians</c:v>
                </c:pt>
              </c:strCache>
            </c:strRef>
          </c:tx>
          <c:spPr>
            <a:ln>
              <a:solidFill>
                <a:srgbClr val="0070C0"/>
              </a:solidFill>
            </a:ln>
          </c:spPr>
          <c:marker>
            <c:spPr>
              <a:ln>
                <a:solidFill>
                  <a:srgbClr val="0070C0"/>
                </a:solidFill>
              </a:ln>
            </c:spPr>
          </c:marker>
          <c:xVal>
            <c:numRef>
              <c:f>'C:\Users\areilly\Documents\My Documents\LCLSII\[CM Baseline Plan After Replan_Hours and FTEs.xlsx]LCLS CM Baseline Plan'!$B$155:$AM$155</c:f>
              <c:numCache>
                <c:formatCode>General</c:formatCode>
                <c:ptCount val="38"/>
                <c:pt idx="10">
                  <c:v>42521</c:v>
                </c:pt>
                <c:pt idx="11">
                  <c:v>42551</c:v>
                </c:pt>
                <c:pt idx="12">
                  <c:v>42582</c:v>
                </c:pt>
                <c:pt idx="13">
                  <c:v>42613</c:v>
                </c:pt>
                <c:pt idx="14">
                  <c:v>42643</c:v>
                </c:pt>
                <c:pt idx="15">
                  <c:v>42674</c:v>
                </c:pt>
                <c:pt idx="16">
                  <c:v>42704</c:v>
                </c:pt>
                <c:pt idx="17">
                  <c:v>42735</c:v>
                </c:pt>
                <c:pt idx="18">
                  <c:v>42766</c:v>
                </c:pt>
                <c:pt idx="19">
                  <c:v>42794</c:v>
                </c:pt>
                <c:pt idx="20">
                  <c:v>42825</c:v>
                </c:pt>
                <c:pt idx="21">
                  <c:v>42855</c:v>
                </c:pt>
                <c:pt idx="22">
                  <c:v>42886</c:v>
                </c:pt>
                <c:pt idx="23">
                  <c:v>42916</c:v>
                </c:pt>
                <c:pt idx="24">
                  <c:v>42947</c:v>
                </c:pt>
                <c:pt idx="25">
                  <c:v>42978</c:v>
                </c:pt>
                <c:pt idx="26">
                  <c:v>43008</c:v>
                </c:pt>
                <c:pt idx="27">
                  <c:v>43039</c:v>
                </c:pt>
                <c:pt idx="28">
                  <c:v>43069</c:v>
                </c:pt>
                <c:pt idx="29">
                  <c:v>43100</c:v>
                </c:pt>
                <c:pt idx="30">
                  <c:v>43131</c:v>
                </c:pt>
                <c:pt idx="31">
                  <c:v>43159</c:v>
                </c:pt>
                <c:pt idx="32">
                  <c:v>43190</c:v>
                </c:pt>
                <c:pt idx="33">
                  <c:v>43220</c:v>
                </c:pt>
                <c:pt idx="34">
                  <c:v>43251</c:v>
                </c:pt>
                <c:pt idx="35">
                  <c:v>43281</c:v>
                </c:pt>
                <c:pt idx="36">
                  <c:v>43312</c:v>
                </c:pt>
                <c:pt idx="37">
                  <c:v>43343</c:v>
                </c:pt>
              </c:numCache>
            </c:numRef>
          </c:xVal>
          <c:yVal>
            <c:numRef>
              <c:f>'C:\Users\areilly\Documents\My Documents\LCLSII\[CM Baseline Plan After Replan_Hours and FTEs.xlsx]LCLS CM Baseline Plan'!$B$159:$AM$159</c:f>
              <c:numCache>
                <c:formatCode>General</c:formatCode>
                <c:ptCount val="38"/>
                <c:pt idx="10">
                  <c:v>1.1402815909090909</c:v>
                </c:pt>
                <c:pt idx="11">
                  <c:v>14.332744772727271</c:v>
                </c:pt>
                <c:pt idx="12">
                  <c:v>10.586108863636364</c:v>
                </c:pt>
                <c:pt idx="13">
                  <c:v>8.917555227272727</c:v>
                </c:pt>
                <c:pt idx="14">
                  <c:v>9.3671774999999986</c:v>
                </c:pt>
                <c:pt idx="15">
                  <c:v>9.6193561363636366</c:v>
                </c:pt>
                <c:pt idx="16">
                  <c:v>2.8073089772727275</c:v>
                </c:pt>
                <c:pt idx="17">
                  <c:v>8.5442814204545456</c:v>
                </c:pt>
                <c:pt idx="18">
                  <c:v>6.4107388636363627</c:v>
                </c:pt>
                <c:pt idx="19">
                  <c:v>15.790994488636365</c:v>
                </c:pt>
                <c:pt idx="20">
                  <c:v>21.90246698863637</c:v>
                </c:pt>
                <c:pt idx="21">
                  <c:v>13.503491079545455</c:v>
                </c:pt>
                <c:pt idx="22">
                  <c:v>16.614023522727273</c:v>
                </c:pt>
                <c:pt idx="23">
                  <c:v>16.277911363636363</c:v>
                </c:pt>
                <c:pt idx="24">
                  <c:v>17.122177329545458</c:v>
                </c:pt>
                <c:pt idx="25">
                  <c:v>19.998219375000001</c:v>
                </c:pt>
                <c:pt idx="26">
                  <c:v>19.302743352272728</c:v>
                </c:pt>
                <c:pt idx="27">
                  <c:v>22.11644198863636</c:v>
                </c:pt>
                <c:pt idx="28">
                  <c:v>18.588675681818184</c:v>
                </c:pt>
                <c:pt idx="29">
                  <c:v>16.239904772727272</c:v>
                </c:pt>
                <c:pt idx="30">
                  <c:v>18.108754772727274</c:v>
                </c:pt>
                <c:pt idx="31">
                  <c:v>17.181864715909089</c:v>
                </c:pt>
                <c:pt idx="32">
                  <c:v>19.435587954545451</c:v>
                </c:pt>
                <c:pt idx="33">
                  <c:v>18.329686875</c:v>
                </c:pt>
                <c:pt idx="34">
                  <c:v>18.27967857954545</c:v>
                </c:pt>
                <c:pt idx="35">
                  <c:v>12.224000454545457</c:v>
                </c:pt>
                <c:pt idx="36">
                  <c:v>7.088256306818181</c:v>
                </c:pt>
                <c:pt idx="37">
                  <c:v>2.6058359659090908</c:v>
                </c:pt>
              </c:numCache>
            </c:numRef>
          </c:yVal>
          <c:smooth val="0"/>
        </c:ser>
        <c:dLbls>
          <c:showLegendKey val="0"/>
          <c:showVal val="0"/>
          <c:showCatName val="0"/>
          <c:showSerName val="0"/>
          <c:showPercent val="0"/>
          <c:showBubbleSize val="0"/>
        </c:dLbls>
        <c:axId val="839446256"/>
        <c:axId val="839441904"/>
      </c:scatterChart>
      <c:valAx>
        <c:axId val="839446256"/>
        <c:scaling>
          <c:orientation val="minMax"/>
        </c:scaling>
        <c:delete val="0"/>
        <c:axPos val="b"/>
        <c:numFmt formatCode="[$-409]mmm\-yy;@" sourceLinked="0"/>
        <c:majorTickMark val="out"/>
        <c:minorTickMark val="none"/>
        <c:tickLblPos val="nextTo"/>
        <c:txPr>
          <a:bodyPr/>
          <a:lstStyle/>
          <a:p>
            <a:pPr>
              <a:defRPr b="1" i="0" baseline="0"/>
            </a:pPr>
            <a:endParaRPr lang="en-US"/>
          </a:p>
        </c:txPr>
        <c:crossAx val="839441904"/>
        <c:crosses val="autoZero"/>
        <c:crossBetween val="midCat"/>
      </c:valAx>
      <c:valAx>
        <c:axId val="839441904"/>
        <c:scaling>
          <c:orientation val="minMax"/>
        </c:scaling>
        <c:delete val="0"/>
        <c:axPos val="l"/>
        <c:majorGridlines/>
        <c:title>
          <c:tx>
            <c:rich>
              <a:bodyPr rot="-5400000" vert="horz"/>
              <a:lstStyle/>
              <a:p>
                <a:pPr>
                  <a:defRPr/>
                </a:pPr>
                <a:r>
                  <a:rPr lang="en-US" sz="2000" baseline="0"/>
                  <a:t>FTE</a:t>
                </a:r>
              </a:p>
            </c:rich>
          </c:tx>
          <c:overlay val="0"/>
        </c:title>
        <c:numFmt formatCode="General" sourceLinked="1"/>
        <c:majorTickMark val="out"/>
        <c:minorTickMark val="none"/>
        <c:tickLblPos val="nextTo"/>
        <c:crossAx val="839446256"/>
        <c:crosses val="autoZero"/>
        <c:crossBetween val="midCat"/>
      </c:valAx>
    </c:plotArea>
    <c:plotVisOnly val="1"/>
    <c:dispBlanksAs val="gap"/>
    <c:showDLblsOverMax val="0"/>
  </c:chart>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58.emf"/></Relationships>
</file>

<file path=ppt/drawings/drawing1.xml><?xml version="1.0" encoding="utf-8"?>
<c:userShapes xmlns:c="http://schemas.openxmlformats.org/drawingml/2006/chart">
  <cdr:relSizeAnchor xmlns:cdr="http://schemas.openxmlformats.org/drawingml/2006/chartDrawing">
    <cdr:from>
      <cdr:x>0.27856</cdr:x>
      <cdr:y>0.2954</cdr:y>
    </cdr:from>
    <cdr:to>
      <cdr:x>0.40861</cdr:x>
      <cdr:y>0.43099</cdr:y>
    </cdr:to>
    <cdr:sp macro="" textlink="">
      <cdr:nvSpPr>
        <cdr:cNvPr id="2" name="TextBox 1"/>
        <cdr:cNvSpPr txBox="1"/>
      </cdr:nvSpPr>
      <cdr:spPr>
        <a:xfrm xmlns:a="http://schemas.openxmlformats.org/drawingml/2006/main">
          <a:off x="2415540" y="1859280"/>
          <a:ext cx="1127760" cy="8534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dirty="0"/>
            <a:t>Prototype Assembly  Completed</a:t>
          </a:r>
        </a:p>
      </cdr:txBody>
    </cdr:sp>
  </cdr:relSizeAnchor>
  <cdr:relSizeAnchor xmlns:cdr="http://schemas.openxmlformats.org/drawingml/2006/chartDrawing">
    <cdr:from>
      <cdr:x>0.3348</cdr:x>
      <cdr:y>0.43099</cdr:y>
    </cdr:from>
    <cdr:to>
      <cdr:x>0.3471</cdr:x>
      <cdr:y>0.63801</cdr:y>
    </cdr:to>
    <cdr:cxnSp macro="">
      <cdr:nvCxnSpPr>
        <cdr:cNvPr id="4" name="Straight Arrow Connector 3"/>
        <cdr:cNvCxnSpPr/>
      </cdr:nvCxnSpPr>
      <cdr:spPr>
        <a:xfrm xmlns:a="http://schemas.openxmlformats.org/drawingml/2006/main" flipH="1">
          <a:off x="2903220" y="2712720"/>
          <a:ext cx="106680" cy="1303020"/>
        </a:xfrm>
        <a:prstGeom xmlns:a="http://schemas.openxmlformats.org/drawingml/2006/main" prst="straightConnector1">
          <a:avLst/>
        </a:prstGeom>
        <a:ln xmlns:a="http://schemas.openxmlformats.org/drawingml/2006/main" w="28575">
          <a:solidFill>
            <a:srgbClr val="00B05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0.44112</cdr:x>
      <cdr:y>0.62349</cdr:y>
    </cdr:from>
    <cdr:to>
      <cdr:x>0.67575</cdr:x>
      <cdr:y>0.68943</cdr:y>
    </cdr:to>
    <cdr:sp macro="" textlink="">
      <cdr:nvSpPr>
        <cdr:cNvPr id="7" name="TextBox 6"/>
        <cdr:cNvSpPr txBox="1"/>
      </cdr:nvSpPr>
      <cdr:spPr>
        <a:xfrm xmlns:a="http://schemas.openxmlformats.org/drawingml/2006/main">
          <a:off x="3697468" y="2679496"/>
          <a:ext cx="1966669" cy="28337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t>Production Ramp</a:t>
          </a:r>
        </a:p>
      </cdr:txBody>
    </cdr:sp>
  </cdr:relSizeAnchor>
  <cdr:relSizeAnchor xmlns:cdr="http://schemas.openxmlformats.org/drawingml/2006/chartDrawing">
    <cdr:from>
      <cdr:x>0.40246</cdr:x>
      <cdr:y>0.34867</cdr:y>
    </cdr:from>
    <cdr:to>
      <cdr:x>0.49561</cdr:x>
      <cdr:y>0.8293</cdr:y>
    </cdr:to>
    <cdr:cxnSp macro="">
      <cdr:nvCxnSpPr>
        <cdr:cNvPr id="9" name="Straight Arrow Connector 8"/>
        <cdr:cNvCxnSpPr/>
      </cdr:nvCxnSpPr>
      <cdr:spPr>
        <a:xfrm xmlns:a="http://schemas.openxmlformats.org/drawingml/2006/main" flipV="1">
          <a:off x="3489960" y="2194560"/>
          <a:ext cx="807720" cy="3025140"/>
        </a:xfrm>
        <a:prstGeom xmlns:a="http://schemas.openxmlformats.org/drawingml/2006/main" prst="straightConnector1">
          <a:avLst/>
        </a:prstGeom>
        <a:ln xmlns:a="http://schemas.openxmlformats.org/drawingml/2006/main" w="28575">
          <a:solidFill>
            <a:srgbClr val="00B05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0.76364</cdr:x>
      <cdr:y>0.13977</cdr:y>
    </cdr:from>
    <cdr:to>
      <cdr:x>0.9552</cdr:x>
      <cdr:y>0.33735</cdr:y>
    </cdr:to>
    <cdr:sp macro="" textlink="">
      <cdr:nvSpPr>
        <cdr:cNvPr id="12" name="TextBox 11"/>
        <cdr:cNvSpPr txBox="1"/>
      </cdr:nvSpPr>
      <cdr:spPr>
        <a:xfrm xmlns:a="http://schemas.openxmlformats.org/drawingml/2006/main">
          <a:off x="6400800" y="600670"/>
          <a:ext cx="1605656" cy="8491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b="1" dirty="0"/>
            <a:t>Does not Include C50/C75</a:t>
          </a:r>
        </a:p>
      </cdr:txBody>
    </cdr:sp>
  </cdr:relSizeAnchor>
  <cdr:relSizeAnchor xmlns:cdr="http://schemas.openxmlformats.org/drawingml/2006/chartDrawing">
    <cdr:from>
      <cdr:x>0.0993</cdr:x>
      <cdr:y>0.51211</cdr:y>
    </cdr:from>
    <cdr:to>
      <cdr:x>0.93234</cdr:x>
      <cdr:y>0.51211</cdr:y>
    </cdr:to>
    <cdr:cxnSp macro="">
      <cdr:nvCxnSpPr>
        <cdr:cNvPr id="14" name="Straight Connector 13"/>
        <cdr:cNvCxnSpPr/>
      </cdr:nvCxnSpPr>
      <cdr:spPr>
        <a:xfrm xmlns:a="http://schemas.openxmlformats.org/drawingml/2006/main">
          <a:off x="861060" y="3223260"/>
          <a:ext cx="7223760" cy="0"/>
        </a:xfrm>
        <a:prstGeom xmlns:a="http://schemas.openxmlformats.org/drawingml/2006/main" prst="line">
          <a:avLst/>
        </a:prstGeom>
        <a:ln xmlns:a="http://schemas.openxmlformats.org/drawingml/2006/main" w="22225">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0.57273</cdr:x>
      <cdr:y>0.51212</cdr:y>
    </cdr:from>
    <cdr:to>
      <cdr:x>0.82847</cdr:x>
      <cdr:y>0.60077</cdr:y>
    </cdr:to>
    <cdr:sp macro="" textlink="">
      <cdr:nvSpPr>
        <cdr:cNvPr id="16" name="TextBox 15"/>
        <cdr:cNvSpPr txBox="1"/>
      </cdr:nvSpPr>
      <cdr:spPr>
        <a:xfrm xmlns:a="http://schemas.openxmlformats.org/drawingml/2006/main">
          <a:off x="4800600" y="2200870"/>
          <a:ext cx="2143635"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t>Current Staff Level</a:t>
          </a:r>
        </a:p>
      </cdr:txBody>
    </cdr:sp>
  </cdr:relSizeAnchor>
  <cdr:relSizeAnchor xmlns:cdr="http://schemas.openxmlformats.org/drawingml/2006/chartDrawing">
    <cdr:from>
      <cdr:x>0.3</cdr:x>
      <cdr:y>0.13977</cdr:y>
    </cdr:from>
    <cdr:to>
      <cdr:x>0.3</cdr:x>
      <cdr:y>0.94243</cdr:y>
    </cdr:to>
    <cdr:cxnSp macro="">
      <cdr:nvCxnSpPr>
        <cdr:cNvPr id="18" name="Straight Connector 17"/>
        <cdr:cNvCxnSpPr/>
      </cdr:nvCxnSpPr>
      <cdr:spPr>
        <a:xfrm xmlns:a="http://schemas.openxmlformats.org/drawingml/2006/main" flipV="1">
          <a:off x="2514600" y="600670"/>
          <a:ext cx="0" cy="3449492"/>
        </a:xfrm>
        <a:prstGeom xmlns:a="http://schemas.openxmlformats.org/drawingml/2006/main" prst="line">
          <a:avLst/>
        </a:prstGeom>
        <a:ln xmlns:a="http://schemas.openxmlformats.org/drawingml/2006/main" w="19050">
          <a:solidFill>
            <a:schemeClr val="accent1">
              <a:lumMod val="75000"/>
            </a:schemeClr>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0.3167</cdr:x>
      <cdr:y>0.16277</cdr:y>
    </cdr:from>
    <cdr:to>
      <cdr:x>0.42566</cdr:x>
      <cdr:y>0.25705</cdr:y>
    </cdr:to>
    <cdr:sp macro="" textlink="">
      <cdr:nvSpPr>
        <cdr:cNvPr id="19" name="TextBox 18"/>
        <cdr:cNvSpPr txBox="1"/>
      </cdr:nvSpPr>
      <cdr:spPr>
        <a:xfrm xmlns:a="http://schemas.openxmlformats.org/drawingml/2006/main">
          <a:off x="2654580" y="699514"/>
          <a:ext cx="913302" cy="4051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t>Today</a:t>
          </a:r>
        </a:p>
      </cdr:txBody>
    </cdr:sp>
  </cdr:relSizeAnchor>
  <cdr:relSizeAnchor xmlns:cdr="http://schemas.openxmlformats.org/drawingml/2006/chartDrawing">
    <cdr:from>
      <cdr:x>0.29912</cdr:x>
      <cdr:y>0.1894</cdr:y>
    </cdr:from>
    <cdr:to>
      <cdr:x>0.32285</cdr:x>
      <cdr:y>0.19062</cdr:y>
    </cdr:to>
    <cdr:cxnSp macro="">
      <cdr:nvCxnSpPr>
        <cdr:cNvPr id="21" name="Straight Arrow Connector 20"/>
        <cdr:cNvCxnSpPr/>
      </cdr:nvCxnSpPr>
      <cdr:spPr>
        <a:xfrm xmlns:a="http://schemas.openxmlformats.org/drawingml/2006/main" flipH="1">
          <a:off x="2507224" y="813958"/>
          <a:ext cx="198905" cy="5244"/>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0.41301</cdr:x>
      <cdr:y>0.71186</cdr:y>
    </cdr:from>
    <cdr:to>
      <cdr:x>0.56151</cdr:x>
      <cdr:y>0.79581</cdr:y>
    </cdr:to>
    <cdr:sp macro="" textlink="">
      <cdr:nvSpPr>
        <cdr:cNvPr id="24" name="TextBox 23"/>
        <cdr:cNvSpPr txBox="1"/>
      </cdr:nvSpPr>
      <cdr:spPr>
        <a:xfrm xmlns:a="http://schemas.openxmlformats.org/drawingml/2006/main">
          <a:off x="3461850" y="3059272"/>
          <a:ext cx="1244727" cy="36079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t>Jan 2017</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A703F28-3FD7-44FC-968D-375784C9E73D}" type="datetimeFigureOut">
              <a:rPr lang="en-US" smtClean="0"/>
              <a:t>9/14/2016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C346AC3-F6BF-4BD2-8C66-751E35737BDD}" type="slidenum">
              <a:rPr lang="en-US" smtClean="0"/>
              <a:t>‹#›</a:t>
            </a:fld>
            <a:endParaRPr lang="en-US"/>
          </a:p>
        </p:txBody>
      </p:sp>
    </p:spTree>
    <p:extLst>
      <p:ext uri="{BB962C8B-B14F-4D97-AF65-F5344CB8AC3E}">
        <p14:creationId xmlns:p14="http://schemas.microsoft.com/office/powerpoint/2010/main" val="22412446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638F36-0B80-42E9-81A7-B24F4F5BE118}" type="datetimeFigureOut">
              <a:rPr lang="en-US" smtClean="0"/>
              <a:t>9/14/2016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4DD2D7-0CAA-4F4A-9E44-9E62FE5E5516}" type="slidenum">
              <a:rPr lang="en-US" smtClean="0"/>
              <a:t>‹#›</a:t>
            </a:fld>
            <a:endParaRPr lang="en-US"/>
          </a:p>
        </p:txBody>
      </p:sp>
    </p:spTree>
    <p:extLst>
      <p:ext uri="{BB962C8B-B14F-4D97-AF65-F5344CB8AC3E}">
        <p14:creationId xmlns:p14="http://schemas.microsoft.com/office/powerpoint/2010/main" val="123512502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D333358E-CE59-44A9-940C-F5E33043BB0D}" type="slidenum">
              <a:rPr lang="en-US" smtClean="0">
                <a:solidFill>
                  <a:prstClr val="black"/>
                </a:solidFill>
              </a:rPr>
              <a:pPr/>
              <a:t>1</a:t>
            </a:fld>
            <a:endParaRPr lang="en-US" dirty="0" smtClean="0">
              <a:solidFill>
                <a:prstClr val="black"/>
              </a:solidFill>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dirty="0" smtClean="0">
              <a:latin typeface="Arial" pitchFamily="34" charset="0"/>
              <a:ea typeface="ＭＳ Ｐゴシック" pitchFamily="-110" charset="-128"/>
            </a:endParaRPr>
          </a:p>
        </p:txBody>
      </p:sp>
    </p:spTree>
    <p:extLst>
      <p:ext uri="{BB962C8B-B14F-4D97-AF65-F5344CB8AC3E}">
        <p14:creationId xmlns:p14="http://schemas.microsoft.com/office/powerpoint/2010/main" val="1655602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p:spPr>
        <p:txBody>
          <a:bodyPr/>
          <a:lstStyle/>
          <a:p>
            <a:pPr eaLnBrk="1" hangingPunct="1"/>
            <a:endParaRPr lang="en-US" dirty="0" smtClean="0"/>
          </a:p>
        </p:txBody>
      </p:sp>
      <p:sp>
        <p:nvSpPr>
          <p:cNvPr id="15364" name="Slide Number Placeholder 3"/>
          <p:cNvSpPr>
            <a:spLocks noGrp="1"/>
          </p:cNvSpPr>
          <p:nvPr>
            <p:ph type="sldNum" sz="quarter" idx="5"/>
          </p:nvPr>
        </p:nvSpPr>
        <p:spPr>
          <a:noFill/>
        </p:spPr>
        <p:txBody>
          <a:bodyPr/>
          <a:lstStyle/>
          <a:p>
            <a:fld id="{A3B12B0E-865C-4125-80DD-30A20A8D8E59}" type="slidenum">
              <a:rPr lang="en-US" smtClean="0">
                <a:solidFill>
                  <a:srgbClr val="000000"/>
                </a:solidFill>
              </a:rPr>
              <a:pPr/>
              <a:t>45</a:t>
            </a:fld>
            <a:endParaRPr lang="en-US" dirty="0" smtClean="0">
              <a:solidFill>
                <a:srgbClr val="000000"/>
              </a:solidFill>
            </a:endParaRPr>
          </a:p>
        </p:txBody>
      </p:sp>
      <p:sp>
        <p:nvSpPr>
          <p:cNvPr id="15365" name="Footer Placeholder 4"/>
          <p:cNvSpPr>
            <a:spLocks noGrp="1"/>
          </p:cNvSpPr>
          <p:nvPr>
            <p:ph type="ftr" sz="quarter" idx="4"/>
          </p:nvPr>
        </p:nvSpPr>
        <p:spPr>
          <a:noFill/>
        </p:spPr>
        <p:txBody>
          <a:bodyPr/>
          <a:lstStyle/>
          <a:p>
            <a:r>
              <a:rPr lang="en-US" dirty="0" smtClean="0">
                <a:solidFill>
                  <a:srgbClr val="000000"/>
                </a:solidFill>
              </a:rPr>
              <a:t>Contract# DE-AC05-06OR23177</a:t>
            </a:r>
          </a:p>
        </p:txBody>
      </p:sp>
    </p:spTree>
    <p:extLst>
      <p:ext uri="{BB962C8B-B14F-4D97-AF65-F5344CB8AC3E}">
        <p14:creationId xmlns:p14="http://schemas.microsoft.com/office/powerpoint/2010/main" val="2902270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204DD2D7-0CAA-4F4A-9E44-9E62FE5E5516}" type="slidenum">
              <a:rPr lang="en-US" smtClean="0"/>
              <a:t>8</a:t>
            </a:fld>
            <a:endParaRPr lang="en-US"/>
          </a:p>
        </p:txBody>
      </p:sp>
    </p:spTree>
    <p:extLst>
      <p:ext uri="{BB962C8B-B14F-4D97-AF65-F5344CB8AC3E}">
        <p14:creationId xmlns:p14="http://schemas.microsoft.com/office/powerpoint/2010/main" val="176482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D2FBE7-C96E-4739-964D-136B56B2D524}"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81251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D2FBE7-C96E-4739-964D-136B56B2D524}"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5889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204DD2D7-0CAA-4F4A-9E44-9E62FE5E5516}" type="slidenum">
              <a:rPr lang="en-US" smtClean="0"/>
              <a:t>28</a:t>
            </a:fld>
            <a:endParaRPr lang="en-US"/>
          </a:p>
        </p:txBody>
      </p:sp>
    </p:spTree>
    <p:extLst>
      <p:ext uri="{BB962C8B-B14F-4D97-AF65-F5344CB8AC3E}">
        <p14:creationId xmlns:p14="http://schemas.microsoft.com/office/powerpoint/2010/main" val="3096156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30</a:t>
            </a:fld>
            <a:endParaRPr lang="en-US" dirty="0"/>
          </a:p>
        </p:txBody>
      </p:sp>
    </p:spTree>
    <p:extLst>
      <p:ext uri="{BB962C8B-B14F-4D97-AF65-F5344CB8AC3E}">
        <p14:creationId xmlns:p14="http://schemas.microsoft.com/office/powerpoint/2010/main" val="1113169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204DD2D7-0CAA-4F4A-9E44-9E62FE5E5516}" type="slidenum">
              <a:rPr lang="en-US" smtClean="0"/>
              <a:t>32</a:t>
            </a:fld>
            <a:endParaRPr lang="en-US"/>
          </a:p>
        </p:txBody>
      </p:sp>
    </p:spTree>
    <p:extLst>
      <p:ext uri="{BB962C8B-B14F-4D97-AF65-F5344CB8AC3E}">
        <p14:creationId xmlns:p14="http://schemas.microsoft.com/office/powerpoint/2010/main" val="1956784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204DD2D7-0CAA-4F4A-9E44-9E62FE5E5516}" type="slidenum">
              <a:rPr lang="en-US" smtClean="0"/>
              <a:t>38</a:t>
            </a:fld>
            <a:endParaRPr lang="en-US"/>
          </a:p>
        </p:txBody>
      </p:sp>
    </p:spTree>
    <p:extLst>
      <p:ext uri="{BB962C8B-B14F-4D97-AF65-F5344CB8AC3E}">
        <p14:creationId xmlns:p14="http://schemas.microsoft.com/office/powerpoint/2010/main" val="2630422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D2FBE7-C96E-4739-964D-136B56B2D524}"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852094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tiff"/><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gif"/><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gif"/></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4.png"/><Relationship Id="rId7" Type="http://schemas.openxmlformats.org/officeDocument/2006/relationships/image" Target="../media/image16.tiff"/><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8.jpeg"/><Relationship Id="rId5" Type="http://schemas.openxmlformats.org/officeDocument/2006/relationships/image" Target="../media/image7.gif"/><Relationship Id="rId10" Type="http://schemas.openxmlformats.org/officeDocument/2006/relationships/image" Target="../media/image12.jpeg"/><Relationship Id="rId4" Type="http://schemas.openxmlformats.org/officeDocument/2006/relationships/image" Target="../media/image15.png"/><Relationship Id="rId9" Type="http://schemas.openxmlformats.org/officeDocument/2006/relationships/image" Target="../media/image11.gif"/></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4.png"/><Relationship Id="rId7" Type="http://schemas.openxmlformats.org/officeDocument/2006/relationships/image" Target="../media/image16.tiff"/><Relationship Id="rId2" Type="http://schemas.openxmlformats.org/officeDocument/2006/relationships/image" Target="../media/image4.jpeg"/><Relationship Id="rId1" Type="http://schemas.openxmlformats.org/officeDocument/2006/relationships/slideMaster" Target="../slideMasters/slideMaster3.xml"/><Relationship Id="rId6" Type="http://schemas.openxmlformats.org/officeDocument/2006/relationships/image" Target="../media/image8.jpeg"/><Relationship Id="rId5" Type="http://schemas.openxmlformats.org/officeDocument/2006/relationships/image" Target="../media/image7.gif"/><Relationship Id="rId10" Type="http://schemas.openxmlformats.org/officeDocument/2006/relationships/image" Target="../media/image12.jpeg"/><Relationship Id="rId4" Type="http://schemas.openxmlformats.org/officeDocument/2006/relationships/image" Target="../media/image15.png"/><Relationship Id="rId9" Type="http://schemas.openxmlformats.org/officeDocument/2006/relationships/image" Target="../media/image11.gif"/></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4.png"/><Relationship Id="rId7" Type="http://schemas.openxmlformats.org/officeDocument/2006/relationships/image" Target="../media/image16.tiff"/><Relationship Id="rId2" Type="http://schemas.openxmlformats.org/officeDocument/2006/relationships/image" Target="../media/image4.jpeg"/><Relationship Id="rId1" Type="http://schemas.openxmlformats.org/officeDocument/2006/relationships/slideMaster" Target="../slideMasters/slideMaster4.xml"/><Relationship Id="rId6" Type="http://schemas.openxmlformats.org/officeDocument/2006/relationships/image" Target="../media/image8.jpeg"/><Relationship Id="rId5" Type="http://schemas.openxmlformats.org/officeDocument/2006/relationships/image" Target="../media/image7.gif"/><Relationship Id="rId10" Type="http://schemas.openxmlformats.org/officeDocument/2006/relationships/image" Target="../media/image12.jpeg"/><Relationship Id="rId4" Type="http://schemas.openxmlformats.org/officeDocument/2006/relationships/image" Target="../media/image15.png"/><Relationship Id="rId9" Type="http://schemas.openxmlformats.org/officeDocument/2006/relationships/image" Target="../media/image11.gif"/></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9.png"/><Relationship Id="rId7" Type="http://schemas.openxmlformats.org/officeDocument/2006/relationships/image" Target="../media/image22.tiff"/><Relationship Id="rId2" Type="http://schemas.openxmlformats.org/officeDocument/2006/relationships/image" Target="../media/image18.jpeg"/><Relationship Id="rId1" Type="http://schemas.openxmlformats.org/officeDocument/2006/relationships/slideMaster" Target="../slideMasters/slideMaster5.xml"/><Relationship Id="rId6" Type="http://schemas.openxmlformats.org/officeDocument/2006/relationships/image" Target="../media/image21.jpeg"/><Relationship Id="rId5" Type="http://schemas.openxmlformats.org/officeDocument/2006/relationships/image" Target="../media/image7.gif"/><Relationship Id="rId10" Type="http://schemas.openxmlformats.org/officeDocument/2006/relationships/image" Target="../media/image24.jpeg"/><Relationship Id="rId4" Type="http://schemas.openxmlformats.org/officeDocument/2006/relationships/image" Target="../media/image20.png"/><Relationship Id="rId9" Type="http://schemas.openxmlformats.org/officeDocument/2006/relationships/image" Target="../media/image11.gif"/></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jpeg"/><Relationship Id="rId1" Type="http://schemas.openxmlformats.org/officeDocument/2006/relationships/slideMaster" Target="../slideMasters/slideMaster5.xml"/><Relationship Id="rId5" Type="http://schemas.openxmlformats.org/officeDocument/2006/relationships/image" Target="../media/image12.jpeg"/><Relationship Id="rId4" Type="http://schemas.openxmlformats.org/officeDocument/2006/relationships/image" Target="../media/image27.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tiff"/><Relationship Id="rId2" Type="http://schemas.openxmlformats.org/officeDocument/2006/relationships/image" Target="../media/image4.jpeg"/><Relationship Id="rId1" Type="http://schemas.openxmlformats.org/officeDocument/2006/relationships/slideMaster" Target="../slideMasters/slideMaster6.xml"/><Relationship Id="rId6" Type="http://schemas.openxmlformats.org/officeDocument/2006/relationships/image" Target="../media/image8.jpeg"/><Relationship Id="rId5" Type="http://schemas.openxmlformats.org/officeDocument/2006/relationships/image" Target="../media/image7.gif"/><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gi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9.png"/><Relationship Id="rId7" Type="http://schemas.openxmlformats.org/officeDocument/2006/relationships/image" Target="../media/image22.tiff"/><Relationship Id="rId2" Type="http://schemas.openxmlformats.org/officeDocument/2006/relationships/image" Target="../media/image18.jpeg"/><Relationship Id="rId1" Type="http://schemas.openxmlformats.org/officeDocument/2006/relationships/slideMaster" Target="../slideMasters/slideMaster7.xml"/><Relationship Id="rId6" Type="http://schemas.openxmlformats.org/officeDocument/2006/relationships/image" Target="../media/image21.jpeg"/><Relationship Id="rId5" Type="http://schemas.openxmlformats.org/officeDocument/2006/relationships/image" Target="../media/image7.gif"/><Relationship Id="rId10" Type="http://schemas.openxmlformats.org/officeDocument/2006/relationships/image" Target="../media/image24.jpeg"/><Relationship Id="rId4" Type="http://schemas.openxmlformats.org/officeDocument/2006/relationships/image" Target="../media/image20.png"/><Relationship Id="rId9" Type="http://schemas.openxmlformats.org/officeDocument/2006/relationships/image" Target="../media/image11.gif"/></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jpeg"/><Relationship Id="rId1" Type="http://schemas.openxmlformats.org/officeDocument/2006/relationships/slideMaster" Target="../slideMasters/slideMaster7.xml"/><Relationship Id="rId5" Type="http://schemas.openxmlformats.org/officeDocument/2006/relationships/image" Target="../media/image12.jpeg"/><Relationship Id="rId4" Type="http://schemas.openxmlformats.org/officeDocument/2006/relationships/image" Target="../media/image2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14054951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0431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1225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97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838200"/>
            <a:ext cx="4038600" cy="5287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38200"/>
            <a:ext cx="4038600" cy="5287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273639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2027370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29100" y="3876675"/>
            <a:ext cx="2524389" cy="733425"/>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57213" y="3181350"/>
            <a:ext cx="7989887"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smtClean="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6400800" y="3590925"/>
            <a:ext cx="907882" cy="776239"/>
          </a:xfrm>
          <a:prstGeom prst="rect">
            <a:avLst/>
          </a:prstGeom>
          <a:noFill/>
        </p:spPr>
      </p:pic>
      <p:pic>
        <p:nvPicPr>
          <p:cNvPr id="13" name="Picture 39" descr="http://inside.anl.gov/resources/standards/images/logos/ANL_H_Black.jpg"/>
          <p:cNvPicPr>
            <a:picLocks noChangeAspect="1" noChangeArrowheads="1"/>
          </p:cNvPicPr>
          <p:nvPr userDrawn="1"/>
        </p:nvPicPr>
        <p:blipFill>
          <a:blip r:embed="rId6"/>
          <a:srcRect/>
          <a:stretch>
            <a:fillRect/>
          </a:stretch>
        </p:blipFill>
        <p:spPr bwMode="auto">
          <a:xfrm>
            <a:off x="7491503" y="3680008"/>
            <a:ext cx="1223871"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189601" y="4531614"/>
            <a:ext cx="1792224" cy="323468"/>
          </a:xfrm>
          <a:prstGeom prst="rect">
            <a:avLst/>
          </a:prstGeom>
          <a:noFill/>
        </p:spPr>
      </p:pic>
      <p:pic>
        <p:nvPicPr>
          <p:cNvPr id="14" name="Picture 13" descr="JLab_logo_white1.jp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077076" y="4380905"/>
            <a:ext cx="1952624" cy="610194"/>
          </a:xfrm>
          <a:prstGeom prst="rect">
            <a:avLst/>
          </a:prstGeom>
        </p:spPr>
      </p:pic>
      <p:pic>
        <p:nvPicPr>
          <p:cNvPr id="16" name="Picture 15" descr="cornell university 2.gif"/>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210050" y="4371975"/>
            <a:ext cx="775963" cy="754745"/>
          </a:xfrm>
          <a:prstGeom prst="rect">
            <a:avLst/>
          </a:prstGeom>
        </p:spPr>
      </p:pic>
      <p:pic>
        <p:nvPicPr>
          <p:cNvPr id="17" name="Picture 4" descr="C:\Users\boyce\Documents\lclsII_banner_v01_wd565.jpg"/>
          <p:cNvPicPr>
            <a:picLocks noChangeAspect="1" noChangeArrowheads="1"/>
          </p:cNvPicPr>
          <p:nvPr userDrawn="1"/>
        </p:nvPicPr>
        <p:blipFill>
          <a:blip r:embed="rId10">
            <a:extLst>
              <a:ext uri="{28A0092B-C50C-407E-A947-70E740481C1C}">
                <a14:useLocalDpi xmlns:a14="http://schemas.microsoft.com/office/drawing/2010/main"/>
              </a:ext>
            </a:extLst>
          </a:blip>
          <a:srcRect/>
          <a:stretch>
            <a:fillRect/>
          </a:stretch>
        </p:blipFill>
        <p:spPr bwMode="auto">
          <a:xfrm>
            <a:off x="419100" y="414089"/>
            <a:ext cx="5349126" cy="1107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72678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a:xfrm>
            <a:off x="8566150" y="6318251"/>
            <a:ext cx="318932" cy="539750"/>
          </a:xfrm>
          <a:prstGeom prst="rect">
            <a:avLst/>
          </a:prstGeom>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cxnSp>
        <p:nvCxnSpPr>
          <p:cNvPr id="7" name="Straight Connector 6"/>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597856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29100" y="3876675"/>
            <a:ext cx="2524389" cy="733425"/>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557213" y="3181350"/>
            <a:ext cx="7989887"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smtClean="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6400800" y="3590925"/>
            <a:ext cx="907882" cy="776239"/>
          </a:xfrm>
          <a:prstGeom prst="rect">
            <a:avLst/>
          </a:prstGeom>
          <a:noFill/>
        </p:spPr>
      </p:pic>
      <p:pic>
        <p:nvPicPr>
          <p:cNvPr id="13" name="Picture 39" descr="http://inside.anl.gov/resources/standards/images/logos/ANL_H_Black.jpg"/>
          <p:cNvPicPr>
            <a:picLocks noChangeAspect="1" noChangeArrowheads="1"/>
          </p:cNvPicPr>
          <p:nvPr userDrawn="1"/>
        </p:nvPicPr>
        <p:blipFill>
          <a:blip r:embed="rId6"/>
          <a:srcRect/>
          <a:stretch>
            <a:fillRect/>
          </a:stretch>
        </p:blipFill>
        <p:spPr bwMode="auto">
          <a:xfrm>
            <a:off x="7491503" y="3680008"/>
            <a:ext cx="1223871"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189601" y="4531614"/>
            <a:ext cx="1792224" cy="323468"/>
          </a:xfrm>
          <a:prstGeom prst="rect">
            <a:avLst/>
          </a:prstGeom>
          <a:noFill/>
        </p:spPr>
      </p:pic>
      <p:pic>
        <p:nvPicPr>
          <p:cNvPr id="14" name="Picture 13" descr="JLab_logo_white1.jp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077076" y="4380905"/>
            <a:ext cx="1952624" cy="610194"/>
          </a:xfrm>
          <a:prstGeom prst="rect">
            <a:avLst/>
          </a:prstGeom>
        </p:spPr>
      </p:pic>
      <p:pic>
        <p:nvPicPr>
          <p:cNvPr id="16" name="Picture 15" descr="cornell university 2.gif"/>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210050" y="4371975"/>
            <a:ext cx="775963" cy="754745"/>
          </a:xfrm>
          <a:prstGeom prst="rect">
            <a:avLst/>
          </a:prstGeom>
        </p:spPr>
      </p:pic>
      <p:pic>
        <p:nvPicPr>
          <p:cNvPr id="17" name="Picture 4" descr="C:\Users\boyce\Documents\lclsII_banner_v01_wd565.jpg"/>
          <p:cNvPicPr>
            <a:picLocks noChangeAspect="1" noChangeArrowheads="1"/>
          </p:cNvPicPr>
          <p:nvPr userDrawn="1"/>
        </p:nvPicPr>
        <p:blipFill>
          <a:blip r:embed="rId10">
            <a:extLst>
              <a:ext uri="{28A0092B-C50C-407E-A947-70E740481C1C}">
                <a14:useLocalDpi xmlns:a14="http://schemas.microsoft.com/office/drawing/2010/main"/>
              </a:ext>
            </a:extLst>
          </a:blip>
          <a:srcRect/>
          <a:stretch>
            <a:fillRect/>
          </a:stretch>
        </p:blipFill>
        <p:spPr bwMode="auto">
          <a:xfrm>
            <a:off x="419100" y="414089"/>
            <a:ext cx="5349126" cy="1107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85437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lvl1pPr>
              <a:defRPr>
                <a:solidFill>
                  <a:srgbClr val="A4001D"/>
                </a:solidFill>
              </a:defRPr>
            </a:lvl1p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smtClean="0">
                <a:solidFill>
                  <a:srgbClr val="000000"/>
                </a:solidFill>
              </a:rPr>
              <a:t>LCLS-II Director’s Review, 30 August-1 September, 2016</a:t>
            </a:r>
            <a:endParaRPr lang="en-US" dirty="0">
              <a:solidFill>
                <a:srgbClr val="000000"/>
              </a:solidFill>
            </a:endParaRPr>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cxnSp>
        <p:nvCxnSpPr>
          <p:cNvPr id="14" name="Straight Connector 13"/>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941656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431328" cy="314326"/>
          </a:xfrm>
          <a:prstGeom prst="rect">
            <a:avLst/>
          </a:prstGeom>
        </p:spPr>
        <p:txBody>
          <a:bodyPr/>
          <a:lstStyle>
            <a:lvl1pPr algn="l">
              <a:defRPr sz="1100" b="0">
                <a:solidFill>
                  <a:schemeClr val="tx1"/>
                </a:solidFill>
              </a:defRPr>
            </a:lvl1pPr>
          </a:lstStyle>
          <a:p>
            <a:r>
              <a:rPr lang="en-US" dirty="0" smtClean="0">
                <a:solidFill>
                  <a:srgbClr val="000000"/>
                </a:solidFill>
              </a:rPr>
              <a:t>LCLS-II Production Readiness Review, 13-14 September, 2016</a:t>
            </a:r>
            <a:endParaRPr lang="en-US" dirty="0">
              <a:solidFill>
                <a:srgbClr val="000000"/>
              </a:solidFill>
            </a:endParaRPr>
          </a:p>
        </p:txBody>
      </p:sp>
      <p:cxnSp>
        <p:nvCxnSpPr>
          <p:cNvPr id="7" name="Straight Connector 6"/>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67381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
        <p:nvSpPr>
          <p:cNvPr id="10" name="Footer Placeholder 11"/>
          <p:cNvSpPr txBox="1">
            <a:spLocks/>
          </p:cNvSpPr>
          <p:nvPr userDrawn="1"/>
        </p:nvSpPr>
        <p:spPr>
          <a:xfrm>
            <a:off x="140672" y="6493298"/>
            <a:ext cx="4431328" cy="314326"/>
          </a:xfrm>
          <a:prstGeom prst="rect">
            <a:avLst/>
          </a:prstGeom>
        </p:spPr>
        <p:txBody>
          <a:bodyPr/>
          <a:lstStyle>
            <a:defPPr>
              <a:defRPr lang="en-US"/>
            </a:defPPr>
            <a:lvl1pPr marL="0" algn="l" defTabSz="914400" rtl="0" eaLnBrk="1" latinLnBrk="0" hangingPunct="1">
              <a:defRPr sz="11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000000"/>
                </a:solidFill>
              </a:rPr>
              <a:t>LCLS-II Production Readiness Review, 13-14 September, 2016</a:t>
            </a:r>
            <a:endParaRPr lang="en-US" dirty="0">
              <a:solidFill>
                <a:srgbClr val="000000"/>
              </a:solidFill>
            </a:endParaRPr>
          </a:p>
        </p:txBody>
      </p:sp>
    </p:spTree>
    <p:extLst>
      <p:ext uri="{BB962C8B-B14F-4D97-AF65-F5344CB8AC3E}">
        <p14:creationId xmlns:p14="http://schemas.microsoft.com/office/powerpoint/2010/main" val="241007431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119499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smtClean="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smtClean="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smtClean="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
        <p:nvSpPr>
          <p:cNvPr id="15" name="Footer Placeholder 11"/>
          <p:cNvSpPr txBox="1">
            <a:spLocks/>
          </p:cNvSpPr>
          <p:nvPr userDrawn="1"/>
        </p:nvSpPr>
        <p:spPr>
          <a:xfrm>
            <a:off x="304800" y="6485509"/>
            <a:ext cx="4431328" cy="314326"/>
          </a:xfrm>
          <a:prstGeom prst="rect">
            <a:avLst/>
          </a:prstGeom>
        </p:spPr>
        <p:txBody>
          <a:bodyPr/>
          <a:lstStyle>
            <a:defPPr>
              <a:defRPr lang="en-US"/>
            </a:defPPr>
            <a:lvl1pPr marL="0" algn="l" defTabSz="914400" rtl="0" eaLnBrk="1" latinLnBrk="0" hangingPunct="1">
              <a:defRPr sz="11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000000"/>
                </a:solidFill>
              </a:rPr>
              <a:t>LCLS-II Production Readiness Review, 13-14 September, 2016</a:t>
            </a:r>
            <a:endParaRPr lang="en-US" dirty="0">
              <a:solidFill>
                <a:srgbClr val="000000"/>
              </a:solidFill>
            </a:endParaRPr>
          </a:p>
        </p:txBody>
      </p:sp>
    </p:spTree>
    <p:extLst>
      <p:ext uri="{BB962C8B-B14F-4D97-AF65-F5344CB8AC3E}">
        <p14:creationId xmlns:p14="http://schemas.microsoft.com/office/powerpoint/2010/main" val="228663866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smtClean="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smtClean="0">
                <a:solidFill>
                  <a:srgbClr val="000000"/>
                </a:solidFill>
              </a:rPr>
              <a:t>LCLS-II Director’s Review, 30 August-1 September, 2016</a:t>
            </a:r>
            <a:endParaRPr lang="en-US" dirty="0">
              <a:solidFill>
                <a:srgbClr val="000000"/>
              </a:solidFill>
            </a:endParaRP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615801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28650" y="6356351"/>
            <a:ext cx="2057400" cy="365125"/>
          </a:xfrm>
          <a:prstGeom prst="rect">
            <a:avLst/>
          </a:prstGeom>
        </p:spPr>
        <p:txBody>
          <a:bodyPr/>
          <a:lstStyle/>
          <a:p>
            <a:pPr fontAlgn="base">
              <a:spcBef>
                <a:spcPct val="0"/>
              </a:spcBef>
              <a:spcAft>
                <a:spcPct val="0"/>
              </a:spcAft>
            </a:pPr>
            <a:endParaRPr lang="en-US">
              <a:solidFill>
                <a:srgbClr val="000000"/>
              </a:solidFill>
              <a:ea typeface="ＭＳ Ｐゴシック" pitchFamily="-110" charset="-128"/>
            </a:endParaRPr>
          </a:p>
        </p:txBody>
      </p:sp>
      <p:sp>
        <p:nvSpPr>
          <p:cNvPr id="4" name="Footer Placeholder 3"/>
          <p:cNvSpPr>
            <a:spLocks noGrp="1"/>
          </p:cNvSpPr>
          <p:nvPr>
            <p:ph type="ftr" sz="quarter" idx="11"/>
          </p:nvPr>
        </p:nvSpPr>
        <p:spPr/>
        <p:txBody>
          <a:bodyPr/>
          <a:lstStyle/>
          <a:p>
            <a:r>
              <a:rPr lang="en-US" smtClean="0">
                <a:solidFill>
                  <a:srgbClr val="000000"/>
                </a:solidFill>
              </a:rPr>
              <a:t>LCLS-II Director’s Review, 30 August-1 September, 2016</a:t>
            </a:r>
            <a:endParaRPr lang="en-US">
              <a:solidFill>
                <a:srgbClr val="000000"/>
              </a:solidFill>
            </a:endParaRPr>
          </a:p>
        </p:txBody>
      </p:sp>
      <p:sp>
        <p:nvSpPr>
          <p:cNvPr id="5" name="Slide Number Placeholder 4"/>
          <p:cNvSpPr>
            <a:spLocks noGrp="1"/>
          </p:cNvSpPr>
          <p:nvPr>
            <p:ph type="sldNum" sz="quarter" idx="12"/>
          </p:nvPr>
        </p:nvSpPr>
        <p:spPr/>
        <p:txBody>
          <a:bodyPr/>
          <a:lstStyle/>
          <a:p>
            <a:fld id="{BCC77322-67CF-4034-803F-189038E0DAB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2158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pPr fontAlgn="base">
              <a:spcBef>
                <a:spcPct val="0"/>
              </a:spcBef>
              <a:spcAft>
                <a:spcPct val="0"/>
              </a:spcAft>
            </a:pPr>
            <a:endParaRPr lang="en-US">
              <a:solidFill>
                <a:srgbClr val="000000"/>
              </a:solidFill>
              <a:ea typeface="ＭＳ Ｐゴシック" pitchFamily="-110" charset="-128"/>
            </a:endParaRPr>
          </a:p>
        </p:txBody>
      </p:sp>
      <p:sp>
        <p:nvSpPr>
          <p:cNvPr id="3" name="Footer Placeholder 2"/>
          <p:cNvSpPr>
            <a:spLocks noGrp="1"/>
          </p:cNvSpPr>
          <p:nvPr>
            <p:ph type="ftr" sz="quarter" idx="11"/>
          </p:nvPr>
        </p:nvSpPr>
        <p:spPr/>
        <p:txBody>
          <a:bodyPr/>
          <a:lstStyle/>
          <a:p>
            <a:r>
              <a:rPr lang="en-US" smtClean="0">
                <a:solidFill>
                  <a:srgbClr val="000000"/>
                </a:solidFill>
              </a:rPr>
              <a:t>LCLS-II Director’s Review, 30 August-1 September, 2016</a:t>
            </a:r>
            <a:endParaRPr lang="en-US">
              <a:solidFill>
                <a:srgbClr val="000000"/>
              </a:solidFill>
            </a:endParaRPr>
          </a:p>
        </p:txBody>
      </p:sp>
      <p:sp>
        <p:nvSpPr>
          <p:cNvPr id="4" name="Slide Number Placeholder 3"/>
          <p:cNvSpPr>
            <a:spLocks noGrp="1"/>
          </p:cNvSpPr>
          <p:nvPr>
            <p:ph type="sldNum" sz="quarter" idx="12"/>
          </p:nvPr>
        </p:nvSpPr>
        <p:spPr/>
        <p:txBody>
          <a:bodyPr/>
          <a:lstStyle/>
          <a:p>
            <a:fld id="{BCC77322-67CF-4034-803F-189038E0DAB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0243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29100" y="3876675"/>
            <a:ext cx="2524389" cy="733425"/>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557213" y="3181350"/>
            <a:ext cx="7989887"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smtClean="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6400800" y="3590925"/>
            <a:ext cx="907882" cy="776239"/>
          </a:xfrm>
          <a:prstGeom prst="rect">
            <a:avLst/>
          </a:prstGeom>
          <a:noFill/>
        </p:spPr>
      </p:pic>
      <p:pic>
        <p:nvPicPr>
          <p:cNvPr id="13" name="Picture 39" descr="http://inside.anl.gov/resources/standards/images/logos/ANL_H_Black.jpg"/>
          <p:cNvPicPr>
            <a:picLocks noChangeAspect="1" noChangeArrowheads="1"/>
          </p:cNvPicPr>
          <p:nvPr userDrawn="1"/>
        </p:nvPicPr>
        <p:blipFill>
          <a:blip r:embed="rId6"/>
          <a:srcRect/>
          <a:stretch>
            <a:fillRect/>
          </a:stretch>
        </p:blipFill>
        <p:spPr bwMode="auto">
          <a:xfrm>
            <a:off x="7491503" y="3680008"/>
            <a:ext cx="1223871"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189601" y="4531614"/>
            <a:ext cx="1792224" cy="323468"/>
          </a:xfrm>
          <a:prstGeom prst="rect">
            <a:avLst/>
          </a:prstGeom>
          <a:noFill/>
        </p:spPr>
      </p:pic>
      <p:pic>
        <p:nvPicPr>
          <p:cNvPr id="14" name="Picture 13" descr="JLab_logo_white1.jp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077076" y="4380905"/>
            <a:ext cx="1952624" cy="610194"/>
          </a:xfrm>
          <a:prstGeom prst="rect">
            <a:avLst/>
          </a:prstGeom>
        </p:spPr>
      </p:pic>
      <p:pic>
        <p:nvPicPr>
          <p:cNvPr id="16" name="Picture 15" descr="cornell university 2.gif"/>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210050" y="4371975"/>
            <a:ext cx="775963" cy="754745"/>
          </a:xfrm>
          <a:prstGeom prst="rect">
            <a:avLst/>
          </a:prstGeom>
        </p:spPr>
      </p:pic>
      <p:pic>
        <p:nvPicPr>
          <p:cNvPr id="17" name="Picture 4" descr="C:\Users\boyce\Documents\lclsII_banner_v01_wd565.jpg"/>
          <p:cNvPicPr>
            <a:picLocks noChangeAspect="1" noChangeArrowheads="1"/>
          </p:cNvPicPr>
          <p:nvPr userDrawn="1"/>
        </p:nvPicPr>
        <p:blipFill>
          <a:blip r:embed="rId10">
            <a:extLst>
              <a:ext uri="{28A0092B-C50C-407E-A947-70E740481C1C}">
                <a14:useLocalDpi xmlns:a14="http://schemas.microsoft.com/office/drawing/2010/main"/>
              </a:ext>
            </a:extLst>
          </a:blip>
          <a:srcRect/>
          <a:stretch>
            <a:fillRect/>
          </a:stretch>
        </p:blipFill>
        <p:spPr bwMode="auto">
          <a:xfrm>
            <a:off x="419100" y="414089"/>
            <a:ext cx="5349126" cy="1107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21694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lvl1pPr>
              <a:defRPr>
                <a:solidFill>
                  <a:srgbClr val="A4001D"/>
                </a:solidFill>
              </a:defRPr>
            </a:lvl1p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smtClean="0">
                <a:solidFill>
                  <a:srgbClr val="000000"/>
                </a:solidFill>
              </a:rPr>
              <a:t>LCLS-II Director’s Review, 30 August-1 September, 2016</a:t>
            </a:r>
            <a:endParaRPr lang="en-US" dirty="0">
              <a:solidFill>
                <a:srgbClr val="000000"/>
              </a:solidFill>
            </a:endParaRPr>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cxnSp>
        <p:nvCxnSpPr>
          <p:cNvPr id="14" name="Straight Connector 13"/>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584047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smtClean="0">
                <a:solidFill>
                  <a:srgbClr val="000000"/>
                </a:solidFill>
              </a:rPr>
              <a:t>LCLS-II Director’s Review, 30 August-1 September, 2016</a:t>
            </a:r>
            <a:endParaRPr lang="en-US" dirty="0">
              <a:solidFill>
                <a:srgbClr val="000000"/>
              </a:solidFill>
            </a:endParaRPr>
          </a:p>
        </p:txBody>
      </p:sp>
      <p:cxnSp>
        <p:nvCxnSpPr>
          <p:cNvPr id="7" name="Straight Connector 6"/>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7550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smtClean="0">
                <a:solidFill>
                  <a:srgbClr val="000000"/>
                </a:solidFill>
              </a:rPr>
              <a:t>LCLS-II Director’s Review, 30 August-1 September, 2016</a:t>
            </a:r>
            <a:endParaRPr lang="en-US" dirty="0">
              <a:solidFill>
                <a:srgbClr val="000000"/>
              </a:solidFill>
            </a:endParaRPr>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458554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smtClean="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smtClean="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smtClean="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14"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smtClean="0">
                <a:solidFill>
                  <a:srgbClr val="000000"/>
                </a:solidFill>
              </a:rPr>
              <a:t>LCLS-II Director’s Review, 30 August-1 September, 2016</a:t>
            </a:r>
            <a:endParaRPr lang="en-US" dirty="0">
              <a:solidFill>
                <a:srgbClr val="000000"/>
              </a:solidFill>
            </a:endParaRP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337683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smtClean="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smtClean="0">
                <a:solidFill>
                  <a:srgbClr val="000000"/>
                </a:solidFill>
              </a:rPr>
              <a:t>LCLS-II Director’s Review, 30 August-1 September, 2016</a:t>
            </a:r>
            <a:endParaRPr lang="en-US" dirty="0">
              <a:solidFill>
                <a:srgbClr val="000000"/>
              </a:solidFill>
            </a:endParaRP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836592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9701085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28650" y="6356351"/>
            <a:ext cx="2057400" cy="365125"/>
          </a:xfrm>
          <a:prstGeom prst="rect">
            <a:avLst/>
          </a:prstGeom>
        </p:spPr>
        <p:txBody>
          <a:bodyPr/>
          <a:lstStyle/>
          <a:p>
            <a:pPr fontAlgn="base">
              <a:spcBef>
                <a:spcPct val="0"/>
              </a:spcBef>
              <a:spcAft>
                <a:spcPct val="0"/>
              </a:spcAft>
            </a:pPr>
            <a:endParaRPr lang="en-US">
              <a:solidFill>
                <a:srgbClr val="000000"/>
              </a:solidFill>
              <a:ea typeface="ＭＳ Ｐゴシック" pitchFamily="-110" charset="-128"/>
            </a:endParaRPr>
          </a:p>
        </p:txBody>
      </p:sp>
      <p:sp>
        <p:nvSpPr>
          <p:cNvPr id="4" name="Footer Placeholder 3"/>
          <p:cNvSpPr>
            <a:spLocks noGrp="1"/>
          </p:cNvSpPr>
          <p:nvPr>
            <p:ph type="ftr" sz="quarter" idx="11"/>
          </p:nvPr>
        </p:nvSpPr>
        <p:spPr/>
        <p:txBody>
          <a:bodyPr/>
          <a:lstStyle/>
          <a:p>
            <a:r>
              <a:rPr lang="en-US" smtClean="0">
                <a:solidFill>
                  <a:srgbClr val="000000"/>
                </a:solidFill>
              </a:rPr>
              <a:t>LCLS-II Director’s Review, 30 August-1 September, 2016</a:t>
            </a:r>
            <a:endParaRPr lang="en-US">
              <a:solidFill>
                <a:srgbClr val="000000"/>
              </a:solidFill>
            </a:endParaRPr>
          </a:p>
        </p:txBody>
      </p:sp>
      <p:sp>
        <p:nvSpPr>
          <p:cNvPr id="5" name="Slide Number Placeholder 4"/>
          <p:cNvSpPr>
            <a:spLocks noGrp="1"/>
          </p:cNvSpPr>
          <p:nvPr>
            <p:ph type="sldNum" sz="quarter" idx="12"/>
          </p:nvPr>
        </p:nvSpPr>
        <p:spPr/>
        <p:txBody>
          <a:bodyPr/>
          <a:lstStyle/>
          <a:p>
            <a:fld id="{BCC77322-67CF-4034-803F-189038E0DAB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53822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pPr fontAlgn="base">
              <a:spcBef>
                <a:spcPct val="0"/>
              </a:spcBef>
              <a:spcAft>
                <a:spcPct val="0"/>
              </a:spcAft>
            </a:pPr>
            <a:endParaRPr lang="en-US">
              <a:solidFill>
                <a:srgbClr val="000000"/>
              </a:solidFill>
              <a:ea typeface="ＭＳ Ｐゴシック" pitchFamily="-110" charset="-128"/>
            </a:endParaRPr>
          </a:p>
        </p:txBody>
      </p:sp>
      <p:sp>
        <p:nvSpPr>
          <p:cNvPr id="3" name="Footer Placeholder 2"/>
          <p:cNvSpPr>
            <a:spLocks noGrp="1"/>
          </p:cNvSpPr>
          <p:nvPr>
            <p:ph type="ftr" sz="quarter" idx="11"/>
          </p:nvPr>
        </p:nvSpPr>
        <p:spPr/>
        <p:txBody>
          <a:bodyPr/>
          <a:lstStyle/>
          <a:p>
            <a:r>
              <a:rPr lang="en-US" smtClean="0">
                <a:solidFill>
                  <a:srgbClr val="000000"/>
                </a:solidFill>
              </a:rPr>
              <a:t>LCLS-II Director’s Review, 30 August-1 September, 2016</a:t>
            </a:r>
            <a:endParaRPr lang="en-US">
              <a:solidFill>
                <a:srgbClr val="000000"/>
              </a:solidFill>
            </a:endParaRPr>
          </a:p>
        </p:txBody>
      </p:sp>
      <p:sp>
        <p:nvSpPr>
          <p:cNvPr id="4" name="Slide Number Placeholder 3"/>
          <p:cNvSpPr>
            <a:spLocks noGrp="1"/>
          </p:cNvSpPr>
          <p:nvPr>
            <p:ph type="sldNum" sz="quarter" idx="12"/>
          </p:nvPr>
        </p:nvSpPr>
        <p:spPr/>
        <p:txBody>
          <a:bodyPr/>
          <a:lstStyle/>
          <a:p>
            <a:fld id="{BCC77322-67CF-4034-803F-189038E0DAB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45266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29100" y="3876675"/>
            <a:ext cx="2524389" cy="733425"/>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557213" y="3181350"/>
            <a:ext cx="7989887"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smtClean="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6400800" y="3590925"/>
            <a:ext cx="907882" cy="776239"/>
          </a:xfrm>
          <a:prstGeom prst="rect">
            <a:avLst/>
          </a:prstGeom>
          <a:noFill/>
        </p:spPr>
      </p:pic>
      <p:pic>
        <p:nvPicPr>
          <p:cNvPr id="13" name="Picture 39" descr="http://inside.anl.gov/resources/standards/images/logos/ANL_H_Black.jpg"/>
          <p:cNvPicPr>
            <a:picLocks noChangeAspect="1" noChangeArrowheads="1"/>
          </p:cNvPicPr>
          <p:nvPr userDrawn="1"/>
        </p:nvPicPr>
        <p:blipFill>
          <a:blip r:embed="rId6"/>
          <a:srcRect/>
          <a:stretch>
            <a:fillRect/>
          </a:stretch>
        </p:blipFill>
        <p:spPr bwMode="auto">
          <a:xfrm>
            <a:off x="7491503" y="3680008"/>
            <a:ext cx="1223871"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189601" y="4531614"/>
            <a:ext cx="1792224" cy="323468"/>
          </a:xfrm>
          <a:prstGeom prst="rect">
            <a:avLst/>
          </a:prstGeom>
          <a:noFill/>
        </p:spPr>
      </p:pic>
      <p:pic>
        <p:nvPicPr>
          <p:cNvPr id="14" name="Picture 13" descr="JLab_logo_white1.jp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077076" y="4380905"/>
            <a:ext cx="1952624" cy="610194"/>
          </a:xfrm>
          <a:prstGeom prst="rect">
            <a:avLst/>
          </a:prstGeom>
        </p:spPr>
      </p:pic>
      <p:pic>
        <p:nvPicPr>
          <p:cNvPr id="16" name="Picture 15" descr="cornell university 2.gif"/>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210050" y="4371975"/>
            <a:ext cx="775963" cy="754745"/>
          </a:xfrm>
          <a:prstGeom prst="rect">
            <a:avLst/>
          </a:prstGeom>
        </p:spPr>
      </p:pic>
      <p:pic>
        <p:nvPicPr>
          <p:cNvPr id="17" name="Picture 4" descr="C:\Users\boyce\Documents\lclsII_banner_v01_wd565.jpg"/>
          <p:cNvPicPr>
            <a:picLocks noChangeAspect="1" noChangeArrowheads="1"/>
          </p:cNvPicPr>
          <p:nvPr userDrawn="1"/>
        </p:nvPicPr>
        <p:blipFill>
          <a:blip r:embed="rId10">
            <a:extLst>
              <a:ext uri="{28A0092B-C50C-407E-A947-70E740481C1C}">
                <a14:useLocalDpi xmlns:a14="http://schemas.microsoft.com/office/drawing/2010/main"/>
              </a:ext>
            </a:extLst>
          </a:blip>
          <a:srcRect/>
          <a:stretch>
            <a:fillRect/>
          </a:stretch>
        </p:blipFill>
        <p:spPr bwMode="auto">
          <a:xfrm>
            <a:off x="419100" y="414089"/>
            <a:ext cx="5349126" cy="1107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657424"/>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lvl1pPr>
              <a:defRPr>
                <a:solidFill>
                  <a:srgbClr val="A4001D"/>
                </a:solidFill>
              </a:defRPr>
            </a:lvl1p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smtClean="0">
                <a:solidFill>
                  <a:srgbClr val="000000"/>
                </a:solidFill>
              </a:rPr>
              <a:t>LCLS-II Director’s Review, 30 August-1 September, 2016</a:t>
            </a:r>
            <a:endParaRPr lang="en-US" dirty="0">
              <a:solidFill>
                <a:srgbClr val="000000"/>
              </a:solidFill>
            </a:endParaRPr>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cxnSp>
        <p:nvCxnSpPr>
          <p:cNvPr id="14" name="Straight Connector 13"/>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475832"/>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smtClean="0">
                <a:solidFill>
                  <a:srgbClr val="000000"/>
                </a:solidFill>
              </a:rPr>
              <a:t>LCLS-II Director’s Review, 30 August-1 September, 2016</a:t>
            </a:r>
            <a:endParaRPr lang="en-US" dirty="0">
              <a:solidFill>
                <a:srgbClr val="000000"/>
              </a:solidFill>
            </a:endParaRPr>
          </a:p>
        </p:txBody>
      </p:sp>
      <p:cxnSp>
        <p:nvCxnSpPr>
          <p:cNvPr id="7" name="Straight Connector 6"/>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283103"/>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smtClean="0">
                <a:solidFill>
                  <a:srgbClr val="000000"/>
                </a:solidFill>
              </a:rPr>
              <a:t>LCLS-II Director’s Review, 30 August-1 September, 2016</a:t>
            </a:r>
            <a:endParaRPr lang="en-US" dirty="0">
              <a:solidFill>
                <a:srgbClr val="000000"/>
              </a:solidFill>
            </a:endParaRPr>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0756102"/>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smtClean="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smtClean="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smtClean="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14"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smtClean="0">
                <a:solidFill>
                  <a:srgbClr val="000000"/>
                </a:solidFill>
              </a:rPr>
              <a:t>LCLS-II Director’s Review, 30 August-1 September, 2016</a:t>
            </a:r>
            <a:endParaRPr lang="en-US" dirty="0">
              <a:solidFill>
                <a:srgbClr val="000000"/>
              </a:solidFill>
            </a:endParaRP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7695143"/>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smtClean="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smtClean="0">
                <a:solidFill>
                  <a:srgbClr val="000000"/>
                </a:solidFill>
              </a:rPr>
              <a:t>LCLS-II Director’s Review, 30 August-1 September, 2016</a:t>
            </a:r>
            <a:endParaRPr lang="en-US" dirty="0">
              <a:solidFill>
                <a:srgbClr val="000000"/>
              </a:solidFill>
            </a:endParaRP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099808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28650" y="6356351"/>
            <a:ext cx="2057400" cy="365125"/>
          </a:xfrm>
          <a:prstGeom prst="rect">
            <a:avLst/>
          </a:prstGeom>
        </p:spPr>
        <p:txBody>
          <a:bodyPr/>
          <a:lstStyle/>
          <a:p>
            <a:pPr fontAlgn="base">
              <a:spcBef>
                <a:spcPct val="0"/>
              </a:spcBef>
              <a:spcAft>
                <a:spcPct val="0"/>
              </a:spcAft>
            </a:pPr>
            <a:endParaRPr lang="en-US">
              <a:solidFill>
                <a:srgbClr val="000000"/>
              </a:solidFill>
              <a:ea typeface="ＭＳ Ｐゴシック" pitchFamily="-110" charset="-128"/>
            </a:endParaRPr>
          </a:p>
        </p:txBody>
      </p:sp>
      <p:sp>
        <p:nvSpPr>
          <p:cNvPr id="4" name="Footer Placeholder 3"/>
          <p:cNvSpPr>
            <a:spLocks noGrp="1"/>
          </p:cNvSpPr>
          <p:nvPr>
            <p:ph type="ftr" sz="quarter" idx="11"/>
          </p:nvPr>
        </p:nvSpPr>
        <p:spPr/>
        <p:txBody>
          <a:bodyPr/>
          <a:lstStyle/>
          <a:p>
            <a:r>
              <a:rPr lang="en-US" smtClean="0">
                <a:solidFill>
                  <a:srgbClr val="000000"/>
                </a:solidFill>
              </a:rPr>
              <a:t>LCLS-II Director’s Review, 30 August-1 September, 2016</a:t>
            </a:r>
            <a:endParaRPr lang="en-US">
              <a:solidFill>
                <a:srgbClr val="000000"/>
              </a:solidFill>
            </a:endParaRPr>
          </a:p>
        </p:txBody>
      </p:sp>
      <p:sp>
        <p:nvSpPr>
          <p:cNvPr id="5" name="Slide Number Placeholder 4"/>
          <p:cNvSpPr>
            <a:spLocks noGrp="1"/>
          </p:cNvSpPr>
          <p:nvPr>
            <p:ph type="sldNum" sz="quarter" idx="12"/>
          </p:nvPr>
        </p:nvSpPr>
        <p:spPr/>
        <p:txBody>
          <a:bodyPr/>
          <a:lstStyle/>
          <a:p>
            <a:fld id="{BCC77322-67CF-4034-803F-189038E0DAB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82190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pPr fontAlgn="base">
              <a:spcBef>
                <a:spcPct val="0"/>
              </a:spcBef>
              <a:spcAft>
                <a:spcPct val="0"/>
              </a:spcAft>
            </a:pPr>
            <a:endParaRPr lang="en-US">
              <a:solidFill>
                <a:srgbClr val="000000"/>
              </a:solidFill>
              <a:ea typeface="ＭＳ Ｐゴシック" pitchFamily="-110" charset="-128"/>
            </a:endParaRPr>
          </a:p>
        </p:txBody>
      </p:sp>
      <p:sp>
        <p:nvSpPr>
          <p:cNvPr id="3" name="Footer Placeholder 2"/>
          <p:cNvSpPr>
            <a:spLocks noGrp="1"/>
          </p:cNvSpPr>
          <p:nvPr>
            <p:ph type="ftr" sz="quarter" idx="11"/>
          </p:nvPr>
        </p:nvSpPr>
        <p:spPr/>
        <p:txBody>
          <a:bodyPr/>
          <a:lstStyle/>
          <a:p>
            <a:r>
              <a:rPr lang="en-US" smtClean="0">
                <a:solidFill>
                  <a:srgbClr val="000000"/>
                </a:solidFill>
              </a:rPr>
              <a:t>LCLS-II Director’s Review, 30 August-1 September, 2016</a:t>
            </a:r>
            <a:endParaRPr lang="en-US">
              <a:solidFill>
                <a:srgbClr val="000000"/>
              </a:solidFill>
            </a:endParaRPr>
          </a:p>
        </p:txBody>
      </p:sp>
      <p:sp>
        <p:nvSpPr>
          <p:cNvPr id="4" name="Slide Number Placeholder 3"/>
          <p:cNvSpPr>
            <a:spLocks noGrp="1"/>
          </p:cNvSpPr>
          <p:nvPr>
            <p:ph type="sldNum" sz="quarter" idx="12"/>
          </p:nvPr>
        </p:nvSpPr>
        <p:spPr/>
        <p:txBody>
          <a:bodyPr/>
          <a:lstStyle/>
          <a:p>
            <a:fld id="{BCC77322-67CF-4034-803F-189038E0DAB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44297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838200"/>
            <a:ext cx="4038600" cy="5287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38200"/>
            <a:ext cx="4038600" cy="5287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07783346"/>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229100" y="3876675"/>
            <a:ext cx="2524389" cy="733425"/>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557213" y="3181350"/>
            <a:ext cx="7989887"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smtClean="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6400800" y="3590925"/>
            <a:ext cx="907882" cy="776239"/>
          </a:xfrm>
          <a:prstGeom prst="rect">
            <a:avLst/>
          </a:prstGeom>
          <a:noFill/>
        </p:spPr>
      </p:pic>
      <p:pic>
        <p:nvPicPr>
          <p:cNvPr id="13" name="Picture 39" descr="http://inside.anl.gov/resources/standards/images/logos/ANL_H_Black.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7491503" y="3680008"/>
            <a:ext cx="1223871"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5189601" y="4531614"/>
            <a:ext cx="1792224" cy="323468"/>
          </a:xfrm>
          <a:prstGeom prst="rect">
            <a:avLst/>
          </a:prstGeom>
          <a:noFill/>
        </p:spPr>
      </p:pic>
      <p:pic>
        <p:nvPicPr>
          <p:cNvPr id="14" name="Picture 13" descr="JLab_logo_white1.jpg"/>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077076" y="4380905"/>
            <a:ext cx="1952624" cy="610194"/>
          </a:xfrm>
          <a:prstGeom prst="rect">
            <a:avLst/>
          </a:prstGeom>
        </p:spPr>
      </p:pic>
      <p:pic>
        <p:nvPicPr>
          <p:cNvPr id="16" name="Picture 15" descr="cornell university 2.gif"/>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210050" y="4371975"/>
            <a:ext cx="775963" cy="754745"/>
          </a:xfrm>
          <a:prstGeom prst="rect">
            <a:avLst/>
          </a:prstGeom>
        </p:spPr>
      </p:pic>
      <p:pic>
        <p:nvPicPr>
          <p:cNvPr id="17" name="Picture 4" descr="C:\Users\boyce\Documents\lclsII_banner_v01_wd565.jpg"/>
          <p:cNvPicPr>
            <a:picLocks noChangeAspect="1" noChangeArrowheads="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419100" y="414089"/>
            <a:ext cx="5349126" cy="1107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860290"/>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lvl1pPr>
              <a:defRPr>
                <a:solidFill>
                  <a:srgbClr val="A4001D"/>
                </a:solidFill>
              </a:defRPr>
            </a:lvl1p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Director’s CD-2/3 Review, October 20-22, 2015</a:t>
            </a:r>
            <a:endParaRPr lang="en-US" dirty="0">
              <a:solidFill>
                <a:srgbClr val="000000"/>
              </a:solidFill>
            </a:endParaRPr>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cxnSp>
        <p:nvCxnSpPr>
          <p:cNvPr id="14" name="Straight Connector 13"/>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2821162"/>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Director’s CD-2/3 Review, October 20-22, 2015</a:t>
            </a:r>
            <a:endParaRPr lang="en-US" dirty="0">
              <a:solidFill>
                <a:srgbClr val="000000"/>
              </a:solidFill>
            </a:endParaRPr>
          </a:p>
        </p:txBody>
      </p:sp>
      <p:cxnSp>
        <p:nvCxnSpPr>
          <p:cNvPr id="7" name="Straight Connector 6"/>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9890612"/>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Director’s CD-2/3 Review, October 20-22, 2015</a:t>
            </a:r>
            <a:endParaRPr lang="en-US" dirty="0">
              <a:solidFill>
                <a:srgbClr val="000000"/>
              </a:solidFill>
            </a:endParaRPr>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527435"/>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dirty="0" smtClean="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dirty="0" smtClean="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dirty="0" smtClean="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14"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Director’s CD-2/3 Review, October 20-22, 2015</a:t>
            </a:r>
            <a:endParaRPr lang="en-US" dirty="0">
              <a:solidFill>
                <a:srgbClr val="000000"/>
              </a:solidFill>
            </a:endParaRP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6232075"/>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dirty="0" smtClean="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Director’s CD-2/3 Review, October 20-22, 2015</a:t>
            </a:r>
            <a:endParaRPr lang="en-US" dirty="0">
              <a:solidFill>
                <a:srgbClr val="000000"/>
              </a:solidFill>
            </a:endParaRP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0778807"/>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imple Title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4464514"/>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solidFill>
                  <a:srgbClr val="000000"/>
                </a:solidFill>
              </a:rPr>
              <a:t>LCLS-II Director’s CD-2/3 Review, October 20-22, 2015</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267760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Simple Title 01">
    <p:spTree>
      <p:nvGrpSpPr>
        <p:cNvPr id="1" name=""/>
        <p:cNvGrpSpPr/>
        <p:nvPr/>
      </p:nvGrpSpPr>
      <p:grpSpPr>
        <a:xfrm>
          <a:off x="0" y="0"/>
          <a:ext cx="0" cy="0"/>
          <a:chOff x="0" y="0"/>
          <a:chExt cx="0" cy="0"/>
        </a:xfrm>
      </p:grpSpPr>
      <p:pic>
        <p:nvPicPr>
          <p:cNvPr id="1026" name="Picture 2" descr="C:\Users\bronwynb\Desktop\Branding\divider_template_backg#5330.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48400" y="6196866"/>
            <a:ext cx="3147290" cy="914400"/>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27128" y="6096000"/>
            <a:ext cx="2765528" cy="1005840"/>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bg2"/>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3067050" y="3646170"/>
            <a:ext cx="5480050" cy="2187702"/>
          </a:xfrm>
        </p:spPr>
        <p:txBody>
          <a:bodyPr>
            <a:noAutofit/>
          </a:bodyPr>
          <a:lstStyle>
            <a:lvl1pPr marL="0" indent="0" algn="l">
              <a:lnSpc>
                <a:spcPct val="110000"/>
              </a:lnSpc>
              <a:buNone/>
              <a:defRPr sz="1600" b="0">
                <a:solidFill>
                  <a:schemeClr val="bg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635889"/>
          </a:xfrm>
        </p:spPr>
        <p:txBody>
          <a:bodyPr>
            <a:noAutofit/>
          </a:bodyPr>
          <a:lstStyle>
            <a:lvl1pPr>
              <a:lnSpc>
                <a:spcPct val="100000"/>
              </a:lnSpc>
              <a:defRPr sz="3600" b="0">
                <a:solidFill>
                  <a:schemeClr val="bg2"/>
                </a:solidFill>
                <a:latin typeface="Arial" pitchFamily="34" charset="0"/>
                <a:cs typeface="Arial" pitchFamily="34" charset="0"/>
              </a:defRPr>
            </a:lvl1pPr>
          </a:lstStyle>
          <a:p>
            <a:pPr lvl="0"/>
            <a:r>
              <a:rPr lang="en-CA" dirty="0" smtClean="0"/>
              <a:t>Click to edit Master subtitle style</a:t>
            </a:r>
          </a:p>
        </p:txBody>
      </p:sp>
      <p:pic>
        <p:nvPicPr>
          <p:cNvPr id="2052" name="Picture 4" descr="C:\Users\boyce\Documents\lclsII_banner_v01_wd565.jpg"/>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88049" y="79409"/>
            <a:ext cx="6137377" cy="1270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929509"/>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29100" y="3876675"/>
            <a:ext cx="2524389" cy="733425"/>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57213" y="3181350"/>
            <a:ext cx="7989887"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smtClean="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6400800" y="3590925"/>
            <a:ext cx="907882" cy="776239"/>
          </a:xfrm>
          <a:prstGeom prst="rect">
            <a:avLst/>
          </a:prstGeom>
          <a:noFill/>
        </p:spPr>
      </p:pic>
      <p:pic>
        <p:nvPicPr>
          <p:cNvPr id="13" name="Picture 39" descr="http://inside.anl.gov/resources/standards/images/logos/ANL_H_Black.jpg"/>
          <p:cNvPicPr>
            <a:picLocks noChangeAspect="1" noChangeArrowheads="1"/>
          </p:cNvPicPr>
          <p:nvPr userDrawn="1"/>
        </p:nvPicPr>
        <p:blipFill>
          <a:blip r:embed="rId6"/>
          <a:srcRect/>
          <a:stretch>
            <a:fillRect/>
          </a:stretch>
        </p:blipFill>
        <p:spPr bwMode="auto">
          <a:xfrm>
            <a:off x="7491503" y="3680008"/>
            <a:ext cx="1223871"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189601" y="4531614"/>
            <a:ext cx="1792224" cy="323468"/>
          </a:xfrm>
          <a:prstGeom prst="rect">
            <a:avLst/>
          </a:prstGeom>
          <a:noFill/>
        </p:spPr>
      </p:pic>
      <p:pic>
        <p:nvPicPr>
          <p:cNvPr id="14" name="Picture 13" descr="JLab_logo_white1.jp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077076" y="4380905"/>
            <a:ext cx="1952624" cy="610194"/>
          </a:xfrm>
          <a:prstGeom prst="rect">
            <a:avLst/>
          </a:prstGeom>
        </p:spPr>
      </p:pic>
      <p:pic>
        <p:nvPicPr>
          <p:cNvPr id="16" name="Picture 15" descr="cornell university 2.gif"/>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210050" y="4371975"/>
            <a:ext cx="775963" cy="754745"/>
          </a:xfrm>
          <a:prstGeom prst="rect">
            <a:avLst/>
          </a:prstGeom>
        </p:spPr>
      </p:pic>
      <p:pic>
        <p:nvPicPr>
          <p:cNvPr id="17" name="Picture 4" descr="C:\Users\boyce\Documents\lclsII_banner_v01_wd565.jpg"/>
          <p:cNvPicPr>
            <a:picLocks noChangeAspect="1" noChangeArrowheads="1"/>
          </p:cNvPicPr>
          <p:nvPr userDrawn="1"/>
        </p:nvPicPr>
        <p:blipFill>
          <a:blip r:embed="rId10">
            <a:extLst>
              <a:ext uri="{28A0092B-C50C-407E-A947-70E740481C1C}">
                <a14:useLocalDpi xmlns:a14="http://schemas.microsoft.com/office/drawing/2010/main"/>
              </a:ext>
            </a:extLst>
          </a:blip>
          <a:srcRect/>
          <a:stretch>
            <a:fillRect/>
          </a:stretch>
        </p:blipFill>
        <p:spPr bwMode="auto">
          <a:xfrm>
            <a:off x="419100" y="414089"/>
            <a:ext cx="5349126" cy="1107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68394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23018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lvl1pPr>
              <a:defRPr>
                <a:solidFill>
                  <a:srgbClr val="A4001D"/>
                </a:solidFill>
              </a:defRPr>
            </a:lvl1pPr>
          </a:lstStyle>
          <a:p>
            <a:r>
              <a:rPr lang="en-US" smtClean="0"/>
              <a:t>Click to edit Master title style</a:t>
            </a:r>
            <a:endParaRPr lang="en-CA" dirty="0"/>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4" name="Straight Connector 13"/>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7534288"/>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cxnSp>
        <p:nvCxnSpPr>
          <p:cNvPr id="7" name="Straight Connector 6"/>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5826684"/>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4804894"/>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dirty="0" smtClean="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dirty="0" smtClean="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dirty="0" smtClean="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9236676"/>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dirty="0" smtClean="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9250612"/>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Simple Title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2429"/>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45472" y="6400800"/>
            <a:ext cx="4126528" cy="314326"/>
          </a:xfrm>
          <a:prstGeom prst="rect">
            <a:avLst/>
          </a:prstGeom>
        </p:spPr>
        <p:txBody>
          <a:bodyPr/>
          <a:lstStyle/>
          <a:p>
            <a:pPr fontAlgn="base">
              <a:spcBef>
                <a:spcPct val="0"/>
              </a:spcBef>
              <a:spcAft>
                <a:spcPct val="0"/>
              </a:spcAft>
            </a:pPr>
            <a:r>
              <a:rPr lang="en-US" smtClean="0">
                <a:solidFill>
                  <a:srgbClr val="000000"/>
                </a:solidFill>
                <a:ea typeface="ＭＳ Ｐゴシック" pitchFamily="-110" charset="-128"/>
              </a:rPr>
              <a:t>LCLS-II CM FDR, May 12-14, 2015</a:t>
            </a:r>
            <a:endParaRPr lang="en-US" dirty="0">
              <a:solidFill>
                <a:srgbClr val="000000"/>
              </a:solidFill>
              <a:ea typeface="ＭＳ Ｐゴシック" pitchFamily="-110" charset="-128"/>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543589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229100" y="3876675"/>
            <a:ext cx="2524389" cy="733425"/>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57213" y="3181350"/>
            <a:ext cx="7989887"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smtClean="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6400800" y="3590925"/>
            <a:ext cx="907882" cy="776239"/>
          </a:xfrm>
          <a:prstGeom prst="rect">
            <a:avLst/>
          </a:prstGeom>
          <a:noFill/>
        </p:spPr>
      </p:pic>
      <p:pic>
        <p:nvPicPr>
          <p:cNvPr id="13" name="Picture 39" descr="http://inside.anl.gov/resources/standards/images/logos/ANL_H_Black.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7491503" y="3680008"/>
            <a:ext cx="1223871"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5189601" y="4531614"/>
            <a:ext cx="1792224" cy="323468"/>
          </a:xfrm>
          <a:prstGeom prst="rect">
            <a:avLst/>
          </a:prstGeom>
          <a:noFill/>
        </p:spPr>
      </p:pic>
      <p:pic>
        <p:nvPicPr>
          <p:cNvPr id="14" name="Picture 13" descr="JLab_logo_white1.jpg"/>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077076" y="4380905"/>
            <a:ext cx="1952624" cy="610194"/>
          </a:xfrm>
          <a:prstGeom prst="rect">
            <a:avLst/>
          </a:prstGeom>
        </p:spPr>
      </p:pic>
      <p:pic>
        <p:nvPicPr>
          <p:cNvPr id="16" name="Picture 15" descr="cornell university 2.gif"/>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210050" y="4371975"/>
            <a:ext cx="775963" cy="754745"/>
          </a:xfrm>
          <a:prstGeom prst="rect">
            <a:avLst/>
          </a:prstGeom>
        </p:spPr>
      </p:pic>
      <p:pic>
        <p:nvPicPr>
          <p:cNvPr id="17" name="Picture 4" descr="C:\Users\boyce\Documents\lclsII_banner_v01_wd565.jpg"/>
          <p:cNvPicPr>
            <a:picLocks noChangeAspect="1" noChangeArrowheads="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419100" y="414089"/>
            <a:ext cx="5349126" cy="1107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100936"/>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lvl1pPr>
              <a:defRPr>
                <a:solidFill>
                  <a:srgbClr val="A4001D"/>
                </a:solidFill>
              </a:defRPr>
            </a:lvl1pPr>
          </a:lstStyle>
          <a:p>
            <a:r>
              <a:rPr lang="en-US" smtClean="0"/>
              <a:t>Click to edit Master title style</a:t>
            </a:r>
            <a:endParaRPr lang="en-CA" dirty="0"/>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4" name="Straight Connector 13"/>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
        <p:nvSpPr>
          <p:cNvPr id="10" name="Footer Placeholder 3"/>
          <p:cNvSpPr>
            <a:spLocks noGrp="1"/>
          </p:cNvSpPr>
          <p:nvPr>
            <p:ph type="ftr" sz="quarter" idx="13"/>
          </p:nvPr>
        </p:nvSpPr>
        <p:spPr>
          <a:xfrm>
            <a:off x="445472" y="6400800"/>
            <a:ext cx="3076956" cy="314326"/>
          </a:xfrm>
        </p:spPr>
        <p:txBody>
          <a:bodyPr/>
          <a:lstStyle/>
          <a:p>
            <a:r>
              <a:rPr lang="en-US" dirty="0" smtClean="0">
                <a:solidFill>
                  <a:srgbClr val="000000"/>
                </a:solidFill>
              </a:rPr>
              <a:t>LCLS-II DOE CD-2/3 Review, Dec. 9, 2015</a:t>
            </a:r>
            <a:endParaRPr lang="en-US" dirty="0">
              <a:solidFill>
                <a:srgbClr val="000000"/>
              </a:solidFill>
            </a:endParaRPr>
          </a:p>
        </p:txBody>
      </p:sp>
    </p:spTree>
    <p:extLst>
      <p:ext uri="{BB962C8B-B14F-4D97-AF65-F5344CB8AC3E}">
        <p14:creationId xmlns:p14="http://schemas.microsoft.com/office/powerpoint/2010/main" val="1552577330"/>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cxnSp>
        <p:nvCxnSpPr>
          <p:cNvPr id="7" name="Straight Connector 6"/>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899091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0583489"/>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9, 2015</a:t>
            </a:r>
            <a:endParaRPr lang="en-US" dirty="0">
              <a:solidFill>
                <a:srgbClr val="000000"/>
              </a:solidFill>
            </a:endParaRPr>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2151864"/>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dirty="0" smtClean="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dirty="0" smtClean="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dirty="0" smtClean="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4"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9, 2015</a:t>
            </a:r>
            <a:endParaRPr lang="en-US" dirty="0">
              <a:solidFill>
                <a:srgbClr val="000000"/>
              </a:solidFill>
            </a:endParaRP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1687437"/>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smtClean="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solidFill>
                  <a:srgbClr val="000000"/>
                </a:solidFill>
              </a:rPr>
              <a:t>LCLS-II DOE CD-2/3 Review, Dec. 9, 2015</a:t>
            </a:r>
            <a:endParaRPr lang="en-US" dirty="0">
              <a:solidFill>
                <a:srgbClr val="000000"/>
              </a:solidFill>
            </a:endParaRP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7919439"/>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Simple Title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8828030"/>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solidFill>
                  <a:srgbClr val="000000"/>
                </a:solidFill>
              </a:rPr>
              <a:t>LCLS-II DOE CD-2/3 Review, Dec. 9, 2015</a:t>
            </a:r>
            <a:endParaRPr lang="en-US">
              <a:solidFill>
                <a:srgbClr val="00000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56858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_Simple Title 01">
    <p:spTree>
      <p:nvGrpSpPr>
        <p:cNvPr id="1" name=""/>
        <p:cNvGrpSpPr/>
        <p:nvPr/>
      </p:nvGrpSpPr>
      <p:grpSpPr>
        <a:xfrm>
          <a:off x="0" y="0"/>
          <a:ext cx="0" cy="0"/>
          <a:chOff x="0" y="0"/>
          <a:chExt cx="0" cy="0"/>
        </a:xfrm>
      </p:grpSpPr>
      <p:pic>
        <p:nvPicPr>
          <p:cNvPr id="1026" name="Picture 2" descr="C:\Users\bronwynb\Desktop\Branding\divider_template_backg#5330.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48400" y="6196866"/>
            <a:ext cx="3147290" cy="914400"/>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27128" y="6096000"/>
            <a:ext cx="2765528" cy="1005840"/>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bg2"/>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067050" y="3646170"/>
            <a:ext cx="5480050" cy="2187702"/>
          </a:xfrm>
        </p:spPr>
        <p:txBody>
          <a:bodyPr>
            <a:noAutofit/>
          </a:bodyPr>
          <a:lstStyle>
            <a:lvl1pPr marL="0" indent="0" algn="l">
              <a:lnSpc>
                <a:spcPct val="110000"/>
              </a:lnSpc>
              <a:buNone/>
              <a:defRPr sz="1600" b="0">
                <a:solidFill>
                  <a:schemeClr val="bg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635889"/>
          </a:xfrm>
        </p:spPr>
        <p:txBody>
          <a:bodyPr>
            <a:noAutofit/>
          </a:bodyPr>
          <a:lstStyle>
            <a:lvl1pPr>
              <a:lnSpc>
                <a:spcPct val="100000"/>
              </a:lnSpc>
              <a:defRPr sz="3600" b="0">
                <a:solidFill>
                  <a:schemeClr val="bg2"/>
                </a:solidFill>
                <a:latin typeface="Arial" pitchFamily="34" charset="0"/>
                <a:cs typeface="Arial" pitchFamily="34" charset="0"/>
              </a:defRPr>
            </a:lvl1pPr>
          </a:lstStyle>
          <a:p>
            <a:pPr lvl="0"/>
            <a:r>
              <a:rPr lang="en-CA" dirty="0" smtClean="0"/>
              <a:t>Click to edit Master subtitle style</a:t>
            </a:r>
          </a:p>
        </p:txBody>
      </p:sp>
      <p:pic>
        <p:nvPicPr>
          <p:cNvPr id="2052" name="Picture 4" descr="C:\Users\boyce\Documents\lclsII_banner_v01_wd565.jpg"/>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88049" y="79409"/>
            <a:ext cx="6137377" cy="1270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16057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285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92357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6640143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10" Type="http://schemas.openxmlformats.org/officeDocument/2006/relationships/theme" Target="../theme/theme5.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10" Type="http://schemas.openxmlformats.org/officeDocument/2006/relationships/theme" Target="../theme/theme7.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0"/>
            <a:ext cx="82296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838200"/>
            <a:ext cx="8229600" cy="5287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792580" name="Line 4"/>
          <p:cNvSpPr>
            <a:spLocks noChangeShapeType="1"/>
          </p:cNvSpPr>
          <p:nvPr/>
        </p:nvSpPr>
        <p:spPr bwMode="auto">
          <a:xfrm>
            <a:off x="0" y="685800"/>
            <a:ext cx="9144000" cy="0"/>
          </a:xfrm>
          <a:prstGeom prst="line">
            <a:avLst/>
          </a:prstGeom>
          <a:noFill/>
          <a:ln w="57150">
            <a:solidFill>
              <a:srgbClr val="00279F"/>
            </a:solidFill>
            <a:round/>
            <a:headEnd/>
            <a:tailEnd/>
          </a:ln>
          <a:effectLst/>
        </p:spPr>
        <p:txBody>
          <a:bodyPr wrap="none" anchor="ctr"/>
          <a:lstStyle/>
          <a:p>
            <a:pPr algn="ctr" eaLnBrk="0" fontAlgn="base" hangingPunct="0">
              <a:spcBef>
                <a:spcPct val="0"/>
              </a:spcBef>
              <a:spcAft>
                <a:spcPct val="0"/>
              </a:spcAft>
              <a:defRPr/>
            </a:pPr>
            <a:endParaRPr lang="en-US" sz="3200" b="1" dirty="0">
              <a:solidFill>
                <a:srgbClr val="000000"/>
              </a:solidFill>
              <a:latin typeface="Times New Roman" pitchFamily="18" charset="0"/>
            </a:endParaRPr>
          </a:p>
        </p:txBody>
      </p:sp>
      <p:sp>
        <p:nvSpPr>
          <p:cNvPr id="792582" name="Line 6"/>
          <p:cNvSpPr>
            <a:spLocks noChangeShapeType="1"/>
          </p:cNvSpPr>
          <p:nvPr/>
        </p:nvSpPr>
        <p:spPr bwMode="auto">
          <a:xfrm>
            <a:off x="0" y="6477000"/>
            <a:ext cx="9140825" cy="0"/>
          </a:xfrm>
          <a:prstGeom prst="line">
            <a:avLst/>
          </a:prstGeom>
          <a:noFill/>
          <a:ln w="101600">
            <a:solidFill>
              <a:srgbClr val="00279F"/>
            </a:solidFill>
            <a:round/>
            <a:headEnd/>
            <a:tailEnd/>
          </a:ln>
          <a:effectLst/>
        </p:spPr>
        <p:txBody>
          <a:bodyPr wrap="none" anchor="ctr"/>
          <a:lstStyle/>
          <a:p>
            <a:pPr algn="ctr" eaLnBrk="0" fontAlgn="base" hangingPunct="0">
              <a:spcBef>
                <a:spcPct val="0"/>
              </a:spcBef>
              <a:spcAft>
                <a:spcPct val="0"/>
              </a:spcAft>
              <a:defRPr/>
            </a:pPr>
            <a:endParaRPr lang="en-US" sz="3200" b="1" dirty="0">
              <a:solidFill>
                <a:srgbClr val="000000"/>
              </a:solidFill>
              <a:latin typeface="Times New Roman" pitchFamily="18" charset="0"/>
            </a:endParaRPr>
          </a:p>
        </p:txBody>
      </p:sp>
      <p:sp>
        <p:nvSpPr>
          <p:cNvPr id="792584" name="Rectangle 8"/>
          <p:cNvSpPr>
            <a:spLocks noChangeArrowheads="1"/>
          </p:cNvSpPr>
          <p:nvPr/>
        </p:nvSpPr>
        <p:spPr bwMode="auto">
          <a:xfrm>
            <a:off x="2895600" y="6400801"/>
            <a:ext cx="3733800" cy="172355"/>
          </a:xfrm>
          <a:prstGeom prst="rect">
            <a:avLst/>
          </a:prstGeom>
          <a:solidFill>
            <a:schemeClr val="bg1"/>
          </a:solidFill>
          <a:ln w="9525">
            <a:noFill/>
            <a:miter lim="800000"/>
            <a:headEnd/>
            <a:tailEnd/>
          </a:ln>
        </p:spPr>
        <p:txBody>
          <a:bodyPr wrap="square" lIns="0" tIns="0" rIns="0" bIns="0">
            <a:spAutoFit/>
          </a:bodyPr>
          <a:lstStyle/>
          <a:p>
            <a:pPr eaLnBrk="0" fontAlgn="base" hangingPunct="0">
              <a:lnSpc>
                <a:spcPct val="80000"/>
              </a:lnSpc>
              <a:spcBef>
                <a:spcPct val="0"/>
              </a:spcBef>
              <a:spcAft>
                <a:spcPct val="0"/>
              </a:spcAft>
              <a:defRPr/>
            </a:pPr>
            <a:r>
              <a:rPr lang="en-US" sz="1400" b="1" dirty="0">
                <a:solidFill>
                  <a:srgbClr val="339966"/>
                </a:solidFill>
              </a:rPr>
              <a:t>   </a:t>
            </a:r>
            <a:r>
              <a:rPr lang="en-US" sz="1200" b="1" dirty="0">
                <a:solidFill>
                  <a:srgbClr val="339966"/>
                </a:solidFill>
              </a:rPr>
              <a:t>Thomas Jefferson National Accelerator Facility</a:t>
            </a:r>
          </a:p>
        </p:txBody>
      </p:sp>
      <p:pic>
        <p:nvPicPr>
          <p:cNvPr id="4103" name="Picture 9"/>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7339013" y="6249988"/>
            <a:ext cx="1612900" cy="536575"/>
          </a:xfrm>
          <a:prstGeom prst="rect">
            <a:avLst/>
          </a:prstGeom>
          <a:noFill/>
          <a:ln w="9525">
            <a:noFill/>
            <a:miter lim="800000"/>
            <a:headEnd/>
            <a:tailEnd/>
          </a:ln>
        </p:spPr>
      </p:pic>
      <p:sp>
        <p:nvSpPr>
          <p:cNvPr id="792586" name="Rectangle 10"/>
          <p:cNvSpPr>
            <a:spLocks noChangeArrowheads="1"/>
          </p:cNvSpPr>
          <p:nvPr/>
        </p:nvSpPr>
        <p:spPr bwMode="auto">
          <a:xfrm>
            <a:off x="2438400" y="6553200"/>
            <a:ext cx="733425" cy="246221"/>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en-US" altLang="en-US" sz="1000" b="1" dirty="0">
                <a:solidFill>
                  <a:srgbClr val="000000"/>
                </a:solidFill>
              </a:rPr>
              <a:t>Page </a:t>
            </a:r>
            <a:fld id="{BFF26728-E5DD-43F7-A26A-D5BFC0C3B38C}" type="slidenum">
              <a:rPr lang="en-US" altLang="en-US" sz="1000" b="1">
                <a:solidFill>
                  <a:srgbClr val="000000"/>
                </a:solidFill>
              </a:rPr>
              <a:pPr algn="ctr" eaLnBrk="0" fontAlgn="base" hangingPunct="0">
                <a:spcBef>
                  <a:spcPct val="0"/>
                </a:spcBef>
                <a:spcAft>
                  <a:spcPct val="0"/>
                </a:spcAft>
                <a:defRPr/>
              </a:pPr>
              <a:t>‹#›</a:t>
            </a:fld>
            <a:endParaRPr lang="en-US" sz="1000" b="1" dirty="0">
              <a:solidFill>
                <a:srgbClr val="000000"/>
              </a:solidFill>
            </a:endParaRPr>
          </a:p>
        </p:txBody>
      </p:sp>
      <p:sp>
        <p:nvSpPr>
          <p:cNvPr id="792587" name="Rectangle 11"/>
          <p:cNvSpPr>
            <a:spLocks noChangeArrowheads="1"/>
          </p:cNvSpPr>
          <p:nvPr/>
        </p:nvSpPr>
        <p:spPr bwMode="auto">
          <a:xfrm>
            <a:off x="3886200" y="6647734"/>
            <a:ext cx="3390901" cy="123111"/>
          </a:xfrm>
          <a:prstGeom prst="rect">
            <a:avLst/>
          </a:prstGeom>
          <a:solidFill>
            <a:schemeClr val="bg1"/>
          </a:solidFill>
          <a:ln w="9525">
            <a:noFill/>
            <a:miter lim="800000"/>
            <a:headEnd/>
            <a:tailEnd/>
          </a:ln>
        </p:spPr>
        <p:txBody>
          <a:bodyPr wrap="square" lIns="0" tIns="0" rIns="0" bIns="0">
            <a:spAutoFit/>
          </a:bodyPr>
          <a:lstStyle/>
          <a:p>
            <a:pPr eaLnBrk="0" fontAlgn="base" hangingPunct="0">
              <a:lnSpc>
                <a:spcPct val="80000"/>
              </a:lnSpc>
              <a:spcBef>
                <a:spcPct val="0"/>
              </a:spcBef>
              <a:spcAft>
                <a:spcPct val="0"/>
              </a:spcAft>
              <a:defRPr/>
            </a:pPr>
            <a:r>
              <a:rPr lang="en-US" sz="1000" baseline="0" dirty="0" smtClean="0">
                <a:solidFill>
                  <a:srgbClr val="000000"/>
                </a:solidFill>
              </a:rPr>
              <a:t>LCLS2  Production Readiness Review – 13 Sept 2016</a:t>
            </a:r>
            <a:endParaRPr lang="en-US" sz="1000" dirty="0">
              <a:solidFill>
                <a:srgbClr val="000000"/>
              </a:solidFill>
            </a:endParaRPr>
          </a:p>
        </p:txBody>
      </p:sp>
      <p:pic>
        <p:nvPicPr>
          <p:cNvPr id="4106" name="Picture 12" descr="NP-logo-Nl copy"/>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52400" y="6175375"/>
            <a:ext cx="1295400" cy="676275"/>
          </a:xfrm>
          <a:prstGeom prst="rect">
            <a:avLst/>
          </a:prstGeom>
          <a:noFill/>
          <a:ln w="9525">
            <a:noFill/>
            <a:miter lim="800000"/>
            <a:headEnd/>
            <a:tailEnd/>
          </a:ln>
        </p:spPr>
      </p:pic>
      <p:pic>
        <p:nvPicPr>
          <p:cNvPr id="4107" name="Picture 13"/>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1600200" y="6246813"/>
            <a:ext cx="914400" cy="611187"/>
          </a:xfrm>
          <a:prstGeom prst="rect">
            <a:avLst/>
          </a:prstGeom>
          <a:noFill/>
          <a:ln w="9525">
            <a:noFill/>
            <a:miter lim="800000"/>
            <a:headEnd/>
            <a:tailEnd/>
          </a:ln>
        </p:spPr>
      </p:pic>
    </p:spTree>
    <p:extLst>
      <p:ext uri="{BB962C8B-B14F-4D97-AF65-F5344CB8AC3E}">
        <p14:creationId xmlns:p14="http://schemas.microsoft.com/office/powerpoint/2010/main" val="113983709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50" r:id="rId13"/>
    <p:sldLayoutId id="2147483751" r:id="rId14"/>
    <p:sldLayoutId id="2147483752" r:id="rId15"/>
  </p:sldLayoutIdLs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rgbClr val="333399"/>
          </a:solidFill>
          <a:latin typeface="+mj-lt"/>
          <a:ea typeface="+mj-ea"/>
          <a:cs typeface="+mj-cs"/>
        </a:defRPr>
      </a:lvl1pPr>
      <a:lvl2pPr algn="ctr" rtl="0" eaLnBrk="0" fontAlgn="base" hangingPunct="0">
        <a:spcBef>
          <a:spcPct val="0"/>
        </a:spcBef>
        <a:spcAft>
          <a:spcPct val="0"/>
        </a:spcAft>
        <a:defRPr sz="3200" b="1">
          <a:solidFill>
            <a:srgbClr val="333399"/>
          </a:solidFill>
          <a:latin typeface="Arial" charset="0"/>
        </a:defRPr>
      </a:lvl2pPr>
      <a:lvl3pPr algn="ctr" rtl="0" eaLnBrk="0" fontAlgn="base" hangingPunct="0">
        <a:spcBef>
          <a:spcPct val="0"/>
        </a:spcBef>
        <a:spcAft>
          <a:spcPct val="0"/>
        </a:spcAft>
        <a:defRPr sz="3200" b="1">
          <a:solidFill>
            <a:srgbClr val="333399"/>
          </a:solidFill>
          <a:latin typeface="Arial" charset="0"/>
        </a:defRPr>
      </a:lvl3pPr>
      <a:lvl4pPr algn="ctr" rtl="0" eaLnBrk="0" fontAlgn="base" hangingPunct="0">
        <a:spcBef>
          <a:spcPct val="0"/>
        </a:spcBef>
        <a:spcAft>
          <a:spcPct val="0"/>
        </a:spcAft>
        <a:defRPr sz="3200" b="1">
          <a:solidFill>
            <a:srgbClr val="333399"/>
          </a:solidFill>
          <a:latin typeface="Arial" charset="0"/>
        </a:defRPr>
      </a:lvl4pPr>
      <a:lvl5pPr algn="ctr" rtl="0" eaLnBrk="0" fontAlgn="base" hangingPunct="0">
        <a:spcBef>
          <a:spcPct val="0"/>
        </a:spcBef>
        <a:spcAft>
          <a:spcPct val="0"/>
        </a:spcAft>
        <a:defRPr sz="3200" b="1">
          <a:solidFill>
            <a:srgbClr val="333399"/>
          </a:solidFill>
          <a:latin typeface="Arial" charset="0"/>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p:titleStyle>
    <p:bodyStyle>
      <a:lvl1pPr marL="228600" indent="-228600" algn="l" rtl="0" eaLnBrk="0" fontAlgn="base" hangingPunct="0">
        <a:spcBef>
          <a:spcPct val="20000"/>
        </a:spcBef>
        <a:spcAft>
          <a:spcPct val="0"/>
        </a:spcAft>
        <a:buChar char="•"/>
        <a:defRPr sz="2400" b="1">
          <a:solidFill>
            <a:schemeClr val="tx1"/>
          </a:solidFill>
          <a:latin typeface="+mn-lt"/>
          <a:ea typeface="+mn-ea"/>
          <a:cs typeface="+mn-cs"/>
        </a:defRPr>
      </a:lvl1pPr>
      <a:lvl2pPr marL="576263" indent="-233363" algn="l" rtl="0" eaLnBrk="0" fontAlgn="base" hangingPunct="0">
        <a:spcBef>
          <a:spcPct val="20000"/>
        </a:spcBef>
        <a:spcAft>
          <a:spcPct val="0"/>
        </a:spcAft>
        <a:buChar char="–"/>
        <a:defRPr sz="2400" b="1">
          <a:solidFill>
            <a:schemeClr val="tx1"/>
          </a:solidFill>
          <a:latin typeface="+mn-lt"/>
        </a:defRPr>
      </a:lvl2pPr>
      <a:lvl3pPr marL="919163" indent="-228600" algn="l" rtl="0" eaLnBrk="0" fontAlgn="base" hangingPunct="0">
        <a:spcBef>
          <a:spcPct val="20000"/>
        </a:spcBef>
        <a:spcAft>
          <a:spcPct val="0"/>
        </a:spcAft>
        <a:buChar char="•"/>
        <a:defRPr sz="2000" b="1">
          <a:solidFill>
            <a:schemeClr val="tx1"/>
          </a:solidFill>
          <a:latin typeface="+mn-lt"/>
        </a:defRPr>
      </a:lvl3pPr>
      <a:lvl4pPr marL="1262063" indent="-228600" algn="l" rtl="0" eaLnBrk="0" fontAlgn="base" hangingPunct="0">
        <a:spcBef>
          <a:spcPct val="20000"/>
        </a:spcBef>
        <a:spcAft>
          <a:spcPct val="0"/>
        </a:spcAft>
        <a:buChar char="–"/>
        <a:defRPr sz="2000" b="1">
          <a:solidFill>
            <a:schemeClr val="tx1"/>
          </a:solidFill>
          <a:latin typeface="+mn-lt"/>
        </a:defRPr>
      </a:lvl4pPr>
      <a:lvl5pPr marL="1604963" indent="-228600" algn="l" rtl="0" eaLnBrk="0" fontAlgn="base" hangingPunct="0">
        <a:spcBef>
          <a:spcPct val="20000"/>
        </a:spcBef>
        <a:spcAft>
          <a:spcPct val="0"/>
        </a:spcAft>
        <a:buChar char="»"/>
        <a:defRPr sz="2000" b="1">
          <a:solidFill>
            <a:schemeClr val="tx1"/>
          </a:solidFill>
          <a:latin typeface="+mn-lt"/>
        </a:defRPr>
      </a:lvl5pPr>
      <a:lvl6pPr marL="2062163" indent="-228600" algn="l" rtl="0" fontAlgn="base">
        <a:spcBef>
          <a:spcPct val="20000"/>
        </a:spcBef>
        <a:spcAft>
          <a:spcPct val="0"/>
        </a:spcAft>
        <a:buChar char="»"/>
        <a:defRPr sz="2000" b="1">
          <a:solidFill>
            <a:schemeClr val="tx1"/>
          </a:solidFill>
          <a:latin typeface="+mn-lt"/>
        </a:defRPr>
      </a:lvl6pPr>
      <a:lvl7pPr marL="2519363" indent="-228600" algn="l" rtl="0" fontAlgn="base">
        <a:spcBef>
          <a:spcPct val="20000"/>
        </a:spcBef>
        <a:spcAft>
          <a:spcPct val="0"/>
        </a:spcAft>
        <a:buChar char="»"/>
        <a:defRPr sz="2000" b="1">
          <a:solidFill>
            <a:schemeClr val="tx1"/>
          </a:solidFill>
          <a:latin typeface="+mn-lt"/>
        </a:defRPr>
      </a:lvl7pPr>
      <a:lvl8pPr marL="2976563" indent="-228600" algn="l" rtl="0" fontAlgn="base">
        <a:spcBef>
          <a:spcPct val="20000"/>
        </a:spcBef>
        <a:spcAft>
          <a:spcPct val="0"/>
        </a:spcAft>
        <a:buChar char="»"/>
        <a:defRPr sz="2000" b="1">
          <a:solidFill>
            <a:schemeClr val="tx1"/>
          </a:solidFill>
          <a:latin typeface="+mn-lt"/>
        </a:defRPr>
      </a:lvl8pPr>
      <a:lvl9pPr marL="3433763"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pPr fontAlgn="base">
              <a:spcBef>
                <a:spcPct val="0"/>
              </a:spcBef>
              <a:spcAft>
                <a:spcPct val="0"/>
              </a:spcAft>
            </a:pPr>
            <a:fld id="{5BD36294-2849-48A8-8531-5354CF3095D2}" type="slidenum">
              <a:rPr lang="en-US" smtClean="0">
                <a:solidFill>
                  <a:srgbClr val="000000"/>
                </a:solidFill>
                <a:ea typeface="ＭＳ Ｐゴシック" pitchFamily="-110" charset="-128"/>
              </a:rPr>
              <a:pPr fontAlgn="base">
                <a:spcBef>
                  <a:spcPct val="0"/>
                </a:spcBef>
                <a:spcAft>
                  <a:spcPct val="0"/>
                </a:spcAft>
              </a:pPr>
              <a:t>‹#›</a:t>
            </a:fld>
            <a:endParaRPr lang="en-US" dirty="0">
              <a:solidFill>
                <a:srgbClr val="000000"/>
              </a:solidFill>
              <a:ea typeface="ＭＳ Ｐゴシック" pitchFamily="-110" charset="-128"/>
            </a:endParaRPr>
          </a:p>
        </p:txBody>
      </p:sp>
      <p:sp>
        <p:nvSpPr>
          <p:cNvPr id="8" name="Footer Placeholder 11"/>
          <p:cNvSpPr>
            <a:spLocks noGrp="1"/>
          </p:cNvSpPr>
          <p:nvPr>
            <p:ph type="ftr" sz="quarter" idx="3"/>
          </p:nvPr>
        </p:nvSpPr>
        <p:spPr>
          <a:xfrm>
            <a:off x="445472" y="6400800"/>
            <a:ext cx="4126528" cy="314326"/>
          </a:xfrm>
          <a:prstGeom prst="rect">
            <a:avLst/>
          </a:prstGeom>
        </p:spPr>
        <p:txBody>
          <a:bodyPr/>
          <a:lstStyle>
            <a:lvl1pPr algn="l">
              <a:defRPr sz="1100" b="0">
                <a:solidFill>
                  <a:schemeClr val="tx1"/>
                </a:solidFill>
              </a:defRPr>
            </a:lvl1pPr>
          </a:lstStyle>
          <a:p>
            <a:pPr fontAlgn="base">
              <a:spcBef>
                <a:spcPct val="0"/>
              </a:spcBef>
              <a:spcAft>
                <a:spcPct val="0"/>
              </a:spcAft>
            </a:pPr>
            <a:r>
              <a:rPr lang="en-US" smtClean="0">
                <a:solidFill>
                  <a:srgbClr val="000000"/>
                </a:solidFill>
                <a:ea typeface="ＭＳ Ｐゴシック" pitchFamily="-110" charset="-128"/>
              </a:rPr>
              <a:t>LCLS-II Director’s Review, 30 August-1 September, 2016</a:t>
            </a:r>
            <a:endParaRPr lang="en-US" dirty="0">
              <a:solidFill>
                <a:srgbClr val="000000"/>
              </a:solidFill>
              <a:ea typeface="ＭＳ Ｐゴシック" pitchFamily="-110" charset="-128"/>
            </a:endParaRPr>
          </a:p>
        </p:txBody>
      </p:sp>
    </p:spTree>
    <p:extLst>
      <p:ext uri="{BB962C8B-B14F-4D97-AF65-F5344CB8AC3E}">
        <p14:creationId xmlns:p14="http://schemas.microsoft.com/office/powerpoint/2010/main" val="72350489"/>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Lst>
  <p:timing>
    <p:tnLst>
      <p:par>
        <p:cTn id="1" dur="indefinite" restart="never" nodeType="tmRoot"/>
      </p:par>
    </p:tnLst>
  </p:timing>
  <p:hf hdr="0" ft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pPr fontAlgn="base">
              <a:spcBef>
                <a:spcPct val="0"/>
              </a:spcBef>
              <a:spcAft>
                <a:spcPct val="0"/>
              </a:spcAft>
            </a:pPr>
            <a:fld id="{5BD36294-2849-48A8-8531-5354CF3095D2}" type="slidenum">
              <a:rPr lang="en-US" smtClean="0">
                <a:solidFill>
                  <a:srgbClr val="000000"/>
                </a:solidFill>
                <a:ea typeface="ＭＳ Ｐゴシック" pitchFamily="-110" charset="-128"/>
              </a:rPr>
              <a:pPr fontAlgn="base">
                <a:spcBef>
                  <a:spcPct val="0"/>
                </a:spcBef>
                <a:spcAft>
                  <a:spcPct val="0"/>
                </a:spcAft>
              </a:pPr>
              <a:t>‹#›</a:t>
            </a:fld>
            <a:endParaRPr lang="en-US" dirty="0">
              <a:solidFill>
                <a:srgbClr val="000000"/>
              </a:solidFill>
              <a:ea typeface="ＭＳ Ｐゴシック" pitchFamily="-110" charset="-128"/>
            </a:endParaRPr>
          </a:p>
        </p:txBody>
      </p:sp>
      <p:sp>
        <p:nvSpPr>
          <p:cNvPr id="8" name="Footer Placeholder 11"/>
          <p:cNvSpPr>
            <a:spLocks noGrp="1"/>
          </p:cNvSpPr>
          <p:nvPr>
            <p:ph type="ftr" sz="quarter" idx="3"/>
          </p:nvPr>
        </p:nvSpPr>
        <p:spPr>
          <a:xfrm>
            <a:off x="445472" y="6400800"/>
            <a:ext cx="4126528" cy="314326"/>
          </a:xfrm>
          <a:prstGeom prst="rect">
            <a:avLst/>
          </a:prstGeom>
        </p:spPr>
        <p:txBody>
          <a:bodyPr/>
          <a:lstStyle>
            <a:lvl1pPr algn="l">
              <a:defRPr sz="1100" b="0">
                <a:solidFill>
                  <a:schemeClr val="tx1"/>
                </a:solidFill>
              </a:defRPr>
            </a:lvl1pPr>
          </a:lstStyle>
          <a:p>
            <a:pPr fontAlgn="base">
              <a:spcBef>
                <a:spcPct val="0"/>
              </a:spcBef>
              <a:spcAft>
                <a:spcPct val="0"/>
              </a:spcAft>
            </a:pPr>
            <a:r>
              <a:rPr lang="en-US" smtClean="0">
                <a:solidFill>
                  <a:srgbClr val="000000"/>
                </a:solidFill>
                <a:ea typeface="ＭＳ Ｐゴシック" pitchFamily="-110" charset="-128"/>
              </a:rPr>
              <a:t>LCLS-II Director’s Review, 30 August-1 September, 2016</a:t>
            </a:r>
            <a:endParaRPr lang="en-US" dirty="0">
              <a:solidFill>
                <a:srgbClr val="000000"/>
              </a:solidFill>
              <a:ea typeface="ＭＳ Ｐゴシック" pitchFamily="-110" charset="-128"/>
            </a:endParaRPr>
          </a:p>
        </p:txBody>
      </p:sp>
    </p:spTree>
    <p:extLst>
      <p:ext uri="{BB962C8B-B14F-4D97-AF65-F5344CB8AC3E}">
        <p14:creationId xmlns:p14="http://schemas.microsoft.com/office/powerpoint/2010/main" val="1890498547"/>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Lst>
  <p:timing>
    <p:tnLst>
      <p:par>
        <p:cTn id="1" dur="indefinite" restart="never" nodeType="tmRoot"/>
      </p:par>
    </p:tnLst>
  </p:timing>
  <p:hf hdr="0" ft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pPr fontAlgn="base">
              <a:spcBef>
                <a:spcPct val="0"/>
              </a:spcBef>
              <a:spcAft>
                <a:spcPct val="0"/>
              </a:spcAft>
            </a:pPr>
            <a:fld id="{5BD36294-2849-48A8-8531-5354CF3095D2}" type="slidenum">
              <a:rPr lang="en-US" smtClean="0">
                <a:solidFill>
                  <a:srgbClr val="000000"/>
                </a:solidFill>
                <a:ea typeface="ＭＳ Ｐゴシック" pitchFamily="-110" charset="-128"/>
              </a:rPr>
              <a:pPr fontAlgn="base">
                <a:spcBef>
                  <a:spcPct val="0"/>
                </a:spcBef>
                <a:spcAft>
                  <a:spcPct val="0"/>
                </a:spcAft>
              </a:pPr>
              <a:t>‹#›</a:t>
            </a:fld>
            <a:endParaRPr lang="en-US" dirty="0">
              <a:solidFill>
                <a:srgbClr val="000000"/>
              </a:solidFill>
              <a:ea typeface="ＭＳ Ｐゴシック" pitchFamily="-110" charset="-128"/>
            </a:endParaRPr>
          </a:p>
        </p:txBody>
      </p:sp>
      <p:sp>
        <p:nvSpPr>
          <p:cNvPr id="8" name="Footer Placeholder 11"/>
          <p:cNvSpPr>
            <a:spLocks noGrp="1"/>
          </p:cNvSpPr>
          <p:nvPr>
            <p:ph type="ftr" sz="quarter" idx="3"/>
          </p:nvPr>
        </p:nvSpPr>
        <p:spPr>
          <a:xfrm>
            <a:off x="445472" y="6400800"/>
            <a:ext cx="4126528" cy="314326"/>
          </a:xfrm>
          <a:prstGeom prst="rect">
            <a:avLst/>
          </a:prstGeom>
        </p:spPr>
        <p:txBody>
          <a:bodyPr/>
          <a:lstStyle>
            <a:lvl1pPr algn="l">
              <a:defRPr sz="1100" b="0">
                <a:solidFill>
                  <a:schemeClr val="tx1"/>
                </a:solidFill>
              </a:defRPr>
            </a:lvl1pPr>
          </a:lstStyle>
          <a:p>
            <a:pPr fontAlgn="base">
              <a:spcBef>
                <a:spcPct val="0"/>
              </a:spcBef>
              <a:spcAft>
                <a:spcPct val="0"/>
              </a:spcAft>
            </a:pPr>
            <a:r>
              <a:rPr lang="en-US" smtClean="0">
                <a:solidFill>
                  <a:srgbClr val="000000"/>
                </a:solidFill>
                <a:ea typeface="ＭＳ Ｐゴシック" pitchFamily="-110" charset="-128"/>
              </a:rPr>
              <a:t>LCLS-II Director’s Review, 30 August-1 September, 2016</a:t>
            </a:r>
            <a:endParaRPr lang="en-US" dirty="0">
              <a:solidFill>
                <a:srgbClr val="000000"/>
              </a:solidFill>
              <a:ea typeface="ＭＳ Ｐゴシック" pitchFamily="-110" charset="-128"/>
            </a:endParaRPr>
          </a:p>
        </p:txBody>
      </p:sp>
    </p:spTree>
    <p:extLst>
      <p:ext uri="{BB962C8B-B14F-4D97-AF65-F5344CB8AC3E}">
        <p14:creationId xmlns:p14="http://schemas.microsoft.com/office/powerpoint/2010/main" val="3984528919"/>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Lst>
  <p:timing>
    <p:tnLst>
      <p:par>
        <p:cTn id="1" dur="indefinite" restart="never" nodeType="tmRoot"/>
      </p:par>
    </p:tnLst>
  </p:timing>
  <p:hf hd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pPr fontAlgn="base">
              <a:spcBef>
                <a:spcPct val="0"/>
              </a:spcBef>
              <a:spcAft>
                <a:spcPct val="0"/>
              </a:spcAft>
            </a:pPr>
            <a:fld id="{5BD36294-2849-48A8-8531-5354CF3095D2}" type="slidenum">
              <a:rPr lang="en-US" smtClean="0">
                <a:solidFill>
                  <a:srgbClr val="000000"/>
                </a:solidFill>
                <a:ea typeface="ＭＳ Ｐゴシック" pitchFamily="-110" charset="-128"/>
              </a:rPr>
              <a:pPr fontAlgn="base">
                <a:spcBef>
                  <a:spcPct val="0"/>
                </a:spcBef>
                <a:spcAft>
                  <a:spcPct val="0"/>
                </a:spcAft>
              </a:pPr>
              <a:t>‹#›</a:t>
            </a:fld>
            <a:endParaRPr lang="en-US" dirty="0">
              <a:solidFill>
                <a:srgbClr val="000000"/>
              </a:solidFill>
              <a:ea typeface="ＭＳ Ｐゴシック" pitchFamily="-110" charset="-128"/>
            </a:endParaRPr>
          </a:p>
        </p:txBody>
      </p:sp>
      <p:sp>
        <p:nvSpPr>
          <p:cNvPr id="8" name="Footer Placeholder 11"/>
          <p:cNvSpPr>
            <a:spLocks noGrp="1"/>
          </p:cNvSpPr>
          <p:nvPr>
            <p:ph type="ftr" sz="quarter" idx="3"/>
          </p:nvPr>
        </p:nvSpPr>
        <p:spPr>
          <a:xfrm>
            <a:off x="445472" y="6400800"/>
            <a:ext cx="4126528" cy="314326"/>
          </a:xfrm>
          <a:prstGeom prst="rect">
            <a:avLst/>
          </a:prstGeom>
        </p:spPr>
        <p:txBody>
          <a:bodyPr/>
          <a:lstStyle>
            <a:lvl1pPr algn="l">
              <a:defRPr sz="1100" b="0">
                <a:solidFill>
                  <a:schemeClr val="tx1"/>
                </a:solidFill>
              </a:defRPr>
            </a:lvl1pPr>
          </a:lstStyle>
          <a:p>
            <a:pPr fontAlgn="base">
              <a:spcBef>
                <a:spcPct val="0"/>
              </a:spcBef>
              <a:spcAft>
                <a:spcPct val="0"/>
              </a:spcAft>
            </a:pPr>
            <a:r>
              <a:rPr lang="en-US" dirty="0" smtClean="0">
                <a:solidFill>
                  <a:srgbClr val="000000"/>
                </a:solidFill>
                <a:ea typeface="ＭＳ Ｐゴシック" pitchFamily="-110" charset="-128"/>
              </a:rPr>
              <a:t>LCLS-II Director’s CD-2/3 Review, October 20-22, 2015</a:t>
            </a:r>
            <a:endParaRPr lang="en-US" dirty="0">
              <a:solidFill>
                <a:srgbClr val="000000"/>
              </a:solidFill>
              <a:ea typeface="ＭＳ Ｐゴシック" pitchFamily="-110" charset="-128"/>
            </a:endParaRPr>
          </a:p>
        </p:txBody>
      </p:sp>
    </p:spTree>
    <p:extLst>
      <p:ext uri="{BB962C8B-B14F-4D97-AF65-F5344CB8AC3E}">
        <p14:creationId xmlns:p14="http://schemas.microsoft.com/office/powerpoint/2010/main" val="298449473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Lst>
  <p:timing>
    <p:tnLst>
      <p:par>
        <p:cTn id="1" dur="indefinite" restart="never" nodeType="tmRoot"/>
      </p:par>
    </p:tnLst>
  </p:timing>
  <p:hf hd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pPr fontAlgn="base">
              <a:spcBef>
                <a:spcPct val="0"/>
              </a:spcBef>
              <a:spcAft>
                <a:spcPct val="0"/>
              </a:spcAft>
            </a:pPr>
            <a:fld id="{5BD36294-2849-48A8-8531-5354CF3095D2}" type="slidenum">
              <a:rPr lang="en-US" smtClean="0">
                <a:solidFill>
                  <a:srgbClr val="000000"/>
                </a:solidFill>
                <a:ea typeface="ＭＳ Ｐゴシック" pitchFamily="-110" charset="-128"/>
              </a:rPr>
              <a:pPr fontAlgn="base">
                <a:spcBef>
                  <a:spcPct val="0"/>
                </a:spcBef>
                <a:spcAft>
                  <a:spcPct val="0"/>
                </a:spcAft>
              </a:pPr>
              <a:t>‹#›</a:t>
            </a:fld>
            <a:endParaRPr lang="en-US" dirty="0">
              <a:solidFill>
                <a:srgbClr val="000000"/>
              </a:solidFill>
              <a:ea typeface="ＭＳ Ｐゴシック" pitchFamily="-110" charset="-128"/>
            </a:endParaRPr>
          </a:p>
        </p:txBody>
      </p:sp>
    </p:spTree>
    <p:extLst>
      <p:ext uri="{BB962C8B-B14F-4D97-AF65-F5344CB8AC3E}">
        <p14:creationId xmlns:p14="http://schemas.microsoft.com/office/powerpoint/2010/main" val="84210153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Lst>
  <p:timing>
    <p:tnLst>
      <p:par>
        <p:cTn id="1" dur="indefinite" restart="never" nodeType="tmRoot"/>
      </p:par>
    </p:tnLst>
  </p:timing>
  <p:hf hd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pPr fontAlgn="base">
              <a:spcBef>
                <a:spcPct val="0"/>
              </a:spcBef>
              <a:spcAft>
                <a:spcPct val="0"/>
              </a:spcAft>
            </a:pPr>
            <a:fld id="{5BD36294-2849-48A8-8531-5354CF3095D2}" type="slidenum">
              <a:rPr lang="en-US" smtClean="0">
                <a:solidFill>
                  <a:srgbClr val="000000"/>
                </a:solidFill>
                <a:ea typeface="ＭＳ Ｐゴシック" pitchFamily="-110" charset="-128"/>
              </a:rPr>
              <a:pPr fontAlgn="base">
                <a:spcBef>
                  <a:spcPct val="0"/>
                </a:spcBef>
                <a:spcAft>
                  <a:spcPct val="0"/>
                </a:spcAft>
              </a:pPr>
              <a:t>‹#›</a:t>
            </a:fld>
            <a:endParaRPr lang="en-US" dirty="0">
              <a:solidFill>
                <a:srgbClr val="000000"/>
              </a:solidFill>
              <a:ea typeface="ＭＳ Ｐゴシック" pitchFamily="-110" charset="-128"/>
            </a:endParaRPr>
          </a:p>
        </p:txBody>
      </p:sp>
      <p:sp>
        <p:nvSpPr>
          <p:cNvPr id="8" name="Footer Placeholder 11"/>
          <p:cNvSpPr>
            <a:spLocks noGrp="1"/>
          </p:cNvSpPr>
          <p:nvPr>
            <p:ph type="ftr" sz="quarter" idx="3"/>
          </p:nvPr>
        </p:nvSpPr>
        <p:spPr>
          <a:xfrm>
            <a:off x="445472" y="6400800"/>
            <a:ext cx="4126528" cy="314326"/>
          </a:xfrm>
          <a:prstGeom prst="rect">
            <a:avLst/>
          </a:prstGeom>
        </p:spPr>
        <p:txBody>
          <a:bodyPr/>
          <a:lstStyle>
            <a:lvl1pPr algn="l">
              <a:defRPr sz="1100" b="0">
                <a:solidFill>
                  <a:schemeClr val="tx1"/>
                </a:solidFill>
              </a:defRPr>
            </a:lvl1pPr>
          </a:lstStyle>
          <a:p>
            <a:pPr fontAlgn="base">
              <a:spcBef>
                <a:spcPct val="0"/>
              </a:spcBef>
              <a:spcAft>
                <a:spcPct val="0"/>
              </a:spcAft>
            </a:pPr>
            <a:r>
              <a:rPr lang="en-US" dirty="0" smtClean="0">
                <a:solidFill>
                  <a:srgbClr val="000000"/>
                </a:solidFill>
                <a:ea typeface="ＭＳ Ｐゴシック" pitchFamily="-110" charset="-128"/>
              </a:rPr>
              <a:t>LCLS-II DOE CD-2/3 Review, Dec. 9, 2015</a:t>
            </a:r>
            <a:endParaRPr lang="en-US" dirty="0">
              <a:solidFill>
                <a:srgbClr val="000000"/>
              </a:solidFill>
              <a:ea typeface="ＭＳ Ｐゴシック" pitchFamily="-110" charset="-128"/>
            </a:endParaRPr>
          </a:p>
        </p:txBody>
      </p:sp>
    </p:spTree>
    <p:extLst>
      <p:ext uri="{BB962C8B-B14F-4D97-AF65-F5344CB8AC3E}">
        <p14:creationId xmlns:p14="http://schemas.microsoft.com/office/powerpoint/2010/main" val="2077133989"/>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Lst>
  <p:timing>
    <p:tnLst>
      <p:par>
        <p:cTn id="1" dur="indefinite" restart="never" nodeType="tmRoot"/>
      </p:par>
    </p:tnLst>
  </p:timing>
  <p:hf hd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7.xml"/><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hyperlink" Target="https://www.jlab.org/accel/office/org_chart.pdf" TargetMode="External"/><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57.emf"/><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58.emf"/><Relationship Id="rId4" Type="http://schemas.openxmlformats.org/officeDocument/2006/relationships/package" Target="../embeddings/Microsoft_Excel_Worksheet1.xlsx"/></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6.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notesSlide" Target="../notesSlides/notesSlide10.xml"/><Relationship Id="rId1" Type="http://schemas.openxmlformats.org/officeDocument/2006/relationships/slideLayout" Target="../slideLayouts/slideLayout33.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jpeg"/><Relationship Id="rId9" Type="http://schemas.openxmlformats.org/officeDocument/2006/relationships/image" Target="../media/image6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g"/><Relationship Id="rId1" Type="http://schemas.openxmlformats.org/officeDocument/2006/relationships/slideLayout" Target="../slideLayouts/slideLayout33.xml"/></Relationships>
</file>

<file path=ppt/slides/_rels/slide5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mtClean="0"/>
              <a:t>JLab </a:t>
            </a:r>
            <a:r>
              <a:rPr lang="en-US" dirty="0" smtClean="0"/>
              <a:t>CM Production Plan</a:t>
            </a:r>
            <a:endParaRPr lang="en-US" dirty="0"/>
          </a:p>
        </p:txBody>
      </p:sp>
      <p:sp>
        <p:nvSpPr>
          <p:cNvPr id="4" name="Subtitle 3"/>
          <p:cNvSpPr>
            <a:spLocks noGrp="1"/>
          </p:cNvSpPr>
          <p:nvPr>
            <p:ph type="subTitle" idx="1"/>
          </p:nvPr>
        </p:nvSpPr>
        <p:spPr>
          <a:xfrm>
            <a:off x="566737" y="2897951"/>
            <a:ext cx="7989887" cy="2927043"/>
          </a:xfrm>
        </p:spPr>
        <p:txBody>
          <a:bodyPr/>
          <a:lstStyle/>
          <a:p>
            <a:r>
              <a:rPr lang="en-US" dirty="0" smtClean="0"/>
              <a:t>R. Legg</a:t>
            </a:r>
          </a:p>
          <a:p>
            <a:r>
              <a:rPr lang="en-US" dirty="0" smtClean="0"/>
              <a:t>On Behalf of JLAB Team</a:t>
            </a:r>
          </a:p>
          <a:p>
            <a:r>
              <a:rPr lang="en-US" dirty="0" smtClean="0"/>
              <a:t>14-SEP-2015</a:t>
            </a:r>
            <a:endParaRPr lang="en-US" dirty="0"/>
          </a:p>
        </p:txBody>
      </p:sp>
    </p:spTree>
    <p:extLst>
      <p:ext uri="{BB962C8B-B14F-4D97-AF65-F5344CB8AC3E}">
        <p14:creationId xmlns:p14="http://schemas.microsoft.com/office/powerpoint/2010/main" val="7146347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Cavity String Assembly in Clean Room</a:t>
            </a:r>
            <a:endParaRPr lang="en-US" sz="4000" dirty="0"/>
          </a:p>
        </p:txBody>
      </p:sp>
      <p:sp>
        <p:nvSpPr>
          <p:cNvPr id="3" name="Content Placeholder 2"/>
          <p:cNvSpPr>
            <a:spLocks noGrp="1"/>
          </p:cNvSpPr>
          <p:nvPr>
            <p:ph sz="quarter" idx="14"/>
          </p:nvPr>
        </p:nvSpPr>
        <p:spPr>
          <a:xfrm>
            <a:off x="457200" y="1243584"/>
            <a:ext cx="3711146" cy="5065522"/>
          </a:xfrm>
        </p:spPr>
        <p:txBody>
          <a:bodyPr>
            <a:normAutofit fontScale="92500" lnSpcReduction="20000"/>
          </a:bodyPr>
          <a:lstStyle/>
          <a:p>
            <a:pPr marL="342900" indent="-342900">
              <a:buFont typeface="Arial" panose="020B0604020202020204" pitchFamily="34" charset="0"/>
              <a:buChar char="•"/>
            </a:pPr>
            <a:r>
              <a:rPr lang="en-US" dirty="0">
                <a:solidFill>
                  <a:srgbClr val="0000FF"/>
                </a:solidFill>
              </a:rPr>
              <a:t>Component assembly tooling same  as FNAL </a:t>
            </a:r>
          </a:p>
          <a:p>
            <a:pPr marL="342900" indent="-342900">
              <a:buFont typeface="Arial" panose="020B0604020202020204" pitchFamily="34" charset="0"/>
              <a:buChar char="•"/>
            </a:pPr>
            <a:r>
              <a:rPr lang="en-US" sz="2400" dirty="0" smtClean="0"/>
              <a:t>“Lollipop” supports for each cavity and BPM subassembly</a:t>
            </a:r>
            <a:endParaRPr lang="en-US" dirty="0"/>
          </a:p>
          <a:p>
            <a:pPr marL="342900" indent="-342900">
              <a:buFont typeface="Arial" panose="020B0604020202020204" pitchFamily="34" charset="0"/>
              <a:buChar char="•"/>
            </a:pPr>
            <a:r>
              <a:rPr lang="en-US" sz="2400" dirty="0" smtClean="0"/>
              <a:t>Lollipops mounted to mobile rail system</a:t>
            </a:r>
          </a:p>
          <a:p>
            <a:pPr marL="342900" indent="-342900">
              <a:buFont typeface="Arial" panose="020B0604020202020204" pitchFamily="34" charset="0"/>
              <a:buChar char="•"/>
            </a:pPr>
            <a:r>
              <a:rPr lang="en-US" sz="2400" dirty="0" smtClean="0">
                <a:solidFill>
                  <a:srgbClr val="0000FF"/>
                </a:solidFill>
              </a:rPr>
              <a:t>Use mobile rail system rather than rail-in-floor used at DESY, CEA/</a:t>
            </a:r>
            <a:r>
              <a:rPr lang="en-US" sz="2400" dirty="0" err="1" smtClean="0">
                <a:solidFill>
                  <a:srgbClr val="0000FF"/>
                </a:solidFill>
              </a:rPr>
              <a:t>Saclay</a:t>
            </a:r>
            <a:r>
              <a:rPr lang="en-US" sz="2400" dirty="0" smtClean="0">
                <a:solidFill>
                  <a:srgbClr val="0000FF"/>
                </a:solidFill>
              </a:rPr>
              <a:t> and FNAL</a:t>
            </a:r>
          </a:p>
          <a:p>
            <a:pPr marL="342900" indent="-342900">
              <a:buFont typeface="Arial" panose="020B0604020202020204" pitchFamily="34" charset="0"/>
              <a:buChar char="•"/>
            </a:pPr>
            <a:r>
              <a:rPr lang="en-US" sz="2400" dirty="0" smtClean="0">
                <a:solidFill>
                  <a:srgbClr val="0000FF"/>
                </a:solidFill>
              </a:rPr>
              <a:t>Transfer to CM assembly rails for cold mass </a:t>
            </a:r>
            <a:r>
              <a:rPr lang="en-US" dirty="0">
                <a:solidFill>
                  <a:srgbClr val="0000FF"/>
                </a:solidFill>
              </a:rPr>
              <a:t>assembly</a:t>
            </a:r>
          </a:p>
          <a:p>
            <a:endParaRPr lang="en-US" sz="2400" dirty="0" smtClean="0"/>
          </a:p>
          <a:p>
            <a:endParaRPr lang="en-US" sz="2400" dirty="0" smtClean="0"/>
          </a:p>
        </p:txBody>
      </p:sp>
      <p:sp>
        <p:nvSpPr>
          <p:cNvPr id="7" name="Slide Number Placeholder 6"/>
          <p:cNvSpPr>
            <a:spLocks noGrp="1"/>
          </p:cNvSpPr>
          <p:nvPr>
            <p:ph type="sldNum" sz="quarter" idx="11"/>
          </p:nvPr>
        </p:nvSpPr>
        <p:spPr/>
        <p:txBody>
          <a:bodyPr/>
          <a:lstStyle/>
          <a:p>
            <a:fld id="{5BD36294-2849-48A8-8531-5354CF3095D2}" type="slidenum">
              <a:rPr lang="en-US" smtClean="0"/>
              <a:pPr/>
              <a:t>10</a:t>
            </a:fld>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357815" y="1631091"/>
            <a:ext cx="4448434" cy="4250724"/>
          </a:xfrm>
          <a:prstGeom prst="rect">
            <a:avLst/>
          </a:prstGeom>
        </p:spPr>
      </p:pic>
      <p:sp>
        <p:nvSpPr>
          <p:cNvPr id="6" name="TextBox 5"/>
          <p:cNvSpPr txBox="1"/>
          <p:nvPr/>
        </p:nvSpPr>
        <p:spPr>
          <a:xfrm>
            <a:off x="4357815" y="5972432"/>
            <a:ext cx="4448434" cy="369332"/>
          </a:xfrm>
          <a:prstGeom prst="rect">
            <a:avLst/>
          </a:prstGeom>
          <a:noFill/>
        </p:spPr>
        <p:txBody>
          <a:bodyPr wrap="square" rtlCol="0">
            <a:spAutoFit/>
          </a:bodyPr>
          <a:lstStyle/>
          <a:p>
            <a:pPr algn="ctr"/>
            <a:r>
              <a:rPr lang="en-US" dirty="0" smtClean="0"/>
              <a:t>Cold Coupler Assembly on AES033</a:t>
            </a:r>
            <a:endParaRPr lang="en-US" dirty="0"/>
          </a:p>
        </p:txBody>
      </p:sp>
      <p:sp>
        <p:nvSpPr>
          <p:cNvPr id="8" name="Footer Placeholder 11"/>
          <p:cNvSpPr>
            <a:spLocks noGrp="1"/>
          </p:cNvSpPr>
          <p:nvPr>
            <p:ph type="ftr" sz="quarter" idx="13"/>
          </p:nvPr>
        </p:nvSpPr>
        <p:spPr>
          <a:xfrm>
            <a:off x="445472" y="6400800"/>
            <a:ext cx="4431328" cy="314326"/>
          </a:xfrm>
          <a:prstGeom prst="rect">
            <a:avLst/>
          </a:prstGeom>
        </p:spPr>
        <p:txBody>
          <a:bodyPr/>
          <a:lstStyle>
            <a:lvl1pPr algn="l">
              <a:defRPr sz="1100" b="0">
                <a:solidFill>
                  <a:schemeClr val="tx1"/>
                </a:solidFill>
              </a:defRPr>
            </a:lvl1pPr>
          </a:lstStyle>
          <a:p>
            <a:r>
              <a:rPr lang="en-US" dirty="0" smtClean="0">
                <a:solidFill>
                  <a:srgbClr val="000000"/>
                </a:solidFill>
              </a:rPr>
              <a:t>LCLS-II Production Readiness Review, 13-14 September, 2016</a:t>
            </a:r>
            <a:endParaRPr lang="en-US" dirty="0">
              <a:solidFill>
                <a:srgbClr val="000000"/>
              </a:solidFill>
            </a:endParaRPr>
          </a:p>
        </p:txBody>
      </p:sp>
    </p:spTree>
    <p:extLst>
      <p:ext uri="{BB962C8B-B14F-4D97-AF65-F5344CB8AC3E}">
        <p14:creationId xmlns:p14="http://schemas.microsoft.com/office/powerpoint/2010/main" val="20635981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JLab Cavity String Assembly – Berry Bolts</a:t>
            </a:r>
            <a:endParaRPr lang="en-US" sz="4000" dirty="0"/>
          </a:p>
        </p:txBody>
      </p:sp>
      <p:sp>
        <p:nvSpPr>
          <p:cNvPr id="3" name="Content Placeholder 2"/>
          <p:cNvSpPr>
            <a:spLocks noGrp="1"/>
          </p:cNvSpPr>
          <p:nvPr>
            <p:ph sz="quarter" idx="14"/>
          </p:nvPr>
        </p:nvSpPr>
        <p:spPr/>
        <p:txBody>
          <a:bodyPr>
            <a:normAutofit/>
          </a:bodyPr>
          <a:lstStyle/>
          <a:p>
            <a:pPr marL="342900" indent="-342900">
              <a:buFont typeface="Arial" panose="020B0604020202020204" pitchFamily="34" charset="0"/>
              <a:buChar char="•"/>
            </a:pPr>
            <a:r>
              <a:rPr lang="en-US" sz="2400" dirty="0" smtClean="0"/>
              <a:t>Restraint that enables pump down and keep cavity string under vacuum using “Berry” Bolts</a:t>
            </a:r>
          </a:p>
          <a:p>
            <a:pPr marL="342900" indent="-342900">
              <a:buFont typeface="Arial" panose="020B0604020202020204" pitchFamily="34" charset="0"/>
              <a:buChar char="•"/>
            </a:pPr>
            <a:r>
              <a:rPr lang="en-US" dirty="0" smtClean="0"/>
              <a:t>Installed </a:t>
            </a:r>
            <a:r>
              <a:rPr lang="en-US" dirty="0" smtClean="0"/>
              <a:t>in</a:t>
            </a:r>
            <a:r>
              <a:rPr lang="en-US" dirty="0" smtClean="0"/>
              <a:t>side </a:t>
            </a:r>
            <a:r>
              <a:rPr lang="en-US" dirty="0" smtClean="0"/>
              <a:t>of clean room </a:t>
            </a:r>
            <a:r>
              <a:rPr lang="en-US" smtClean="0"/>
              <a:t>during </a:t>
            </a:r>
            <a:r>
              <a:rPr lang="en-US" smtClean="0"/>
              <a:t>string</a:t>
            </a:r>
            <a:r>
              <a:rPr lang="en-US" smtClean="0"/>
              <a:t> </a:t>
            </a:r>
            <a:r>
              <a:rPr lang="en-US" dirty="0" smtClean="0"/>
              <a:t>assembly phase </a:t>
            </a:r>
            <a:r>
              <a:rPr lang="en-US" dirty="0" smtClean="0"/>
              <a:t> </a:t>
            </a:r>
            <a:endParaRPr lang="en-US" sz="2400" dirty="0" smtClean="0"/>
          </a:p>
          <a:p>
            <a:endParaRPr lang="en-US" sz="2400" dirty="0" smtClean="0"/>
          </a:p>
        </p:txBody>
      </p:sp>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6736" y="3017667"/>
            <a:ext cx="4242486" cy="3393989"/>
          </a:xfrm>
          <a:prstGeom prst="rect">
            <a:avLst/>
          </a:prstGeom>
        </p:spPr>
      </p:pic>
      <p:pic>
        <p:nvPicPr>
          <p:cNvPr id="205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85545" y="3017667"/>
            <a:ext cx="3115904" cy="23369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6"/>
          <p:cNvSpPr>
            <a:spLocks noGrp="1"/>
          </p:cNvSpPr>
          <p:nvPr>
            <p:ph type="sldNum" sz="quarter" idx="11"/>
          </p:nvPr>
        </p:nvSpPr>
        <p:spPr/>
        <p:txBody>
          <a:bodyPr/>
          <a:lstStyle/>
          <a:p>
            <a:fld id="{5BD36294-2849-48A8-8531-5354CF3095D2}" type="slidenum">
              <a:rPr lang="en-US" smtClean="0"/>
              <a:pPr/>
              <a:t>11</a:t>
            </a:fld>
            <a:endParaRPr lang="en-US" dirty="0"/>
          </a:p>
        </p:txBody>
      </p:sp>
      <p:sp>
        <p:nvSpPr>
          <p:cNvPr id="10" name="Footer Placeholder 11"/>
          <p:cNvSpPr>
            <a:spLocks noGrp="1"/>
          </p:cNvSpPr>
          <p:nvPr>
            <p:ph type="ftr" sz="quarter" idx="13"/>
          </p:nvPr>
        </p:nvSpPr>
        <p:spPr>
          <a:xfrm>
            <a:off x="445472" y="6400800"/>
            <a:ext cx="4431328" cy="314326"/>
          </a:xfrm>
          <a:prstGeom prst="rect">
            <a:avLst/>
          </a:prstGeom>
        </p:spPr>
        <p:txBody>
          <a:bodyPr/>
          <a:lstStyle>
            <a:lvl1pPr algn="l">
              <a:defRPr sz="1100" b="0">
                <a:solidFill>
                  <a:schemeClr val="tx1"/>
                </a:solidFill>
              </a:defRPr>
            </a:lvl1pPr>
          </a:lstStyle>
          <a:p>
            <a:r>
              <a:rPr lang="en-US" dirty="0" smtClean="0">
                <a:solidFill>
                  <a:srgbClr val="000000"/>
                </a:solidFill>
              </a:rPr>
              <a:t>LCLS-II Production Readiness Review, 13-14 September, 2016</a:t>
            </a:r>
            <a:endParaRPr lang="en-US" dirty="0">
              <a:solidFill>
                <a:srgbClr val="000000"/>
              </a:solidFill>
            </a:endParaRPr>
          </a:p>
        </p:txBody>
      </p:sp>
    </p:spTree>
    <p:extLst>
      <p:ext uri="{BB962C8B-B14F-4D97-AF65-F5344CB8AC3E}">
        <p14:creationId xmlns:p14="http://schemas.microsoft.com/office/powerpoint/2010/main" val="433880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8794548" y="6318254"/>
            <a:ext cx="318932" cy="539750"/>
          </a:xfrm>
        </p:spPr>
        <p:txBody>
          <a:bodyPr/>
          <a:lstStyle/>
          <a:p>
            <a:fld id="{5BD36294-2849-48A8-8531-5354CF3095D2}" type="slidenum">
              <a:rPr lang="en-US" smtClean="0"/>
              <a:pPr/>
              <a:t>12</a:t>
            </a:fld>
            <a:endParaRPr lang="en-US" dirty="0"/>
          </a:p>
        </p:txBody>
      </p:sp>
      <p:sp>
        <p:nvSpPr>
          <p:cNvPr id="6" name="Title 2"/>
          <p:cNvSpPr txBox="1">
            <a:spLocks/>
          </p:cNvSpPr>
          <p:nvPr/>
        </p:nvSpPr>
        <p:spPr>
          <a:xfrm>
            <a:off x="604222" y="120124"/>
            <a:ext cx="8103570" cy="753033"/>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rgbClr val="A4001D"/>
                </a:solidFill>
                <a:latin typeface="Arial" pitchFamily="34" charset="0"/>
                <a:ea typeface="+mj-ea"/>
                <a:cs typeface="Arial" pitchFamily="34" charset="0"/>
              </a:defRPr>
            </a:lvl1pPr>
          </a:lstStyle>
          <a:p>
            <a:r>
              <a:rPr lang="en-US" sz="2800" dirty="0"/>
              <a:t>String cold coupler </a:t>
            </a:r>
            <a:r>
              <a:rPr lang="en-US" sz="2800" dirty="0" smtClean="0"/>
              <a:t>assembly – tooling ready </a:t>
            </a:r>
            <a:endParaRPr lang="en-US" sz="2800" dirty="0"/>
          </a:p>
        </p:txBody>
      </p:sp>
      <p:sp>
        <p:nvSpPr>
          <p:cNvPr id="8" name="Footer Placeholder 3"/>
          <p:cNvSpPr>
            <a:spLocks noGrp="1"/>
          </p:cNvSpPr>
          <p:nvPr>
            <p:ph type="ftr" sz="quarter" idx="13"/>
          </p:nvPr>
        </p:nvSpPr>
        <p:spPr>
          <a:xfrm>
            <a:off x="143392" y="6457950"/>
            <a:ext cx="4771507" cy="314326"/>
          </a:xfrm>
        </p:spPr>
        <p:txBody>
          <a:bodyPr/>
          <a:lstStyle/>
          <a:p>
            <a:r>
              <a:rPr lang="en-US" dirty="0" smtClean="0"/>
              <a:t>LCLS-II CM Production Readiness Review, 13-14  September, 2016</a:t>
            </a:r>
            <a:endParaRPr lang="en-US" dirty="0"/>
          </a:p>
        </p:txBody>
      </p:sp>
      <p:pic>
        <p:nvPicPr>
          <p:cNvPr id="5" name="Picture 2" descr="M:\asd\asddata\CavityTuning\Clean Room Pics\FPC_Alignment\SAM_2159.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1676400"/>
            <a:ext cx="8382000" cy="471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301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8794548" y="6318254"/>
            <a:ext cx="318932" cy="539750"/>
          </a:xfrm>
        </p:spPr>
        <p:txBody>
          <a:bodyPr/>
          <a:lstStyle/>
          <a:p>
            <a:fld id="{5BD36294-2849-48A8-8531-5354CF3095D2}" type="slidenum">
              <a:rPr lang="en-US" smtClean="0"/>
              <a:pPr/>
              <a:t>13</a:t>
            </a:fld>
            <a:endParaRPr lang="en-US" dirty="0"/>
          </a:p>
        </p:txBody>
      </p:sp>
      <p:sp>
        <p:nvSpPr>
          <p:cNvPr id="6" name="Title 2"/>
          <p:cNvSpPr txBox="1">
            <a:spLocks/>
          </p:cNvSpPr>
          <p:nvPr/>
        </p:nvSpPr>
        <p:spPr>
          <a:xfrm>
            <a:off x="604222" y="120124"/>
            <a:ext cx="8103570" cy="753033"/>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rgbClr val="A4001D"/>
                </a:solidFill>
                <a:latin typeface="Arial" pitchFamily="34" charset="0"/>
                <a:ea typeface="+mj-ea"/>
                <a:cs typeface="Arial" pitchFamily="34" charset="0"/>
              </a:defRPr>
            </a:lvl1pPr>
          </a:lstStyle>
          <a:p>
            <a:r>
              <a:rPr lang="en-US" sz="2800" dirty="0" smtClean="0"/>
              <a:t>Cavity coupler installation</a:t>
            </a:r>
            <a:endParaRPr lang="en-US" sz="2800" dirty="0"/>
          </a:p>
        </p:txBody>
      </p:sp>
      <p:sp>
        <p:nvSpPr>
          <p:cNvPr id="8" name="Footer Placeholder 3"/>
          <p:cNvSpPr>
            <a:spLocks noGrp="1"/>
          </p:cNvSpPr>
          <p:nvPr>
            <p:ph type="ftr" sz="quarter" idx="13"/>
          </p:nvPr>
        </p:nvSpPr>
        <p:spPr>
          <a:xfrm>
            <a:off x="143392" y="6457950"/>
            <a:ext cx="4771507" cy="314326"/>
          </a:xfrm>
        </p:spPr>
        <p:txBody>
          <a:bodyPr/>
          <a:lstStyle/>
          <a:p>
            <a:r>
              <a:rPr lang="en-US" dirty="0" smtClean="0"/>
              <a:t>LCLS-II CM Production Readiness Review, 13-14  September, 2016</a:t>
            </a:r>
            <a:endParaRPr lang="en-US" dirty="0"/>
          </a:p>
        </p:txBody>
      </p:sp>
      <p:pic>
        <p:nvPicPr>
          <p:cNvPr id="5" name="Picture 2" descr="M:\asd\asddata\CavityTuning\L2PRO\Cavity_Assembly_Pics\LCLSII_Leak_Test\SAM_272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8125" y="1485899"/>
            <a:ext cx="8610600" cy="4843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80639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520315" y="2700454"/>
            <a:ext cx="6318184" cy="364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p:txBody>
          <a:bodyPr/>
          <a:lstStyle/>
          <a:p>
            <a:r>
              <a:rPr lang="en-US" dirty="0" smtClean="0"/>
              <a:t>WS1 - </a:t>
            </a:r>
            <a:r>
              <a:rPr lang="en-US" dirty="0" err="1" smtClean="0"/>
              <a:t>pCM</a:t>
            </a:r>
            <a:r>
              <a:rPr lang="en-US" dirty="0" smtClean="0"/>
              <a:t> String Assembly Completed in May 2016</a:t>
            </a:r>
            <a:endParaRPr lang="en-US" dirty="0"/>
          </a:p>
        </p:txBody>
      </p:sp>
      <p:pic>
        <p:nvPicPr>
          <p:cNvPr id="1027" name="Picture 3" descr="M:\asd\asddata\LCLS-II\string pics HTB\145_2307\IMG_157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79407" y="1223217"/>
            <a:ext cx="1968272" cy="147628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M:\asd\asddata\LCLS-II\string pics HTB\100PHOTO\SAM_0034.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0387" y="1223217"/>
            <a:ext cx="2166833" cy="26894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sd\asddata\LCLS-II\string pics HTB\145_2307\IMG_148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72088" y="1223217"/>
            <a:ext cx="1968272" cy="147628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517220" y="1207185"/>
            <a:ext cx="2180431" cy="1476281"/>
          </a:xfrm>
          <a:prstGeom prst="rect">
            <a:avLst/>
          </a:prstGeom>
        </p:spPr>
      </p:pic>
      <p:sp>
        <p:nvSpPr>
          <p:cNvPr id="6" name="Slide Number Placeholder 5"/>
          <p:cNvSpPr>
            <a:spLocks noGrp="1"/>
          </p:cNvSpPr>
          <p:nvPr>
            <p:ph type="sldNum" sz="quarter" idx="11"/>
          </p:nvPr>
        </p:nvSpPr>
        <p:spPr/>
        <p:txBody>
          <a:bodyPr/>
          <a:lstStyle/>
          <a:p>
            <a:fld id="{5BD36294-2849-48A8-8531-5354CF3095D2}" type="slidenum">
              <a:rPr lang="en-US" smtClean="0"/>
              <a:pPr/>
              <a:t>14</a:t>
            </a:fld>
            <a:endParaRPr lang="en-US" dirty="0"/>
          </a:p>
        </p:txBody>
      </p:sp>
      <p:sp>
        <p:nvSpPr>
          <p:cNvPr id="11" name="Footer Placeholder 11"/>
          <p:cNvSpPr>
            <a:spLocks noGrp="1"/>
          </p:cNvSpPr>
          <p:nvPr>
            <p:ph type="ftr" sz="quarter" idx="13"/>
          </p:nvPr>
        </p:nvSpPr>
        <p:spPr>
          <a:xfrm>
            <a:off x="451822" y="6411928"/>
            <a:ext cx="4431328" cy="314326"/>
          </a:xfrm>
          <a:prstGeom prst="rect">
            <a:avLst/>
          </a:prstGeom>
        </p:spPr>
        <p:txBody>
          <a:bodyPr/>
          <a:lstStyle>
            <a:lvl1pPr algn="l">
              <a:defRPr sz="1100" b="0">
                <a:solidFill>
                  <a:schemeClr val="tx1"/>
                </a:solidFill>
              </a:defRPr>
            </a:lvl1pPr>
          </a:lstStyle>
          <a:p>
            <a:r>
              <a:rPr lang="en-US" dirty="0" smtClean="0">
                <a:solidFill>
                  <a:srgbClr val="000000"/>
                </a:solidFill>
              </a:rPr>
              <a:t>LCLS-II Production Readiness Review, 13-14 September, 2016</a:t>
            </a:r>
            <a:endParaRPr lang="en-US" dirty="0">
              <a:solidFill>
                <a:srgbClr val="000000"/>
              </a:solidFill>
            </a:endParaRPr>
          </a:p>
        </p:txBody>
      </p:sp>
    </p:spTree>
    <p:extLst>
      <p:ext uri="{BB962C8B-B14F-4D97-AF65-F5344CB8AC3E}">
        <p14:creationId xmlns:p14="http://schemas.microsoft.com/office/powerpoint/2010/main" val="12689098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5BD36294-2849-48A8-8531-5354CF3095D2}" type="slidenum">
              <a:rPr lang="en-US" smtClean="0"/>
              <a:pPr/>
              <a:t>15</a:t>
            </a:fld>
            <a:endParaRPr lang="en-US" dirty="0"/>
          </a:p>
        </p:txBody>
      </p:sp>
      <p:sp>
        <p:nvSpPr>
          <p:cNvPr id="2" name="Title 1"/>
          <p:cNvSpPr>
            <a:spLocks noGrp="1"/>
          </p:cNvSpPr>
          <p:nvPr>
            <p:ph type="title"/>
          </p:nvPr>
        </p:nvSpPr>
        <p:spPr/>
        <p:txBody>
          <a:bodyPr/>
          <a:lstStyle/>
          <a:p>
            <a:r>
              <a:rPr lang="en-US" sz="3600" dirty="0" err="1" smtClean="0"/>
              <a:t>Cryomodule</a:t>
            </a:r>
            <a:r>
              <a:rPr lang="en-US" sz="3600" dirty="0" smtClean="0"/>
              <a:t> Assembly</a:t>
            </a:r>
            <a:endParaRPr lang="en-US" sz="3600" dirty="0"/>
          </a:p>
        </p:txBody>
      </p:sp>
      <p:sp>
        <p:nvSpPr>
          <p:cNvPr id="3" name="Content Placeholder 2"/>
          <p:cNvSpPr>
            <a:spLocks noGrp="1"/>
          </p:cNvSpPr>
          <p:nvPr>
            <p:ph sz="quarter" idx="14"/>
          </p:nvPr>
        </p:nvSpPr>
        <p:spPr>
          <a:xfrm>
            <a:off x="152400" y="1243584"/>
            <a:ext cx="8732682" cy="5065522"/>
          </a:xfrm>
          <a:prstGeom prst="rect">
            <a:avLst/>
          </a:prstGeom>
        </p:spPr>
        <p:txBody>
          <a:bodyPr>
            <a:normAutofit/>
          </a:bodyPr>
          <a:lstStyle/>
          <a:p>
            <a:pPr marL="342900" indent="-342900">
              <a:buFont typeface="Arial" panose="020B0604020202020204" pitchFamily="34" charset="0"/>
              <a:buChar char="•"/>
            </a:pPr>
            <a:r>
              <a:rPr lang="en-US" sz="1800" dirty="0" smtClean="0"/>
              <a:t>Use two-rail system for cold mass assembly I (CMA I)</a:t>
            </a:r>
          </a:p>
          <a:p>
            <a:pPr marL="342900" indent="-342900">
              <a:buFont typeface="Arial" panose="020B0604020202020204" pitchFamily="34" charset="0"/>
              <a:buChar char="•"/>
            </a:pPr>
            <a:r>
              <a:rPr lang="en-US" sz="1800" dirty="0" smtClean="0"/>
              <a:t>Use rail system to move cold mass from CMA I to CMA  II</a:t>
            </a:r>
          </a:p>
          <a:p>
            <a:pPr marL="800100" lvl="1" indent="-342900"/>
            <a:r>
              <a:rPr lang="en-US" sz="1800" dirty="0" smtClean="0"/>
              <a:t>Rails located under and in between 4-post systems</a:t>
            </a:r>
          </a:p>
          <a:p>
            <a:pPr marL="342900" indent="-342900">
              <a:buFont typeface="Arial" panose="020B0604020202020204" pitchFamily="34" charset="0"/>
              <a:buChar char="•"/>
            </a:pPr>
            <a:r>
              <a:rPr lang="en-US" sz="1800" dirty="0" smtClean="0"/>
              <a:t>Use bridge crane to move cold mass from CMA II to cantilever system for installation into vacuum vessel</a:t>
            </a:r>
          </a:p>
          <a:p>
            <a:pPr marL="342900" indent="-342900">
              <a:buFont typeface="Arial" panose="020B0604020202020204" pitchFamily="34" charset="0"/>
              <a:buChar char="•"/>
            </a:pPr>
            <a:r>
              <a:rPr lang="en-US" sz="1800" dirty="0" smtClean="0"/>
              <a:t>Use bridge crane to move from VV assembly to stands for final assembly</a:t>
            </a:r>
          </a:p>
          <a:p>
            <a:pPr marL="342900" indent="-342900">
              <a:buFont typeface="Arial" panose="020B0604020202020204" pitchFamily="34" charset="0"/>
              <a:buChar char="•"/>
            </a:pPr>
            <a:r>
              <a:rPr lang="en-US" sz="1800" dirty="0" smtClean="0"/>
              <a:t>Use bridge crane to transfer from stands to roll carts to move into test cave</a:t>
            </a:r>
          </a:p>
        </p:txBody>
      </p:sp>
      <p:pic>
        <p:nvPicPr>
          <p:cNvPr id="7" name="Content Placeholder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5105400" y="3875768"/>
            <a:ext cx="3074616" cy="2566560"/>
          </a:xfrm>
          <a:prstGeom prst="rect">
            <a:avLst/>
          </a:prstGeom>
          <a:noFill/>
          <a:ln w="9525">
            <a:noFill/>
            <a:miter lim="800000"/>
            <a:headEnd/>
            <a:tailEnd/>
          </a:ln>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8907"/>
          <a:stretch/>
        </p:blipFill>
        <p:spPr>
          <a:xfrm>
            <a:off x="838200" y="3875768"/>
            <a:ext cx="3323570" cy="2416565"/>
          </a:xfrm>
          <a:prstGeom prst="rect">
            <a:avLst/>
          </a:prstGeom>
        </p:spPr>
      </p:pic>
      <p:sp>
        <p:nvSpPr>
          <p:cNvPr id="8" name="Footer Placeholder 11"/>
          <p:cNvSpPr>
            <a:spLocks noGrp="1"/>
          </p:cNvSpPr>
          <p:nvPr>
            <p:ph type="ftr" sz="quarter" idx="13"/>
          </p:nvPr>
        </p:nvSpPr>
        <p:spPr>
          <a:xfrm>
            <a:off x="445472" y="6400800"/>
            <a:ext cx="4431328" cy="314326"/>
          </a:xfrm>
          <a:prstGeom prst="rect">
            <a:avLst/>
          </a:prstGeom>
        </p:spPr>
        <p:txBody>
          <a:bodyPr/>
          <a:lstStyle>
            <a:lvl1pPr algn="l">
              <a:defRPr sz="1100" b="0">
                <a:solidFill>
                  <a:schemeClr val="tx1"/>
                </a:solidFill>
              </a:defRPr>
            </a:lvl1pPr>
          </a:lstStyle>
          <a:p>
            <a:r>
              <a:rPr lang="en-US" dirty="0" smtClean="0">
                <a:solidFill>
                  <a:srgbClr val="000000"/>
                </a:solidFill>
              </a:rPr>
              <a:t>LCLS-II Production Readiness Review, 13-14 September, 2016</a:t>
            </a:r>
            <a:endParaRPr lang="en-US" dirty="0">
              <a:solidFill>
                <a:srgbClr val="000000"/>
              </a:solidFill>
            </a:endParaRPr>
          </a:p>
        </p:txBody>
      </p:sp>
    </p:spTree>
    <p:extLst>
      <p:ext uri="{BB962C8B-B14F-4D97-AF65-F5344CB8AC3E}">
        <p14:creationId xmlns:p14="http://schemas.microsoft.com/office/powerpoint/2010/main" val="665288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5BD36294-2849-48A8-8531-5354CF3095D2}" type="slidenum">
              <a:rPr lang="en-US" smtClean="0"/>
              <a:pPr/>
              <a:t>16</a:t>
            </a:fld>
            <a:endParaRPr lang="en-US" dirty="0"/>
          </a:p>
        </p:txBody>
      </p:sp>
      <p:sp>
        <p:nvSpPr>
          <p:cNvPr id="3" name="Title 2"/>
          <p:cNvSpPr>
            <a:spLocks noGrp="1"/>
          </p:cNvSpPr>
          <p:nvPr>
            <p:ph type="title"/>
          </p:nvPr>
        </p:nvSpPr>
        <p:spPr/>
        <p:txBody>
          <a:bodyPr/>
          <a:lstStyle/>
          <a:p>
            <a:r>
              <a:rPr lang="en-US" sz="3600" dirty="0" err="1" smtClean="0"/>
              <a:t>Cryomodule</a:t>
            </a:r>
            <a:r>
              <a:rPr lang="en-US" sz="3600" dirty="0" smtClean="0"/>
              <a:t> Cold Mass Assembly</a:t>
            </a:r>
            <a:endParaRPr lang="en-US" sz="3600" dirty="0"/>
          </a:p>
        </p:txBody>
      </p:sp>
      <p:sp>
        <p:nvSpPr>
          <p:cNvPr id="6" name="Content Placeholder 5"/>
          <p:cNvSpPr>
            <a:spLocks noGrp="1"/>
          </p:cNvSpPr>
          <p:nvPr>
            <p:ph sz="quarter" idx="14"/>
          </p:nvPr>
        </p:nvSpPr>
        <p:spPr>
          <a:prstGeom prst="rect">
            <a:avLst/>
          </a:prstGeom>
        </p:spPr>
        <p:txBody>
          <a:bodyPr>
            <a:normAutofit fontScale="40000" lnSpcReduction="20000"/>
          </a:bodyPr>
          <a:lstStyle/>
          <a:p>
            <a:pPr marL="233362" lvl="1" indent="0">
              <a:lnSpc>
                <a:spcPct val="110000"/>
              </a:lnSpc>
              <a:buNone/>
              <a:defRPr/>
            </a:pPr>
            <a:r>
              <a:rPr lang="en-US" sz="7000" b="1" dirty="0">
                <a:solidFill>
                  <a:schemeClr val="bg2"/>
                </a:solidFill>
                <a:ea typeface="+mj-ea"/>
              </a:rPr>
              <a:t>CMA </a:t>
            </a:r>
            <a:r>
              <a:rPr lang="en-US" sz="7000" b="1" dirty="0" smtClean="0">
                <a:solidFill>
                  <a:schemeClr val="bg2"/>
                </a:solidFill>
                <a:ea typeface="+mj-ea"/>
              </a:rPr>
              <a:t>II </a:t>
            </a:r>
            <a:r>
              <a:rPr lang="en-US" sz="7000" b="1" dirty="0">
                <a:solidFill>
                  <a:schemeClr val="bg2"/>
                </a:solidFill>
                <a:ea typeface="+mj-ea"/>
              </a:rPr>
              <a:t>Primary Task</a:t>
            </a:r>
            <a:endParaRPr lang="en-US" altLang="en-US" sz="7000" b="1" dirty="0">
              <a:solidFill>
                <a:schemeClr val="bg2"/>
              </a:solidFill>
              <a:ea typeface="+mj-ea"/>
            </a:endParaRPr>
          </a:p>
          <a:p>
            <a:pPr lvl="1"/>
            <a:r>
              <a:rPr lang="en-US" altLang="en-US" sz="4000" dirty="0" smtClean="0"/>
              <a:t>Put </a:t>
            </a:r>
            <a:r>
              <a:rPr lang="en-US" altLang="en-US" sz="4000" dirty="0"/>
              <a:t>the cold mass on the 4 support spreader bar fixture</a:t>
            </a:r>
          </a:p>
          <a:p>
            <a:pPr lvl="1"/>
            <a:r>
              <a:rPr lang="en-US" altLang="en-US" sz="4000" dirty="0"/>
              <a:t>Align cavity string to GRHP to 0.1 mm (laser tracker)</a:t>
            </a:r>
          </a:p>
          <a:p>
            <a:pPr lvl="1"/>
            <a:r>
              <a:rPr lang="en-US" altLang="en-US" sz="4000" dirty="0"/>
              <a:t>Complete the interconnect magnetic shielding assembly</a:t>
            </a:r>
          </a:p>
          <a:p>
            <a:pPr lvl="1"/>
            <a:r>
              <a:rPr lang="en-US" altLang="en-US" sz="4000" dirty="0"/>
              <a:t>Complete the coupler heat shields intercepts assembly</a:t>
            </a:r>
          </a:p>
          <a:p>
            <a:pPr lvl="1"/>
            <a:r>
              <a:rPr lang="en-US" altLang="en-US" sz="4000" dirty="0"/>
              <a:t>Complete cooling straps assembly to the cavities HOM</a:t>
            </a:r>
          </a:p>
          <a:p>
            <a:pPr lvl="1"/>
            <a:r>
              <a:rPr lang="en-US" altLang="en-US" sz="4000" dirty="0"/>
              <a:t>Complete the harnessing of the instrumentation wires &amp; RF cables</a:t>
            </a:r>
          </a:p>
          <a:p>
            <a:pPr lvl="1"/>
            <a:r>
              <a:rPr lang="en-US" altLang="en-US" sz="4000" dirty="0"/>
              <a:t>Various electrical checks</a:t>
            </a:r>
          </a:p>
          <a:p>
            <a:pPr lvl="1"/>
            <a:r>
              <a:rPr lang="en-US" altLang="en-US" sz="4000" dirty="0"/>
              <a:t>Weld the magnet current leads to the magnet instrumentation box</a:t>
            </a:r>
          </a:p>
          <a:p>
            <a:pPr lvl="1"/>
            <a:r>
              <a:rPr lang="en-US" altLang="en-US" sz="4000" dirty="0"/>
              <a:t>Various leak checks of the helium </a:t>
            </a:r>
            <a:r>
              <a:rPr lang="en-US" altLang="en-US" sz="4000" dirty="0" smtClean="0"/>
              <a:t>circuit</a:t>
            </a:r>
            <a:endParaRPr lang="en-US" altLang="en-US" sz="4000" dirty="0"/>
          </a:p>
        </p:txBody>
      </p:sp>
      <p:sp>
        <p:nvSpPr>
          <p:cNvPr id="5" name="Content Placeholder 4"/>
          <p:cNvSpPr>
            <a:spLocks noGrp="1"/>
          </p:cNvSpPr>
          <p:nvPr>
            <p:ph sz="quarter" idx="15"/>
          </p:nvPr>
        </p:nvSpPr>
        <p:spPr>
          <a:prstGeom prst="rect">
            <a:avLst/>
          </a:prstGeom>
        </p:spPr>
        <p:txBody>
          <a:bodyPr>
            <a:normAutofit/>
          </a:bodyPr>
          <a:lstStyle/>
          <a:p>
            <a:pPr marL="233362" lvl="1" indent="0">
              <a:lnSpc>
                <a:spcPct val="90000"/>
              </a:lnSpc>
              <a:buNone/>
              <a:defRPr/>
            </a:pPr>
            <a:r>
              <a:rPr lang="en-US" sz="2800" b="1" dirty="0">
                <a:solidFill>
                  <a:schemeClr val="bg2"/>
                </a:solidFill>
                <a:ea typeface="+mj-ea"/>
              </a:rPr>
              <a:t>CMA I Primary Task</a:t>
            </a:r>
          </a:p>
          <a:p>
            <a:pPr lvl="1">
              <a:lnSpc>
                <a:spcPct val="90000"/>
              </a:lnSpc>
              <a:defRPr/>
            </a:pPr>
            <a:r>
              <a:rPr lang="en-US" sz="1800" dirty="0" smtClean="0"/>
              <a:t>2-phase </a:t>
            </a:r>
            <a:r>
              <a:rPr lang="en-US" sz="1800" dirty="0"/>
              <a:t>helium pipes &amp; bellows welding</a:t>
            </a:r>
          </a:p>
          <a:p>
            <a:pPr lvl="1">
              <a:lnSpc>
                <a:spcPct val="90000"/>
              </a:lnSpc>
              <a:defRPr/>
            </a:pPr>
            <a:r>
              <a:rPr lang="en-US" sz="1800" dirty="0"/>
              <a:t>Cavity magnetic shields installation</a:t>
            </a:r>
          </a:p>
          <a:p>
            <a:pPr lvl="1">
              <a:lnSpc>
                <a:spcPct val="90000"/>
              </a:lnSpc>
              <a:defRPr/>
            </a:pPr>
            <a:r>
              <a:rPr lang="en-US" sz="1800" dirty="0"/>
              <a:t>Tuner system installation</a:t>
            </a:r>
          </a:p>
          <a:p>
            <a:pPr lvl="1">
              <a:lnSpc>
                <a:spcPct val="90000"/>
              </a:lnSpc>
              <a:defRPr/>
            </a:pPr>
            <a:r>
              <a:rPr lang="en-US" sz="1800" dirty="0"/>
              <a:t>Cavity insulation installation</a:t>
            </a:r>
          </a:p>
          <a:p>
            <a:pPr lvl="1">
              <a:lnSpc>
                <a:spcPct val="90000"/>
              </a:lnSpc>
              <a:defRPr/>
            </a:pPr>
            <a:r>
              <a:rPr lang="en-US" sz="1800" dirty="0"/>
              <a:t>Temperature sensors instrumentation and RF cables installation </a:t>
            </a:r>
          </a:p>
          <a:p>
            <a:pPr lvl="1">
              <a:lnSpc>
                <a:spcPct val="90000"/>
              </a:lnSpc>
              <a:defRPr/>
            </a:pPr>
            <a:r>
              <a:rPr lang="en-US" sz="1800" dirty="0"/>
              <a:t>Cavity helium vessel  lugs needle bearings and housings installation</a:t>
            </a:r>
          </a:p>
          <a:p>
            <a:pPr lvl="1">
              <a:lnSpc>
                <a:spcPct val="90000"/>
              </a:lnSpc>
              <a:defRPr/>
            </a:pPr>
            <a:r>
              <a:rPr lang="en-US" sz="1800" dirty="0"/>
              <a:t>Various leak checks / pressure tests of the helium circuit</a:t>
            </a:r>
          </a:p>
          <a:p>
            <a:pPr lvl="1">
              <a:lnSpc>
                <a:spcPct val="90000"/>
              </a:lnSpc>
              <a:defRPr/>
            </a:pPr>
            <a:r>
              <a:rPr lang="en-US" sz="1800" dirty="0"/>
              <a:t>Various electrical and RF checks</a:t>
            </a:r>
          </a:p>
          <a:p>
            <a:endParaRPr lang="en-US" dirty="0"/>
          </a:p>
        </p:txBody>
      </p:sp>
    </p:spTree>
    <p:extLst>
      <p:ext uri="{BB962C8B-B14F-4D97-AF65-F5344CB8AC3E}">
        <p14:creationId xmlns:p14="http://schemas.microsoft.com/office/powerpoint/2010/main" val="7715252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0036" y="1319287"/>
            <a:ext cx="8103928" cy="4741014"/>
          </a:xfrm>
          <a:prstGeom prst="rect">
            <a:avLst/>
          </a:prstGeom>
        </p:spPr>
      </p:pic>
      <p:sp>
        <p:nvSpPr>
          <p:cNvPr id="4" name="Slide Number Placeholder 3"/>
          <p:cNvSpPr>
            <a:spLocks noGrp="1"/>
          </p:cNvSpPr>
          <p:nvPr>
            <p:ph type="sldNum" sz="quarter" idx="11"/>
          </p:nvPr>
        </p:nvSpPr>
        <p:spPr/>
        <p:txBody>
          <a:bodyPr/>
          <a:lstStyle/>
          <a:p>
            <a:fld id="{5BD36294-2849-48A8-8531-5354CF3095D2}" type="slidenum">
              <a:rPr lang="en-US" smtClean="0"/>
              <a:pPr/>
              <a:t>17</a:t>
            </a:fld>
            <a:endParaRPr lang="en-US" dirty="0"/>
          </a:p>
        </p:txBody>
      </p:sp>
      <p:sp>
        <p:nvSpPr>
          <p:cNvPr id="3" name="Title 2"/>
          <p:cNvSpPr>
            <a:spLocks noGrp="1"/>
          </p:cNvSpPr>
          <p:nvPr>
            <p:ph type="title"/>
          </p:nvPr>
        </p:nvSpPr>
        <p:spPr/>
        <p:txBody>
          <a:bodyPr/>
          <a:lstStyle/>
          <a:p>
            <a:r>
              <a:rPr lang="en-US" dirty="0"/>
              <a:t>LCLS-II </a:t>
            </a:r>
            <a:r>
              <a:rPr lang="en-US" dirty="0" smtClean="0"/>
              <a:t>Cold Mass Assembly II</a:t>
            </a:r>
            <a:endParaRPr lang="en-US" dirty="0"/>
          </a:p>
        </p:txBody>
      </p:sp>
      <p:cxnSp>
        <p:nvCxnSpPr>
          <p:cNvPr id="8" name="Straight Arrow Connector 7"/>
          <p:cNvCxnSpPr/>
          <p:nvPr/>
        </p:nvCxnSpPr>
        <p:spPr>
          <a:xfrm>
            <a:off x="7747381" y="2520290"/>
            <a:ext cx="315242" cy="160643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32812" y="2150958"/>
            <a:ext cx="2060812" cy="646331"/>
          </a:xfrm>
          <a:prstGeom prst="rect">
            <a:avLst/>
          </a:prstGeom>
          <a:noFill/>
        </p:spPr>
        <p:txBody>
          <a:bodyPr wrap="square" rtlCol="0">
            <a:spAutoFit/>
          </a:bodyPr>
          <a:lstStyle/>
          <a:p>
            <a:r>
              <a:rPr lang="en-US" dirty="0" smtClean="0"/>
              <a:t>Cold Mass </a:t>
            </a:r>
            <a:r>
              <a:rPr lang="en-US" dirty="0" err="1" smtClean="0"/>
              <a:t>Assy</a:t>
            </a:r>
            <a:r>
              <a:rPr lang="en-US" dirty="0" smtClean="0"/>
              <a:t> (10 kips)</a:t>
            </a:r>
            <a:endParaRPr lang="en-US" dirty="0"/>
          </a:p>
        </p:txBody>
      </p:sp>
      <p:cxnSp>
        <p:nvCxnSpPr>
          <p:cNvPr id="10" name="Straight Arrow Connector 9"/>
          <p:cNvCxnSpPr/>
          <p:nvPr/>
        </p:nvCxnSpPr>
        <p:spPr>
          <a:xfrm flipH="1">
            <a:off x="4993419" y="1688619"/>
            <a:ext cx="916063" cy="14018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067300" y="1319287"/>
            <a:ext cx="2298509" cy="369332"/>
          </a:xfrm>
          <a:prstGeom prst="rect">
            <a:avLst/>
          </a:prstGeom>
          <a:noFill/>
        </p:spPr>
        <p:txBody>
          <a:bodyPr wrap="square" rtlCol="0">
            <a:spAutoFit/>
          </a:bodyPr>
          <a:lstStyle/>
          <a:p>
            <a:r>
              <a:rPr lang="en-US" dirty="0" smtClean="0"/>
              <a:t>“Four-Post” Fixture</a:t>
            </a:r>
            <a:endParaRPr lang="en-US" dirty="0"/>
          </a:p>
        </p:txBody>
      </p:sp>
      <p:cxnSp>
        <p:nvCxnSpPr>
          <p:cNvPr id="12" name="Straight Arrow Connector 11"/>
          <p:cNvCxnSpPr/>
          <p:nvPr/>
        </p:nvCxnSpPr>
        <p:spPr>
          <a:xfrm>
            <a:off x="2035534" y="1828800"/>
            <a:ext cx="818984" cy="42141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06884" y="1396981"/>
            <a:ext cx="1780465" cy="646331"/>
          </a:xfrm>
          <a:prstGeom prst="rect">
            <a:avLst/>
          </a:prstGeom>
          <a:noFill/>
        </p:spPr>
        <p:txBody>
          <a:bodyPr wrap="square" rtlCol="0">
            <a:spAutoFit/>
          </a:bodyPr>
          <a:lstStyle/>
          <a:p>
            <a:r>
              <a:rPr lang="en-US" dirty="0" smtClean="0"/>
              <a:t>Existing JLab Rail Systems</a:t>
            </a:r>
            <a:endParaRPr lang="en-US" dirty="0"/>
          </a:p>
        </p:txBody>
      </p:sp>
      <p:sp>
        <p:nvSpPr>
          <p:cNvPr id="14" name="Footer Placeholder 11"/>
          <p:cNvSpPr>
            <a:spLocks noGrp="1"/>
          </p:cNvSpPr>
          <p:nvPr>
            <p:ph type="ftr" sz="quarter" idx="13"/>
          </p:nvPr>
        </p:nvSpPr>
        <p:spPr>
          <a:xfrm>
            <a:off x="445472" y="6400800"/>
            <a:ext cx="4431328" cy="314326"/>
          </a:xfrm>
          <a:prstGeom prst="rect">
            <a:avLst/>
          </a:prstGeom>
        </p:spPr>
        <p:txBody>
          <a:bodyPr/>
          <a:lstStyle>
            <a:lvl1pPr algn="l">
              <a:defRPr sz="1100" b="0">
                <a:solidFill>
                  <a:schemeClr val="tx1"/>
                </a:solidFill>
              </a:defRPr>
            </a:lvl1pPr>
          </a:lstStyle>
          <a:p>
            <a:r>
              <a:rPr lang="en-US" dirty="0" smtClean="0">
                <a:solidFill>
                  <a:srgbClr val="000000"/>
                </a:solidFill>
              </a:rPr>
              <a:t>LCLS-II Production Readiness Review, 13-14 September, 2016</a:t>
            </a:r>
            <a:endParaRPr lang="en-US" dirty="0">
              <a:solidFill>
                <a:srgbClr val="000000"/>
              </a:solidFill>
            </a:endParaRPr>
          </a:p>
        </p:txBody>
      </p:sp>
    </p:spTree>
    <p:extLst>
      <p:ext uri="{BB962C8B-B14F-4D97-AF65-F5344CB8AC3E}">
        <p14:creationId xmlns:p14="http://schemas.microsoft.com/office/powerpoint/2010/main" val="18895868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5BD36294-2849-48A8-8531-5354CF3095D2}" type="slidenum">
              <a:rPr lang="en-US" smtClean="0"/>
              <a:pPr/>
              <a:t>18</a:t>
            </a:fld>
            <a:endParaRPr lang="en-US" dirty="0"/>
          </a:p>
        </p:txBody>
      </p:sp>
      <p:sp>
        <p:nvSpPr>
          <p:cNvPr id="3" name="Title 2"/>
          <p:cNvSpPr>
            <a:spLocks noGrp="1"/>
          </p:cNvSpPr>
          <p:nvPr>
            <p:ph type="title"/>
          </p:nvPr>
        </p:nvSpPr>
        <p:spPr/>
        <p:txBody>
          <a:bodyPr/>
          <a:lstStyle/>
          <a:p>
            <a:r>
              <a:rPr lang="en-US" dirty="0"/>
              <a:t>LCLS-II </a:t>
            </a:r>
            <a:r>
              <a:rPr lang="en-US" dirty="0" smtClean="0"/>
              <a:t>Cold Mass Spreader Bar Installed</a:t>
            </a:r>
            <a:endParaRPr lang="en-US" dirty="0"/>
          </a:p>
        </p:txBody>
      </p:sp>
      <p:sp>
        <p:nvSpPr>
          <p:cNvPr id="5" name="Footer Placeholder 11"/>
          <p:cNvSpPr>
            <a:spLocks noGrp="1"/>
          </p:cNvSpPr>
          <p:nvPr>
            <p:ph type="ftr" sz="quarter" idx="13"/>
          </p:nvPr>
        </p:nvSpPr>
        <p:spPr>
          <a:xfrm>
            <a:off x="445472" y="6400800"/>
            <a:ext cx="4431328" cy="314326"/>
          </a:xfrm>
          <a:prstGeom prst="rect">
            <a:avLst/>
          </a:prstGeom>
        </p:spPr>
        <p:txBody>
          <a:bodyPr/>
          <a:lstStyle>
            <a:lvl1pPr algn="l">
              <a:defRPr sz="1100" b="0">
                <a:solidFill>
                  <a:schemeClr val="tx1"/>
                </a:solidFill>
              </a:defRPr>
            </a:lvl1pPr>
          </a:lstStyle>
          <a:p>
            <a:r>
              <a:rPr lang="en-US" dirty="0" smtClean="0">
                <a:solidFill>
                  <a:srgbClr val="000000"/>
                </a:solidFill>
              </a:rPr>
              <a:t>LCLS-II Production Readiness Review, 13-14 September, 2016</a:t>
            </a:r>
            <a:endParaRPr lang="en-US" dirty="0">
              <a:solidFill>
                <a:srgbClr val="00000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800" y="1295400"/>
            <a:ext cx="7491818"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87255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5BD36294-2849-48A8-8531-5354CF3095D2}" type="slidenum">
              <a:rPr lang="en-US" smtClean="0"/>
              <a:pPr/>
              <a:t>19</a:t>
            </a:fld>
            <a:endParaRPr lang="en-US" dirty="0"/>
          </a:p>
        </p:txBody>
      </p:sp>
      <p:sp>
        <p:nvSpPr>
          <p:cNvPr id="3" name="Title 2"/>
          <p:cNvSpPr>
            <a:spLocks noGrp="1"/>
          </p:cNvSpPr>
          <p:nvPr>
            <p:ph type="title"/>
          </p:nvPr>
        </p:nvSpPr>
        <p:spPr/>
        <p:txBody>
          <a:bodyPr/>
          <a:lstStyle/>
          <a:p>
            <a:r>
              <a:rPr lang="en-US" sz="3600" dirty="0" smtClean="0">
                <a:solidFill>
                  <a:srgbClr val="A4001D"/>
                </a:solidFill>
              </a:rPr>
              <a:t>Vacuum Vessel and Final Assembly</a:t>
            </a:r>
            <a:endParaRPr lang="en-US" dirty="0"/>
          </a:p>
        </p:txBody>
      </p:sp>
      <p:sp>
        <p:nvSpPr>
          <p:cNvPr id="5" name="Content Placeholder 4"/>
          <p:cNvSpPr>
            <a:spLocks noGrp="1"/>
          </p:cNvSpPr>
          <p:nvPr>
            <p:ph sz="quarter" idx="14"/>
          </p:nvPr>
        </p:nvSpPr>
        <p:spPr>
          <a:xfrm>
            <a:off x="309239" y="1282321"/>
            <a:ext cx="3886200" cy="5065522"/>
          </a:xfrm>
          <a:prstGeom prst="rect">
            <a:avLst/>
          </a:prstGeom>
        </p:spPr>
        <p:txBody>
          <a:bodyPr>
            <a:normAutofit/>
          </a:bodyPr>
          <a:lstStyle/>
          <a:p>
            <a:pPr>
              <a:lnSpc>
                <a:spcPct val="100000"/>
              </a:lnSpc>
            </a:pPr>
            <a:r>
              <a:rPr lang="en-US" b="1" dirty="0" smtClean="0">
                <a:solidFill>
                  <a:srgbClr val="A4001D"/>
                </a:solidFill>
                <a:ea typeface="+mj-ea"/>
              </a:rPr>
              <a:t>Vacuum </a:t>
            </a:r>
            <a:r>
              <a:rPr lang="en-US" b="1" dirty="0">
                <a:solidFill>
                  <a:srgbClr val="A4001D"/>
                </a:solidFill>
                <a:ea typeface="+mj-ea"/>
              </a:rPr>
              <a:t>Vessel Primary </a:t>
            </a:r>
            <a:r>
              <a:rPr lang="en-US" b="1" dirty="0" smtClean="0">
                <a:solidFill>
                  <a:srgbClr val="A4001D"/>
                </a:solidFill>
                <a:ea typeface="+mj-ea"/>
              </a:rPr>
              <a:t>Tasks</a:t>
            </a:r>
          </a:p>
          <a:p>
            <a:pPr lvl="1">
              <a:lnSpc>
                <a:spcPct val="100000"/>
              </a:lnSpc>
            </a:pPr>
            <a:r>
              <a:rPr lang="en-US" altLang="en-US" sz="2000" dirty="0" smtClean="0"/>
              <a:t>Install </a:t>
            </a:r>
            <a:r>
              <a:rPr lang="en-US" altLang="en-US" sz="2000" dirty="0"/>
              <a:t>and weld </a:t>
            </a:r>
            <a:r>
              <a:rPr lang="en-US" altLang="en-US" sz="2000" dirty="0" smtClean="0"/>
              <a:t>50K </a:t>
            </a:r>
            <a:r>
              <a:rPr lang="en-US" altLang="en-US" sz="2000" dirty="0"/>
              <a:t>shields</a:t>
            </a:r>
          </a:p>
          <a:p>
            <a:pPr lvl="1">
              <a:lnSpc>
                <a:spcPct val="100000"/>
              </a:lnSpc>
            </a:pPr>
            <a:r>
              <a:rPr lang="en-US" altLang="en-US" sz="2000" dirty="0"/>
              <a:t>Lay and wrap 30 layers of MLI</a:t>
            </a:r>
          </a:p>
          <a:p>
            <a:pPr lvl="1">
              <a:lnSpc>
                <a:spcPct val="100000"/>
              </a:lnSpc>
            </a:pPr>
            <a:r>
              <a:rPr lang="en-US" altLang="en-US" sz="2000" dirty="0"/>
              <a:t>Trim insulations around main couplers, magnet and cold mass support posts</a:t>
            </a:r>
          </a:p>
          <a:p>
            <a:pPr lvl="1">
              <a:lnSpc>
                <a:spcPct val="100000"/>
              </a:lnSpc>
            </a:pPr>
            <a:r>
              <a:rPr lang="en-US" altLang="en-US" sz="2000" dirty="0"/>
              <a:t>Slide vacuum vessel onto the cold mass</a:t>
            </a:r>
          </a:p>
          <a:p>
            <a:pPr lvl="1">
              <a:lnSpc>
                <a:spcPct val="100000"/>
              </a:lnSpc>
            </a:pPr>
            <a:r>
              <a:rPr lang="en-US" altLang="en-US" sz="2000" dirty="0"/>
              <a:t>Align cold mass to the vacuum vessel (laser tracker)</a:t>
            </a:r>
          </a:p>
          <a:p>
            <a:pPr marL="342900" indent="-342900">
              <a:buFont typeface="Arial" panose="020B0604020202020204" pitchFamily="34" charset="0"/>
              <a:buChar char="•"/>
            </a:pPr>
            <a:endParaRPr lang="en-US" sz="2000" b="1" dirty="0">
              <a:solidFill>
                <a:srgbClr val="A4001D"/>
              </a:solidFill>
              <a:ea typeface="+mj-ea"/>
            </a:endParaRPr>
          </a:p>
        </p:txBody>
      </p:sp>
      <p:sp>
        <p:nvSpPr>
          <p:cNvPr id="7" name="Content Placeholder 5"/>
          <p:cNvSpPr>
            <a:spLocks noGrp="1"/>
          </p:cNvSpPr>
          <p:nvPr>
            <p:ph sz="quarter" idx="15"/>
          </p:nvPr>
        </p:nvSpPr>
        <p:spPr>
          <a:xfrm>
            <a:off x="4220592" y="1286760"/>
            <a:ext cx="4800600" cy="5037840"/>
          </a:xfrm>
          <a:prstGeom prst="rect">
            <a:avLst/>
          </a:prstGeom>
        </p:spPr>
        <p:txBody>
          <a:bodyPr>
            <a:normAutofit fontScale="70000" lnSpcReduction="20000"/>
          </a:bodyPr>
          <a:lstStyle/>
          <a:p>
            <a:r>
              <a:rPr lang="en-US" sz="3400" b="1" dirty="0" smtClean="0">
                <a:solidFill>
                  <a:srgbClr val="A4001D"/>
                </a:solidFill>
              </a:rPr>
              <a:t>Final Assembly Primary </a:t>
            </a:r>
            <a:r>
              <a:rPr lang="en-US" sz="3400" b="1" dirty="0">
                <a:solidFill>
                  <a:srgbClr val="A4001D"/>
                </a:solidFill>
              </a:rPr>
              <a:t>Tasks</a:t>
            </a:r>
          </a:p>
          <a:p>
            <a:pPr lvl="1">
              <a:defRPr/>
            </a:pPr>
            <a:r>
              <a:rPr lang="en-US" altLang="en-US" sz="2600" dirty="0"/>
              <a:t>Weld JT/Cooldown </a:t>
            </a:r>
            <a:r>
              <a:rPr lang="en-US" altLang="en-US" sz="2600" dirty="0" smtClean="0"/>
              <a:t>valves</a:t>
            </a:r>
          </a:p>
          <a:p>
            <a:pPr lvl="1"/>
            <a:r>
              <a:rPr lang="en-US" altLang="en-US" sz="2600" dirty="0"/>
              <a:t>X-ray </a:t>
            </a:r>
            <a:r>
              <a:rPr lang="en-US" altLang="en-US" sz="2600" dirty="0" smtClean="0"/>
              <a:t>of final welds</a:t>
            </a:r>
            <a:endParaRPr lang="en-US" altLang="en-US" sz="2600" dirty="0"/>
          </a:p>
          <a:p>
            <a:pPr lvl="1">
              <a:defRPr/>
            </a:pPr>
            <a:r>
              <a:rPr lang="en-US" sz="2600" dirty="0" smtClean="0"/>
              <a:t>Install </a:t>
            </a:r>
            <a:r>
              <a:rPr lang="en-US" sz="2600" dirty="0"/>
              <a:t>warm part of the main power couplers + RF Waveguides</a:t>
            </a:r>
          </a:p>
          <a:p>
            <a:pPr lvl="1">
              <a:defRPr/>
            </a:pPr>
            <a:r>
              <a:rPr lang="en-US" sz="2600" dirty="0"/>
              <a:t>Route &amp; terminate  instrumentations wires and RF cables to the feedthrough flanges on the vacuum vessel</a:t>
            </a:r>
          </a:p>
          <a:p>
            <a:pPr lvl="1">
              <a:defRPr/>
            </a:pPr>
            <a:r>
              <a:rPr lang="en-US" sz="2600" dirty="0"/>
              <a:t>Install warm end coupler vacuum/pumping lines</a:t>
            </a:r>
          </a:p>
          <a:p>
            <a:pPr lvl="1">
              <a:defRPr/>
            </a:pPr>
            <a:r>
              <a:rPr lang="en-US" sz="2600" dirty="0"/>
              <a:t>Pump down and leak check warm end coupler vacuum </a:t>
            </a:r>
          </a:p>
          <a:p>
            <a:pPr lvl="1">
              <a:defRPr/>
            </a:pPr>
            <a:r>
              <a:rPr lang="en-US" sz="2600" dirty="0"/>
              <a:t>Pump down and leak check beamline vacuum</a:t>
            </a:r>
          </a:p>
          <a:p>
            <a:pPr lvl="1">
              <a:defRPr/>
            </a:pPr>
            <a:r>
              <a:rPr lang="en-US" sz="2600" dirty="0"/>
              <a:t>Pump down and leak check insulating vacuum</a:t>
            </a:r>
          </a:p>
          <a:p>
            <a:pPr lvl="1">
              <a:defRPr/>
            </a:pPr>
            <a:r>
              <a:rPr lang="en-US" sz="2600" b="1" dirty="0">
                <a:solidFill>
                  <a:srgbClr val="0070C0"/>
                </a:solidFill>
              </a:rPr>
              <a:t>Install End Cans and Prep for CM </a:t>
            </a:r>
            <a:r>
              <a:rPr lang="en-US" sz="2600" b="1" dirty="0" smtClean="0">
                <a:solidFill>
                  <a:srgbClr val="0070C0"/>
                </a:solidFill>
              </a:rPr>
              <a:t>Test</a:t>
            </a:r>
            <a:endParaRPr lang="en-US" sz="2600" dirty="0"/>
          </a:p>
          <a:p>
            <a:endParaRPr lang="en-US" dirty="0"/>
          </a:p>
        </p:txBody>
      </p:sp>
    </p:spTree>
    <p:extLst>
      <p:ext uri="{BB962C8B-B14F-4D97-AF65-F5344CB8AC3E}">
        <p14:creationId xmlns:p14="http://schemas.microsoft.com/office/powerpoint/2010/main" val="3134810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6669" y="1295400"/>
            <a:ext cx="8262351" cy="3830279"/>
          </a:xfrm>
          <a:prstGeom prst="rect">
            <a:avLst/>
          </a:prstGeom>
          <a:noFill/>
        </p:spPr>
        <p:txBody>
          <a:bodyPr wrap="square" rtlCol="0">
            <a:spAutoFit/>
          </a:bodyPr>
          <a:lstStyle/>
          <a:p>
            <a:pPr marL="342900" lvl="0" indent="-342900">
              <a:lnSpc>
                <a:spcPct val="120000"/>
              </a:lnSpc>
              <a:spcAft>
                <a:spcPts val="300"/>
              </a:spcAft>
              <a:buClr>
                <a:srgbClr val="981E32"/>
              </a:buClr>
              <a:buFont typeface="Arial" pitchFamily="34" charset="0"/>
              <a:buChar char="•"/>
            </a:pPr>
            <a:r>
              <a:rPr lang="en-US" sz="2800" dirty="0" smtClean="0">
                <a:solidFill>
                  <a:srgbClr val="000000"/>
                </a:solidFill>
                <a:latin typeface="Arial" pitchFamily="34" charset="0"/>
                <a:cs typeface="Arial" pitchFamily="34" charset="0"/>
              </a:rPr>
              <a:t>Scope of Work for </a:t>
            </a:r>
            <a:r>
              <a:rPr lang="en-US" sz="2800" dirty="0" err="1" smtClean="0">
                <a:solidFill>
                  <a:srgbClr val="000000"/>
                </a:solidFill>
                <a:latin typeface="Arial" pitchFamily="34" charset="0"/>
                <a:cs typeface="Arial" pitchFamily="34" charset="0"/>
              </a:rPr>
              <a:t>Cryomodule</a:t>
            </a:r>
            <a:r>
              <a:rPr lang="en-US" sz="2800" dirty="0" smtClean="0">
                <a:solidFill>
                  <a:srgbClr val="000000"/>
                </a:solidFill>
                <a:latin typeface="Arial" pitchFamily="34" charset="0"/>
                <a:cs typeface="Arial" pitchFamily="34" charset="0"/>
              </a:rPr>
              <a:t> Assembly</a:t>
            </a:r>
          </a:p>
          <a:p>
            <a:pPr marL="342900" lvl="0" indent="-342900">
              <a:lnSpc>
                <a:spcPct val="120000"/>
              </a:lnSpc>
              <a:spcAft>
                <a:spcPts val="300"/>
              </a:spcAft>
              <a:buClr>
                <a:srgbClr val="981E32"/>
              </a:buClr>
              <a:buFont typeface="Arial" pitchFamily="34" charset="0"/>
              <a:buChar char="•"/>
            </a:pPr>
            <a:r>
              <a:rPr lang="en-US" sz="2800" dirty="0" smtClean="0">
                <a:solidFill>
                  <a:srgbClr val="000000"/>
                </a:solidFill>
                <a:latin typeface="Arial" pitchFamily="34" charset="0"/>
                <a:cs typeface="Arial" pitchFamily="34" charset="0"/>
              </a:rPr>
              <a:t>Plan / Schedule for multiple assembly lines required for </a:t>
            </a:r>
            <a:r>
              <a:rPr lang="en-US" sz="2800" dirty="0" err="1" smtClean="0">
                <a:solidFill>
                  <a:srgbClr val="000000"/>
                </a:solidFill>
                <a:latin typeface="Arial" pitchFamily="34" charset="0"/>
                <a:cs typeface="Arial" pitchFamily="34" charset="0"/>
              </a:rPr>
              <a:t>Cryomodule</a:t>
            </a:r>
            <a:r>
              <a:rPr lang="en-US" sz="2800" dirty="0" smtClean="0">
                <a:solidFill>
                  <a:srgbClr val="000000"/>
                </a:solidFill>
                <a:latin typeface="Arial" pitchFamily="34" charset="0"/>
                <a:cs typeface="Arial" pitchFamily="34" charset="0"/>
              </a:rPr>
              <a:t> production</a:t>
            </a:r>
          </a:p>
          <a:p>
            <a:pPr marL="342900" lvl="0" indent="-342900">
              <a:lnSpc>
                <a:spcPct val="120000"/>
              </a:lnSpc>
              <a:spcAft>
                <a:spcPts val="300"/>
              </a:spcAft>
              <a:buClr>
                <a:srgbClr val="981E32"/>
              </a:buClr>
              <a:buFont typeface="Arial" pitchFamily="34" charset="0"/>
              <a:buChar char="•"/>
            </a:pPr>
            <a:r>
              <a:rPr lang="en-US" sz="2800" dirty="0" smtClean="0">
                <a:solidFill>
                  <a:srgbClr val="000000"/>
                </a:solidFill>
                <a:latin typeface="Arial" pitchFamily="34" charset="0"/>
                <a:cs typeface="Arial" pitchFamily="34" charset="0"/>
              </a:rPr>
              <a:t>Staffing for Production</a:t>
            </a:r>
          </a:p>
          <a:p>
            <a:pPr marL="342900" lvl="0" indent="-342900">
              <a:lnSpc>
                <a:spcPct val="120000"/>
              </a:lnSpc>
              <a:spcAft>
                <a:spcPts val="300"/>
              </a:spcAft>
              <a:buClr>
                <a:srgbClr val="981E32"/>
              </a:buClr>
              <a:buFont typeface="Arial" pitchFamily="34" charset="0"/>
              <a:buChar char="•"/>
            </a:pPr>
            <a:r>
              <a:rPr lang="en-US" sz="2800" dirty="0" smtClean="0">
                <a:solidFill>
                  <a:srgbClr val="000000"/>
                </a:solidFill>
                <a:latin typeface="Arial" pitchFamily="34" charset="0"/>
                <a:cs typeface="Arial" pitchFamily="34" charset="0"/>
              </a:rPr>
              <a:t>Supply Chains</a:t>
            </a:r>
          </a:p>
          <a:p>
            <a:pPr marL="342900" lvl="0" indent="-342900">
              <a:lnSpc>
                <a:spcPct val="120000"/>
              </a:lnSpc>
              <a:spcAft>
                <a:spcPts val="300"/>
              </a:spcAft>
              <a:buClr>
                <a:srgbClr val="981E32"/>
              </a:buClr>
              <a:buFont typeface="Arial" pitchFamily="34" charset="0"/>
              <a:buChar char="•"/>
            </a:pPr>
            <a:r>
              <a:rPr lang="en-US" sz="2800" dirty="0" smtClean="0">
                <a:solidFill>
                  <a:srgbClr val="000000"/>
                </a:solidFill>
                <a:latin typeface="Arial" pitchFamily="34" charset="0"/>
                <a:cs typeface="Arial" pitchFamily="34" charset="0"/>
              </a:rPr>
              <a:t>Work Control Documents for Assembly Task</a:t>
            </a:r>
          </a:p>
          <a:p>
            <a:pPr marL="342900" lvl="0" indent="-342900">
              <a:lnSpc>
                <a:spcPct val="120000"/>
              </a:lnSpc>
              <a:spcAft>
                <a:spcPts val="300"/>
              </a:spcAft>
              <a:buClr>
                <a:srgbClr val="981E32"/>
              </a:buClr>
              <a:buFont typeface="Arial" pitchFamily="34" charset="0"/>
              <a:buChar char="•"/>
            </a:pPr>
            <a:endParaRPr lang="en-US" sz="2400" dirty="0">
              <a:solidFill>
                <a:srgbClr val="000000"/>
              </a:solidFill>
              <a:latin typeface="Arial" pitchFamily="34" charset="0"/>
              <a:cs typeface="Arial" pitchFamily="34" charset="0"/>
            </a:endParaRPr>
          </a:p>
        </p:txBody>
      </p:sp>
      <p:sp>
        <p:nvSpPr>
          <p:cNvPr id="4" name="Title 3"/>
          <p:cNvSpPr>
            <a:spLocks noGrp="1"/>
          </p:cNvSpPr>
          <p:nvPr>
            <p:ph type="title"/>
          </p:nvPr>
        </p:nvSpPr>
        <p:spPr/>
        <p:txBody>
          <a:bodyPr/>
          <a:lstStyle/>
          <a:p>
            <a:r>
              <a:rPr lang="en-US" dirty="0" smtClean="0"/>
              <a:t>Outline</a:t>
            </a:r>
            <a:endParaRPr lang="en-US" dirty="0"/>
          </a:p>
        </p:txBody>
      </p:sp>
      <p:sp>
        <p:nvSpPr>
          <p:cNvPr id="8" name="Slide Number Placeholder 1"/>
          <p:cNvSpPr>
            <a:spLocks noGrp="1"/>
          </p:cNvSpPr>
          <p:nvPr>
            <p:ph type="sldNum" sz="quarter" idx="11"/>
          </p:nvPr>
        </p:nvSpPr>
        <p:spPr>
          <a:xfrm>
            <a:off x="8566150" y="6318251"/>
            <a:ext cx="318932" cy="539750"/>
          </a:xfrm>
        </p:spPr>
        <p:txBody>
          <a:bodyPr/>
          <a:lstStyle/>
          <a:p>
            <a:r>
              <a:rPr lang="en-US" dirty="0" smtClean="0">
                <a:solidFill>
                  <a:srgbClr val="000000"/>
                </a:solidFill>
              </a:rPr>
              <a:t>3</a:t>
            </a:r>
            <a:endParaRPr lang="en-US" dirty="0">
              <a:solidFill>
                <a:srgbClr val="000000"/>
              </a:solidFill>
            </a:endParaRPr>
          </a:p>
        </p:txBody>
      </p:sp>
      <p:sp>
        <p:nvSpPr>
          <p:cNvPr id="5" name="Footer Placeholder 11"/>
          <p:cNvSpPr>
            <a:spLocks noGrp="1"/>
          </p:cNvSpPr>
          <p:nvPr>
            <p:ph type="ftr" sz="quarter" idx="13"/>
          </p:nvPr>
        </p:nvSpPr>
        <p:spPr>
          <a:xfrm>
            <a:off x="445472" y="6400800"/>
            <a:ext cx="4431328" cy="314326"/>
          </a:xfrm>
          <a:prstGeom prst="rect">
            <a:avLst/>
          </a:prstGeom>
        </p:spPr>
        <p:txBody>
          <a:bodyPr/>
          <a:lstStyle>
            <a:lvl1pPr algn="l">
              <a:defRPr sz="1100" b="0">
                <a:solidFill>
                  <a:schemeClr val="tx1"/>
                </a:solidFill>
              </a:defRPr>
            </a:lvl1pPr>
          </a:lstStyle>
          <a:p>
            <a:r>
              <a:rPr lang="en-US" dirty="0" smtClean="0">
                <a:solidFill>
                  <a:srgbClr val="000000"/>
                </a:solidFill>
              </a:rPr>
              <a:t>LCLS-II Production Readiness Review, 13-14 September, 2016</a:t>
            </a:r>
            <a:endParaRPr lang="en-US" dirty="0">
              <a:solidFill>
                <a:srgbClr val="000000"/>
              </a:solidFill>
            </a:endParaRPr>
          </a:p>
        </p:txBody>
      </p:sp>
    </p:spTree>
    <p:extLst>
      <p:ext uri="{BB962C8B-B14F-4D97-AF65-F5344CB8AC3E}">
        <p14:creationId xmlns:p14="http://schemas.microsoft.com/office/powerpoint/2010/main" val="6951591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5BD36294-2849-48A8-8531-5354CF3095D2}" type="slidenum">
              <a:rPr lang="en-US" smtClean="0"/>
              <a:pPr/>
              <a:t>20</a:t>
            </a:fld>
            <a:endParaRPr lang="en-US" dirty="0"/>
          </a:p>
        </p:txBody>
      </p:sp>
      <p:sp>
        <p:nvSpPr>
          <p:cNvPr id="2" name="Title 1"/>
          <p:cNvSpPr>
            <a:spLocks noGrp="1"/>
          </p:cNvSpPr>
          <p:nvPr>
            <p:ph type="title"/>
          </p:nvPr>
        </p:nvSpPr>
        <p:spPr/>
        <p:txBody>
          <a:bodyPr/>
          <a:lstStyle/>
          <a:p>
            <a:r>
              <a:rPr lang="en-US" sz="4000" b="1" dirty="0" err="1" smtClean="0"/>
              <a:t>JLab</a:t>
            </a:r>
            <a:r>
              <a:rPr lang="en-US" sz="4000" b="1" dirty="0" smtClean="0"/>
              <a:t> Cantilever System</a:t>
            </a:r>
            <a:endParaRPr lang="en-US" sz="4000" b="1" dirty="0"/>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16484" y="1342843"/>
            <a:ext cx="4370316" cy="2136164"/>
          </a:xfrm>
          <a:prstGeom prst="rect">
            <a:avLst/>
          </a:prstGeom>
        </p:spPr>
      </p:pic>
      <p:pic>
        <p:nvPicPr>
          <p:cNvPr id="4099" name="Picture 3" descr="M:\asd\asddata\CryomoduleAssembly\pictures\LCLS\CM Area\DSC_0222.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63326" y="1704806"/>
            <a:ext cx="3244132" cy="380730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asd\asddata\CryomoduleAssembly\pictures\LCLS\CM Area\DSC_0230.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029200" y="3586266"/>
            <a:ext cx="2623929" cy="2568211"/>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11"/>
          <p:cNvSpPr>
            <a:spLocks noGrp="1"/>
          </p:cNvSpPr>
          <p:nvPr>
            <p:ph type="ftr" sz="quarter" idx="13"/>
          </p:nvPr>
        </p:nvSpPr>
        <p:spPr>
          <a:xfrm>
            <a:off x="445472" y="6400800"/>
            <a:ext cx="4431328" cy="314326"/>
          </a:xfrm>
          <a:prstGeom prst="rect">
            <a:avLst/>
          </a:prstGeom>
        </p:spPr>
        <p:txBody>
          <a:bodyPr/>
          <a:lstStyle>
            <a:lvl1pPr algn="l">
              <a:defRPr sz="1100" b="0">
                <a:solidFill>
                  <a:schemeClr val="tx1"/>
                </a:solidFill>
              </a:defRPr>
            </a:lvl1pPr>
          </a:lstStyle>
          <a:p>
            <a:r>
              <a:rPr lang="en-US" dirty="0" smtClean="0">
                <a:solidFill>
                  <a:srgbClr val="000000"/>
                </a:solidFill>
              </a:rPr>
              <a:t>LCLS-II Production Readiness Review, 13-14 September, 2016</a:t>
            </a:r>
            <a:endParaRPr lang="en-US" dirty="0">
              <a:solidFill>
                <a:srgbClr val="000000"/>
              </a:solidFill>
            </a:endParaRPr>
          </a:p>
        </p:txBody>
      </p:sp>
    </p:spTree>
    <p:extLst>
      <p:ext uri="{BB962C8B-B14F-4D97-AF65-F5344CB8AC3E}">
        <p14:creationId xmlns:p14="http://schemas.microsoft.com/office/powerpoint/2010/main" val="28440692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5BD36294-2849-48A8-8531-5354CF3095D2}" type="slidenum">
              <a:rPr lang="en-US" smtClean="0"/>
              <a:pPr/>
              <a:t>21</a:t>
            </a:fld>
            <a:endParaRPr lang="en-US" dirty="0"/>
          </a:p>
        </p:txBody>
      </p:sp>
      <p:sp>
        <p:nvSpPr>
          <p:cNvPr id="6" name="Title 5"/>
          <p:cNvSpPr>
            <a:spLocks noGrp="1"/>
          </p:cNvSpPr>
          <p:nvPr>
            <p:ph type="title"/>
          </p:nvPr>
        </p:nvSpPr>
        <p:spPr/>
        <p:txBody>
          <a:bodyPr/>
          <a:lstStyle/>
          <a:p>
            <a:r>
              <a:rPr lang="en-US" sz="3600" dirty="0">
                <a:solidFill>
                  <a:srgbClr val="A4001D"/>
                </a:solidFill>
              </a:rPr>
              <a:t>LCLS II </a:t>
            </a:r>
            <a:r>
              <a:rPr lang="en-US" sz="3600" dirty="0" err="1">
                <a:solidFill>
                  <a:srgbClr val="A4001D"/>
                </a:solidFill>
              </a:rPr>
              <a:t>Cryomodule</a:t>
            </a:r>
            <a:r>
              <a:rPr lang="en-US" sz="3600" dirty="0">
                <a:solidFill>
                  <a:srgbClr val="A4001D"/>
                </a:solidFill>
              </a:rPr>
              <a:t> Assembly </a:t>
            </a:r>
          </a:p>
        </p:txBody>
      </p:sp>
      <p:pic>
        <p:nvPicPr>
          <p:cNvPr id="5122" name="Picture 2" descr="M:\asd\asddata\CryomoduleAssembly\pictures\LCLS\CM Area\DSC_022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1277" y="1291338"/>
            <a:ext cx="7546217" cy="4998144"/>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11"/>
          <p:cNvSpPr>
            <a:spLocks noGrp="1"/>
          </p:cNvSpPr>
          <p:nvPr>
            <p:ph type="ftr" sz="quarter" idx="13"/>
          </p:nvPr>
        </p:nvSpPr>
        <p:spPr>
          <a:xfrm>
            <a:off x="445472" y="6400800"/>
            <a:ext cx="4431328" cy="314326"/>
          </a:xfrm>
          <a:prstGeom prst="rect">
            <a:avLst/>
          </a:prstGeom>
        </p:spPr>
        <p:txBody>
          <a:bodyPr/>
          <a:lstStyle>
            <a:lvl1pPr algn="l">
              <a:defRPr sz="1100" b="0">
                <a:solidFill>
                  <a:schemeClr val="tx1"/>
                </a:solidFill>
              </a:defRPr>
            </a:lvl1pPr>
          </a:lstStyle>
          <a:p>
            <a:r>
              <a:rPr lang="en-US" dirty="0" smtClean="0">
                <a:solidFill>
                  <a:srgbClr val="000000"/>
                </a:solidFill>
              </a:rPr>
              <a:t>LCLS-II Production Readiness Review, 13-14 September, 2016</a:t>
            </a:r>
            <a:endParaRPr lang="en-US" dirty="0">
              <a:solidFill>
                <a:srgbClr val="000000"/>
              </a:solidFill>
            </a:endParaRPr>
          </a:p>
        </p:txBody>
      </p:sp>
    </p:spTree>
    <p:extLst>
      <p:ext uri="{BB962C8B-B14F-4D97-AF65-F5344CB8AC3E}">
        <p14:creationId xmlns:p14="http://schemas.microsoft.com/office/powerpoint/2010/main" val="20744321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solidFill>
                  <a:srgbClr val="000000"/>
                </a:solidFill>
              </a:rPr>
              <a:pPr/>
              <a:t>22</a:t>
            </a:fld>
            <a:endParaRPr lang="en-US" dirty="0">
              <a:solidFill>
                <a:srgbClr val="000000"/>
              </a:solidFill>
            </a:endParaRPr>
          </a:p>
        </p:txBody>
      </p:sp>
      <p:sp>
        <p:nvSpPr>
          <p:cNvPr id="3" name="Title 2"/>
          <p:cNvSpPr>
            <a:spLocks noGrp="1"/>
          </p:cNvSpPr>
          <p:nvPr>
            <p:ph type="title"/>
          </p:nvPr>
        </p:nvSpPr>
        <p:spPr/>
        <p:txBody>
          <a:bodyPr/>
          <a:lstStyle/>
          <a:p>
            <a:r>
              <a:rPr lang="en-US" dirty="0" smtClean="0"/>
              <a:t>Magnetic Hygiene Program </a:t>
            </a:r>
            <a:endParaRPr lang="en-US" dirty="0"/>
          </a:p>
        </p:txBody>
      </p:sp>
      <p:sp>
        <p:nvSpPr>
          <p:cNvPr id="4" name="Rectangle 3"/>
          <p:cNvSpPr/>
          <p:nvPr/>
        </p:nvSpPr>
        <p:spPr>
          <a:xfrm>
            <a:off x="152400" y="1294369"/>
            <a:ext cx="8991600" cy="5293757"/>
          </a:xfrm>
          <a:prstGeom prst="rect">
            <a:avLst/>
          </a:prstGeom>
        </p:spPr>
        <p:txBody>
          <a:bodyPr wrap="square">
            <a:spAutoFit/>
          </a:bodyPr>
          <a:lstStyle/>
          <a:p>
            <a:pPr marL="285750" indent="-285750">
              <a:buFont typeface="Arial" panose="020B0604020202020204" pitchFamily="34" charset="0"/>
              <a:buChar char="•"/>
            </a:pPr>
            <a:r>
              <a:rPr lang="en-US" sz="2400" dirty="0" smtClean="0">
                <a:latin typeface="Calibri" panose="020F0502020204030204" pitchFamily="34" charset="0"/>
              </a:rPr>
              <a:t>Substitute materials with lower permeability</a:t>
            </a:r>
          </a:p>
          <a:p>
            <a:pPr marL="285750" indent="-285750">
              <a:buFont typeface="Arial" panose="020B0604020202020204" pitchFamily="34" charset="0"/>
              <a:buChar char="•"/>
            </a:pPr>
            <a:r>
              <a:rPr lang="en-US" sz="2400" dirty="0" smtClean="0">
                <a:latin typeface="Calibri" panose="020F0502020204030204" pitchFamily="34" charset="0"/>
              </a:rPr>
              <a:t>Check that parts are materials they are supposed to be</a:t>
            </a:r>
          </a:p>
          <a:p>
            <a:pPr marL="285750" indent="-285750">
              <a:buFont typeface="Arial" panose="020B0604020202020204" pitchFamily="34" charset="0"/>
              <a:buChar char="•"/>
            </a:pPr>
            <a:r>
              <a:rPr lang="en-US" sz="2400" dirty="0" smtClean="0">
                <a:latin typeface="Calibri" panose="020F0502020204030204" pitchFamily="34" charset="0"/>
              </a:rPr>
              <a:t>Measure magnetic fields on individual parts and demagnetize if needed</a:t>
            </a:r>
          </a:p>
          <a:p>
            <a:pPr marL="285750" indent="-285750">
              <a:buFont typeface="Arial" panose="020B0604020202020204" pitchFamily="34" charset="0"/>
              <a:buChar char="•"/>
            </a:pPr>
            <a:r>
              <a:rPr lang="en-US" sz="2400" dirty="0" smtClean="0">
                <a:latin typeface="Calibri" panose="020F0502020204030204" pitchFamily="34" charset="0"/>
              </a:rPr>
              <a:t>Set a spec, 10 G on contact, as the maximum for tooling used and follow it.</a:t>
            </a:r>
          </a:p>
          <a:p>
            <a:pPr marL="742950" lvl="1" indent="-285750">
              <a:buFont typeface="Arial" panose="020B0604020202020204" pitchFamily="34" charset="0"/>
              <a:buChar char="•"/>
            </a:pPr>
            <a:r>
              <a:rPr lang="en-US" sz="2000" dirty="0" smtClean="0">
                <a:latin typeface="Calibri" panose="020F0502020204030204" pitchFamily="34" charset="0"/>
              </a:rPr>
              <a:t>Measure tools before use and exchange or demagnetize if needed</a:t>
            </a:r>
          </a:p>
          <a:p>
            <a:pPr marL="285750" indent="-285750">
              <a:buFont typeface="Arial" panose="020B0604020202020204" pitchFamily="34" charset="0"/>
              <a:buChar char="•"/>
            </a:pPr>
            <a:r>
              <a:rPr lang="en-US" sz="2400" dirty="0" smtClean="0">
                <a:latin typeface="Calibri" panose="020F0502020204030204" pitchFamily="34" charset="0"/>
              </a:rPr>
              <a:t>Measure and map vacuum vessel magnetic field.  </a:t>
            </a:r>
            <a:endParaRPr lang="en-US" sz="2400" dirty="0">
              <a:latin typeface="Calibri" panose="020F0502020204030204" pitchFamily="34" charset="0"/>
            </a:endParaRPr>
          </a:p>
          <a:p>
            <a:pPr marL="742950" lvl="1" indent="-285750">
              <a:buFont typeface="Arial" panose="020B0604020202020204" pitchFamily="34" charset="0"/>
              <a:buChar char="•"/>
            </a:pPr>
            <a:r>
              <a:rPr lang="en-US" sz="2000" dirty="0" smtClean="0">
                <a:latin typeface="Calibri" panose="020F0502020204030204" pitchFamily="34" charset="0"/>
              </a:rPr>
              <a:t>Demagnetize using coils wound on vacuum vessel according to procedure</a:t>
            </a:r>
          </a:p>
          <a:p>
            <a:pPr marL="742950" lvl="1" indent="-285750">
              <a:buFont typeface="Arial" panose="020B0604020202020204" pitchFamily="34" charset="0"/>
              <a:buChar char="•"/>
            </a:pPr>
            <a:r>
              <a:rPr lang="en-US" sz="2000" dirty="0" smtClean="0">
                <a:latin typeface="Calibri" panose="020F0502020204030204" pitchFamily="34" charset="0"/>
              </a:rPr>
              <a:t>Verify performance of demagnetization procedure</a:t>
            </a:r>
          </a:p>
          <a:p>
            <a:pPr marL="285750" indent="-285750">
              <a:buFont typeface="Arial" panose="020B0604020202020204" pitchFamily="34" charset="0"/>
              <a:buChar char="•"/>
            </a:pPr>
            <a:r>
              <a:rPr lang="en-US" sz="2400" dirty="0" smtClean="0">
                <a:latin typeface="Calibri" panose="020F0502020204030204" pitchFamily="34" charset="0"/>
              </a:rPr>
              <a:t>Measure magnetometers at hold points through out the assembly process</a:t>
            </a:r>
          </a:p>
          <a:p>
            <a:pPr marL="285750" indent="-285750">
              <a:buFont typeface="Arial" panose="020B0604020202020204" pitchFamily="34" charset="0"/>
              <a:buChar char="•"/>
            </a:pPr>
            <a:r>
              <a:rPr lang="en-US" sz="2400" dirty="0" smtClean="0">
                <a:latin typeface="Calibri" panose="020F0502020204030204" pitchFamily="34" charset="0"/>
              </a:rPr>
              <a:t>Demagnetize finished </a:t>
            </a:r>
            <a:r>
              <a:rPr lang="en-US" sz="2400" dirty="0" err="1" smtClean="0">
                <a:latin typeface="Calibri" panose="020F0502020204030204" pitchFamily="34" charset="0"/>
              </a:rPr>
              <a:t>cryomodule</a:t>
            </a:r>
            <a:endParaRPr lang="en-US" sz="2400" dirty="0" smtClean="0">
              <a:latin typeface="Calibri" panose="020F0502020204030204" pitchFamily="34" charset="0"/>
            </a:endParaRPr>
          </a:p>
          <a:p>
            <a:pPr marL="742950" lvl="1" indent="-285750">
              <a:buFont typeface="Arial" panose="020B0604020202020204" pitchFamily="34" charset="0"/>
              <a:buChar char="•"/>
            </a:pPr>
            <a:r>
              <a:rPr lang="en-US" sz="2000" dirty="0" smtClean="0">
                <a:latin typeface="Calibri" panose="020F0502020204030204" pitchFamily="34" charset="0"/>
              </a:rPr>
              <a:t>Use magnetometer measurements to verify demagnetization procedure</a:t>
            </a:r>
            <a:r>
              <a:rPr lang="en-US" dirty="0"/>
              <a:t/>
            </a:r>
            <a:br>
              <a:rPr lang="en-US" dirty="0"/>
            </a:br>
            <a:endParaRPr lang="en-US" dirty="0"/>
          </a:p>
        </p:txBody>
      </p:sp>
    </p:spTree>
    <p:extLst>
      <p:ext uri="{BB962C8B-B14F-4D97-AF65-F5344CB8AC3E}">
        <p14:creationId xmlns:p14="http://schemas.microsoft.com/office/powerpoint/2010/main" val="7096236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solidFill>
                  <a:srgbClr val="000000"/>
                </a:solidFill>
              </a:rPr>
              <a:pPr/>
              <a:t>23</a:t>
            </a:fld>
            <a:endParaRPr lang="en-US" dirty="0">
              <a:solidFill>
                <a:srgbClr val="000000"/>
              </a:solidFill>
            </a:endParaRPr>
          </a:p>
        </p:txBody>
      </p:sp>
      <p:sp>
        <p:nvSpPr>
          <p:cNvPr id="3" name="Title 2"/>
          <p:cNvSpPr>
            <a:spLocks noGrp="1"/>
          </p:cNvSpPr>
          <p:nvPr>
            <p:ph type="title"/>
          </p:nvPr>
        </p:nvSpPr>
        <p:spPr/>
        <p:txBody>
          <a:bodyPr/>
          <a:lstStyle/>
          <a:p>
            <a:r>
              <a:rPr lang="en-US" sz="3600" dirty="0" smtClean="0"/>
              <a:t>Prep for Shipping</a:t>
            </a:r>
            <a:endParaRPr lang="en-US" sz="3600" dirty="0"/>
          </a:p>
        </p:txBody>
      </p:sp>
      <p:sp>
        <p:nvSpPr>
          <p:cNvPr id="4" name="Footer Placeholder 11"/>
          <p:cNvSpPr>
            <a:spLocks noGrp="1"/>
          </p:cNvSpPr>
          <p:nvPr>
            <p:ph type="ftr" sz="quarter" idx="13"/>
          </p:nvPr>
        </p:nvSpPr>
        <p:spPr>
          <a:xfrm>
            <a:off x="445472" y="6400800"/>
            <a:ext cx="4431328" cy="314326"/>
          </a:xfrm>
          <a:prstGeom prst="rect">
            <a:avLst/>
          </a:prstGeom>
        </p:spPr>
        <p:txBody>
          <a:bodyPr/>
          <a:lstStyle>
            <a:lvl1pPr algn="l">
              <a:defRPr sz="1100" b="0">
                <a:solidFill>
                  <a:schemeClr val="tx1"/>
                </a:solidFill>
              </a:defRPr>
            </a:lvl1pPr>
          </a:lstStyle>
          <a:p>
            <a:r>
              <a:rPr lang="en-US" dirty="0" smtClean="0">
                <a:solidFill>
                  <a:srgbClr val="000000"/>
                </a:solidFill>
              </a:rPr>
              <a:t>LCLS-II Production Readiness Review, 13-14 September, 2016</a:t>
            </a:r>
            <a:endParaRPr lang="en-US" dirty="0">
              <a:solidFill>
                <a:srgbClr val="000000"/>
              </a:solidFill>
            </a:endParaRPr>
          </a:p>
        </p:txBody>
      </p:sp>
      <p:sp>
        <p:nvSpPr>
          <p:cNvPr id="5" name="Content Placeholder 5"/>
          <p:cNvSpPr txBox="1">
            <a:spLocks/>
          </p:cNvSpPr>
          <p:nvPr/>
        </p:nvSpPr>
        <p:spPr>
          <a:xfrm>
            <a:off x="4688416" y="1371600"/>
            <a:ext cx="4074583" cy="5065522"/>
          </a:xfrm>
          <a:prstGeom prst="rect">
            <a:avLst/>
          </a:prstGeom>
        </p:spPr>
        <p:txBody>
          <a:bodyPr>
            <a:normAutofit fontScale="92500" lnSpcReduction="10000"/>
          </a:bodyPr>
          <a:lst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100" b="1" dirty="0" smtClean="0">
                <a:solidFill>
                  <a:srgbClr val="A4001D"/>
                </a:solidFill>
              </a:rPr>
              <a:t>Prep for shipping</a:t>
            </a:r>
          </a:p>
          <a:p>
            <a:pPr lvl="1">
              <a:defRPr/>
            </a:pPr>
            <a:r>
              <a:rPr lang="en-US" dirty="0" smtClean="0"/>
              <a:t>Warm up CM. Bleed up insulating vacuum</a:t>
            </a:r>
          </a:p>
          <a:p>
            <a:pPr lvl="1">
              <a:defRPr/>
            </a:pPr>
            <a:r>
              <a:rPr lang="en-US" dirty="0" smtClean="0"/>
              <a:t>Remove Faraday Cups and BL pipes with End Cans</a:t>
            </a:r>
          </a:p>
          <a:p>
            <a:pPr lvl="1">
              <a:defRPr/>
            </a:pPr>
            <a:r>
              <a:rPr lang="en-US" dirty="0" smtClean="0"/>
              <a:t>Install final Beamlines</a:t>
            </a:r>
          </a:p>
          <a:p>
            <a:pPr lvl="1">
              <a:defRPr/>
            </a:pPr>
            <a:r>
              <a:rPr lang="en-US" dirty="0" smtClean="0"/>
              <a:t>Install blank shipping caps</a:t>
            </a:r>
          </a:p>
          <a:p>
            <a:pPr lvl="1">
              <a:defRPr/>
            </a:pPr>
            <a:r>
              <a:rPr lang="en-US" dirty="0" smtClean="0"/>
              <a:t>Attach lifting fixture to CM</a:t>
            </a:r>
          </a:p>
          <a:p>
            <a:pPr lvl="1">
              <a:defRPr/>
            </a:pPr>
            <a:r>
              <a:rPr lang="en-US" dirty="0" smtClean="0"/>
              <a:t>Bring shipping cradle on truck bed in North West roll up door</a:t>
            </a:r>
          </a:p>
          <a:p>
            <a:pPr lvl="1">
              <a:defRPr/>
            </a:pPr>
            <a:r>
              <a:rPr lang="en-US" dirty="0" smtClean="0"/>
              <a:t>Lift CM to shipping cradle and remove lifting fixture</a:t>
            </a:r>
          </a:p>
          <a:p>
            <a:pPr lvl="1">
              <a:defRPr/>
            </a:pPr>
            <a:r>
              <a:rPr lang="en-US" dirty="0" smtClean="0"/>
              <a:t>Prepare CM /cradle for shipping</a:t>
            </a:r>
          </a:p>
          <a:p>
            <a:endParaRPr lang="en-US" dirty="0"/>
          </a:p>
        </p:txBody>
      </p:sp>
      <p:pic>
        <p:nvPicPr>
          <p:cNvPr id="6"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57400" y="1762312"/>
            <a:ext cx="20574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767292" y="4267200"/>
            <a:ext cx="1001827" cy="461665"/>
          </a:xfrm>
          <a:prstGeom prst="rect">
            <a:avLst/>
          </a:prstGeom>
          <a:solidFill>
            <a:srgbClr val="4F8E1E"/>
          </a:solidFill>
          <a:ln w="3175">
            <a:solidFill>
              <a:schemeClr val="tx1"/>
            </a:solidFill>
          </a:ln>
        </p:spPr>
        <p:txBody>
          <a:bodyPr wrap="square" rtlCol="0">
            <a:spAutoFit/>
          </a:bodyPr>
          <a:lstStyle/>
          <a:p>
            <a:r>
              <a:rPr lang="en-US" sz="1200" b="1" dirty="0" smtClean="0"/>
              <a:t>Prep for shipping</a:t>
            </a:r>
            <a:endParaRPr lang="en-US" sz="1200" b="1" dirty="0"/>
          </a:p>
        </p:txBody>
      </p:sp>
      <p:sp>
        <p:nvSpPr>
          <p:cNvPr id="8" name="Left Arrow 7"/>
          <p:cNvSpPr/>
          <p:nvPr/>
        </p:nvSpPr>
        <p:spPr>
          <a:xfrm rot="20113294">
            <a:off x="1263820" y="4875779"/>
            <a:ext cx="1587161" cy="24521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0" y="5110256"/>
            <a:ext cx="1309931" cy="1066800"/>
          </a:xfrm>
          <a:prstGeom prst="rect">
            <a:avLst/>
          </a:prstGeom>
        </p:spPr>
      </p:pic>
      <p:sp>
        <p:nvSpPr>
          <p:cNvPr id="10" name="TextBox 9"/>
          <p:cNvSpPr txBox="1"/>
          <p:nvPr/>
        </p:nvSpPr>
        <p:spPr>
          <a:xfrm>
            <a:off x="1615184" y="5110256"/>
            <a:ext cx="2941831" cy="369332"/>
          </a:xfrm>
          <a:prstGeom prst="rect">
            <a:avLst/>
          </a:prstGeom>
          <a:noFill/>
        </p:spPr>
        <p:txBody>
          <a:bodyPr wrap="none" rtlCol="0">
            <a:spAutoFit/>
          </a:bodyPr>
          <a:lstStyle/>
          <a:p>
            <a:r>
              <a:rPr lang="en-US" dirty="0" smtClean="0"/>
              <a:t>Crane lift to cradle on truck</a:t>
            </a:r>
            <a:endParaRPr lang="en-US" dirty="0"/>
          </a:p>
        </p:txBody>
      </p:sp>
    </p:spTree>
    <p:extLst>
      <p:ext uri="{BB962C8B-B14F-4D97-AF65-F5344CB8AC3E}">
        <p14:creationId xmlns:p14="http://schemas.microsoft.com/office/powerpoint/2010/main" val="3912346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5BD36294-2849-48A8-8531-5354CF3095D2}" type="slidenum">
              <a:rPr lang="en-US" smtClean="0"/>
              <a:pPr/>
              <a:t>24</a:t>
            </a:fld>
            <a:endParaRPr lang="en-US" dirty="0"/>
          </a:p>
        </p:txBody>
      </p:sp>
      <p:sp>
        <p:nvSpPr>
          <p:cNvPr id="6" name="Title 5"/>
          <p:cNvSpPr>
            <a:spLocks noGrp="1"/>
          </p:cNvSpPr>
          <p:nvPr>
            <p:ph type="title"/>
          </p:nvPr>
        </p:nvSpPr>
        <p:spPr/>
        <p:txBody>
          <a:bodyPr/>
          <a:lstStyle/>
          <a:p>
            <a:r>
              <a:rPr lang="en-US" sz="3600" dirty="0" smtClean="0"/>
              <a:t>Staying on Track </a:t>
            </a:r>
            <a:endParaRPr lang="en-US" sz="3600" dirty="0"/>
          </a:p>
        </p:txBody>
      </p:sp>
      <p:sp>
        <p:nvSpPr>
          <p:cNvPr id="7" name="Content Placeholder 6"/>
          <p:cNvSpPr>
            <a:spLocks noGrp="1"/>
          </p:cNvSpPr>
          <p:nvPr>
            <p:ph sz="quarter" idx="4294967295"/>
          </p:nvPr>
        </p:nvSpPr>
        <p:spPr>
          <a:xfrm>
            <a:off x="228600" y="1252538"/>
            <a:ext cx="8810625" cy="5065713"/>
          </a:xfrm>
          <a:prstGeom prst="rect">
            <a:avLst/>
          </a:prstGeom>
        </p:spPr>
        <p:txBody>
          <a:bodyPr>
            <a:normAutofit fontScale="92500" lnSpcReduction="10000"/>
          </a:bodyPr>
          <a:lstStyle/>
          <a:p>
            <a:pPr marL="342900" indent="-342900">
              <a:buFont typeface="Arial" panose="020B0604020202020204" pitchFamily="34" charset="0"/>
              <a:buChar char="•"/>
            </a:pPr>
            <a:r>
              <a:rPr lang="en-US" sz="2200" dirty="0" smtClean="0">
                <a:latin typeface="Calibri" panose="020F0502020204030204" pitchFamily="34" charset="0"/>
                <a:cs typeface="Calibri" panose="020F0502020204030204" pitchFamily="34" charset="0"/>
              </a:rPr>
              <a:t>Facilities and tooling support having </a:t>
            </a:r>
            <a:r>
              <a:rPr lang="en-US" sz="2200" b="1" dirty="0" smtClean="0">
                <a:solidFill>
                  <a:srgbClr val="0000FF"/>
                </a:solidFill>
                <a:latin typeface="Calibri" panose="020F0502020204030204" pitchFamily="34" charset="0"/>
                <a:cs typeface="Calibri" panose="020F0502020204030204" pitchFamily="34" charset="0"/>
              </a:rPr>
              <a:t>7 </a:t>
            </a:r>
            <a:r>
              <a:rPr lang="en-US" sz="2200" b="1" dirty="0" err="1" smtClean="0">
                <a:solidFill>
                  <a:srgbClr val="0000FF"/>
                </a:solidFill>
                <a:latin typeface="Calibri" panose="020F0502020204030204" pitchFamily="34" charset="0"/>
                <a:cs typeface="Calibri" panose="020F0502020204030204" pitchFamily="34" charset="0"/>
              </a:rPr>
              <a:t>cryomodules</a:t>
            </a:r>
            <a:r>
              <a:rPr lang="en-US" sz="2200" b="1" dirty="0" smtClean="0">
                <a:solidFill>
                  <a:srgbClr val="0000FF"/>
                </a:solidFill>
                <a:latin typeface="Calibri" panose="020F0502020204030204" pitchFamily="34" charset="0"/>
                <a:cs typeface="Calibri" panose="020F0502020204030204" pitchFamily="34" charset="0"/>
              </a:rPr>
              <a:t> </a:t>
            </a:r>
            <a:r>
              <a:rPr lang="en-US" sz="2200" dirty="0" smtClean="0">
                <a:latin typeface="Calibri" panose="020F0502020204030204" pitchFamily="34" charset="0"/>
                <a:cs typeface="Calibri" panose="020F0502020204030204" pitchFamily="34" charset="0"/>
              </a:rPr>
              <a:t>in production at full ramp</a:t>
            </a:r>
          </a:p>
          <a:p>
            <a:pPr marL="800100" lvl="1" indent="-342900"/>
            <a:r>
              <a:rPr lang="en-US" sz="2200" dirty="0" smtClean="0">
                <a:latin typeface="Calibri" panose="020F0502020204030204" pitchFamily="34" charset="0"/>
                <a:cs typeface="Calibri" panose="020F0502020204030204" pitchFamily="34" charset="0"/>
              </a:rPr>
              <a:t>(1) in String Assembly</a:t>
            </a:r>
          </a:p>
          <a:p>
            <a:pPr marL="800100" lvl="1" indent="-342900"/>
            <a:r>
              <a:rPr lang="en-US" sz="2200" dirty="0" smtClean="0">
                <a:latin typeface="Calibri" panose="020F0502020204030204" pitchFamily="34" charset="0"/>
                <a:cs typeface="Calibri" panose="020F0502020204030204" pitchFamily="34" charset="0"/>
              </a:rPr>
              <a:t>(2) in Cold Mass Assembly I</a:t>
            </a:r>
          </a:p>
          <a:p>
            <a:pPr marL="800100" lvl="1" indent="-342900"/>
            <a:r>
              <a:rPr lang="en-US" sz="2200" dirty="0" smtClean="0">
                <a:latin typeface="Calibri" panose="020F0502020204030204" pitchFamily="34" charset="0"/>
                <a:cs typeface="Calibri" panose="020F0502020204030204" pitchFamily="34" charset="0"/>
              </a:rPr>
              <a:t>(2) in Cold Mass Assembly II</a:t>
            </a:r>
          </a:p>
          <a:p>
            <a:pPr marL="800100" lvl="1" indent="-342900"/>
            <a:r>
              <a:rPr lang="en-US" sz="2200" dirty="0" smtClean="0">
                <a:latin typeface="Calibri" panose="020F0502020204030204" pitchFamily="34" charset="0"/>
                <a:cs typeface="Calibri" panose="020F0502020204030204" pitchFamily="34" charset="0"/>
              </a:rPr>
              <a:t>(1) in Vacuum Vessel (cantilever)</a:t>
            </a:r>
          </a:p>
          <a:p>
            <a:pPr marL="800100" lvl="1" indent="-342900"/>
            <a:r>
              <a:rPr lang="en-US" sz="2200" dirty="0" smtClean="0">
                <a:latin typeface="Calibri" panose="020F0502020204030204" pitchFamily="34" charset="0"/>
                <a:cs typeface="Calibri" panose="020F0502020204030204" pitchFamily="34" charset="0"/>
              </a:rPr>
              <a:t>(1) in Final Assembly</a:t>
            </a:r>
          </a:p>
          <a:p>
            <a:pPr marL="342900" indent="-342900">
              <a:buFont typeface="Arial" panose="020B0604020202020204" pitchFamily="34" charset="0"/>
              <a:buChar char="•"/>
            </a:pPr>
            <a:r>
              <a:rPr lang="en-US" sz="2200" dirty="0" smtClean="0">
                <a:latin typeface="Calibri" panose="020F0502020204030204" pitchFamily="34" charset="0"/>
                <a:cs typeface="Calibri" panose="020F0502020204030204" pitchFamily="34" charset="0"/>
              </a:rPr>
              <a:t>Built in redundancy at Cold Mass Assembly</a:t>
            </a:r>
          </a:p>
          <a:p>
            <a:pPr marL="800100" lvl="1" indent="-342900"/>
            <a:r>
              <a:rPr lang="en-US" sz="2200" dirty="0" smtClean="0">
                <a:latin typeface="Calibri" panose="020F0502020204030204" pitchFamily="34" charset="0"/>
                <a:cs typeface="Calibri" panose="020F0502020204030204" pitchFamily="34" charset="0"/>
              </a:rPr>
              <a:t>One Rail/4-Post system is minimal required, having two enables mitigating schedule impacts and resulting “standing army” effect</a:t>
            </a:r>
          </a:p>
          <a:p>
            <a:pPr marL="342900" indent="-342900">
              <a:buFont typeface="Arial" panose="020B0604020202020204" pitchFamily="34" charset="0"/>
              <a:buChar char="•"/>
            </a:pPr>
            <a:r>
              <a:rPr lang="en-US" sz="2200" dirty="0" smtClean="0">
                <a:latin typeface="Calibri" panose="020F0502020204030204" pitchFamily="34" charset="0"/>
                <a:cs typeface="Calibri" panose="020F0502020204030204" pitchFamily="34" charset="0"/>
              </a:rPr>
              <a:t>Use of mobile rails and additional stands allows for CM to be set aside at worse case</a:t>
            </a:r>
          </a:p>
          <a:p>
            <a:pPr marL="342900" indent="-342900">
              <a:buFont typeface="Arial" panose="020B0604020202020204" pitchFamily="34" charset="0"/>
              <a:buChar char="•"/>
            </a:pPr>
            <a:r>
              <a:rPr lang="en-US" sz="2200" dirty="0" smtClean="0">
                <a:latin typeface="Calibri" panose="020F0502020204030204" pitchFamily="34" charset="0"/>
                <a:cs typeface="Calibri" panose="020F0502020204030204" pitchFamily="34" charset="0"/>
              </a:rPr>
              <a:t>Staffing strategy is to have one Lead SME with ~ 3 technicians per work station (6 stations)</a:t>
            </a:r>
          </a:p>
          <a:p>
            <a:pPr marL="800100" lvl="1" indent="-342900"/>
            <a:r>
              <a:rPr lang="en-US" sz="2200" dirty="0" smtClean="0">
                <a:latin typeface="Calibri" panose="020F0502020204030204" pitchFamily="34" charset="0"/>
                <a:cs typeface="Calibri" panose="020F0502020204030204" pitchFamily="34" charset="0"/>
              </a:rPr>
              <a:t>Cross trained to allow for transfer of resources to load</a:t>
            </a:r>
          </a:p>
          <a:p>
            <a:pPr marL="342900" indent="-342900"/>
            <a:endParaRPr lang="en-US" dirty="0"/>
          </a:p>
        </p:txBody>
      </p:sp>
      <p:pic>
        <p:nvPicPr>
          <p:cNvPr id="12291"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90270" y="1752600"/>
            <a:ext cx="3075880" cy="1775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ooter Placeholder 11"/>
          <p:cNvSpPr>
            <a:spLocks noGrp="1"/>
          </p:cNvSpPr>
          <p:nvPr>
            <p:ph type="ftr" sz="quarter" idx="13"/>
          </p:nvPr>
        </p:nvSpPr>
        <p:spPr>
          <a:xfrm>
            <a:off x="445472" y="6400800"/>
            <a:ext cx="4431328" cy="314326"/>
          </a:xfrm>
          <a:prstGeom prst="rect">
            <a:avLst/>
          </a:prstGeom>
        </p:spPr>
        <p:txBody>
          <a:bodyPr/>
          <a:lstStyle>
            <a:lvl1pPr algn="l">
              <a:defRPr sz="1100" b="0">
                <a:solidFill>
                  <a:schemeClr val="tx1"/>
                </a:solidFill>
              </a:defRPr>
            </a:lvl1pPr>
          </a:lstStyle>
          <a:p>
            <a:r>
              <a:rPr lang="en-US" dirty="0" smtClean="0">
                <a:solidFill>
                  <a:srgbClr val="000000"/>
                </a:solidFill>
              </a:rPr>
              <a:t>LCLS-II Production Readiness Review, 13-14 September, 2016</a:t>
            </a:r>
            <a:endParaRPr lang="en-US" dirty="0">
              <a:solidFill>
                <a:srgbClr val="000000"/>
              </a:solidFill>
            </a:endParaRPr>
          </a:p>
        </p:txBody>
      </p:sp>
    </p:spTree>
    <p:extLst>
      <p:ext uri="{BB962C8B-B14F-4D97-AF65-F5344CB8AC3E}">
        <p14:creationId xmlns:p14="http://schemas.microsoft.com/office/powerpoint/2010/main" val="39589352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Planned Production Rate</a:t>
            </a:r>
            <a:endParaRPr lang="en-US" sz="3200" dirty="0"/>
          </a:p>
        </p:txBody>
      </p:sp>
      <p:sp>
        <p:nvSpPr>
          <p:cNvPr id="3" name="Content Placeholder 2"/>
          <p:cNvSpPr>
            <a:spLocks noGrp="1"/>
          </p:cNvSpPr>
          <p:nvPr>
            <p:ph sz="quarter" idx="14"/>
          </p:nvPr>
        </p:nvSpPr>
        <p:spPr/>
        <p:txBody>
          <a:bodyPr>
            <a:normAutofit lnSpcReduction="10000"/>
          </a:bodyPr>
          <a:lstStyle/>
          <a:p>
            <a:r>
              <a:rPr lang="en-US" dirty="0">
                <a:solidFill>
                  <a:srgbClr val="002060"/>
                </a:solidFill>
              </a:rPr>
              <a:t>Vertical </a:t>
            </a:r>
            <a:r>
              <a:rPr lang="en-US" dirty="0" smtClean="0">
                <a:solidFill>
                  <a:srgbClr val="002060"/>
                </a:solidFill>
              </a:rPr>
              <a:t>Testing of Bare/Dressed Cavities</a:t>
            </a:r>
            <a:endParaRPr lang="en-US" dirty="0">
              <a:solidFill>
                <a:srgbClr val="002060"/>
              </a:solidFill>
            </a:endParaRPr>
          </a:p>
          <a:p>
            <a:pPr lvl="1"/>
            <a:r>
              <a:rPr lang="en-US" dirty="0" smtClean="0"/>
              <a:t>Capacity - </a:t>
            </a:r>
            <a:r>
              <a:rPr lang="en-US" dirty="0"/>
              <a:t>4 cavities per </a:t>
            </a:r>
            <a:r>
              <a:rPr lang="en-US" dirty="0" smtClean="0"/>
              <a:t>week reserved for LCLS II</a:t>
            </a:r>
          </a:p>
          <a:p>
            <a:pPr lvl="1"/>
            <a:r>
              <a:rPr lang="en-US" b="1" dirty="0" smtClean="0">
                <a:solidFill>
                  <a:srgbClr val="0000FF"/>
                </a:solidFill>
              </a:rPr>
              <a:t>Planned qualification rate – 2 cavities per week</a:t>
            </a:r>
            <a:r>
              <a:rPr lang="en-US" dirty="0" smtClean="0"/>
              <a:t> (C100 actual)</a:t>
            </a:r>
            <a:endParaRPr lang="en-US" dirty="0"/>
          </a:p>
          <a:p>
            <a:r>
              <a:rPr lang="en-US" dirty="0">
                <a:solidFill>
                  <a:srgbClr val="002060"/>
                </a:solidFill>
              </a:rPr>
              <a:t>Cavity String</a:t>
            </a:r>
          </a:p>
          <a:p>
            <a:pPr lvl="1"/>
            <a:r>
              <a:rPr lang="en-US" dirty="0"/>
              <a:t>Capacity – 2 strings ~ 5 weeks </a:t>
            </a:r>
          </a:p>
          <a:p>
            <a:pPr lvl="1"/>
            <a:r>
              <a:rPr lang="en-US" b="1" dirty="0" smtClean="0">
                <a:solidFill>
                  <a:srgbClr val="0000FF"/>
                </a:solidFill>
              </a:rPr>
              <a:t>Planned Rate – 1 per ~ 4 weeks</a:t>
            </a:r>
          </a:p>
          <a:p>
            <a:r>
              <a:rPr lang="en-US" dirty="0" smtClean="0">
                <a:solidFill>
                  <a:srgbClr val="002060"/>
                </a:solidFill>
              </a:rPr>
              <a:t>Cold </a:t>
            </a:r>
            <a:r>
              <a:rPr lang="en-US" dirty="0">
                <a:solidFill>
                  <a:srgbClr val="002060"/>
                </a:solidFill>
              </a:rPr>
              <a:t>Mass and CM Assembly Tools</a:t>
            </a:r>
          </a:p>
          <a:p>
            <a:pPr lvl="1"/>
            <a:r>
              <a:rPr lang="en-US" dirty="0" smtClean="0"/>
              <a:t>Capacity – 2 CM per month for LCLS II</a:t>
            </a:r>
          </a:p>
          <a:p>
            <a:pPr lvl="1"/>
            <a:r>
              <a:rPr lang="en-US" b="1" dirty="0" smtClean="0">
                <a:solidFill>
                  <a:srgbClr val="0000FF"/>
                </a:solidFill>
              </a:rPr>
              <a:t>Planned </a:t>
            </a:r>
            <a:r>
              <a:rPr lang="en-US" b="1" dirty="0">
                <a:solidFill>
                  <a:srgbClr val="0000FF"/>
                </a:solidFill>
              </a:rPr>
              <a:t>rate </a:t>
            </a:r>
            <a:r>
              <a:rPr lang="en-US" b="1" dirty="0" smtClean="0">
                <a:solidFill>
                  <a:srgbClr val="0000FF"/>
                </a:solidFill>
              </a:rPr>
              <a:t>– 1 CM per ~</a:t>
            </a:r>
            <a:r>
              <a:rPr lang="en-US" b="1" dirty="0">
                <a:solidFill>
                  <a:srgbClr val="0000FF"/>
                </a:solidFill>
              </a:rPr>
              <a:t> </a:t>
            </a:r>
            <a:r>
              <a:rPr lang="en-US" b="1" dirty="0" smtClean="0">
                <a:solidFill>
                  <a:srgbClr val="0000FF"/>
                </a:solidFill>
              </a:rPr>
              <a:t>5 weeks </a:t>
            </a:r>
            <a:r>
              <a:rPr lang="en-US" dirty="0"/>
              <a:t>(</a:t>
            </a:r>
            <a:r>
              <a:rPr lang="en-US" dirty="0" smtClean="0"/>
              <a:t>SNS actual)</a:t>
            </a:r>
            <a:endParaRPr lang="en-US" dirty="0"/>
          </a:p>
          <a:p>
            <a:r>
              <a:rPr lang="en-US" dirty="0" err="1" smtClean="0">
                <a:solidFill>
                  <a:srgbClr val="002060"/>
                </a:solidFill>
              </a:rPr>
              <a:t>Cryomodule</a:t>
            </a:r>
            <a:r>
              <a:rPr lang="en-US" dirty="0" smtClean="0">
                <a:solidFill>
                  <a:srgbClr val="002060"/>
                </a:solidFill>
              </a:rPr>
              <a:t> </a:t>
            </a:r>
            <a:r>
              <a:rPr lang="en-US" dirty="0">
                <a:solidFill>
                  <a:srgbClr val="002060"/>
                </a:solidFill>
              </a:rPr>
              <a:t>Testing Facility (CMTF)</a:t>
            </a:r>
          </a:p>
          <a:p>
            <a:pPr lvl="1"/>
            <a:r>
              <a:rPr lang="en-US" dirty="0" smtClean="0"/>
              <a:t> </a:t>
            </a:r>
            <a:r>
              <a:rPr lang="en-US" b="1" dirty="0" smtClean="0">
                <a:solidFill>
                  <a:srgbClr val="0000FF"/>
                </a:solidFill>
              </a:rPr>
              <a:t>Capacity &amp; </a:t>
            </a:r>
            <a:r>
              <a:rPr lang="en-US" b="1" dirty="0">
                <a:solidFill>
                  <a:srgbClr val="0000FF"/>
                </a:solidFill>
              </a:rPr>
              <a:t>p</a:t>
            </a:r>
            <a:r>
              <a:rPr lang="en-US" b="1" dirty="0" smtClean="0">
                <a:solidFill>
                  <a:srgbClr val="0000FF"/>
                </a:solidFill>
              </a:rPr>
              <a:t>lanned </a:t>
            </a:r>
            <a:r>
              <a:rPr lang="en-US" b="1" dirty="0">
                <a:solidFill>
                  <a:srgbClr val="0000FF"/>
                </a:solidFill>
              </a:rPr>
              <a:t>rate – 1 CM per </a:t>
            </a:r>
            <a:r>
              <a:rPr lang="en-US" b="1" dirty="0" smtClean="0">
                <a:solidFill>
                  <a:srgbClr val="0000FF"/>
                </a:solidFill>
              </a:rPr>
              <a:t>5 weeks</a:t>
            </a:r>
            <a:endParaRPr lang="en-US" b="1" dirty="0">
              <a:solidFill>
                <a:srgbClr val="0000FF"/>
              </a:solidFill>
            </a:endParaRPr>
          </a:p>
        </p:txBody>
      </p:sp>
      <p:sp>
        <p:nvSpPr>
          <p:cNvPr id="6" name="Footer Placeholder 3"/>
          <p:cNvSpPr>
            <a:spLocks noGrp="1"/>
          </p:cNvSpPr>
          <p:nvPr>
            <p:ph type="ftr" sz="quarter" idx="13"/>
          </p:nvPr>
        </p:nvSpPr>
        <p:spPr>
          <a:xfrm>
            <a:off x="445472" y="6400800"/>
            <a:ext cx="4126528" cy="314326"/>
          </a:xfrm>
        </p:spPr>
        <p:txBody>
          <a:bodyPr/>
          <a:lstStyle/>
          <a:p>
            <a:r>
              <a:rPr lang="en-US" smtClean="0"/>
              <a:t>LCLS-II CM FDR, May 12-14, 2015</a:t>
            </a:r>
            <a:endParaRPr lang="en-US" dirty="0"/>
          </a:p>
        </p:txBody>
      </p:sp>
      <p:sp>
        <p:nvSpPr>
          <p:cNvPr id="5" name="Slide Number Placeholder 4"/>
          <p:cNvSpPr>
            <a:spLocks noGrp="1"/>
          </p:cNvSpPr>
          <p:nvPr>
            <p:ph type="sldNum" sz="quarter" idx="11"/>
          </p:nvPr>
        </p:nvSpPr>
        <p:spPr/>
        <p:txBody>
          <a:bodyPr/>
          <a:lstStyle/>
          <a:p>
            <a:fld id="{5BD36294-2849-48A8-8531-5354CF3095D2}" type="slidenum">
              <a:rPr lang="en-US" smtClean="0"/>
              <a:pPr/>
              <a:t>25</a:t>
            </a:fld>
            <a:endParaRPr lang="en-US" dirty="0"/>
          </a:p>
        </p:txBody>
      </p:sp>
    </p:spTree>
    <p:extLst>
      <p:ext uri="{BB962C8B-B14F-4D97-AF65-F5344CB8AC3E}">
        <p14:creationId xmlns:p14="http://schemas.microsoft.com/office/powerpoint/2010/main" val="15028197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a:prstGeom prst="rect">
            <a:avLst/>
          </a:prstGeom>
        </p:spPr>
        <p:txBody>
          <a:bodyPr/>
          <a:lstStyle/>
          <a:p>
            <a:fld id="{5BD36294-2849-48A8-8531-5354CF3095D2}" type="slidenum">
              <a:rPr lang="en-US" smtClean="0"/>
              <a:pPr/>
              <a:t>26</a:t>
            </a:fld>
            <a:endParaRPr lang="en-US" dirty="0"/>
          </a:p>
        </p:txBody>
      </p:sp>
      <p:sp>
        <p:nvSpPr>
          <p:cNvPr id="2" name="Title 1"/>
          <p:cNvSpPr>
            <a:spLocks noGrp="1"/>
          </p:cNvSpPr>
          <p:nvPr>
            <p:ph type="title"/>
          </p:nvPr>
        </p:nvSpPr>
        <p:spPr/>
        <p:txBody>
          <a:bodyPr/>
          <a:lstStyle/>
          <a:p>
            <a:r>
              <a:rPr lang="en-US" sz="3200" dirty="0" smtClean="0"/>
              <a:t>JLAB CMTF: Production Rate Limiter</a:t>
            </a:r>
            <a:endParaRPr lang="en-US" sz="3200" dirty="0"/>
          </a:p>
        </p:txBody>
      </p:sp>
      <p:sp>
        <p:nvSpPr>
          <p:cNvPr id="3" name="Content Placeholder 2"/>
          <p:cNvSpPr>
            <a:spLocks noGrp="1"/>
          </p:cNvSpPr>
          <p:nvPr>
            <p:ph sz="quarter" idx="4294967295"/>
          </p:nvPr>
        </p:nvSpPr>
        <p:spPr>
          <a:xfrm>
            <a:off x="152400" y="1219200"/>
            <a:ext cx="8108950" cy="3049588"/>
          </a:xfrm>
          <a:prstGeom prst="rect">
            <a:avLst/>
          </a:prstGeom>
        </p:spPr>
        <p:txBody>
          <a:bodyPr>
            <a:normAutofit fontScale="92500" lnSpcReduction="20000"/>
          </a:bodyPr>
          <a:lstStyle/>
          <a:p>
            <a:r>
              <a:rPr lang="en-US" sz="2400" dirty="0" smtClean="0">
                <a:latin typeface="Calibri" panose="020F0502020204030204" pitchFamily="34" charset="0"/>
                <a:cs typeface="Calibri" panose="020F0502020204030204" pitchFamily="34" charset="0"/>
              </a:rPr>
              <a:t>Test cycle planned to be ~ 5 weeks </a:t>
            </a:r>
          </a:p>
          <a:p>
            <a:r>
              <a:rPr lang="en-US" dirty="0" smtClean="0">
                <a:latin typeface="Calibri" panose="020F0502020204030204" pitchFamily="34" charset="0"/>
                <a:cs typeface="Calibri" panose="020F0502020204030204" pitchFamily="34" charset="0"/>
              </a:rPr>
              <a:t>HPRF to test single or all eight cavities together</a:t>
            </a:r>
            <a:endParaRPr lang="en-US" sz="2400" dirty="0" smtClean="0">
              <a:latin typeface="Calibri" panose="020F0502020204030204" pitchFamily="34" charset="0"/>
              <a:cs typeface="Calibri" panose="020F0502020204030204" pitchFamily="34" charset="0"/>
            </a:endParaRPr>
          </a:p>
          <a:p>
            <a:r>
              <a:rPr lang="en-US" sz="2400" dirty="0" smtClean="0">
                <a:latin typeface="Calibri" panose="020F0502020204030204" pitchFamily="34" charset="0"/>
                <a:cs typeface="Calibri" panose="020F0502020204030204" pitchFamily="34" charset="0"/>
              </a:rPr>
              <a:t>TBD system for testing SC magnet</a:t>
            </a:r>
          </a:p>
          <a:p>
            <a:r>
              <a:rPr lang="en-US" sz="2400" dirty="0" smtClean="0">
                <a:latin typeface="Calibri" panose="020F0502020204030204" pitchFamily="34" charset="0"/>
                <a:cs typeface="Calibri" panose="020F0502020204030204" pitchFamily="34" charset="0"/>
              </a:rPr>
              <a:t>Magnetic shielding encloses testing volume reducing external fields to less than 50 </a:t>
            </a:r>
            <a:r>
              <a:rPr lang="en-US" sz="2400" dirty="0" err="1" smtClean="0">
                <a:latin typeface="Calibri" panose="020F0502020204030204" pitchFamily="34" charset="0"/>
                <a:cs typeface="Calibri" panose="020F0502020204030204" pitchFamily="34" charset="0"/>
              </a:rPr>
              <a:t>mG</a:t>
            </a:r>
            <a:endParaRPr lang="en-US" sz="2400" dirty="0" smtClean="0">
              <a:latin typeface="Calibri" panose="020F0502020204030204" pitchFamily="34" charset="0"/>
              <a:cs typeface="Calibri" panose="020F0502020204030204" pitchFamily="34" charset="0"/>
            </a:endParaRPr>
          </a:p>
          <a:p>
            <a:r>
              <a:rPr lang="en-US" sz="2400" dirty="0" smtClean="0">
                <a:latin typeface="Calibri" panose="020F0502020204030204" pitchFamily="34" charset="0"/>
                <a:cs typeface="Calibri" panose="020F0502020204030204" pitchFamily="34" charset="0"/>
              </a:rPr>
              <a:t>Cryogenic capacity for testing individual cavities in CW mode</a:t>
            </a:r>
          </a:p>
          <a:p>
            <a:r>
              <a:rPr lang="en-US" sz="2400" dirty="0" smtClean="0">
                <a:latin typeface="Calibri" panose="020F0502020204030204" pitchFamily="34" charset="0"/>
                <a:cs typeface="Calibri" panose="020F0502020204030204" pitchFamily="34" charset="0"/>
              </a:rPr>
              <a:t>End Caps – specific for LCLS-II CM testing</a:t>
            </a:r>
          </a:p>
          <a:p>
            <a:pPr lvl="1"/>
            <a:r>
              <a:rPr lang="en-US" sz="2000" dirty="0" smtClean="0">
                <a:latin typeface="Calibri" panose="020F0502020204030204" pitchFamily="34" charset="0"/>
                <a:cs typeface="Calibri" panose="020F0502020204030204" pitchFamily="34" charset="0"/>
              </a:rPr>
              <a:t>Interface to CM piping and existing junction box using u-tubes</a:t>
            </a:r>
          </a:p>
          <a:p>
            <a:endParaRPr lang="en-US" sz="2400" dirty="0" smtClean="0"/>
          </a:p>
          <a:p>
            <a:endParaRPr lang="en-US" sz="2400" dirty="0" smtClean="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4178141"/>
            <a:ext cx="3126238" cy="2070625"/>
          </a:xfrm>
          <a:prstGeom prst="rect">
            <a:avLst/>
          </a:prstGeom>
        </p:spPr>
      </p:pic>
      <p:pic>
        <p:nvPicPr>
          <p:cNvPr id="6" name="Picture 2" descr="C:\Users\jhenry\Desktop\print_screen\ScreenShot601.bmp"/>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76800" y="4178141"/>
            <a:ext cx="3589120" cy="207062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7" name="Footer Placeholder 11"/>
          <p:cNvSpPr>
            <a:spLocks noGrp="1"/>
          </p:cNvSpPr>
          <p:nvPr>
            <p:ph type="ftr" sz="quarter" idx="13"/>
          </p:nvPr>
        </p:nvSpPr>
        <p:spPr>
          <a:xfrm>
            <a:off x="445472" y="6400800"/>
            <a:ext cx="4431328" cy="314326"/>
          </a:xfrm>
          <a:prstGeom prst="rect">
            <a:avLst/>
          </a:prstGeom>
        </p:spPr>
        <p:txBody>
          <a:bodyPr/>
          <a:lstStyle>
            <a:lvl1pPr algn="l">
              <a:defRPr sz="1100" b="0">
                <a:solidFill>
                  <a:schemeClr val="tx1"/>
                </a:solidFill>
              </a:defRPr>
            </a:lvl1pPr>
          </a:lstStyle>
          <a:p>
            <a:r>
              <a:rPr lang="en-US" dirty="0" smtClean="0">
                <a:solidFill>
                  <a:srgbClr val="000000"/>
                </a:solidFill>
              </a:rPr>
              <a:t>LCLS-II Production Readiness Review, 13-14 September, 2016</a:t>
            </a:r>
            <a:endParaRPr lang="en-US" dirty="0">
              <a:solidFill>
                <a:srgbClr val="000000"/>
              </a:solidFill>
            </a:endParaRPr>
          </a:p>
        </p:txBody>
      </p:sp>
    </p:spTree>
    <p:extLst>
      <p:ext uri="{BB962C8B-B14F-4D97-AF65-F5344CB8AC3E}">
        <p14:creationId xmlns:p14="http://schemas.microsoft.com/office/powerpoint/2010/main" val="23947477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t>ISM &amp; Safety</a:t>
            </a:r>
            <a:endParaRPr lang="en-US" sz="3200" dirty="0"/>
          </a:p>
        </p:txBody>
      </p:sp>
      <p:sp>
        <p:nvSpPr>
          <p:cNvPr id="5" name="Content Placeholder 4"/>
          <p:cNvSpPr>
            <a:spLocks noGrp="1"/>
          </p:cNvSpPr>
          <p:nvPr>
            <p:ph sz="quarter" idx="14"/>
          </p:nvPr>
        </p:nvSpPr>
        <p:spPr>
          <a:xfrm>
            <a:off x="457200" y="1243584"/>
            <a:ext cx="8503920" cy="5065522"/>
          </a:xfrm>
        </p:spPr>
        <p:txBody>
          <a:bodyPr>
            <a:normAutofit/>
          </a:bodyPr>
          <a:lstStyle/>
          <a:p>
            <a:pPr marL="342900" indent="-342900">
              <a:buFont typeface="Arial" panose="020B0604020202020204" pitchFamily="34" charset="0"/>
              <a:buChar char="•"/>
            </a:pPr>
            <a:r>
              <a:rPr lang="en-US" dirty="0" smtClean="0"/>
              <a:t>Safety is integrated into all tasks in </a:t>
            </a:r>
            <a:r>
              <a:rPr lang="en-US" dirty="0" err="1" smtClean="0"/>
              <a:t>Cryomodule</a:t>
            </a:r>
            <a:r>
              <a:rPr lang="en-US" dirty="0" smtClean="0"/>
              <a:t> Assembly </a:t>
            </a:r>
          </a:p>
          <a:p>
            <a:pPr marL="342900" indent="-342900">
              <a:buFont typeface="Arial" panose="020B0604020202020204" pitchFamily="34" charset="0"/>
              <a:buChar char="•"/>
            </a:pPr>
            <a:r>
              <a:rPr lang="en-US" dirty="0" smtClean="0"/>
              <a:t>Supervisors specify training for staff</a:t>
            </a:r>
          </a:p>
          <a:p>
            <a:pPr marL="342900" indent="-342900">
              <a:buFont typeface="Arial" panose="020B0604020202020204" pitchFamily="34" charset="0"/>
              <a:buChar char="•"/>
            </a:pPr>
            <a:r>
              <a:rPr lang="en-US" dirty="0" smtClean="0"/>
              <a:t>Embedded Safety wardens in areas</a:t>
            </a:r>
          </a:p>
          <a:p>
            <a:pPr marL="342900" indent="-342900">
              <a:buFont typeface="Arial" panose="020B0604020202020204" pitchFamily="34" charset="0"/>
              <a:buChar char="•"/>
            </a:pPr>
            <a:r>
              <a:rPr lang="en-US" dirty="0" smtClean="0"/>
              <a:t>OSPs will specify training required for tasks; e.g.</a:t>
            </a:r>
            <a:endParaRPr lang="en-US" dirty="0"/>
          </a:p>
          <a:p>
            <a:r>
              <a:rPr lang="en-US" dirty="0"/>
              <a:t> </a:t>
            </a:r>
            <a:r>
              <a:rPr lang="en-US" i="1" dirty="0"/>
              <a:t>Demagnetization of LCLS II Vacuum Vessel Prior to Assembly </a:t>
            </a:r>
            <a:r>
              <a:rPr lang="en-US" i="1" dirty="0" smtClean="0"/>
              <a:t>     </a:t>
            </a:r>
            <a:r>
              <a:rPr lang="en-US" dirty="0" smtClean="0"/>
              <a:t>requires SAF </a:t>
            </a:r>
            <a:r>
              <a:rPr lang="en-US" dirty="0"/>
              <a:t>104, SAF603A, and review of </a:t>
            </a:r>
            <a:r>
              <a:rPr lang="en-US" dirty="0" smtClean="0"/>
              <a:t>the </a:t>
            </a:r>
            <a:r>
              <a:rPr lang="en-US" dirty="0"/>
              <a:t>OSP 	</a:t>
            </a:r>
            <a:endParaRPr lang="en-US" dirty="0" smtClean="0"/>
          </a:p>
          <a:p>
            <a:pPr marL="342900" indent="-342900">
              <a:buFont typeface="Arial" panose="020B0604020202020204" pitchFamily="34" charset="0"/>
              <a:buChar char="•"/>
            </a:pPr>
            <a:r>
              <a:rPr lang="en-US" sz="2400" dirty="0" smtClean="0"/>
              <a:t>TATLs (Task Assessment Test Lab) are Work Control Documents </a:t>
            </a:r>
            <a:r>
              <a:rPr lang="en-US" dirty="0" smtClean="0"/>
              <a:t>used</a:t>
            </a:r>
            <a:r>
              <a:rPr lang="en-US" sz="2400" dirty="0" smtClean="0"/>
              <a:t> for communicating work within Test Lab</a:t>
            </a:r>
          </a:p>
          <a:p>
            <a:pPr marL="342900" indent="-342900">
              <a:buFont typeface="Arial" panose="020B0604020202020204" pitchFamily="34" charset="0"/>
              <a:buChar char="•"/>
            </a:pPr>
            <a:endParaRPr lang="en-US" sz="2400" dirty="0" smtClean="0"/>
          </a:p>
        </p:txBody>
      </p:sp>
      <p:sp>
        <p:nvSpPr>
          <p:cNvPr id="7" name="Slide Number Placeholder 6"/>
          <p:cNvSpPr>
            <a:spLocks noGrp="1"/>
          </p:cNvSpPr>
          <p:nvPr>
            <p:ph type="sldNum" sz="quarter" idx="11"/>
          </p:nvPr>
        </p:nvSpPr>
        <p:spPr/>
        <p:txBody>
          <a:bodyPr/>
          <a:lstStyle/>
          <a:p>
            <a:fld id="{5BD36294-2849-48A8-8531-5354CF3095D2}" type="slidenum">
              <a:rPr lang="en-US" smtClean="0"/>
              <a:pPr/>
              <a:t>27</a:t>
            </a:fld>
            <a:endParaRPr lang="en-US" dirty="0"/>
          </a:p>
        </p:txBody>
      </p:sp>
      <p:sp>
        <p:nvSpPr>
          <p:cNvPr id="8" name="Footer Placeholder 7"/>
          <p:cNvSpPr>
            <a:spLocks noGrp="1"/>
          </p:cNvSpPr>
          <p:nvPr>
            <p:ph type="ftr" sz="quarter" idx="13"/>
          </p:nvPr>
        </p:nvSpPr>
        <p:spPr/>
        <p:txBody>
          <a:bodyPr/>
          <a:lstStyle/>
          <a:p>
            <a:r>
              <a:rPr lang="en-US" smtClean="0"/>
              <a:t>LCLS-II PCM PRR, 13-14 September, 2016</a:t>
            </a:r>
            <a:endParaRPr lang="en-US" dirty="0"/>
          </a:p>
        </p:txBody>
      </p:sp>
    </p:spTree>
    <p:extLst>
      <p:ext uri="{BB962C8B-B14F-4D97-AF65-F5344CB8AC3E}">
        <p14:creationId xmlns:p14="http://schemas.microsoft.com/office/powerpoint/2010/main" val="14389815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Risks to Schedule</a:t>
            </a:r>
            <a:endParaRPr lang="en-US" dirty="0"/>
          </a:p>
        </p:txBody>
      </p:sp>
      <p:sp>
        <p:nvSpPr>
          <p:cNvPr id="3" name="TextBox 2"/>
          <p:cNvSpPr txBox="1"/>
          <p:nvPr/>
        </p:nvSpPr>
        <p:spPr>
          <a:xfrm>
            <a:off x="0" y="1371600"/>
            <a:ext cx="9144000" cy="452431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Magnetic hygiene; we have seen issues with high remnant field on </a:t>
            </a:r>
            <a:r>
              <a:rPr lang="en-US" dirty="0" err="1" smtClean="0"/>
              <a:t>pCM</a:t>
            </a:r>
            <a:r>
              <a:rPr lang="en-US" dirty="0" smtClean="0"/>
              <a:t>, which we mitigated by in situ degaussing while monitoring the embedded magnetometers. Limited magnetometers on production CMs.</a:t>
            </a:r>
          </a:p>
          <a:p>
            <a:pPr marL="287338"/>
            <a:r>
              <a:rPr lang="en-US" dirty="0" smtClean="0">
                <a:solidFill>
                  <a:schemeClr val="accent6">
                    <a:lumMod val="75000"/>
                  </a:schemeClr>
                </a:solidFill>
              </a:rPr>
              <a:t>FNAL </a:t>
            </a:r>
            <a:r>
              <a:rPr lang="en-US" dirty="0">
                <a:solidFill>
                  <a:schemeClr val="accent6">
                    <a:lumMod val="75000"/>
                  </a:schemeClr>
                </a:solidFill>
              </a:rPr>
              <a:t>has developed a time/current program which has produced good results which might be used without internal metrology. Alternately, some metrology might be added to baseline.</a:t>
            </a:r>
          </a:p>
          <a:p>
            <a:pPr marL="287338"/>
            <a:endParaRPr lang="en-US" dirty="0" smtClean="0"/>
          </a:p>
          <a:p>
            <a:pPr marL="287338" indent="-287338">
              <a:buFont typeface="Arial" panose="020B0604020202020204" pitchFamily="34" charset="0"/>
              <a:buChar char="•"/>
            </a:pPr>
            <a:r>
              <a:rPr lang="en-US" dirty="0" smtClean="0"/>
              <a:t>If there is a problem found during cooldown or testing, the module must be set aside until assembly run is complete since cantilever fixture is a “choke point” for the assembly process and is also required for disassembly. </a:t>
            </a:r>
          </a:p>
          <a:p>
            <a:pPr marL="284163"/>
            <a:r>
              <a:rPr lang="en-US" dirty="0">
                <a:solidFill>
                  <a:schemeClr val="accent6">
                    <a:lumMod val="75000"/>
                  </a:schemeClr>
                </a:solidFill>
              </a:rPr>
              <a:t>The use of mobile rails allows the module to be set aside easily.  Once defect is understood, the assembly schedule might be adjusted to put resources on preparing the module in need of repair to be removed from the vacuum vessel.  Removal of the vacuum vessel using the cantilever fixture, could be timed between two CMs assembly.</a:t>
            </a:r>
          </a:p>
          <a:p>
            <a:pPr marL="284163"/>
            <a:endParaRPr lang="en-US" dirty="0"/>
          </a:p>
        </p:txBody>
      </p:sp>
      <p:sp>
        <p:nvSpPr>
          <p:cNvPr id="7" name="Slide Number Placeholder 6"/>
          <p:cNvSpPr>
            <a:spLocks noGrp="1"/>
          </p:cNvSpPr>
          <p:nvPr>
            <p:ph type="sldNum" sz="quarter" idx="11"/>
          </p:nvPr>
        </p:nvSpPr>
        <p:spPr/>
        <p:txBody>
          <a:bodyPr/>
          <a:lstStyle/>
          <a:p>
            <a:fld id="{5BD36294-2849-48A8-8531-5354CF3095D2}" type="slidenum">
              <a:rPr lang="en-US" smtClean="0">
                <a:solidFill>
                  <a:srgbClr val="000000"/>
                </a:solidFill>
              </a:rPr>
              <a:pPr/>
              <a:t>28</a:t>
            </a:fld>
            <a:endParaRPr lang="en-US" dirty="0">
              <a:solidFill>
                <a:srgbClr val="000000"/>
              </a:solidFill>
            </a:endParaRPr>
          </a:p>
        </p:txBody>
      </p:sp>
      <p:sp>
        <p:nvSpPr>
          <p:cNvPr id="5" name="Footer Placeholder 11"/>
          <p:cNvSpPr>
            <a:spLocks noGrp="1"/>
          </p:cNvSpPr>
          <p:nvPr>
            <p:ph type="ftr" sz="quarter" idx="13"/>
          </p:nvPr>
        </p:nvSpPr>
        <p:spPr>
          <a:xfrm>
            <a:off x="445472" y="6400800"/>
            <a:ext cx="4431328" cy="314326"/>
          </a:xfrm>
          <a:prstGeom prst="rect">
            <a:avLst/>
          </a:prstGeom>
        </p:spPr>
        <p:txBody>
          <a:bodyPr/>
          <a:lstStyle>
            <a:lvl1pPr algn="l">
              <a:defRPr sz="1100" b="0">
                <a:solidFill>
                  <a:schemeClr val="tx1"/>
                </a:solidFill>
              </a:defRPr>
            </a:lvl1pPr>
          </a:lstStyle>
          <a:p>
            <a:r>
              <a:rPr lang="en-US" dirty="0" smtClean="0">
                <a:solidFill>
                  <a:srgbClr val="000000"/>
                </a:solidFill>
              </a:rPr>
              <a:t>LCLS-II Production Readiness Review, 13-14 September, 2016</a:t>
            </a:r>
            <a:endParaRPr lang="en-US" dirty="0">
              <a:solidFill>
                <a:srgbClr val="000000"/>
              </a:solidFill>
            </a:endParaRPr>
          </a:p>
        </p:txBody>
      </p:sp>
    </p:spTree>
    <p:extLst>
      <p:ext uri="{BB962C8B-B14F-4D97-AF65-F5344CB8AC3E}">
        <p14:creationId xmlns:p14="http://schemas.microsoft.com/office/powerpoint/2010/main" val="14639106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t>JLab Org Chart</a:t>
            </a:r>
            <a:endParaRPr lang="en-US" sz="2800" dirty="0"/>
          </a:p>
        </p:txBody>
      </p:sp>
      <p:sp>
        <p:nvSpPr>
          <p:cNvPr id="2" name="Slide Number Placeholder 1"/>
          <p:cNvSpPr>
            <a:spLocks noGrp="1"/>
          </p:cNvSpPr>
          <p:nvPr>
            <p:ph type="sldNum" sz="quarter" idx="11"/>
          </p:nvPr>
        </p:nvSpPr>
        <p:spPr>
          <a:xfrm>
            <a:off x="8794548" y="6318254"/>
            <a:ext cx="318932" cy="539750"/>
          </a:xfrm>
        </p:spPr>
        <p:txBody>
          <a:bodyPr/>
          <a:lstStyle/>
          <a:p>
            <a:fld id="{5BD36294-2849-48A8-8531-5354CF3095D2}" type="slidenum">
              <a:rPr lang="en-US" smtClean="0">
                <a:solidFill>
                  <a:srgbClr val="000000"/>
                </a:solidFill>
              </a:rPr>
              <a:pPr/>
              <a:t>29</a:t>
            </a:fld>
            <a:endParaRPr lang="en-US" dirty="0">
              <a:solidFill>
                <a:srgbClr val="000000"/>
              </a:solidFill>
            </a:endParaRPr>
          </a:p>
        </p:txBody>
      </p:sp>
      <p:sp>
        <p:nvSpPr>
          <p:cNvPr id="9" name="Rectangle 220"/>
          <p:cNvSpPr>
            <a:spLocks noChangeArrowheads="1"/>
          </p:cNvSpPr>
          <p:nvPr/>
        </p:nvSpPr>
        <p:spPr bwMode="auto">
          <a:xfrm>
            <a:off x="6810375" y="2198687"/>
            <a:ext cx="1730375" cy="1890713"/>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45720" rIns="45720" anchor="ctr"/>
          <a:lstStyle>
            <a:lvl1pPr>
              <a:spcBef>
                <a:spcPct val="20000"/>
              </a:spcBef>
              <a:buChar char="•"/>
              <a:defRPr sz="32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1200">
                <a:solidFill>
                  <a:schemeClr val="tx1"/>
                </a:solidFill>
                <a:latin typeface="Times" pitchFamily="18" charset="0"/>
              </a:defRPr>
            </a:lvl3pPr>
            <a:lvl4pPr marL="1600200" indent="-228600">
              <a:spcBef>
                <a:spcPct val="20000"/>
              </a:spcBef>
              <a:buChar char="–"/>
              <a:defRPr sz="2000">
                <a:solidFill>
                  <a:schemeClr val="tx1"/>
                </a:solidFill>
                <a:latin typeface="Times" pitchFamily="18"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fontAlgn="base">
              <a:spcBef>
                <a:spcPct val="0"/>
              </a:spcBef>
              <a:spcAft>
                <a:spcPts val="300"/>
              </a:spcAft>
              <a:buFontTx/>
              <a:buNone/>
            </a:pPr>
            <a:r>
              <a:rPr lang="en-US" altLang="en-US" sz="1100" u="sng">
                <a:solidFill>
                  <a:srgbClr val="000000"/>
                </a:solidFill>
                <a:latin typeface="Arial" charset="0"/>
                <a:ea typeface="ＭＳ Ｐゴシック" pitchFamily="-110" charset="-128"/>
                <a:cs typeface="Arial" charset="0"/>
              </a:rPr>
              <a:t>Administrative</a:t>
            </a:r>
          </a:p>
          <a:p>
            <a:pPr algn="ctr" fontAlgn="base">
              <a:spcBef>
                <a:spcPct val="0"/>
              </a:spcBef>
              <a:spcAft>
                <a:spcPts val="300"/>
              </a:spcAft>
              <a:buFontTx/>
              <a:buNone/>
            </a:pPr>
            <a:r>
              <a:rPr lang="en-US" altLang="en-US" sz="1100">
                <a:solidFill>
                  <a:srgbClr val="000000"/>
                </a:solidFill>
                <a:latin typeface="Arial" charset="0"/>
                <a:ea typeface="ＭＳ Ｐゴシック" pitchFamily="-110" charset="-128"/>
                <a:cs typeface="Arial" charset="0"/>
              </a:rPr>
              <a:t>C. Fragapane</a:t>
            </a:r>
          </a:p>
          <a:p>
            <a:pPr algn="ctr" fontAlgn="base">
              <a:spcBef>
                <a:spcPct val="0"/>
              </a:spcBef>
              <a:spcAft>
                <a:spcPct val="0"/>
              </a:spcAft>
              <a:buFontTx/>
              <a:buNone/>
            </a:pPr>
            <a:r>
              <a:rPr lang="en-US" altLang="en-US" sz="1100" u="sng">
                <a:solidFill>
                  <a:srgbClr val="000000"/>
                </a:solidFill>
                <a:latin typeface="Arial" charset="0"/>
                <a:ea typeface="ＭＳ Ｐゴシック" pitchFamily="-110" charset="-128"/>
                <a:cs typeface="Arial" charset="0"/>
              </a:rPr>
              <a:t>ESH&amp;Q</a:t>
            </a:r>
          </a:p>
          <a:p>
            <a:pPr algn="ctr" fontAlgn="base">
              <a:spcBef>
                <a:spcPct val="0"/>
              </a:spcBef>
              <a:spcAft>
                <a:spcPts val="300"/>
              </a:spcAft>
              <a:buFontTx/>
              <a:buNone/>
            </a:pPr>
            <a:r>
              <a:rPr lang="en-US" altLang="en-US" sz="1100">
                <a:solidFill>
                  <a:srgbClr val="000000"/>
                </a:solidFill>
                <a:latin typeface="Arial" charset="0"/>
                <a:ea typeface="ＭＳ Ｐゴシック" pitchFamily="-110" charset="-128"/>
                <a:cs typeface="Arial" charset="0"/>
              </a:rPr>
              <a:t>B. Rainey</a:t>
            </a:r>
          </a:p>
          <a:p>
            <a:pPr algn="ctr" fontAlgn="base">
              <a:spcBef>
                <a:spcPct val="0"/>
              </a:spcBef>
              <a:spcAft>
                <a:spcPct val="0"/>
              </a:spcAft>
              <a:buFontTx/>
              <a:buNone/>
            </a:pPr>
            <a:r>
              <a:rPr lang="en-US" altLang="en-US" sz="1100" u="sng">
                <a:solidFill>
                  <a:srgbClr val="000000"/>
                </a:solidFill>
                <a:latin typeface="Arial" charset="0"/>
                <a:ea typeface="ＭＳ Ｐゴシック" pitchFamily="-110" charset="-128"/>
                <a:cs typeface="Arial" charset="0"/>
              </a:rPr>
              <a:t>Systems Integration</a:t>
            </a:r>
          </a:p>
          <a:p>
            <a:pPr algn="ctr" fontAlgn="base">
              <a:spcBef>
                <a:spcPct val="0"/>
              </a:spcBef>
              <a:spcAft>
                <a:spcPts val="300"/>
              </a:spcAft>
              <a:buFontTx/>
              <a:buNone/>
            </a:pPr>
            <a:r>
              <a:rPr lang="en-US" altLang="en-US" sz="1100">
                <a:solidFill>
                  <a:srgbClr val="000000"/>
                </a:solidFill>
                <a:latin typeface="Arial" charset="0"/>
                <a:ea typeface="ＭＳ Ｐゴシック" pitchFamily="-110" charset="-128"/>
                <a:cs typeface="Arial" charset="0"/>
              </a:rPr>
              <a:t>S. Smith</a:t>
            </a:r>
          </a:p>
          <a:p>
            <a:pPr algn="ctr" fontAlgn="base">
              <a:spcBef>
                <a:spcPct val="0"/>
              </a:spcBef>
              <a:spcAft>
                <a:spcPts val="300"/>
              </a:spcAft>
              <a:buFontTx/>
              <a:buNone/>
            </a:pPr>
            <a:r>
              <a:rPr lang="en-US" altLang="en-US" sz="1100" u="sng">
                <a:solidFill>
                  <a:srgbClr val="000000"/>
                </a:solidFill>
                <a:latin typeface="Arial" charset="0"/>
                <a:ea typeface="ＭＳ Ｐゴシック" pitchFamily="-110" charset="-128"/>
                <a:cs typeface="Arial" charset="0"/>
              </a:rPr>
              <a:t>Procurement</a:t>
            </a:r>
          </a:p>
          <a:p>
            <a:pPr algn="ctr" fontAlgn="base">
              <a:spcBef>
                <a:spcPct val="0"/>
              </a:spcBef>
              <a:spcAft>
                <a:spcPct val="0"/>
              </a:spcAft>
              <a:buFontTx/>
              <a:buNone/>
            </a:pPr>
            <a:r>
              <a:rPr lang="en-US" altLang="en-US" sz="1100">
                <a:solidFill>
                  <a:srgbClr val="000000"/>
                </a:solidFill>
                <a:latin typeface="Arial" charset="0"/>
                <a:ea typeface="ＭＳ Ｐゴシック" pitchFamily="-110" charset="-128"/>
                <a:cs typeface="Arial" charset="0"/>
              </a:rPr>
              <a:t>M. Laney</a:t>
            </a:r>
          </a:p>
          <a:p>
            <a:pPr algn="ctr" fontAlgn="base">
              <a:spcBef>
                <a:spcPts val="600"/>
              </a:spcBef>
              <a:spcAft>
                <a:spcPct val="0"/>
              </a:spcAft>
              <a:buFontTx/>
              <a:buNone/>
            </a:pPr>
            <a:r>
              <a:rPr lang="en-US" altLang="en-US" sz="1100" u="sng">
                <a:solidFill>
                  <a:srgbClr val="000000"/>
                </a:solidFill>
                <a:latin typeface="Arial" charset="0"/>
                <a:ea typeface="ＭＳ Ｐゴシック" pitchFamily="-110" charset="-128"/>
                <a:cs typeface="Arial" charset="0"/>
              </a:rPr>
              <a:t>QA</a:t>
            </a:r>
          </a:p>
          <a:p>
            <a:pPr algn="ctr" fontAlgn="base">
              <a:spcBef>
                <a:spcPct val="0"/>
              </a:spcBef>
              <a:spcAft>
                <a:spcPct val="0"/>
              </a:spcAft>
              <a:buFontTx/>
              <a:buNone/>
            </a:pPr>
            <a:r>
              <a:rPr lang="en-US" altLang="en-US" sz="1100">
                <a:solidFill>
                  <a:srgbClr val="000000"/>
                </a:solidFill>
                <a:latin typeface="Arial" charset="0"/>
                <a:ea typeface="ＭＳ Ｐゴシック" pitchFamily="-110" charset="-128"/>
                <a:cs typeface="Arial" charset="0"/>
              </a:rPr>
              <a:t>J. Leung</a:t>
            </a:r>
          </a:p>
        </p:txBody>
      </p:sp>
      <p:sp>
        <p:nvSpPr>
          <p:cNvPr id="10" name="Line 224"/>
          <p:cNvSpPr>
            <a:spLocks noChangeShapeType="1"/>
          </p:cNvSpPr>
          <p:nvPr/>
        </p:nvSpPr>
        <p:spPr bwMode="auto">
          <a:xfrm>
            <a:off x="6819900" y="3781425"/>
            <a:ext cx="1778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45720" rIns="45720" anchor="ctr"/>
          <a:lstStyle/>
          <a:p>
            <a:pPr fontAlgn="base">
              <a:spcBef>
                <a:spcPct val="0"/>
              </a:spcBef>
              <a:spcAft>
                <a:spcPct val="0"/>
              </a:spcAft>
            </a:pPr>
            <a:endParaRPr lang="en-US">
              <a:solidFill>
                <a:srgbClr val="000000"/>
              </a:solidFill>
              <a:ea typeface="ＭＳ Ｐゴシック" pitchFamily="-110" charset="-128"/>
            </a:endParaRPr>
          </a:p>
        </p:txBody>
      </p:sp>
      <p:sp>
        <p:nvSpPr>
          <p:cNvPr id="11" name="Line 83"/>
          <p:cNvSpPr>
            <a:spLocks noChangeShapeType="1"/>
          </p:cNvSpPr>
          <p:nvPr/>
        </p:nvSpPr>
        <p:spPr bwMode="auto">
          <a:xfrm>
            <a:off x="8294688" y="4394200"/>
            <a:ext cx="0" cy="5873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ea typeface="ＭＳ Ｐゴシック" pitchFamily="-110" charset="-128"/>
            </a:endParaRPr>
          </a:p>
        </p:txBody>
      </p:sp>
      <p:sp>
        <p:nvSpPr>
          <p:cNvPr id="12" name="Line 228"/>
          <p:cNvSpPr>
            <a:spLocks noChangeShapeType="1"/>
          </p:cNvSpPr>
          <p:nvPr/>
        </p:nvSpPr>
        <p:spPr bwMode="auto">
          <a:xfrm>
            <a:off x="4537075" y="1865312"/>
            <a:ext cx="1588" cy="25368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9144" tIns="9144" rIns="9144" bIns="9144" anchor="ctr"/>
          <a:lstStyle/>
          <a:p>
            <a:pPr fontAlgn="base">
              <a:spcBef>
                <a:spcPct val="0"/>
              </a:spcBef>
              <a:spcAft>
                <a:spcPct val="0"/>
              </a:spcAft>
            </a:pPr>
            <a:endParaRPr lang="en-US">
              <a:solidFill>
                <a:srgbClr val="000000"/>
              </a:solidFill>
              <a:ea typeface="ＭＳ Ｐゴシック" pitchFamily="-110" charset="-128"/>
            </a:endParaRPr>
          </a:p>
        </p:txBody>
      </p:sp>
      <p:sp>
        <p:nvSpPr>
          <p:cNvPr id="13" name="Line 83"/>
          <p:cNvSpPr>
            <a:spLocks noChangeShapeType="1"/>
          </p:cNvSpPr>
          <p:nvPr/>
        </p:nvSpPr>
        <p:spPr bwMode="auto">
          <a:xfrm>
            <a:off x="6527800" y="4397375"/>
            <a:ext cx="0" cy="584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ea typeface="ＭＳ Ｐゴシック" pitchFamily="-110" charset="-128"/>
            </a:endParaRPr>
          </a:p>
        </p:txBody>
      </p:sp>
      <p:sp>
        <p:nvSpPr>
          <p:cNvPr id="14" name="Rectangle 255"/>
          <p:cNvSpPr>
            <a:spLocks noChangeArrowheads="1"/>
          </p:cNvSpPr>
          <p:nvPr/>
        </p:nvSpPr>
        <p:spPr bwMode="auto">
          <a:xfrm>
            <a:off x="279400" y="3236912"/>
            <a:ext cx="2051050" cy="61595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45720" rIns="45720" anchor="ctr"/>
          <a:lstStyle>
            <a:lvl1pPr>
              <a:spcBef>
                <a:spcPct val="20000"/>
              </a:spcBef>
              <a:buChar char="•"/>
              <a:defRPr sz="32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1200">
                <a:solidFill>
                  <a:schemeClr val="tx1"/>
                </a:solidFill>
                <a:latin typeface="Times" pitchFamily="18" charset="0"/>
              </a:defRPr>
            </a:lvl3pPr>
            <a:lvl4pPr marL="1600200" indent="-228600">
              <a:spcBef>
                <a:spcPct val="20000"/>
              </a:spcBef>
              <a:buChar char="–"/>
              <a:defRPr sz="2000">
                <a:solidFill>
                  <a:schemeClr val="tx1"/>
                </a:solidFill>
                <a:latin typeface="Times" pitchFamily="18"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fontAlgn="base">
              <a:spcBef>
                <a:spcPct val="0"/>
              </a:spcBef>
              <a:spcAft>
                <a:spcPct val="0"/>
              </a:spcAft>
              <a:buFontTx/>
              <a:buNone/>
            </a:pPr>
            <a:r>
              <a:rPr lang="en-US" altLang="en-US" sz="1100">
                <a:solidFill>
                  <a:srgbClr val="000000"/>
                </a:solidFill>
                <a:latin typeface="Arial" charset="0"/>
                <a:ea typeface="ＭＳ Ｐゴシック" pitchFamily="-110" charset="-128"/>
                <a:cs typeface="Arial" charset="0"/>
              </a:rPr>
              <a:t>K.Krug</a:t>
            </a:r>
          </a:p>
          <a:p>
            <a:pPr algn="ctr" fontAlgn="base">
              <a:spcBef>
                <a:spcPct val="0"/>
              </a:spcBef>
              <a:spcAft>
                <a:spcPct val="0"/>
              </a:spcAft>
              <a:buFontTx/>
              <a:buNone/>
            </a:pPr>
            <a:r>
              <a:rPr lang="en-US" altLang="en-US" sz="1100">
                <a:solidFill>
                  <a:srgbClr val="000000"/>
                </a:solidFill>
                <a:latin typeface="Arial" charset="0"/>
                <a:ea typeface="ＭＳ Ｐゴシック" pitchFamily="-110" charset="-128"/>
                <a:cs typeface="Arial" charset="0"/>
              </a:rPr>
              <a:t>E. Evans</a:t>
            </a:r>
          </a:p>
          <a:p>
            <a:pPr algn="ctr" fontAlgn="base">
              <a:spcBef>
                <a:spcPct val="0"/>
              </a:spcBef>
              <a:spcAft>
                <a:spcPct val="0"/>
              </a:spcAft>
              <a:buFontTx/>
              <a:buNone/>
            </a:pPr>
            <a:r>
              <a:rPr lang="en-US" altLang="en-US" sz="1100">
                <a:solidFill>
                  <a:srgbClr val="000000"/>
                </a:solidFill>
                <a:latin typeface="Arial" charset="0"/>
                <a:ea typeface="ＭＳ Ｐゴシック" pitchFamily="-110" charset="-128"/>
                <a:cs typeface="Arial" charset="0"/>
              </a:rPr>
              <a:t>P. Kessler</a:t>
            </a:r>
          </a:p>
        </p:txBody>
      </p:sp>
      <p:sp>
        <p:nvSpPr>
          <p:cNvPr id="15" name="Rectangle 256"/>
          <p:cNvSpPr>
            <a:spLocks noChangeArrowheads="1"/>
          </p:cNvSpPr>
          <p:nvPr/>
        </p:nvSpPr>
        <p:spPr bwMode="auto">
          <a:xfrm>
            <a:off x="285750" y="2936875"/>
            <a:ext cx="2008188" cy="341312"/>
          </a:xfrm>
          <a:prstGeom prst="rect">
            <a:avLst/>
          </a:prstGeom>
          <a:solidFill>
            <a:schemeClr val="bg1">
              <a:lumMod val="85000"/>
            </a:schemeClr>
          </a:solidFill>
          <a:ln>
            <a:noFill/>
          </a:ln>
        </p:spPr>
        <p:txBody>
          <a:bodyPr lIns="45720" rIns="45720" anchor="ctr"/>
          <a:lstStyle>
            <a:lvl1pPr eaLnBrk="0" hangingPunct="0">
              <a:spcBef>
                <a:spcPct val="20000"/>
              </a:spcBef>
              <a:buChar char="•"/>
              <a:defRPr sz="3200">
                <a:solidFill>
                  <a:schemeClr val="tx1"/>
                </a:solidFill>
                <a:latin typeface="Times" pitchFamily="18" charset="0"/>
              </a:defRPr>
            </a:lvl1pPr>
            <a:lvl2pPr marL="742950" indent="-285750" eaLnBrk="0" hangingPunct="0">
              <a:spcBef>
                <a:spcPct val="20000"/>
              </a:spcBef>
              <a:buChar char="–"/>
              <a:defRPr sz="2800">
                <a:solidFill>
                  <a:schemeClr val="tx1"/>
                </a:solidFill>
                <a:latin typeface="Times" pitchFamily="18" charset="0"/>
              </a:defRPr>
            </a:lvl2pPr>
            <a:lvl3pPr marL="1143000" indent="-228600" eaLnBrk="0" hangingPunct="0">
              <a:spcBef>
                <a:spcPct val="20000"/>
              </a:spcBef>
              <a:buChar char="•"/>
              <a:defRPr sz="1200">
                <a:solidFill>
                  <a:schemeClr val="tx1"/>
                </a:solidFill>
                <a:latin typeface="Times" pitchFamily="18"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fontAlgn="base">
              <a:lnSpc>
                <a:spcPct val="80000"/>
              </a:lnSpc>
              <a:spcBef>
                <a:spcPct val="0"/>
              </a:spcBef>
              <a:spcAft>
                <a:spcPct val="0"/>
              </a:spcAft>
              <a:buFontTx/>
              <a:buNone/>
              <a:defRPr/>
            </a:pPr>
            <a:r>
              <a:rPr lang="en-US" altLang="en-US" sz="1200" b="1" dirty="0" smtClean="0">
                <a:solidFill>
                  <a:srgbClr val="000000"/>
                </a:solidFill>
                <a:latin typeface="Arial" panose="020B0604020202020204" pitchFamily="34" charset="0"/>
                <a:ea typeface="ＭＳ Ｐゴシック" pitchFamily="-110" charset="-128"/>
                <a:cs typeface="Arial" panose="020B0604020202020204" pitchFamily="34" charset="0"/>
              </a:rPr>
              <a:t>PMO</a:t>
            </a:r>
          </a:p>
        </p:txBody>
      </p:sp>
      <p:sp>
        <p:nvSpPr>
          <p:cNvPr id="16" name="Line 258"/>
          <p:cNvSpPr>
            <a:spLocks noChangeShapeType="1"/>
          </p:cNvSpPr>
          <p:nvPr/>
        </p:nvSpPr>
        <p:spPr bwMode="auto">
          <a:xfrm flipV="1">
            <a:off x="309563" y="2919412"/>
            <a:ext cx="1989137"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lIns="45720" rIns="45720" anchor="ctr"/>
          <a:lstStyle/>
          <a:p>
            <a:pPr fontAlgn="base">
              <a:spcBef>
                <a:spcPct val="0"/>
              </a:spcBef>
              <a:spcAft>
                <a:spcPct val="0"/>
              </a:spcAft>
            </a:pPr>
            <a:endParaRPr lang="en-US">
              <a:solidFill>
                <a:srgbClr val="000000"/>
              </a:solidFill>
              <a:ea typeface="ＭＳ Ｐゴシック" pitchFamily="-110" charset="-128"/>
            </a:endParaRPr>
          </a:p>
        </p:txBody>
      </p:sp>
      <p:sp>
        <p:nvSpPr>
          <p:cNvPr id="17" name="Line 259"/>
          <p:cNvSpPr>
            <a:spLocks noChangeShapeType="1"/>
          </p:cNvSpPr>
          <p:nvPr/>
        </p:nvSpPr>
        <p:spPr bwMode="auto">
          <a:xfrm flipV="1">
            <a:off x="280988" y="3819525"/>
            <a:ext cx="2025650" cy="793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45720" rIns="45720" anchor="ctr"/>
          <a:lstStyle/>
          <a:p>
            <a:pPr fontAlgn="base">
              <a:spcBef>
                <a:spcPct val="0"/>
              </a:spcBef>
              <a:spcAft>
                <a:spcPct val="0"/>
              </a:spcAft>
            </a:pPr>
            <a:endParaRPr lang="en-US">
              <a:solidFill>
                <a:srgbClr val="000000"/>
              </a:solidFill>
              <a:ea typeface="ＭＳ Ｐゴシック" pitchFamily="-110" charset="-128"/>
            </a:endParaRPr>
          </a:p>
        </p:txBody>
      </p:sp>
      <p:sp>
        <p:nvSpPr>
          <p:cNvPr id="18" name="Line 260"/>
          <p:cNvSpPr>
            <a:spLocks noChangeShapeType="1"/>
          </p:cNvSpPr>
          <p:nvPr/>
        </p:nvSpPr>
        <p:spPr bwMode="auto">
          <a:xfrm>
            <a:off x="298450" y="2903537"/>
            <a:ext cx="11113" cy="66833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45720" rIns="45720" anchor="ctr"/>
          <a:lstStyle/>
          <a:p>
            <a:pPr fontAlgn="base">
              <a:spcBef>
                <a:spcPct val="0"/>
              </a:spcBef>
              <a:spcAft>
                <a:spcPct val="0"/>
              </a:spcAft>
            </a:pPr>
            <a:endParaRPr lang="en-US">
              <a:solidFill>
                <a:srgbClr val="000000"/>
              </a:solidFill>
              <a:ea typeface="ＭＳ Ｐゴシック" pitchFamily="-110" charset="-128"/>
            </a:endParaRPr>
          </a:p>
        </p:txBody>
      </p:sp>
      <p:sp>
        <p:nvSpPr>
          <p:cNvPr id="19" name="Line 261"/>
          <p:cNvSpPr>
            <a:spLocks noChangeShapeType="1"/>
          </p:cNvSpPr>
          <p:nvPr/>
        </p:nvSpPr>
        <p:spPr bwMode="auto">
          <a:xfrm>
            <a:off x="2286000" y="2903537"/>
            <a:ext cx="0" cy="8763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lIns="45720" rIns="45720" anchor="ctr"/>
          <a:lstStyle/>
          <a:p>
            <a:pPr fontAlgn="base">
              <a:spcBef>
                <a:spcPct val="0"/>
              </a:spcBef>
              <a:spcAft>
                <a:spcPct val="0"/>
              </a:spcAft>
            </a:pPr>
            <a:endParaRPr lang="en-US">
              <a:solidFill>
                <a:srgbClr val="000000"/>
              </a:solidFill>
              <a:ea typeface="ＭＳ Ｐゴシック" pitchFamily="-110" charset="-128"/>
            </a:endParaRPr>
          </a:p>
        </p:txBody>
      </p:sp>
      <p:sp>
        <p:nvSpPr>
          <p:cNvPr id="20" name="Line 262"/>
          <p:cNvSpPr>
            <a:spLocks noChangeShapeType="1"/>
          </p:cNvSpPr>
          <p:nvPr/>
        </p:nvSpPr>
        <p:spPr bwMode="auto">
          <a:xfrm flipV="1">
            <a:off x="290513" y="3260725"/>
            <a:ext cx="20542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9144" tIns="9144" rIns="9144" bIns="9144" anchor="ctr"/>
          <a:lstStyle/>
          <a:p>
            <a:pPr fontAlgn="base">
              <a:spcBef>
                <a:spcPct val="0"/>
              </a:spcBef>
              <a:spcAft>
                <a:spcPct val="0"/>
              </a:spcAft>
            </a:pPr>
            <a:endParaRPr lang="en-US">
              <a:solidFill>
                <a:srgbClr val="000000"/>
              </a:solidFill>
              <a:ea typeface="ＭＳ Ｐゴシック" pitchFamily="-110" charset="-128"/>
            </a:endParaRPr>
          </a:p>
        </p:txBody>
      </p:sp>
      <p:sp>
        <p:nvSpPr>
          <p:cNvPr id="21" name="Rectangle 14"/>
          <p:cNvSpPr>
            <a:spLocks noChangeArrowheads="1"/>
          </p:cNvSpPr>
          <p:nvPr/>
        </p:nvSpPr>
        <p:spPr bwMode="auto">
          <a:xfrm>
            <a:off x="301625" y="3282950"/>
            <a:ext cx="1984375" cy="552450"/>
          </a:xfrm>
          <a:prstGeom prst="rect">
            <a:avLst/>
          </a:prstGeom>
          <a:noFill/>
          <a:ln w="57150" algn="ctr">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1200">
                <a:solidFill>
                  <a:schemeClr val="tx1"/>
                </a:solidFill>
                <a:latin typeface="Times" pitchFamily="18" charset="0"/>
              </a:defRPr>
            </a:lvl3pPr>
            <a:lvl4pPr marL="1600200" indent="-228600">
              <a:spcBef>
                <a:spcPct val="20000"/>
              </a:spcBef>
              <a:buChar char="–"/>
              <a:defRPr sz="2000">
                <a:solidFill>
                  <a:schemeClr val="tx1"/>
                </a:solidFill>
                <a:latin typeface="Times" pitchFamily="18"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fontAlgn="base">
              <a:spcBef>
                <a:spcPct val="0"/>
              </a:spcBef>
              <a:spcAft>
                <a:spcPct val="0"/>
              </a:spcAft>
              <a:buFontTx/>
              <a:buNone/>
            </a:pPr>
            <a:endParaRPr lang="en-US" altLang="en-US" sz="1800">
              <a:solidFill>
                <a:srgbClr val="000000"/>
              </a:solidFill>
              <a:latin typeface="Arial" charset="0"/>
              <a:ea typeface="ＭＳ Ｐゴシック" pitchFamily="-110" charset="-128"/>
              <a:cs typeface="Arial" charset="0"/>
            </a:endParaRPr>
          </a:p>
        </p:txBody>
      </p:sp>
      <p:sp>
        <p:nvSpPr>
          <p:cNvPr id="22" name="Rectangle 85"/>
          <p:cNvSpPr>
            <a:spLocks noChangeArrowheads="1"/>
          </p:cNvSpPr>
          <p:nvPr/>
        </p:nvSpPr>
        <p:spPr bwMode="auto">
          <a:xfrm>
            <a:off x="6769100" y="1987550"/>
            <a:ext cx="1781175" cy="211137"/>
          </a:xfrm>
          <a:prstGeom prst="rect">
            <a:avLst/>
          </a:prstGeom>
          <a:solidFill>
            <a:schemeClr val="bg1">
              <a:lumMod val="85000"/>
            </a:schemeClr>
          </a:solidFill>
          <a:ln w="12700">
            <a:noFill/>
            <a:miter lim="800000"/>
            <a:headEnd/>
            <a:tailEnd/>
          </a:ln>
        </p:spPr>
        <p:txBody>
          <a:bodyPr lIns="45720" rIns="45720" anchor="ctr"/>
          <a:lstStyle/>
          <a:p>
            <a:pPr algn="ctr" fontAlgn="base">
              <a:lnSpc>
                <a:spcPct val="80000"/>
              </a:lnSpc>
              <a:spcBef>
                <a:spcPct val="0"/>
              </a:spcBef>
              <a:spcAft>
                <a:spcPct val="0"/>
              </a:spcAft>
              <a:defRPr/>
            </a:pPr>
            <a:r>
              <a:rPr lang="en-US" sz="1200" b="1" dirty="0">
                <a:solidFill>
                  <a:srgbClr val="000000"/>
                </a:solidFill>
                <a:ea typeface="ＭＳ Ｐゴシック" pitchFamily="-110" charset="-128"/>
                <a:cs typeface="Arial" panose="020B0604020202020204" pitchFamily="34" charset="0"/>
              </a:rPr>
              <a:t>Support</a:t>
            </a:r>
          </a:p>
        </p:txBody>
      </p:sp>
      <p:sp>
        <p:nvSpPr>
          <p:cNvPr id="23" name="Rectangle 33"/>
          <p:cNvSpPr>
            <a:spLocks noChangeArrowheads="1"/>
          </p:cNvSpPr>
          <p:nvPr/>
        </p:nvSpPr>
        <p:spPr bwMode="auto">
          <a:xfrm>
            <a:off x="3689350" y="2603500"/>
            <a:ext cx="1665288" cy="41275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45720" rIns="45720" anchor="ctr"/>
          <a:lstStyle>
            <a:lvl1pPr>
              <a:spcBef>
                <a:spcPct val="20000"/>
              </a:spcBef>
              <a:buChar char="•"/>
              <a:defRPr sz="32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1200">
                <a:solidFill>
                  <a:schemeClr val="tx1"/>
                </a:solidFill>
                <a:latin typeface="Times" pitchFamily="18" charset="0"/>
              </a:defRPr>
            </a:lvl3pPr>
            <a:lvl4pPr marL="1600200" indent="-228600">
              <a:spcBef>
                <a:spcPct val="20000"/>
              </a:spcBef>
              <a:buChar char="–"/>
              <a:defRPr sz="2000">
                <a:solidFill>
                  <a:schemeClr val="tx1"/>
                </a:solidFill>
                <a:latin typeface="Times" pitchFamily="18"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fontAlgn="base">
              <a:spcBef>
                <a:spcPct val="0"/>
              </a:spcBef>
              <a:spcAft>
                <a:spcPts val="200"/>
              </a:spcAft>
              <a:buFontTx/>
              <a:buNone/>
            </a:pPr>
            <a:r>
              <a:rPr lang="en-US" altLang="en-US" sz="1200">
                <a:solidFill>
                  <a:srgbClr val="000000"/>
                </a:solidFill>
                <a:latin typeface="Arial" charset="0"/>
                <a:ea typeface="ＭＳ Ｐゴシック" pitchFamily="-110" charset="-128"/>
                <a:cs typeface="Arial" charset="0"/>
              </a:rPr>
              <a:t>J. Preble</a:t>
            </a:r>
          </a:p>
          <a:p>
            <a:pPr algn="ctr" fontAlgn="base">
              <a:spcBef>
                <a:spcPct val="0"/>
              </a:spcBef>
              <a:spcAft>
                <a:spcPct val="0"/>
              </a:spcAft>
              <a:buFontTx/>
              <a:buNone/>
            </a:pPr>
            <a:r>
              <a:rPr lang="en-US" altLang="en-US" sz="1100">
                <a:solidFill>
                  <a:srgbClr val="000000"/>
                </a:solidFill>
                <a:latin typeface="Arial" charset="0"/>
                <a:ea typeface="ＭＳ Ｐゴシック" pitchFamily="-110" charset="-128"/>
                <a:cs typeface="Arial" charset="0"/>
              </a:rPr>
              <a:t>Deputy TBD</a:t>
            </a:r>
            <a:endParaRPr lang="en-US" altLang="en-US" sz="1100" b="1">
              <a:solidFill>
                <a:srgbClr val="000000"/>
              </a:solidFill>
              <a:latin typeface="Arial" charset="0"/>
              <a:ea typeface="ＭＳ Ｐゴシック" pitchFamily="-110" charset="-128"/>
              <a:cs typeface="Arial" charset="0"/>
            </a:endParaRPr>
          </a:p>
        </p:txBody>
      </p:sp>
      <p:sp>
        <p:nvSpPr>
          <p:cNvPr id="24" name="Rectangle 34"/>
          <p:cNvSpPr>
            <a:spLocks noChangeArrowheads="1"/>
          </p:cNvSpPr>
          <p:nvPr/>
        </p:nvSpPr>
        <p:spPr bwMode="auto">
          <a:xfrm>
            <a:off x="3689350" y="2195512"/>
            <a:ext cx="1676400" cy="411163"/>
          </a:xfrm>
          <a:prstGeom prst="rect">
            <a:avLst/>
          </a:prstGeom>
          <a:solidFill>
            <a:schemeClr val="bg1">
              <a:lumMod val="85000"/>
            </a:schemeClr>
          </a:solidFill>
          <a:ln w="12700">
            <a:noFill/>
            <a:miter lim="800000"/>
            <a:headEnd/>
            <a:tailEnd/>
          </a:ln>
        </p:spPr>
        <p:txBody>
          <a:bodyPr lIns="45720" rIns="45720" anchor="ctr"/>
          <a:lstStyle/>
          <a:p>
            <a:pPr algn="ctr" fontAlgn="base">
              <a:lnSpc>
                <a:spcPct val="80000"/>
              </a:lnSpc>
              <a:spcBef>
                <a:spcPct val="0"/>
              </a:spcBef>
              <a:spcAft>
                <a:spcPct val="0"/>
              </a:spcAft>
              <a:defRPr/>
            </a:pPr>
            <a:r>
              <a:rPr lang="en-US" sz="1200" b="1" dirty="0">
                <a:solidFill>
                  <a:srgbClr val="000000"/>
                </a:solidFill>
                <a:ea typeface="ＭＳ Ｐゴシック" pitchFamily="-110" charset="-128"/>
                <a:cs typeface="Arial" panose="020B0604020202020204" pitchFamily="34" charset="0"/>
              </a:rPr>
              <a:t>Senior Technical Lead</a:t>
            </a:r>
          </a:p>
        </p:txBody>
      </p:sp>
      <p:sp>
        <p:nvSpPr>
          <p:cNvPr id="25" name="Line 35"/>
          <p:cNvSpPr>
            <a:spLocks noChangeShapeType="1"/>
          </p:cNvSpPr>
          <p:nvPr/>
        </p:nvSpPr>
        <p:spPr bwMode="auto">
          <a:xfrm>
            <a:off x="3681413" y="2198687"/>
            <a:ext cx="1697037"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lIns="45720" rIns="45720" anchor="ctr"/>
          <a:lstStyle/>
          <a:p>
            <a:pPr fontAlgn="base">
              <a:spcBef>
                <a:spcPct val="0"/>
              </a:spcBef>
              <a:spcAft>
                <a:spcPct val="0"/>
              </a:spcAft>
            </a:pPr>
            <a:endParaRPr lang="en-US">
              <a:solidFill>
                <a:srgbClr val="000000"/>
              </a:solidFill>
              <a:ea typeface="ＭＳ Ｐゴシック" pitchFamily="-110" charset="-128"/>
            </a:endParaRPr>
          </a:p>
        </p:txBody>
      </p:sp>
      <p:sp>
        <p:nvSpPr>
          <p:cNvPr id="26" name="Line 37"/>
          <p:cNvSpPr>
            <a:spLocks noChangeShapeType="1"/>
          </p:cNvSpPr>
          <p:nvPr/>
        </p:nvSpPr>
        <p:spPr bwMode="auto">
          <a:xfrm>
            <a:off x="3681413" y="2198687"/>
            <a:ext cx="0" cy="8477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45720" rIns="45720" anchor="ctr"/>
          <a:lstStyle/>
          <a:p>
            <a:pPr fontAlgn="base">
              <a:spcBef>
                <a:spcPct val="0"/>
              </a:spcBef>
              <a:spcAft>
                <a:spcPct val="0"/>
              </a:spcAft>
            </a:pPr>
            <a:endParaRPr lang="en-US">
              <a:solidFill>
                <a:srgbClr val="000000"/>
              </a:solidFill>
              <a:ea typeface="ＭＳ Ｐゴシック" pitchFamily="-110" charset="-128"/>
            </a:endParaRPr>
          </a:p>
        </p:txBody>
      </p:sp>
      <p:sp>
        <p:nvSpPr>
          <p:cNvPr id="27" name="Line 38"/>
          <p:cNvSpPr>
            <a:spLocks noChangeShapeType="1"/>
          </p:cNvSpPr>
          <p:nvPr/>
        </p:nvSpPr>
        <p:spPr bwMode="auto">
          <a:xfrm flipH="1">
            <a:off x="5372100" y="2198687"/>
            <a:ext cx="6350" cy="84772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lIns="45720" rIns="45720" anchor="ctr"/>
          <a:lstStyle/>
          <a:p>
            <a:pPr fontAlgn="base">
              <a:spcBef>
                <a:spcPct val="0"/>
              </a:spcBef>
              <a:spcAft>
                <a:spcPct val="0"/>
              </a:spcAft>
            </a:pPr>
            <a:endParaRPr lang="en-US">
              <a:solidFill>
                <a:srgbClr val="000000"/>
              </a:solidFill>
              <a:ea typeface="ＭＳ Ｐゴシック" pitchFamily="-110" charset="-128"/>
            </a:endParaRPr>
          </a:p>
        </p:txBody>
      </p:sp>
      <p:sp>
        <p:nvSpPr>
          <p:cNvPr id="28" name="Line 39"/>
          <p:cNvSpPr>
            <a:spLocks noChangeShapeType="1"/>
          </p:cNvSpPr>
          <p:nvPr/>
        </p:nvSpPr>
        <p:spPr bwMode="auto">
          <a:xfrm>
            <a:off x="3681413" y="2603500"/>
            <a:ext cx="169703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9144" tIns="9144" rIns="9144" bIns="9144" anchor="ctr"/>
          <a:lstStyle/>
          <a:p>
            <a:pPr fontAlgn="base">
              <a:spcBef>
                <a:spcPct val="0"/>
              </a:spcBef>
              <a:spcAft>
                <a:spcPct val="0"/>
              </a:spcAft>
            </a:pPr>
            <a:endParaRPr lang="en-US">
              <a:solidFill>
                <a:srgbClr val="000000"/>
              </a:solidFill>
              <a:ea typeface="ＭＳ Ｐゴシック" pitchFamily="-110" charset="-128"/>
            </a:endParaRPr>
          </a:p>
        </p:txBody>
      </p:sp>
      <p:sp>
        <p:nvSpPr>
          <p:cNvPr id="29" name="Line 81"/>
          <p:cNvSpPr>
            <a:spLocks noChangeShapeType="1"/>
          </p:cNvSpPr>
          <p:nvPr/>
        </p:nvSpPr>
        <p:spPr bwMode="auto">
          <a:xfrm flipV="1">
            <a:off x="881063" y="4394200"/>
            <a:ext cx="7413625" cy="158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ea typeface="ＭＳ Ｐゴシック" pitchFamily="-110" charset="-128"/>
            </a:endParaRPr>
          </a:p>
        </p:txBody>
      </p:sp>
      <p:sp>
        <p:nvSpPr>
          <p:cNvPr id="30" name="Line 82"/>
          <p:cNvSpPr>
            <a:spLocks noChangeShapeType="1"/>
          </p:cNvSpPr>
          <p:nvPr/>
        </p:nvSpPr>
        <p:spPr bwMode="auto">
          <a:xfrm>
            <a:off x="881063" y="4413250"/>
            <a:ext cx="0" cy="2889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ea typeface="ＭＳ Ｐゴシック" pitchFamily="-110" charset="-128"/>
            </a:endParaRPr>
          </a:p>
        </p:txBody>
      </p:sp>
      <p:sp>
        <p:nvSpPr>
          <p:cNvPr id="31" name="Line 83"/>
          <p:cNvSpPr>
            <a:spLocks noChangeShapeType="1"/>
          </p:cNvSpPr>
          <p:nvPr/>
        </p:nvSpPr>
        <p:spPr bwMode="auto">
          <a:xfrm>
            <a:off x="4537075" y="4410075"/>
            <a:ext cx="0" cy="5969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ea typeface="ＭＳ Ｐゴシック" pitchFamily="-110" charset="-128"/>
            </a:endParaRPr>
          </a:p>
        </p:txBody>
      </p:sp>
      <p:sp>
        <p:nvSpPr>
          <p:cNvPr id="32" name="Rectangle 84"/>
          <p:cNvSpPr>
            <a:spLocks noChangeArrowheads="1"/>
          </p:cNvSpPr>
          <p:nvPr/>
        </p:nvSpPr>
        <p:spPr bwMode="auto">
          <a:xfrm>
            <a:off x="3798888" y="5003800"/>
            <a:ext cx="1684337" cy="37465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45720" rIns="45720" anchor="ctr"/>
          <a:lstStyle>
            <a:lvl1pPr>
              <a:spcBef>
                <a:spcPct val="20000"/>
              </a:spcBef>
              <a:buChar char="•"/>
              <a:defRPr sz="32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1200">
                <a:solidFill>
                  <a:schemeClr val="tx1"/>
                </a:solidFill>
                <a:latin typeface="Times" pitchFamily="18" charset="0"/>
              </a:defRPr>
            </a:lvl3pPr>
            <a:lvl4pPr marL="1600200" indent="-228600">
              <a:spcBef>
                <a:spcPct val="20000"/>
              </a:spcBef>
              <a:buChar char="–"/>
              <a:defRPr sz="2000">
                <a:solidFill>
                  <a:schemeClr val="tx1"/>
                </a:solidFill>
                <a:latin typeface="Times" pitchFamily="18"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fontAlgn="base">
              <a:spcBef>
                <a:spcPct val="0"/>
              </a:spcBef>
              <a:spcAft>
                <a:spcPct val="0"/>
              </a:spcAft>
              <a:buFontTx/>
              <a:buNone/>
            </a:pPr>
            <a:r>
              <a:rPr lang="en-US" altLang="en-US" sz="1200">
                <a:solidFill>
                  <a:srgbClr val="000000"/>
                </a:solidFill>
                <a:latin typeface="Arial" charset="0"/>
                <a:ea typeface="ＭＳ Ｐゴシック" pitchFamily="-110" charset="-128"/>
                <a:cs typeface="Arial" charset="0"/>
              </a:rPr>
              <a:t>E. Daly</a:t>
            </a:r>
          </a:p>
          <a:p>
            <a:pPr algn="ctr" fontAlgn="base">
              <a:spcBef>
                <a:spcPct val="0"/>
              </a:spcBef>
              <a:spcAft>
                <a:spcPct val="0"/>
              </a:spcAft>
              <a:buFontTx/>
              <a:buNone/>
            </a:pPr>
            <a:r>
              <a:rPr lang="en-US" altLang="en-US" sz="1200">
                <a:solidFill>
                  <a:srgbClr val="000000"/>
                </a:solidFill>
                <a:latin typeface="Arial" charset="0"/>
                <a:ea typeface="ＭＳ Ｐゴシック" pitchFamily="-110" charset="-128"/>
                <a:cs typeface="Arial" charset="0"/>
              </a:rPr>
              <a:t>K. Wilson</a:t>
            </a:r>
          </a:p>
        </p:txBody>
      </p:sp>
      <p:sp>
        <p:nvSpPr>
          <p:cNvPr id="33" name="Rectangle 85"/>
          <p:cNvSpPr>
            <a:spLocks noChangeArrowheads="1"/>
          </p:cNvSpPr>
          <p:nvPr/>
        </p:nvSpPr>
        <p:spPr bwMode="auto">
          <a:xfrm>
            <a:off x="3798888" y="4679950"/>
            <a:ext cx="1684337" cy="301625"/>
          </a:xfrm>
          <a:prstGeom prst="rect">
            <a:avLst/>
          </a:prstGeom>
          <a:solidFill>
            <a:schemeClr val="bg1">
              <a:lumMod val="85000"/>
            </a:schemeClr>
          </a:solidFill>
          <a:ln w="12700">
            <a:noFill/>
            <a:miter lim="800000"/>
            <a:headEnd/>
            <a:tailEnd/>
          </a:ln>
        </p:spPr>
        <p:txBody>
          <a:bodyPr lIns="45720" rIns="45720" anchor="ctr"/>
          <a:lstStyle/>
          <a:p>
            <a:pPr algn="ctr" fontAlgn="base">
              <a:spcBef>
                <a:spcPct val="0"/>
              </a:spcBef>
              <a:spcAft>
                <a:spcPct val="0"/>
              </a:spcAft>
              <a:defRPr/>
            </a:pPr>
            <a:r>
              <a:rPr lang="en-US" sz="1200" b="1" dirty="0">
                <a:solidFill>
                  <a:srgbClr val="000000"/>
                </a:solidFill>
                <a:ea typeface="ＭＳ Ｐゴシック" pitchFamily="-110" charset="-128"/>
                <a:cs typeface="Arial" panose="020B0604020202020204" pitchFamily="34" charset="0"/>
              </a:rPr>
              <a:t>SRF (Cryomodules)</a:t>
            </a:r>
          </a:p>
        </p:txBody>
      </p:sp>
      <p:grpSp>
        <p:nvGrpSpPr>
          <p:cNvPr id="34" name="Group 300"/>
          <p:cNvGrpSpPr>
            <a:grpSpLocks/>
          </p:cNvGrpSpPr>
          <p:nvPr/>
        </p:nvGrpSpPr>
        <p:grpSpPr bwMode="auto">
          <a:xfrm>
            <a:off x="3790950" y="4657725"/>
            <a:ext cx="1690688" cy="746125"/>
            <a:chOff x="2873" y="2223"/>
            <a:chExt cx="1225" cy="311"/>
          </a:xfrm>
        </p:grpSpPr>
        <p:sp>
          <p:nvSpPr>
            <p:cNvPr id="35" name="Line 87"/>
            <p:cNvSpPr>
              <a:spLocks noChangeShapeType="1"/>
            </p:cNvSpPr>
            <p:nvPr/>
          </p:nvSpPr>
          <p:spPr bwMode="auto">
            <a:xfrm>
              <a:off x="2878" y="2223"/>
              <a:ext cx="122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lIns="45720" rIns="45720" anchor="ctr"/>
            <a:lstStyle/>
            <a:p>
              <a:pPr fontAlgn="base">
                <a:spcBef>
                  <a:spcPct val="0"/>
                </a:spcBef>
                <a:spcAft>
                  <a:spcPct val="0"/>
                </a:spcAft>
              </a:pPr>
              <a:endParaRPr lang="en-US">
                <a:solidFill>
                  <a:srgbClr val="000000"/>
                </a:solidFill>
                <a:ea typeface="ＭＳ Ｐゴシック" pitchFamily="-110" charset="-128"/>
              </a:endParaRPr>
            </a:p>
          </p:txBody>
        </p:sp>
        <p:sp>
          <p:nvSpPr>
            <p:cNvPr id="36" name="Line 88"/>
            <p:cNvSpPr>
              <a:spLocks noChangeShapeType="1"/>
            </p:cNvSpPr>
            <p:nvPr/>
          </p:nvSpPr>
          <p:spPr bwMode="auto">
            <a:xfrm>
              <a:off x="2873" y="2534"/>
              <a:ext cx="12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45720" rIns="45720" anchor="ctr"/>
            <a:lstStyle/>
            <a:p>
              <a:pPr fontAlgn="base">
                <a:spcBef>
                  <a:spcPct val="0"/>
                </a:spcBef>
                <a:spcAft>
                  <a:spcPct val="0"/>
                </a:spcAft>
              </a:pPr>
              <a:endParaRPr lang="en-US">
                <a:solidFill>
                  <a:srgbClr val="000000"/>
                </a:solidFill>
                <a:ea typeface="ＭＳ Ｐゴシック" pitchFamily="-110" charset="-128"/>
              </a:endParaRPr>
            </a:p>
          </p:txBody>
        </p:sp>
        <p:sp>
          <p:nvSpPr>
            <p:cNvPr id="37" name="Line 89"/>
            <p:cNvSpPr>
              <a:spLocks noChangeShapeType="1"/>
            </p:cNvSpPr>
            <p:nvPr/>
          </p:nvSpPr>
          <p:spPr bwMode="auto">
            <a:xfrm flipH="1">
              <a:off x="2874" y="2223"/>
              <a:ext cx="4" cy="2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45720" rIns="45720" anchor="ctr"/>
            <a:lstStyle/>
            <a:p>
              <a:pPr fontAlgn="base">
                <a:spcBef>
                  <a:spcPct val="0"/>
                </a:spcBef>
                <a:spcAft>
                  <a:spcPct val="0"/>
                </a:spcAft>
              </a:pPr>
              <a:endParaRPr lang="en-US">
                <a:solidFill>
                  <a:srgbClr val="000000"/>
                </a:solidFill>
                <a:ea typeface="ＭＳ Ｐゴシック" pitchFamily="-110" charset="-128"/>
              </a:endParaRPr>
            </a:p>
          </p:txBody>
        </p:sp>
        <p:sp>
          <p:nvSpPr>
            <p:cNvPr id="38" name="Line 90"/>
            <p:cNvSpPr>
              <a:spLocks noChangeShapeType="1"/>
            </p:cNvSpPr>
            <p:nvPr/>
          </p:nvSpPr>
          <p:spPr bwMode="auto">
            <a:xfrm flipH="1">
              <a:off x="4092" y="2223"/>
              <a:ext cx="6" cy="287"/>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lIns="45720" rIns="45720" anchor="ctr"/>
            <a:lstStyle/>
            <a:p>
              <a:pPr fontAlgn="base">
                <a:spcBef>
                  <a:spcPct val="0"/>
                </a:spcBef>
                <a:spcAft>
                  <a:spcPct val="0"/>
                </a:spcAft>
              </a:pPr>
              <a:endParaRPr lang="en-US">
                <a:solidFill>
                  <a:srgbClr val="000000"/>
                </a:solidFill>
                <a:ea typeface="ＭＳ Ｐゴシック" pitchFamily="-110" charset="-128"/>
              </a:endParaRPr>
            </a:p>
          </p:txBody>
        </p:sp>
      </p:grpSp>
      <p:sp>
        <p:nvSpPr>
          <p:cNvPr id="39" name="Line 91"/>
          <p:cNvSpPr>
            <a:spLocks noChangeShapeType="1"/>
          </p:cNvSpPr>
          <p:nvPr/>
        </p:nvSpPr>
        <p:spPr bwMode="auto">
          <a:xfrm>
            <a:off x="3798888" y="5010150"/>
            <a:ext cx="168433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9144" tIns="9144" rIns="9144" bIns="9144" anchor="ctr"/>
          <a:lstStyle/>
          <a:p>
            <a:pPr fontAlgn="base">
              <a:spcBef>
                <a:spcPct val="0"/>
              </a:spcBef>
              <a:spcAft>
                <a:spcPct val="0"/>
              </a:spcAft>
            </a:pPr>
            <a:endParaRPr lang="en-US">
              <a:solidFill>
                <a:srgbClr val="000000"/>
              </a:solidFill>
              <a:ea typeface="ＭＳ Ｐゴシック" pitchFamily="-110" charset="-128"/>
            </a:endParaRPr>
          </a:p>
        </p:txBody>
      </p:sp>
      <p:sp>
        <p:nvSpPr>
          <p:cNvPr id="40" name="Line 92"/>
          <p:cNvSpPr>
            <a:spLocks noChangeShapeType="1"/>
          </p:cNvSpPr>
          <p:nvPr/>
        </p:nvSpPr>
        <p:spPr bwMode="auto">
          <a:xfrm>
            <a:off x="2665413" y="4425950"/>
            <a:ext cx="0" cy="355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ea typeface="ＭＳ Ｐゴシック" pitchFamily="-110" charset="-128"/>
            </a:endParaRPr>
          </a:p>
        </p:txBody>
      </p:sp>
      <p:sp>
        <p:nvSpPr>
          <p:cNvPr id="41" name="Rectangle 93"/>
          <p:cNvSpPr>
            <a:spLocks noChangeArrowheads="1"/>
          </p:cNvSpPr>
          <p:nvPr/>
        </p:nvSpPr>
        <p:spPr bwMode="auto">
          <a:xfrm>
            <a:off x="1778000" y="5032375"/>
            <a:ext cx="1698625" cy="1905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45720" rIns="45720" anchor="ctr"/>
          <a:lstStyle>
            <a:lvl1pPr>
              <a:spcBef>
                <a:spcPct val="20000"/>
              </a:spcBef>
              <a:buChar char="•"/>
              <a:defRPr sz="32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1200">
                <a:solidFill>
                  <a:schemeClr val="tx1"/>
                </a:solidFill>
                <a:latin typeface="Times" pitchFamily="18" charset="0"/>
              </a:defRPr>
            </a:lvl3pPr>
            <a:lvl4pPr marL="1600200" indent="-228600">
              <a:spcBef>
                <a:spcPct val="20000"/>
              </a:spcBef>
              <a:buChar char="–"/>
              <a:defRPr sz="2000">
                <a:solidFill>
                  <a:schemeClr val="tx1"/>
                </a:solidFill>
                <a:latin typeface="Times" pitchFamily="18"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fontAlgn="base">
              <a:spcBef>
                <a:spcPct val="0"/>
              </a:spcBef>
              <a:spcAft>
                <a:spcPct val="0"/>
              </a:spcAft>
              <a:buFontTx/>
              <a:buNone/>
            </a:pPr>
            <a:r>
              <a:rPr lang="en-US" altLang="en-US" sz="1200">
                <a:solidFill>
                  <a:srgbClr val="000000"/>
                </a:solidFill>
                <a:latin typeface="Arial" charset="0"/>
                <a:ea typeface="ＭＳ Ｐゴシック" pitchFamily="-110" charset="-128"/>
                <a:cs typeface="Arial" charset="0"/>
              </a:rPr>
              <a:t>C. Hovater</a:t>
            </a:r>
          </a:p>
        </p:txBody>
      </p:sp>
      <p:sp>
        <p:nvSpPr>
          <p:cNvPr id="42" name="Rectangle 94"/>
          <p:cNvSpPr>
            <a:spLocks noChangeArrowheads="1"/>
          </p:cNvSpPr>
          <p:nvPr/>
        </p:nvSpPr>
        <p:spPr bwMode="auto">
          <a:xfrm>
            <a:off x="1778000" y="4683125"/>
            <a:ext cx="1698625" cy="301625"/>
          </a:xfrm>
          <a:prstGeom prst="rect">
            <a:avLst/>
          </a:prstGeom>
          <a:solidFill>
            <a:schemeClr val="bg1">
              <a:lumMod val="85000"/>
            </a:schemeClr>
          </a:solidFill>
          <a:ln w="12700">
            <a:noFill/>
            <a:miter lim="800000"/>
            <a:headEnd/>
            <a:tailEnd/>
          </a:ln>
        </p:spPr>
        <p:txBody>
          <a:bodyPr lIns="45720" rIns="45720" anchor="ctr"/>
          <a:lstStyle/>
          <a:p>
            <a:pPr algn="ctr" fontAlgn="base">
              <a:spcBef>
                <a:spcPct val="0"/>
              </a:spcBef>
              <a:spcAft>
                <a:spcPct val="0"/>
              </a:spcAft>
              <a:defRPr/>
            </a:pPr>
            <a:r>
              <a:rPr lang="en-US" sz="1200" b="1" dirty="0">
                <a:solidFill>
                  <a:srgbClr val="000000"/>
                </a:solidFill>
                <a:ea typeface="ＭＳ Ｐゴシック" pitchFamily="-110" charset="-128"/>
                <a:cs typeface="Arial" panose="020B0604020202020204" pitchFamily="34" charset="0"/>
              </a:rPr>
              <a:t>RF Controls &amp; LLRF</a:t>
            </a:r>
          </a:p>
        </p:txBody>
      </p:sp>
      <p:sp>
        <p:nvSpPr>
          <p:cNvPr id="43" name="Line 95"/>
          <p:cNvSpPr>
            <a:spLocks noChangeShapeType="1"/>
          </p:cNvSpPr>
          <p:nvPr/>
        </p:nvSpPr>
        <p:spPr bwMode="auto">
          <a:xfrm>
            <a:off x="1778000" y="4683125"/>
            <a:ext cx="1698625"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lIns="45720" rIns="45720" anchor="ctr"/>
          <a:lstStyle/>
          <a:p>
            <a:pPr fontAlgn="base">
              <a:spcBef>
                <a:spcPct val="0"/>
              </a:spcBef>
              <a:spcAft>
                <a:spcPct val="0"/>
              </a:spcAft>
            </a:pPr>
            <a:endParaRPr lang="en-US">
              <a:solidFill>
                <a:srgbClr val="000000"/>
              </a:solidFill>
              <a:ea typeface="ＭＳ Ｐゴシック" pitchFamily="-110" charset="-128"/>
            </a:endParaRPr>
          </a:p>
        </p:txBody>
      </p:sp>
      <p:sp>
        <p:nvSpPr>
          <p:cNvPr id="44" name="Line 96"/>
          <p:cNvSpPr>
            <a:spLocks noChangeShapeType="1"/>
          </p:cNvSpPr>
          <p:nvPr/>
        </p:nvSpPr>
        <p:spPr bwMode="auto">
          <a:xfrm>
            <a:off x="1778000" y="5222875"/>
            <a:ext cx="16986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45720" rIns="45720" anchor="ctr"/>
          <a:lstStyle/>
          <a:p>
            <a:pPr fontAlgn="base">
              <a:spcBef>
                <a:spcPct val="0"/>
              </a:spcBef>
              <a:spcAft>
                <a:spcPct val="0"/>
              </a:spcAft>
            </a:pPr>
            <a:endParaRPr lang="en-US">
              <a:solidFill>
                <a:srgbClr val="000000"/>
              </a:solidFill>
              <a:ea typeface="ＭＳ Ｐゴシック" pitchFamily="-110" charset="-128"/>
            </a:endParaRPr>
          </a:p>
        </p:txBody>
      </p:sp>
      <p:sp>
        <p:nvSpPr>
          <p:cNvPr id="45" name="Line 97"/>
          <p:cNvSpPr>
            <a:spLocks noChangeShapeType="1"/>
          </p:cNvSpPr>
          <p:nvPr/>
        </p:nvSpPr>
        <p:spPr bwMode="auto">
          <a:xfrm>
            <a:off x="1778000" y="4641850"/>
            <a:ext cx="0" cy="4889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45720" rIns="45720" anchor="ctr"/>
          <a:lstStyle/>
          <a:p>
            <a:pPr fontAlgn="base">
              <a:spcBef>
                <a:spcPct val="0"/>
              </a:spcBef>
              <a:spcAft>
                <a:spcPct val="0"/>
              </a:spcAft>
            </a:pPr>
            <a:endParaRPr lang="en-US">
              <a:solidFill>
                <a:srgbClr val="000000"/>
              </a:solidFill>
              <a:ea typeface="ＭＳ Ｐゴシック" pitchFamily="-110" charset="-128"/>
            </a:endParaRPr>
          </a:p>
        </p:txBody>
      </p:sp>
      <p:sp>
        <p:nvSpPr>
          <p:cNvPr id="46" name="Line 98"/>
          <p:cNvSpPr>
            <a:spLocks noChangeShapeType="1"/>
          </p:cNvSpPr>
          <p:nvPr/>
        </p:nvSpPr>
        <p:spPr bwMode="auto">
          <a:xfrm>
            <a:off x="3500438" y="4667250"/>
            <a:ext cx="12700" cy="58102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lIns="45720" rIns="45720" anchor="ctr"/>
          <a:lstStyle/>
          <a:p>
            <a:pPr fontAlgn="base">
              <a:spcBef>
                <a:spcPct val="0"/>
              </a:spcBef>
              <a:spcAft>
                <a:spcPct val="0"/>
              </a:spcAft>
            </a:pPr>
            <a:endParaRPr lang="en-US">
              <a:solidFill>
                <a:srgbClr val="000000"/>
              </a:solidFill>
              <a:ea typeface="ＭＳ Ｐゴシック" pitchFamily="-110" charset="-128"/>
            </a:endParaRPr>
          </a:p>
        </p:txBody>
      </p:sp>
      <p:sp>
        <p:nvSpPr>
          <p:cNvPr id="47" name="Line 99"/>
          <p:cNvSpPr>
            <a:spLocks noChangeShapeType="1"/>
          </p:cNvSpPr>
          <p:nvPr/>
        </p:nvSpPr>
        <p:spPr bwMode="auto">
          <a:xfrm>
            <a:off x="1778000" y="4984750"/>
            <a:ext cx="16986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9144" tIns="9144" rIns="9144" bIns="9144" anchor="ctr"/>
          <a:lstStyle/>
          <a:p>
            <a:pPr fontAlgn="base">
              <a:spcBef>
                <a:spcPct val="0"/>
              </a:spcBef>
              <a:spcAft>
                <a:spcPct val="0"/>
              </a:spcAft>
            </a:pPr>
            <a:endParaRPr lang="en-US">
              <a:solidFill>
                <a:srgbClr val="000000"/>
              </a:solidFill>
              <a:ea typeface="ＭＳ Ｐゴシック" pitchFamily="-110" charset="-128"/>
            </a:endParaRPr>
          </a:p>
        </p:txBody>
      </p:sp>
      <p:sp>
        <p:nvSpPr>
          <p:cNvPr id="48" name="Rectangle 100"/>
          <p:cNvSpPr>
            <a:spLocks noChangeArrowheads="1"/>
          </p:cNvSpPr>
          <p:nvPr/>
        </p:nvSpPr>
        <p:spPr bwMode="auto">
          <a:xfrm>
            <a:off x="238125" y="5026025"/>
            <a:ext cx="1304925" cy="338137"/>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45720" rIns="45720" anchor="ctr"/>
          <a:lstStyle>
            <a:lvl1pPr>
              <a:spcBef>
                <a:spcPct val="20000"/>
              </a:spcBef>
              <a:buChar char="•"/>
              <a:defRPr sz="32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1200">
                <a:solidFill>
                  <a:schemeClr val="tx1"/>
                </a:solidFill>
                <a:latin typeface="Times" pitchFamily="18" charset="0"/>
              </a:defRPr>
            </a:lvl3pPr>
            <a:lvl4pPr marL="1600200" indent="-228600">
              <a:spcBef>
                <a:spcPct val="20000"/>
              </a:spcBef>
              <a:buChar char="–"/>
              <a:defRPr sz="2000">
                <a:solidFill>
                  <a:schemeClr val="tx1"/>
                </a:solidFill>
                <a:latin typeface="Times" pitchFamily="18"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fontAlgn="base">
              <a:spcBef>
                <a:spcPct val="0"/>
              </a:spcBef>
              <a:spcAft>
                <a:spcPct val="0"/>
              </a:spcAft>
              <a:buFontTx/>
              <a:buNone/>
            </a:pPr>
            <a:r>
              <a:rPr lang="en-US" altLang="en-US" sz="1200">
                <a:solidFill>
                  <a:srgbClr val="000000"/>
                </a:solidFill>
                <a:latin typeface="Arial" charset="0"/>
                <a:ea typeface="ＭＳ Ｐゴシック" pitchFamily="-110" charset="-128"/>
                <a:cs typeface="Arial" charset="0"/>
              </a:rPr>
              <a:t>D. Arenius</a:t>
            </a:r>
          </a:p>
          <a:p>
            <a:pPr algn="ctr" fontAlgn="base">
              <a:spcBef>
                <a:spcPct val="0"/>
              </a:spcBef>
              <a:spcAft>
                <a:spcPct val="0"/>
              </a:spcAft>
              <a:buFontTx/>
              <a:buNone/>
            </a:pPr>
            <a:r>
              <a:rPr lang="en-US" altLang="en-US" sz="1200">
                <a:solidFill>
                  <a:srgbClr val="000000"/>
                </a:solidFill>
                <a:latin typeface="Arial" charset="0"/>
                <a:ea typeface="ＭＳ Ｐゴシック" pitchFamily="-110" charset="-128"/>
                <a:cs typeface="Arial" charset="0"/>
              </a:rPr>
              <a:t>M. Bevins</a:t>
            </a:r>
          </a:p>
        </p:txBody>
      </p:sp>
      <p:sp>
        <p:nvSpPr>
          <p:cNvPr id="49" name="Rectangle 101"/>
          <p:cNvSpPr>
            <a:spLocks noChangeArrowheads="1"/>
          </p:cNvSpPr>
          <p:nvPr/>
        </p:nvSpPr>
        <p:spPr bwMode="auto">
          <a:xfrm>
            <a:off x="238125" y="4660900"/>
            <a:ext cx="1304925" cy="304800"/>
          </a:xfrm>
          <a:prstGeom prst="rect">
            <a:avLst/>
          </a:prstGeom>
          <a:solidFill>
            <a:schemeClr val="bg1">
              <a:lumMod val="85000"/>
            </a:schemeClr>
          </a:solidFill>
          <a:ln w="12700">
            <a:noFill/>
            <a:miter lim="800000"/>
            <a:headEnd/>
            <a:tailEnd/>
          </a:ln>
        </p:spPr>
        <p:txBody>
          <a:bodyPr lIns="45720" rIns="45720" anchor="ctr"/>
          <a:lstStyle/>
          <a:p>
            <a:pPr algn="ctr" fontAlgn="base">
              <a:spcBef>
                <a:spcPct val="0"/>
              </a:spcBef>
              <a:spcAft>
                <a:spcPct val="0"/>
              </a:spcAft>
              <a:defRPr/>
            </a:pPr>
            <a:r>
              <a:rPr lang="en-US" sz="1200" b="1" dirty="0">
                <a:solidFill>
                  <a:srgbClr val="000000"/>
                </a:solidFill>
                <a:ea typeface="ＭＳ Ｐゴシック" pitchFamily="-110" charset="-128"/>
                <a:cs typeface="Arial" panose="020B0604020202020204" pitchFamily="34" charset="0"/>
              </a:rPr>
              <a:t>Cryogenics</a:t>
            </a:r>
          </a:p>
        </p:txBody>
      </p:sp>
      <p:sp>
        <p:nvSpPr>
          <p:cNvPr id="50" name="Line 102"/>
          <p:cNvSpPr>
            <a:spLocks noChangeShapeType="1"/>
          </p:cNvSpPr>
          <p:nvPr/>
        </p:nvSpPr>
        <p:spPr bwMode="auto">
          <a:xfrm>
            <a:off x="263525" y="5410200"/>
            <a:ext cx="13049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45720" rIns="45720" anchor="ctr"/>
          <a:lstStyle/>
          <a:p>
            <a:pPr fontAlgn="base">
              <a:spcBef>
                <a:spcPct val="0"/>
              </a:spcBef>
              <a:spcAft>
                <a:spcPct val="0"/>
              </a:spcAft>
            </a:pPr>
            <a:endParaRPr lang="en-US">
              <a:solidFill>
                <a:srgbClr val="000000"/>
              </a:solidFill>
              <a:ea typeface="ＭＳ Ｐゴシック" pitchFamily="-110" charset="-128"/>
            </a:endParaRPr>
          </a:p>
        </p:txBody>
      </p:sp>
      <p:sp>
        <p:nvSpPr>
          <p:cNvPr id="51" name="Line 103"/>
          <p:cNvSpPr>
            <a:spLocks noChangeShapeType="1"/>
          </p:cNvSpPr>
          <p:nvPr/>
        </p:nvSpPr>
        <p:spPr bwMode="auto">
          <a:xfrm>
            <a:off x="238125" y="4660900"/>
            <a:ext cx="0" cy="4476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45720" rIns="45720" anchor="ctr"/>
          <a:lstStyle/>
          <a:p>
            <a:pPr fontAlgn="base">
              <a:spcBef>
                <a:spcPct val="0"/>
              </a:spcBef>
              <a:spcAft>
                <a:spcPct val="0"/>
              </a:spcAft>
            </a:pPr>
            <a:endParaRPr lang="en-US">
              <a:solidFill>
                <a:srgbClr val="000000"/>
              </a:solidFill>
              <a:ea typeface="ＭＳ Ｐゴシック" pitchFamily="-110" charset="-128"/>
            </a:endParaRPr>
          </a:p>
        </p:txBody>
      </p:sp>
      <p:sp>
        <p:nvSpPr>
          <p:cNvPr id="52" name="Line 104"/>
          <p:cNvSpPr>
            <a:spLocks noChangeShapeType="1"/>
          </p:cNvSpPr>
          <p:nvPr/>
        </p:nvSpPr>
        <p:spPr bwMode="auto">
          <a:xfrm>
            <a:off x="1531938" y="4660900"/>
            <a:ext cx="0" cy="56832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lIns="45720" rIns="45720" anchor="ctr"/>
          <a:lstStyle/>
          <a:p>
            <a:pPr fontAlgn="base">
              <a:spcBef>
                <a:spcPct val="0"/>
              </a:spcBef>
              <a:spcAft>
                <a:spcPct val="0"/>
              </a:spcAft>
            </a:pPr>
            <a:endParaRPr lang="en-US">
              <a:solidFill>
                <a:srgbClr val="000000"/>
              </a:solidFill>
              <a:ea typeface="ＭＳ Ｐゴシック" pitchFamily="-110" charset="-128"/>
            </a:endParaRPr>
          </a:p>
        </p:txBody>
      </p:sp>
      <p:sp>
        <p:nvSpPr>
          <p:cNvPr id="53" name="Line 105"/>
          <p:cNvSpPr>
            <a:spLocks noChangeShapeType="1"/>
          </p:cNvSpPr>
          <p:nvPr/>
        </p:nvSpPr>
        <p:spPr bwMode="auto">
          <a:xfrm>
            <a:off x="238125" y="5000625"/>
            <a:ext cx="13049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9144" tIns="9144" rIns="9144" bIns="9144" anchor="ctr"/>
          <a:lstStyle/>
          <a:p>
            <a:pPr fontAlgn="base">
              <a:spcBef>
                <a:spcPct val="0"/>
              </a:spcBef>
              <a:spcAft>
                <a:spcPct val="0"/>
              </a:spcAft>
            </a:pPr>
            <a:endParaRPr lang="en-US">
              <a:solidFill>
                <a:srgbClr val="000000"/>
              </a:solidFill>
              <a:ea typeface="ＭＳ Ｐゴシック" pitchFamily="-110" charset="-128"/>
            </a:endParaRPr>
          </a:p>
        </p:txBody>
      </p:sp>
      <p:sp>
        <p:nvSpPr>
          <p:cNvPr id="54" name="Line 106"/>
          <p:cNvSpPr>
            <a:spLocks noChangeShapeType="1"/>
          </p:cNvSpPr>
          <p:nvPr/>
        </p:nvSpPr>
        <p:spPr bwMode="auto">
          <a:xfrm>
            <a:off x="238125" y="4660900"/>
            <a:ext cx="1304925"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lIns="45720" rIns="45720" anchor="ctr"/>
          <a:lstStyle/>
          <a:p>
            <a:pPr fontAlgn="base">
              <a:spcBef>
                <a:spcPct val="0"/>
              </a:spcBef>
              <a:spcAft>
                <a:spcPct val="0"/>
              </a:spcAft>
            </a:pPr>
            <a:endParaRPr lang="en-US">
              <a:solidFill>
                <a:srgbClr val="000000"/>
              </a:solidFill>
              <a:ea typeface="ＭＳ Ｐゴシック" pitchFamily="-110" charset="-128"/>
            </a:endParaRPr>
          </a:p>
        </p:txBody>
      </p:sp>
      <p:cxnSp>
        <p:nvCxnSpPr>
          <p:cNvPr id="55" name="AutoShape 108"/>
          <p:cNvCxnSpPr>
            <a:cxnSpLocks noChangeShapeType="1"/>
          </p:cNvCxnSpPr>
          <p:nvPr/>
        </p:nvCxnSpPr>
        <p:spPr bwMode="auto">
          <a:xfrm>
            <a:off x="3883025" y="4911725"/>
            <a:ext cx="0" cy="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56" name="Line 4"/>
          <p:cNvSpPr>
            <a:spLocks noChangeShapeType="1"/>
          </p:cNvSpPr>
          <p:nvPr/>
        </p:nvSpPr>
        <p:spPr bwMode="auto">
          <a:xfrm flipV="1">
            <a:off x="1341438" y="1976437"/>
            <a:ext cx="3195637" cy="63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9144" tIns="9144" rIns="9144" bIns="9144" anchor="ctr"/>
          <a:lstStyle/>
          <a:p>
            <a:pPr fontAlgn="base">
              <a:spcBef>
                <a:spcPct val="0"/>
              </a:spcBef>
              <a:spcAft>
                <a:spcPct val="0"/>
              </a:spcAft>
            </a:pPr>
            <a:endParaRPr lang="en-US">
              <a:solidFill>
                <a:srgbClr val="000000"/>
              </a:solidFill>
              <a:ea typeface="ＭＳ Ｐゴシック" pitchFamily="-110" charset="-128"/>
            </a:endParaRPr>
          </a:p>
        </p:txBody>
      </p:sp>
      <p:sp>
        <p:nvSpPr>
          <p:cNvPr id="57" name="Rectangle 9"/>
          <p:cNvSpPr>
            <a:spLocks noChangeArrowheads="1"/>
          </p:cNvSpPr>
          <p:nvPr/>
        </p:nvSpPr>
        <p:spPr bwMode="auto">
          <a:xfrm>
            <a:off x="3605213" y="1622425"/>
            <a:ext cx="1866900" cy="242887"/>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45720" rIns="45720" anchor="ctr"/>
          <a:lstStyle>
            <a:lvl1pPr>
              <a:spcBef>
                <a:spcPct val="20000"/>
              </a:spcBef>
              <a:buChar char="•"/>
              <a:defRPr sz="32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1200">
                <a:solidFill>
                  <a:schemeClr val="tx1"/>
                </a:solidFill>
                <a:latin typeface="Times" pitchFamily="18" charset="0"/>
              </a:defRPr>
            </a:lvl3pPr>
            <a:lvl4pPr marL="1600200" indent="-228600">
              <a:spcBef>
                <a:spcPct val="20000"/>
              </a:spcBef>
              <a:buChar char="–"/>
              <a:defRPr sz="2000">
                <a:solidFill>
                  <a:schemeClr val="tx1"/>
                </a:solidFill>
                <a:latin typeface="Times" pitchFamily="18"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fontAlgn="base">
              <a:spcBef>
                <a:spcPct val="0"/>
              </a:spcBef>
              <a:spcAft>
                <a:spcPct val="0"/>
              </a:spcAft>
              <a:buFontTx/>
              <a:buNone/>
            </a:pPr>
            <a:r>
              <a:rPr lang="en-US" altLang="en-US" sz="1200">
                <a:solidFill>
                  <a:srgbClr val="000000"/>
                </a:solidFill>
                <a:latin typeface="Arial" charset="0"/>
                <a:ea typeface="ＭＳ Ｐゴシック" pitchFamily="-110" charset="-128"/>
                <a:cs typeface="Arial" charset="0"/>
              </a:rPr>
              <a:t>H. Montgomery</a:t>
            </a:r>
          </a:p>
        </p:txBody>
      </p:sp>
      <p:sp>
        <p:nvSpPr>
          <p:cNvPr id="58" name="Rectangle 10"/>
          <p:cNvSpPr>
            <a:spLocks noChangeArrowheads="1"/>
          </p:cNvSpPr>
          <p:nvPr/>
        </p:nvSpPr>
        <p:spPr bwMode="auto">
          <a:xfrm>
            <a:off x="3605213" y="1257300"/>
            <a:ext cx="1866900" cy="36512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45720" rIns="45720" anchor="ctr"/>
          <a:lstStyle>
            <a:lvl1pPr>
              <a:spcBef>
                <a:spcPct val="20000"/>
              </a:spcBef>
              <a:buChar char="•"/>
              <a:defRPr sz="32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1200">
                <a:solidFill>
                  <a:schemeClr val="tx1"/>
                </a:solidFill>
                <a:latin typeface="Times" pitchFamily="18" charset="0"/>
              </a:defRPr>
            </a:lvl3pPr>
            <a:lvl4pPr marL="1600200" indent="-228600">
              <a:spcBef>
                <a:spcPct val="20000"/>
              </a:spcBef>
              <a:buChar char="–"/>
              <a:defRPr sz="2000">
                <a:solidFill>
                  <a:schemeClr val="tx1"/>
                </a:solidFill>
                <a:latin typeface="Times" pitchFamily="18"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fontAlgn="base">
              <a:lnSpc>
                <a:spcPct val="80000"/>
              </a:lnSpc>
              <a:spcBef>
                <a:spcPct val="0"/>
              </a:spcBef>
              <a:spcAft>
                <a:spcPct val="0"/>
              </a:spcAft>
              <a:buFontTx/>
              <a:buNone/>
            </a:pPr>
            <a:r>
              <a:rPr lang="en-US" altLang="en-US" sz="1200" b="1" dirty="0">
                <a:solidFill>
                  <a:srgbClr val="000000"/>
                </a:solidFill>
                <a:latin typeface="Arial" charset="0"/>
                <a:ea typeface="ＭＳ Ｐゴシック" pitchFamily="-110" charset="-128"/>
                <a:cs typeface="Arial" charset="0"/>
              </a:rPr>
              <a:t>Lab Director</a:t>
            </a:r>
          </a:p>
        </p:txBody>
      </p:sp>
      <p:sp>
        <p:nvSpPr>
          <p:cNvPr id="59" name="Line 11"/>
          <p:cNvSpPr>
            <a:spLocks noChangeShapeType="1"/>
          </p:cNvSpPr>
          <p:nvPr/>
        </p:nvSpPr>
        <p:spPr bwMode="auto">
          <a:xfrm>
            <a:off x="3605213" y="1257300"/>
            <a:ext cx="18669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lIns="45720" rIns="45720" anchor="ctr"/>
          <a:lstStyle/>
          <a:p>
            <a:pPr fontAlgn="base">
              <a:spcBef>
                <a:spcPct val="0"/>
              </a:spcBef>
              <a:spcAft>
                <a:spcPct val="0"/>
              </a:spcAft>
            </a:pPr>
            <a:endParaRPr lang="en-US">
              <a:solidFill>
                <a:srgbClr val="000000"/>
              </a:solidFill>
              <a:ea typeface="ＭＳ Ｐゴシック" pitchFamily="-110" charset="-128"/>
            </a:endParaRPr>
          </a:p>
        </p:txBody>
      </p:sp>
      <p:sp>
        <p:nvSpPr>
          <p:cNvPr id="60" name="Line 12"/>
          <p:cNvSpPr>
            <a:spLocks noChangeShapeType="1"/>
          </p:cNvSpPr>
          <p:nvPr/>
        </p:nvSpPr>
        <p:spPr bwMode="auto">
          <a:xfrm>
            <a:off x="3605213" y="1865312"/>
            <a:ext cx="18669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45720" rIns="45720" anchor="ctr"/>
          <a:lstStyle/>
          <a:p>
            <a:pPr fontAlgn="base">
              <a:spcBef>
                <a:spcPct val="0"/>
              </a:spcBef>
              <a:spcAft>
                <a:spcPct val="0"/>
              </a:spcAft>
            </a:pPr>
            <a:endParaRPr lang="en-US">
              <a:solidFill>
                <a:srgbClr val="000000"/>
              </a:solidFill>
              <a:ea typeface="ＭＳ Ｐゴシック" pitchFamily="-110" charset="-128"/>
            </a:endParaRPr>
          </a:p>
        </p:txBody>
      </p:sp>
      <p:sp>
        <p:nvSpPr>
          <p:cNvPr id="61" name="Line 13"/>
          <p:cNvSpPr>
            <a:spLocks noChangeShapeType="1"/>
          </p:cNvSpPr>
          <p:nvPr/>
        </p:nvSpPr>
        <p:spPr bwMode="auto">
          <a:xfrm>
            <a:off x="3605213" y="1257300"/>
            <a:ext cx="0" cy="6080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45720" rIns="45720" anchor="ctr"/>
          <a:lstStyle/>
          <a:p>
            <a:pPr fontAlgn="base">
              <a:spcBef>
                <a:spcPct val="0"/>
              </a:spcBef>
              <a:spcAft>
                <a:spcPct val="0"/>
              </a:spcAft>
            </a:pPr>
            <a:endParaRPr lang="en-US">
              <a:solidFill>
                <a:srgbClr val="000000"/>
              </a:solidFill>
              <a:ea typeface="ＭＳ Ｐゴシック" pitchFamily="-110" charset="-128"/>
            </a:endParaRPr>
          </a:p>
        </p:txBody>
      </p:sp>
      <p:sp>
        <p:nvSpPr>
          <p:cNvPr id="62" name="Line 14"/>
          <p:cNvSpPr>
            <a:spLocks noChangeShapeType="1"/>
          </p:cNvSpPr>
          <p:nvPr/>
        </p:nvSpPr>
        <p:spPr bwMode="auto">
          <a:xfrm>
            <a:off x="5472113" y="1257300"/>
            <a:ext cx="0" cy="608012"/>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lIns="45720" rIns="45720" anchor="ctr"/>
          <a:lstStyle/>
          <a:p>
            <a:pPr fontAlgn="base">
              <a:spcBef>
                <a:spcPct val="0"/>
              </a:spcBef>
              <a:spcAft>
                <a:spcPct val="0"/>
              </a:spcAft>
            </a:pPr>
            <a:endParaRPr lang="en-US">
              <a:solidFill>
                <a:srgbClr val="000000"/>
              </a:solidFill>
              <a:ea typeface="ＭＳ Ｐゴシック" pitchFamily="-110" charset="-128"/>
            </a:endParaRPr>
          </a:p>
        </p:txBody>
      </p:sp>
      <p:sp>
        <p:nvSpPr>
          <p:cNvPr id="63" name="Line 15"/>
          <p:cNvSpPr>
            <a:spLocks noChangeShapeType="1"/>
          </p:cNvSpPr>
          <p:nvPr/>
        </p:nvSpPr>
        <p:spPr bwMode="auto">
          <a:xfrm>
            <a:off x="3605213" y="1622425"/>
            <a:ext cx="18669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9144" tIns="9144" rIns="9144" bIns="9144" anchor="ctr"/>
          <a:lstStyle/>
          <a:p>
            <a:pPr fontAlgn="base">
              <a:spcBef>
                <a:spcPct val="0"/>
              </a:spcBef>
              <a:spcAft>
                <a:spcPct val="0"/>
              </a:spcAft>
            </a:pPr>
            <a:endParaRPr lang="en-US">
              <a:solidFill>
                <a:srgbClr val="000000"/>
              </a:solidFill>
              <a:ea typeface="ＭＳ Ｐゴシック" pitchFamily="-110" charset="-128"/>
            </a:endParaRPr>
          </a:p>
        </p:txBody>
      </p:sp>
      <p:sp>
        <p:nvSpPr>
          <p:cNvPr id="64" name="Line 24"/>
          <p:cNvSpPr>
            <a:spLocks noChangeShapeType="1"/>
          </p:cNvSpPr>
          <p:nvPr/>
        </p:nvSpPr>
        <p:spPr bwMode="auto">
          <a:xfrm flipH="1">
            <a:off x="1327150" y="1982787"/>
            <a:ext cx="14288" cy="9509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ea typeface="ＭＳ Ｐゴシック" pitchFamily="-110" charset="-128"/>
            </a:endParaRPr>
          </a:p>
        </p:txBody>
      </p:sp>
      <p:grpSp>
        <p:nvGrpSpPr>
          <p:cNvPr id="65" name="Group 25"/>
          <p:cNvGrpSpPr>
            <a:grpSpLocks/>
          </p:cNvGrpSpPr>
          <p:nvPr/>
        </p:nvGrpSpPr>
        <p:grpSpPr bwMode="auto">
          <a:xfrm>
            <a:off x="661988" y="2182812"/>
            <a:ext cx="1330325" cy="530225"/>
            <a:chOff x="300" y="1155"/>
            <a:chExt cx="1182" cy="372"/>
          </a:xfrm>
        </p:grpSpPr>
        <p:sp>
          <p:nvSpPr>
            <p:cNvPr id="66" name="Rectangle 26"/>
            <p:cNvSpPr>
              <a:spLocks noChangeArrowheads="1"/>
            </p:cNvSpPr>
            <p:nvPr/>
          </p:nvSpPr>
          <p:spPr bwMode="auto">
            <a:xfrm>
              <a:off x="300" y="1342"/>
              <a:ext cx="1182" cy="18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45720" rIns="45720" anchor="ctr"/>
            <a:lstStyle>
              <a:lvl1pPr>
                <a:spcBef>
                  <a:spcPct val="20000"/>
                </a:spcBef>
                <a:buChar char="•"/>
                <a:defRPr sz="32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1200">
                  <a:solidFill>
                    <a:schemeClr val="tx1"/>
                  </a:solidFill>
                  <a:latin typeface="Times" pitchFamily="18" charset="0"/>
                </a:defRPr>
              </a:lvl3pPr>
              <a:lvl4pPr marL="1600200" indent="-228600">
                <a:spcBef>
                  <a:spcPct val="20000"/>
                </a:spcBef>
                <a:buChar char="–"/>
                <a:defRPr sz="2000">
                  <a:solidFill>
                    <a:schemeClr val="tx1"/>
                  </a:solidFill>
                  <a:latin typeface="Times" pitchFamily="18"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fontAlgn="base">
                <a:spcBef>
                  <a:spcPct val="0"/>
                </a:spcBef>
                <a:spcAft>
                  <a:spcPct val="0"/>
                </a:spcAft>
                <a:buFontTx/>
                <a:buNone/>
              </a:pPr>
              <a:r>
                <a:rPr lang="en-US" altLang="en-US" sz="1200">
                  <a:solidFill>
                    <a:srgbClr val="000000"/>
                  </a:solidFill>
                  <a:latin typeface="Arial" charset="0"/>
                  <a:ea typeface="ＭＳ Ｐゴシック" pitchFamily="-110" charset="-128"/>
                  <a:cs typeface="Arial" charset="0"/>
                </a:rPr>
                <a:t>A. Lung</a:t>
              </a:r>
            </a:p>
          </p:txBody>
        </p:sp>
        <p:sp>
          <p:nvSpPr>
            <p:cNvPr id="67" name="Rectangle 27"/>
            <p:cNvSpPr>
              <a:spLocks noChangeArrowheads="1"/>
            </p:cNvSpPr>
            <p:nvPr/>
          </p:nvSpPr>
          <p:spPr bwMode="auto">
            <a:xfrm>
              <a:off x="300" y="1155"/>
              <a:ext cx="1182" cy="187"/>
            </a:xfrm>
            <a:prstGeom prst="rect">
              <a:avLst/>
            </a:prstGeom>
            <a:solidFill>
              <a:schemeClr val="bg1">
                <a:lumMod val="85000"/>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45720" rIns="45720" anchor="ctr"/>
            <a:lstStyle>
              <a:lvl1pPr eaLnBrk="0" hangingPunct="0">
                <a:spcBef>
                  <a:spcPct val="20000"/>
                </a:spcBef>
                <a:buChar char="•"/>
                <a:defRPr sz="3200">
                  <a:solidFill>
                    <a:schemeClr val="tx1"/>
                  </a:solidFill>
                  <a:latin typeface="Times" pitchFamily="18" charset="0"/>
                </a:defRPr>
              </a:lvl1pPr>
              <a:lvl2pPr marL="742950" indent="-285750" eaLnBrk="0" hangingPunct="0">
                <a:spcBef>
                  <a:spcPct val="20000"/>
                </a:spcBef>
                <a:buChar char="–"/>
                <a:defRPr sz="2800">
                  <a:solidFill>
                    <a:schemeClr val="tx1"/>
                  </a:solidFill>
                  <a:latin typeface="Times" pitchFamily="18" charset="0"/>
                </a:defRPr>
              </a:lvl2pPr>
              <a:lvl3pPr marL="1143000" indent="-228600" eaLnBrk="0" hangingPunct="0">
                <a:spcBef>
                  <a:spcPct val="20000"/>
                </a:spcBef>
                <a:buChar char="•"/>
                <a:defRPr sz="1200">
                  <a:solidFill>
                    <a:schemeClr val="tx1"/>
                  </a:solidFill>
                  <a:latin typeface="Times" pitchFamily="18" charset="0"/>
                </a:defRPr>
              </a:lvl3pPr>
              <a:lvl4pPr marL="1600200" indent="-228600" eaLnBrk="0" hangingPunct="0">
                <a:spcBef>
                  <a:spcPct val="20000"/>
                </a:spcBef>
                <a:buChar char="–"/>
                <a:defRPr sz="2000">
                  <a:solidFill>
                    <a:schemeClr val="tx1"/>
                  </a:solidFill>
                  <a:latin typeface="Times" pitchFamily="18" charset="0"/>
                </a:defRPr>
              </a:lvl4pPr>
              <a:lvl5pPr marL="2057400" indent="-228600" eaLnBrk="0" hangingPunct="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fontAlgn="base">
                <a:lnSpc>
                  <a:spcPct val="80000"/>
                </a:lnSpc>
                <a:spcBef>
                  <a:spcPct val="0"/>
                </a:spcBef>
                <a:spcAft>
                  <a:spcPct val="0"/>
                </a:spcAft>
                <a:buFontTx/>
                <a:buNone/>
                <a:defRPr/>
              </a:pPr>
              <a:r>
                <a:rPr lang="en-US" altLang="en-US" sz="1200" b="1" dirty="0" smtClean="0">
                  <a:solidFill>
                    <a:srgbClr val="000000"/>
                  </a:solidFill>
                  <a:latin typeface="Arial" panose="020B0604020202020204" pitchFamily="34" charset="0"/>
                  <a:ea typeface="ＭＳ Ｐゴシック" pitchFamily="-110" charset="-128"/>
                  <a:cs typeface="Arial" panose="020B0604020202020204" pitchFamily="34" charset="0"/>
                </a:rPr>
                <a:t>CPO</a:t>
              </a:r>
            </a:p>
          </p:txBody>
        </p:sp>
        <p:sp>
          <p:nvSpPr>
            <p:cNvPr id="68" name="Line 28"/>
            <p:cNvSpPr>
              <a:spLocks noChangeShapeType="1"/>
            </p:cNvSpPr>
            <p:nvPr/>
          </p:nvSpPr>
          <p:spPr bwMode="auto">
            <a:xfrm>
              <a:off x="300" y="1155"/>
              <a:ext cx="118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lIns="45720" rIns="45720" anchor="ctr"/>
            <a:lstStyle/>
            <a:p>
              <a:pPr fontAlgn="base">
                <a:spcBef>
                  <a:spcPct val="0"/>
                </a:spcBef>
                <a:spcAft>
                  <a:spcPct val="0"/>
                </a:spcAft>
              </a:pPr>
              <a:endParaRPr lang="en-US">
                <a:solidFill>
                  <a:srgbClr val="000000"/>
                </a:solidFill>
                <a:ea typeface="ＭＳ Ｐゴシック" pitchFamily="-110" charset="-128"/>
              </a:endParaRPr>
            </a:p>
          </p:txBody>
        </p:sp>
        <p:sp>
          <p:nvSpPr>
            <p:cNvPr id="69" name="Line 29"/>
            <p:cNvSpPr>
              <a:spLocks noChangeShapeType="1"/>
            </p:cNvSpPr>
            <p:nvPr/>
          </p:nvSpPr>
          <p:spPr bwMode="auto">
            <a:xfrm>
              <a:off x="300" y="1527"/>
              <a:ext cx="118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45720" rIns="45720" anchor="ctr"/>
            <a:lstStyle/>
            <a:p>
              <a:pPr fontAlgn="base">
                <a:spcBef>
                  <a:spcPct val="0"/>
                </a:spcBef>
                <a:spcAft>
                  <a:spcPct val="0"/>
                </a:spcAft>
              </a:pPr>
              <a:endParaRPr lang="en-US">
                <a:solidFill>
                  <a:srgbClr val="000000"/>
                </a:solidFill>
                <a:ea typeface="ＭＳ Ｐゴシック" pitchFamily="-110" charset="-128"/>
              </a:endParaRPr>
            </a:p>
          </p:txBody>
        </p:sp>
        <p:sp>
          <p:nvSpPr>
            <p:cNvPr id="70" name="Line 30"/>
            <p:cNvSpPr>
              <a:spLocks noChangeShapeType="1"/>
            </p:cNvSpPr>
            <p:nvPr/>
          </p:nvSpPr>
          <p:spPr bwMode="auto">
            <a:xfrm>
              <a:off x="300" y="1155"/>
              <a:ext cx="0" cy="37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45720" rIns="45720" anchor="ctr"/>
            <a:lstStyle/>
            <a:p>
              <a:pPr fontAlgn="base">
                <a:spcBef>
                  <a:spcPct val="0"/>
                </a:spcBef>
                <a:spcAft>
                  <a:spcPct val="0"/>
                </a:spcAft>
              </a:pPr>
              <a:endParaRPr lang="en-US">
                <a:solidFill>
                  <a:srgbClr val="000000"/>
                </a:solidFill>
                <a:ea typeface="ＭＳ Ｐゴシック" pitchFamily="-110" charset="-128"/>
              </a:endParaRPr>
            </a:p>
          </p:txBody>
        </p:sp>
        <p:sp>
          <p:nvSpPr>
            <p:cNvPr id="71" name="Line 31"/>
            <p:cNvSpPr>
              <a:spLocks noChangeShapeType="1"/>
            </p:cNvSpPr>
            <p:nvPr/>
          </p:nvSpPr>
          <p:spPr bwMode="auto">
            <a:xfrm>
              <a:off x="1482" y="1155"/>
              <a:ext cx="0" cy="372"/>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lIns="45720" rIns="45720" anchor="ctr"/>
            <a:lstStyle/>
            <a:p>
              <a:pPr fontAlgn="base">
                <a:spcBef>
                  <a:spcPct val="0"/>
                </a:spcBef>
                <a:spcAft>
                  <a:spcPct val="0"/>
                </a:spcAft>
              </a:pPr>
              <a:endParaRPr lang="en-US">
                <a:solidFill>
                  <a:srgbClr val="000000"/>
                </a:solidFill>
                <a:ea typeface="ＭＳ Ｐゴシック" pitchFamily="-110" charset="-128"/>
              </a:endParaRPr>
            </a:p>
          </p:txBody>
        </p:sp>
        <p:sp>
          <p:nvSpPr>
            <p:cNvPr id="72" name="Line 32"/>
            <p:cNvSpPr>
              <a:spLocks noChangeShapeType="1"/>
            </p:cNvSpPr>
            <p:nvPr/>
          </p:nvSpPr>
          <p:spPr bwMode="auto">
            <a:xfrm>
              <a:off x="300" y="1342"/>
              <a:ext cx="118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9144" tIns="9144" rIns="9144" bIns="9144" anchor="ctr"/>
            <a:lstStyle/>
            <a:p>
              <a:pPr fontAlgn="base">
                <a:spcBef>
                  <a:spcPct val="0"/>
                </a:spcBef>
                <a:spcAft>
                  <a:spcPct val="0"/>
                </a:spcAft>
              </a:pPr>
              <a:endParaRPr lang="en-US">
                <a:solidFill>
                  <a:srgbClr val="000000"/>
                </a:solidFill>
                <a:ea typeface="ＭＳ Ｐゴシック" pitchFamily="-110" charset="-128"/>
              </a:endParaRPr>
            </a:p>
          </p:txBody>
        </p:sp>
      </p:grpSp>
      <p:sp>
        <p:nvSpPr>
          <p:cNvPr id="73" name="Line 218"/>
          <p:cNvSpPr>
            <a:spLocks noChangeShapeType="1"/>
          </p:cNvSpPr>
          <p:nvPr/>
        </p:nvSpPr>
        <p:spPr bwMode="auto">
          <a:xfrm flipV="1">
            <a:off x="4521200" y="3265487"/>
            <a:ext cx="225901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9144" tIns="9144" rIns="9144" bIns="9144" anchor="ctr"/>
          <a:lstStyle/>
          <a:p>
            <a:pPr fontAlgn="base">
              <a:spcBef>
                <a:spcPct val="0"/>
              </a:spcBef>
              <a:spcAft>
                <a:spcPct val="0"/>
              </a:spcAft>
            </a:pPr>
            <a:endParaRPr lang="en-US">
              <a:solidFill>
                <a:srgbClr val="000000"/>
              </a:solidFill>
              <a:ea typeface="ＭＳ Ｐゴシック" pitchFamily="-110" charset="-128"/>
            </a:endParaRPr>
          </a:p>
        </p:txBody>
      </p:sp>
      <p:sp>
        <p:nvSpPr>
          <p:cNvPr id="74" name="Line 223"/>
          <p:cNvSpPr>
            <a:spLocks noChangeShapeType="1"/>
          </p:cNvSpPr>
          <p:nvPr/>
        </p:nvSpPr>
        <p:spPr bwMode="auto">
          <a:xfrm>
            <a:off x="6775450" y="1952625"/>
            <a:ext cx="1800225"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lIns="45720" rIns="45720" anchor="ctr"/>
          <a:lstStyle/>
          <a:p>
            <a:pPr fontAlgn="base">
              <a:spcBef>
                <a:spcPct val="0"/>
              </a:spcBef>
              <a:spcAft>
                <a:spcPct val="0"/>
              </a:spcAft>
            </a:pPr>
            <a:endParaRPr lang="en-US">
              <a:solidFill>
                <a:srgbClr val="000000"/>
              </a:solidFill>
              <a:ea typeface="ＭＳ Ｐゴシック" pitchFamily="-110" charset="-128"/>
            </a:endParaRPr>
          </a:p>
        </p:txBody>
      </p:sp>
      <p:sp>
        <p:nvSpPr>
          <p:cNvPr id="75" name="Line 224"/>
          <p:cNvSpPr>
            <a:spLocks noChangeShapeType="1"/>
          </p:cNvSpPr>
          <p:nvPr/>
        </p:nvSpPr>
        <p:spPr bwMode="auto">
          <a:xfrm>
            <a:off x="3683000" y="2833687"/>
            <a:ext cx="168275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45720" rIns="45720" anchor="ctr"/>
          <a:lstStyle/>
          <a:p>
            <a:pPr fontAlgn="base">
              <a:spcBef>
                <a:spcPct val="0"/>
              </a:spcBef>
              <a:spcAft>
                <a:spcPct val="0"/>
              </a:spcAft>
            </a:pPr>
            <a:endParaRPr lang="en-US">
              <a:solidFill>
                <a:srgbClr val="000000"/>
              </a:solidFill>
              <a:ea typeface="ＭＳ Ｐゴシック" pitchFamily="-110" charset="-128"/>
            </a:endParaRPr>
          </a:p>
        </p:txBody>
      </p:sp>
      <p:sp>
        <p:nvSpPr>
          <p:cNvPr id="76" name="Line 225"/>
          <p:cNvSpPr>
            <a:spLocks noChangeShapeType="1"/>
          </p:cNvSpPr>
          <p:nvPr/>
        </p:nvSpPr>
        <p:spPr bwMode="auto">
          <a:xfrm>
            <a:off x="6780213" y="1954212"/>
            <a:ext cx="34925" cy="22399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45720" rIns="45720" anchor="ctr"/>
          <a:lstStyle/>
          <a:p>
            <a:pPr fontAlgn="base">
              <a:spcBef>
                <a:spcPct val="0"/>
              </a:spcBef>
              <a:spcAft>
                <a:spcPct val="0"/>
              </a:spcAft>
            </a:pPr>
            <a:endParaRPr lang="en-US">
              <a:solidFill>
                <a:srgbClr val="000000"/>
              </a:solidFill>
              <a:ea typeface="ＭＳ Ｐゴシック" pitchFamily="-110" charset="-128"/>
            </a:endParaRPr>
          </a:p>
        </p:txBody>
      </p:sp>
      <p:sp>
        <p:nvSpPr>
          <p:cNvPr id="77" name="Line 226"/>
          <p:cNvSpPr>
            <a:spLocks noChangeShapeType="1"/>
          </p:cNvSpPr>
          <p:nvPr/>
        </p:nvSpPr>
        <p:spPr bwMode="auto">
          <a:xfrm>
            <a:off x="8575675" y="1954212"/>
            <a:ext cx="44450" cy="2246313"/>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lIns="45720" rIns="45720" anchor="ctr"/>
          <a:lstStyle/>
          <a:p>
            <a:pPr fontAlgn="base">
              <a:spcBef>
                <a:spcPct val="0"/>
              </a:spcBef>
              <a:spcAft>
                <a:spcPct val="0"/>
              </a:spcAft>
            </a:pPr>
            <a:endParaRPr lang="en-US">
              <a:solidFill>
                <a:srgbClr val="000000"/>
              </a:solidFill>
              <a:ea typeface="ＭＳ Ｐゴシック" pitchFamily="-110" charset="-128"/>
            </a:endParaRPr>
          </a:p>
        </p:txBody>
      </p:sp>
      <p:sp>
        <p:nvSpPr>
          <p:cNvPr id="78" name="Line 227"/>
          <p:cNvSpPr>
            <a:spLocks noChangeShapeType="1"/>
          </p:cNvSpPr>
          <p:nvPr/>
        </p:nvSpPr>
        <p:spPr bwMode="auto">
          <a:xfrm flipV="1">
            <a:off x="6797675" y="2182812"/>
            <a:ext cx="178911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9144" tIns="9144" rIns="9144" bIns="9144" anchor="ctr"/>
          <a:lstStyle/>
          <a:p>
            <a:pPr fontAlgn="base">
              <a:spcBef>
                <a:spcPct val="0"/>
              </a:spcBef>
              <a:spcAft>
                <a:spcPct val="0"/>
              </a:spcAft>
            </a:pPr>
            <a:endParaRPr lang="en-US">
              <a:solidFill>
                <a:srgbClr val="000000"/>
              </a:solidFill>
              <a:ea typeface="ＭＳ Ｐゴシック" pitchFamily="-110" charset="-128"/>
            </a:endParaRPr>
          </a:p>
        </p:txBody>
      </p:sp>
      <p:sp>
        <p:nvSpPr>
          <p:cNvPr id="79" name="Rectangle 14"/>
          <p:cNvSpPr>
            <a:spLocks noChangeArrowheads="1"/>
          </p:cNvSpPr>
          <p:nvPr/>
        </p:nvSpPr>
        <p:spPr bwMode="auto">
          <a:xfrm>
            <a:off x="238125" y="4984750"/>
            <a:ext cx="1293813" cy="419100"/>
          </a:xfrm>
          <a:prstGeom prst="rect">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1200">
                <a:solidFill>
                  <a:schemeClr val="tx1"/>
                </a:solidFill>
                <a:latin typeface="Times" pitchFamily="18" charset="0"/>
              </a:defRPr>
            </a:lvl3pPr>
            <a:lvl4pPr marL="1600200" indent="-228600">
              <a:spcBef>
                <a:spcPct val="20000"/>
              </a:spcBef>
              <a:buChar char="–"/>
              <a:defRPr sz="2000">
                <a:solidFill>
                  <a:schemeClr val="tx1"/>
                </a:solidFill>
                <a:latin typeface="Times" pitchFamily="18"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fontAlgn="base">
              <a:spcBef>
                <a:spcPct val="0"/>
              </a:spcBef>
              <a:spcAft>
                <a:spcPct val="0"/>
              </a:spcAft>
              <a:buFontTx/>
              <a:buNone/>
            </a:pPr>
            <a:endParaRPr lang="en-US" altLang="en-US" sz="1800">
              <a:solidFill>
                <a:srgbClr val="000000"/>
              </a:solidFill>
              <a:latin typeface="Arial" charset="0"/>
              <a:ea typeface="ＭＳ Ｐゴシック" pitchFamily="-110" charset="-128"/>
              <a:cs typeface="Arial" charset="0"/>
            </a:endParaRPr>
          </a:p>
        </p:txBody>
      </p:sp>
      <p:sp>
        <p:nvSpPr>
          <p:cNvPr id="80" name="Rectangle 14"/>
          <p:cNvSpPr>
            <a:spLocks noChangeArrowheads="1"/>
          </p:cNvSpPr>
          <p:nvPr/>
        </p:nvSpPr>
        <p:spPr bwMode="auto">
          <a:xfrm>
            <a:off x="439737" y="6078538"/>
            <a:ext cx="277813" cy="44450"/>
          </a:xfrm>
          <a:prstGeom prst="rect">
            <a:avLst/>
          </a:prstGeom>
          <a:noFill/>
          <a:ln w="57150"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1200">
                <a:solidFill>
                  <a:schemeClr val="tx1"/>
                </a:solidFill>
                <a:latin typeface="Times" pitchFamily="18" charset="0"/>
              </a:defRPr>
            </a:lvl3pPr>
            <a:lvl4pPr marL="1600200" indent="-228600">
              <a:spcBef>
                <a:spcPct val="20000"/>
              </a:spcBef>
              <a:buChar char="–"/>
              <a:defRPr sz="2000">
                <a:solidFill>
                  <a:schemeClr val="tx1"/>
                </a:solidFill>
                <a:latin typeface="Times" pitchFamily="18"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fontAlgn="base">
              <a:spcBef>
                <a:spcPct val="0"/>
              </a:spcBef>
              <a:spcAft>
                <a:spcPct val="0"/>
              </a:spcAft>
              <a:buFontTx/>
              <a:buNone/>
            </a:pPr>
            <a:endParaRPr lang="en-US" altLang="en-US" sz="1800">
              <a:solidFill>
                <a:srgbClr val="000000"/>
              </a:solidFill>
              <a:latin typeface="Arial" charset="0"/>
              <a:ea typeface="ＭＳ Ｐゴシック" pitchFamily="-110" charset="-128"/>
              <a:cs typeface="Arial" charset="0"/>
            </a:endParaRPr>
          </a:p>
        </p:txBody>
      </p:sp>
      <p:sp>
        <p:nvSpPr>
          <p:cNvPr id="81" name="Rectangle 14"/>
          <p:cNvSpPr>
            <a:spLocks noChangeArrowheads="1"/>
          </p:cNvSpPr>
          <p:nvPr/>
        </p:nvSpPr>
        <p:spPr bwMode="auto">
          <a:xfrm>
            <a:off x="439737" y="5719763"/>
            <a:ext cx="277813" cy="46037"/>
          </a:xfrm>
          <a:prstGeom prst="rect">
            <a:avLst/>
          </a:prstGeom>
          <a:noFill/>
          <a:ln w="57150" algn="ctr">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1200">
                <a:solidFill>
                  <a:schemeClr val="tx1"/>
                </a:solidFill>
                <a:latin typeface="Times" pitchFamily="18" charset="0"/>
              </a:defRPr>
            </a:lvl3pPr>
            <a:lvl4pPr marL="1600200" indent="-228600">
              <a:spcBef>
                <a:spcPct val="20000"/>
              </a:spcBef>
              <a:buChar char="–"/>
              <a:defRPr sz="2000">
                <a:solidFill>
                  <a:schemeClr val="tx1"/>
                </a:solidFill>
                <a:latin typeface="Times" pitchFamily="18"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fontAlgn="base">
              <a:spcBef>
                <a:spcPct val="0"/>
              </a:spcBef>
              <a:spcAft>
                <a:spcPct val="0"/>
              </a:spcAft>
              <a:buFontTx/>
              <a:buNone/>
            </a:pPr>
            <a:endParaRPr lang="en-US" altLang="en-US" sz="1800">
              <a:solidFill>
                <a:srgbClr val="000000"/>
              </a:solidFill>
              <a:latin typeface="Arial" charset="0"/>
              <a:ea typeface="ＭＳ Ｐゴシック" pitchFamily="-110" charset="-128"/>
              <a:cs typeface="Arial" charset="0"/>
            </a:endParaRPr>
          </a:p>
        </p:txBody>
      </p:sp>
      <p:sp>
        <p:nvSpPr>
          <p:cNvPr id="82" name="Rectangle 14"/>
          <p:cNvSpPr>
            <a:spLocks noChangeArrowheads="1"/>
          </p:cNvSpPr>
          <p:nvPr/>
        </p:nvSpPr>
        <p:spPr bwMode="auto">
          <a:xfrm>
            <a:off x="439737" y="5891213"/>
            <a:ext cx="277813" cy="44450"/>
          </a:xfrm>
          <a:prstGeom prst="rect">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1200">
                <a:solidFill>
                  <a:schemeClr val="tx1"/>
                </a:solidFill>
                <a:latin typeface="Times" pitchFamily="18" charset="0"/>
              </a:defRPr>
            </a:lvl3pPr>
            <a:lvl4pPr marL="1600200" indent="-228600">
              <a:spcBef>
                <a:spcPct val="20000"/>
              </a:spcBef>
              <a:buChar char="–"/>
              <a:defRPr sz="2000">
                <a:solidFill>
                  <a:schemeClr val="tx1"/>
                </a:solidFill>
                <a:latin typeface="Times" pitchFamily="18"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fontAlgn="base">
              <a:spcBef>
                <a:spcPct val="0"/>
              </a:spcBef>
              <a:spcAft>
                <a:spcPct val="0"/>
              </a:spcAft>
              <a:buFontTx/>
              <a:buNone/>
            </a:pPr>
            <a:endParaRPr lang="en-US" altLang="en-US" sz="1800">
              <a:solidFill>
                <a:srgbClr val="000000"/>
              </a:solidFill>
              <a:latin typeface="Arial" charset="0"/>
              <a:ea typeface="ＭＳ Ｐゴシック" pitchFamily="-110" charset="-128"/>
              <a:cs typeface="Arial" charset="0"/>
            </a:endParaRPr>
          </a:p>
        </p:txBody>
      </p:sp>
      <p:sp>
        <p:nvSpPr>
          <p:cNvPr id="83" name="TextBox 236"/>
          <p:cNvSpPr txBox="1">
            <a:spLocks noChangeArrowheads="1"/>
          </p:cNvSpPr>
          <p:nvPr/>
        </p:nvSpPr>
        <p:spPr bwMode="auto">
          <a:xfrm>
            <a:off x="730250" y="5610225"/>
            <a:ext cx="34369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1200">
                <a:solidFill>
                  <a:schemeClr val="tx1"/>
                </a:solidFill>
                <a:latin typeface="Times" pitchFamily="18" charset="0"/>
              </a:defRPr>
            </a:lvl3pPr>
            <a:lvl4pPr marL="1600200" indent="-228600">
              <a:spcBef>
                <a:spcPct val="20000"/>
              </a:spcBef>
              <a:buChar char="–"/>
              <a:defRPr sz="2000">
                <a:solidFill>
                  <a:schemeClr val="tx1"/>
                </a:solidFill>
                <a:latin typeface="Times" pitchFamily="18"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fontAlgn="base">
              <a:spcBef>
                <a:spcPct val="0"/>
              </a:spcBef>
              <a:spcAft>
                <a:spcPct val="0"/>
              </a:spcAft>
              <a:buFontTx/>
              <a:buNone/>
            </a:pPr>
            <a:r>
              <a:rPr lang="en-US" altLang="en-US" sz="1200" dirty="0">
                <a:solidFill>
                  <a:srgbClr val="000000"/>
                </a:solidFill>
                <a:latin typeface="Arial" charset="0"/>
                <a:ea typeface="ＭＳ Ｐゴシック" pitchFamily="-110" charset="-128"/>
                <a:cs typeface="Arial" charset="0"/>
              </a:rPr>
              <a:t>Accelerator Division</a:t>
            </a:r>
          </a:p>
          <a:p>
            <a:pPr fontAlgn="base">
              <a:spcBef>
                <a:spcPct val="0"/>
              </a:spcBef>
              <a:spcAft>
                <a:spcPct val="0"/>
              </a:spcAft>
              <a:buFontTx/>
              <a:buNone/>
            </a:pPr>
            <a:r>
              <a:rPr lang="en-US" altLang="en-US" sz="1200" dirty="0">
                <a:solidFill>
                  <a:srgbClr val="000000"/>
                </a:solidFill>
                <a:latin typeface="Arial" charset="0"/>
                <a:ea typeface="ＭＳ Ｐゴシック" pitchFamily="-110" charset="-128"/>
                <a:cs typeface="Arial" charset="0"/>
              </a:rPr>
              <a:t>Engineering Division</a:t>
            </a:r>
          </a:p>
          <a:p>
            <a:pPr fontAlgn="base">
              <a:spcBef>
                <a:spcPct val="0"/>
              </a:spcBef>
              <a:spcAft>
                <a:spcPct val="0"/>
              </a:spcAft>
              <a:buFontTx/>
              <a:buNone/>
            </a:pPr>
            <a:r>
              <a:rPr lang="en-US" altLang="en-US" sz="1200" dirty="0">
                <a:solidFill>
                  <a:srgbClr val="000000"/>
                </a:solidFill>
                <a:latin typeface="Arial" charset="0"/>
                <a:ea typeface="ＭＳ Ｐゴシック" pitchFamily="-110" charset="-128"/>
                <a:cs typeface="Arial" charset="0"/>
              </a:rPr>
              <a:t>CFO</a:t>
            </a:r>
          </a:p>
          <a:p>
            <a:pPr fontAlgn="base">
              <a:spcBef>
                <a:spcPct val="0"/>
              </a:spcBef>
              <a:spcAft>
                <a:spcPct val="0"/>
              </a:spcAft>
              <a:buFontTx/>
              <a:buNone/>
            </a:pPr>
            <a:r>
              <a:rPr lang="en-US" altLang="en-US" sz="1200" dirty="0">
                <a:solidFill>
                  <a:srgbClr val="000000"/>
                </a:solidFill>
                <a:latin typeface="Arial" charset="0"/>
                <a:ea typeface="ＭＳ Ｐゴシック" pitchFamily="-110" charset="-128"/>
                <a:cs typeface="Arial" charset="0"/>
              </a:rPr>
              <a:t>CPO		</a:t>
            </a:r>
          </a:p>
        </p:txBody>
      </p:sp>
      <p:sp>
        <p:nvSpPr>
          <p:cNvPr id="84" name="Rectangle 238"/>
          <p:cNvSpPr>
            <a:spLocks noChangeArrowheads="1"/>
          </p:cNvSpPr>
          <p:nvPr/>
        </p:nvSpPr>
        <p:spPr bwMode="auto">
          <a:xfrm>
            <a:off x="288925" y="5610225"/>
            <a:ext cx="2076450" cy="784225"/>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1200">
                <a:solidFill>
                  <a:schemeClr val="tx1"/>
                </a:solidFill>
                <a:latin typeface="Times" pitchFamily="18" charset="0"/>
              </a:defRPr>
            </a:lvl3pPr>
            <a:lvl4pPr marL="1600200" indent="-228600">
              <a:spcBef>
                <a:spcPct val="20000"/>
              </a:spcBef>
              <a:buChar char="–"/>
              <a:defRPr sz="2000">
                <a:solidFill>
                  <a:schemeClr val="tx1"/>
                </a:solidFill>
                <a:latin typeface="Times" pitchFamily="18"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fontAlgn="base">
              <a:spcBef>
                <a:spcPct val="0"/>
              </a:spcBef>
              <a:spcAft>
                <a:spcPct val="0"/>
              </a:spcAft>
              <a:buFontTx/>
              <a:buNone/>
            </a:pPr>
            <a:endParaRPr lang="en-US" altLang="en-US" b="1">
              <a:solidFill>
                <a:srgbClr val="000000"/>
              </a:solidFill>
              <a:latin typeface="Arial" charset="0"/>
              <a:ea typeface="ＭＳ Ｐゴシック" pitchFamily="-110" charset="-128"/>
              <a:cs typeface="Arial" charset="0"/>
            </a:endParaRPr>
          </a:p>
        </p:txBody>
      </p:sp>
      <p:cxnSp>
        <p:nvCxnSpPr>
          <p:cNvPr id="85" name="Straight Connector 84"/>
          <p:cNvCxnSpPr>
            <a:stCxn id="73" idx="0"/>
          </p:cNvCxnSpPr>
          <p:nvPr/>
        </p:nvCxnSpPr>
        <p:spPr bwMode="auto">
          <a:xfrm flipH="1">
            <a:off x="2381250" y="3265487"/>
            <a:ext cx="213995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6" name="Rectangle 14"/>
          <p:cNvSpPr>
            <a:spLocks noChangeArrowheads="1"/>
          </p:cNvSpPr>
          <p:nvPr/>
        </p:nvSpPr>
        <p:spPr bwMode="auto">
          <a:xfrm>
            <a:off x="3811588" y="4981575"/>
            <a:ext cx="1671637" cy="422275"/>
          </a:xfrm>
          <a:prstGeom prst="rect">
            <a:avLst/>
          </a:prstGeom>
          <a:noFill/>
          <a:ln w="57150" algn="ctr">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1200">
                <a:solidFill>
                  <a:schemeClr val="tx1"/>
                </a:solidFill>
                <a:latin typeface="Times" pitchFamily="18" charset="0"/>
              </a:defRPr>
            </a:lvl3pPr>
            <a:lvl4pPr marL="1600200" indent="-228600">
              <a:spcBef>
                <a:spcPct val="20000"/>
              </a:spcBef>
              <a:buChar char="–"/>
              <a:defRPr sz="2000">
                <a:solidFill>
                  <a:schemeClr val="tx1"/>
                </a:solidFill>
                <a:latin typeface="Times" pitchFamily="18"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fontAlgn="base">
              <a:spcBef>
                <a:spcPct val="0"/>
              </a:spcBef>
              <a:spcAft>
                <a:spcPct val="0"/>
              </a:spcAft>
              <a:buFontTx/>
              <a:buNone/>
            </a:pPr>
            <a:endParaRPr lang="en-US" altLang="en-US" sz="1800">
              <a:solidFill>
                <a:srgbClr val="000000"/>
              </a:solidFill>
              <a:latin typeface="Arial" charset="0"/>
              <a:ea typeface="ＭＳ Ｐゴシック" pitchFamily="-110" charset="-128"/>
              <a:cs typeface="Arial" charset="0"/>
            </a:endParaRPr>
          </a:p>
        </p:txBody>
      </p:sp>
      <p:sp>
        <p:nvSpPr>
          <p:cNvPr id="87" name="Rectangle 14"/>
          <p:cNvSpPr>
            <a:spLocks noChangeArrowheads="1"/>
          </p:cNvSpPr>
          <p:nvPr/>
        </p:nvSpPr>
        <p:spPr bwMode="auto">
          <a:xfrm>
            <a:off x="1797050" y="4991100"/>
            <a:ext cx="1716088" cy="234950"/>
          </a:xfrm>
          <a:prstGeom prst="rect">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1200">
                <a:solidFill>
                  <a:schemeClr val="tx1"/>
                </a:solidFill>
                <a:latin typeface="Times" pitchFamily="18" charset="0"/>
              </a:defRPr>
            </a:lvl3pPr>
            <a:lvl4pPr marL="1600200" indent="-228600">
              <a:spcBef>
                <a:spcPct val="20000"/>
              </a:spcBef>
              <a:buChar char="–"/>
              <a:defRPr sz="2000">
                <a:solidFill>
                  <a:schemeClr val="tx1"/>
                </a:solidFill>
                <a:latin typeface="Times" pitchFamily="18"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fontAlgn="base">
              <a:spcBef>
                <a:spcPct val="0"/>
              </a:spcBef>
              <a:spcAft>
                <a:spcPct val="0"/>
              </a:spcAft>
              <a:buFontTx/>
              <a:buNone/>
            </a:pPr>
            <a:endParaRPr lang="en-US" altLang="en-US" sz="1800">
              <a:solidFill>
                <a:srgbClr val="000000"/>
              </a:solidFill>
              <a:latin typeface="Arial" charset="0"/>
              <a:ea typeface="ＭＳ Ｐゴシック" pitchFamily="-110" charset="-128"/>
              <a:cs typeface="Arial" charset="0"/>
            </a:endParaRPr>
          </a:p>
        </p:txBody>
      </p:sp>
      <p:sp>
        <p:nvSpPr>
          <p:cNvPr id="88" name="Rectangle 93"/>
          <p:cNvSpPr>
            <a:spLocks noChangeArrowheads="1"/>
          </p:cNvSpPr>
          <p:nvPr/>
        </p:nvSpPr>
        <p:spPr bwMode="auto">
          <a:xfrm>
            <a:off x="5724525" y="5019675"/>
            <a:ext cx="1552575" cy="1905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45720" rIns="45720" anchor="ctr"/>
          <a:lstStyle>
            <a:lvl1pPr>
              <a:spcBef>
                <a:spcPct val="20000"/>
              </a:spcBef>
              <a:buChar char="•"/>
              <a:defRPr sz="32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1200">
                <a:solidFill>
                  <a:schemeClr val="tx1"/>
                </a:solidFill>
                <a:latin typeface="Times" pitchFamily="18" charset="0"/>
              </a:defRPr>
            </a:lvl3pPr>
            <a:lvl4pPr marL="1600200" indent="-228600">
              <a:spcBef>
                <a:spcPct val="20000"/>
              </a:spcBef>
              <a:buChar char="–"/>
              <a:defRPr sz="2000">
                <a:solidFill>
                  <a:schemeClr val="tx1"/>
                </a:solidFill>
                <a:latin typeface="Times" pitchFamily="18"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fontAlgn="base">
              <a:spcBef>
                <a:spcPct val="0"/>
              </a:spcBef>
              <a:spcAft>
                <a:spcPct val="0"/>
              </a:spcAft>
              <a:buFontTx/>
              <a:buNone/>
            </a:pPr>
            <a:r>
              <a:rPr lang="en-US" altLang="en-US" sz="1200">
                <a:solidFill>
                  <a:srgbClr val="000000"/>
                </a:solidFill>
                <a:latin typeface="Arial" charset="0"/>
                <a:ea typeface="ＭＳ Ｐゴシック" pitchFamily="-110" charset="-128"/>
                <a:cs typeface="Arial" charset="0"/>
              </a:rPr>
              <a:t>C. Reece</a:t>
            </a:r>
          </a:p>
        </p:txBody>
      </p:sp>
      <p:sp>
        <p:nvSpPr>
          <p:cNvPr id="89" name="Rectangle 94"/>
          <p:cNvSpPr>
            <a:spLocks noChangeArrowheads="1"/>
          </p:cNvSpPr>
          <p:nvPr/>
        </p:nvSpPr>
        <p:spPr bwMode="auto">
          <a:xfrm>
            <a:off x="5735638" y="4689475"/>
            <a:ext cx="1552575" cy="304800"/>
          </a:xfrm>
          <a:prstGeom prst="rect">
            <a:avLst/>
          </a:prstGeom>
          <a:solidFill>
            <a:schemeClr val="bg1">
              <a:lumMod val="85000"/>
            </a:schemeClr>
          </a:solidFill>
          <a:ln w="12700">
            <a:noFill/>
            <a:miter lim="800000"/>
            <a:headEnd/>
            <a:tailEnd/>
          </a:ln>
        </p:spPr>
        <p:txBody>
          <a:bodyPr lIns="45720" rIns="45720" anchor="ctr"/>
          <a:lstStyle/>
          <a:p>
            <a:pPr algn="ctr" fontAlgn="base">
              <a:spcBef>
                <a:spcPct val="0"/>
              </a:spcBef>
              <a:spcAft>
                <a:spcPct val="0"/>
              </a:spcAft>
              <a:defRPr/>
            </a:pPr>
            <a:r>
              <a:rPr lang="en-US" sz="1200" b="1" dirty="0">
                <a:solidFill>
                  <a:srgbClr val="000000"/>
                </a:solidFill>
                <a:ea typeface="ＭＳ Ｐゴシック" pitchFamily="-110" charset="-128"/>
                <a:cs typeface="Arial" panose="020B0604020202020204" pitchFamily="34" charset="0"/>
              </a:rPr>
              <a:t>High Q</a:t>
            </a:r>
            <a:r>
              <a:rPr lang="en-US" sz="1000" b="1" dirty="0">
                <a:solidFill>
                  <a:srgbClr val="000000"/>
                </a:solidFill>
                <a:ea typeface="ＭＳ Ｐゴシック" pitchFamily="-110" charset="-128"/>
                <a:cs typeface="Arial" panose="020B0604020202020204" pitchFamily="34" charset="0"/>
              </a:rPr>
              <a:t>0</a:t>
            </a:r>
          </a:p>
        </p:txBody>
      </p:sp>
      <p:sp>
        <p:nvSpPr>
          <p:cNvPr id="90" name="Line 96"/>
          <p:cNvSpPr>
            <a:spLocks noChangeShapeType="1"/>
          </p:cNvSpPr>
          <p:nvPr/>
        </p:nvSpPr>
        <p:spPr bwMode="auto">
          <a:xfrm>
            <a:off x="5735638" y="5229225"/>
            <a:ext cx="155257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45720" rIns="45720" anchor="ctr"/>
          <a:lstStyle/>
          <a:p>
            <a:pPr fontAlgn="base">
              <a:spcBef>
                <a:spcPct val="0"/>
              </a:spcBef>
              <a:spcAft>
                <a:spcPct val="0"/>
              </a:spcAft>
            </a:pPr>
            <a:endParaRPr lang="en-US">
              <a:solidFill>
                <a:srgbClr val="000000"/>
              </a:solidFill>
              <a:ea typeface="ＭＳ Ｐゴシック" pitchFamily="-110" charset="-128"/>
            </a:endParaRPr>
          </a:p>
        </p:txBody>
      </p:sp>
      <p:sp>
        <p:nvSpPr>
          <p:cNvPr id="91" name="Line 99"/>
          <p:cNvSpPr>
            <a:spLocks noChangeShapeType="1"/>
          </p:cNvSpPr>
          <p:nvPr/>
        </p:nvSpPr>
        <p:spPr bwMode="auto">
          <a:xfrm>
            <a:off x="5748338" y="4981575"/>
            <a:ext cx="155257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9144" tIns="9144" rIns="9144" bIns="9144" anchor="ctr"/>
          <a:lstStyle/>
          <a:p>
            <a:pPr fontAlgn="base">
              <a:spcBef>
                <a:spcPct val="0"/>
              </a:spcBef>
              <a:spcAft>
                <a:spcPct val="0"/>
              </a:spcAft>
            </a:pPr>
            <a:endParaRPr lang="en-US">
              <a:solidFill>
                <a:srgbClr val="000000"/>
              </a:solidFill>
              <a:ea typeface="ＭＳ Ｐゴシック" pitchFamily="-110" charset="-128"/>
            </a:endParaRPr>
          </a:p>
        </p:txBody>
      </p:sp>
      <p:sp>
        <p:nvSpPr>
          <p:cNvPr id="92" name="Line 95"/>
          <p:cNvSpPr>
            <a:spLocks noChangeShapeType="1"/>
          </p:cNvSpPr>
          <p:nvPr/>
        </p:nvSpPr>
        <p:spPr bwMode="auto">
          <a:xfrm>
            <a:off x="5751513" y="4714875"/>
            <a:ext cx="1552575"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lIns="45720" rIns="45720" anchor="ctr"/>
          <a:lstStyle/>
          <a:p>
            <a:pPr fontAlgn="base">
              <a:spcBef>
                <a:spcPct val="0"/>
              </a:spcBef>
              <a:spcAft>
                <a:spcPct val="0"/>
              </a:spcAft>
            </a:pPr>
            <a:endParaRPr lang="en-US">
              <a:solidFill>
                <a:srgbClr val="000000"/>
              </a:solidFill>
              <a:ea typeface="ＭＳ Ｐゴシック" pitchFamily="-110" charset="-128"/>
            </a:endParaRPr>
          </a:p>
        </p:txBody>
      </p:sp>
      <p:sp>
        <p:nvSpPr>
          <p:cNvPr id="93" name="Line 98"/>
          <p:cNvSpPr>
            <a:spLocks noChangeShapeType="1"/>
          </p:cNvSpPr>
          <p:nvPr/>
        </p:nvSpPr>
        <p:spPr bwMode="auto">
          <a:xfrm flipH="1">
            <a:off x="7313613" y="4714875"/>
            <a:ext cx="4762" cy="51752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lIns="45720" rIns="45720" anchor="ctr"/>
          <a:lstStyle/>
          <a:p>
            <a:pPr fontAlgn="base">
              <a:spcBef>
                <a:spcPct val="0"/>
              </a:spcBef>
              <a:spcAft>
                <a:spcPct val="0"/>
              </a:spcAft>
            </a:pPr>
            <a:endParaRPr lang="en-US">
              <a:solidFill>
                <a:srgbClr val="000000"/>
              </a:solidFill>
              <a:ea typeface="ＭＳ Ｐゴシック" pitchFamily="-110" charset="-128"/>
            </a:endParaRPr>
          </a:p>
        </p:txBody>
      </p:sp>
      <p:sp>
        <p:nvSpPr>
          <p:cNvPr id="94" name="Line 97"/>
          <p:cNvSpPr>
            <a:spLocks noChangeShapeType="1"/>
          </p:cNvSpPr>
          <p:nvPr/>
        </p:nvSpPr>
        <p:spPr bwMode="auto">
          <a:xfrm>
            <a:off x="5751513" y="4692650"/>
            <a:ext cx="0" cy="4984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45720" rIns="45720" anchor="ctr"/>
          <a:lstStyle/>
          <a:p>
            <a:pPr fontAlgn="base">
              <a:spcBef>
                <a:spcPct val="0"/>
              </a:spcBef>
              <a:spcAft>
                <a:spcPct val="0"/>
              </a:spcAft>
            </a:pPr>
            <a:endParaRPr lang="en-US">
              <a:solidFill>
                <a:srgbClr val="000000"/>
              </a:solidFill>
              <a:ea typeface="ＭＳ Ｐゴシック" pitchFamily="-110" charset="-128"/>
            </a:endParaRPr>
          </a:p>
        </p:txBody>
      </p:sp>
      <p:sp>
        <p:nvSpPr>
          <p:cNvPr id="95" name="Rectangle 14"/>
          <p:cNvSpPr>
            <a:spLocks noChangeArrowheads="1"/>
          </p:cNvSpPr>
          <p:nvPr/>
        </p:nvSpPr>
        <p:spPr bwMode="auto">
          <a:xfrm>
            <a:off x="5751513" y="4997450"/>
            <a:ext cx="1577975" cy="219075"/>
          </a:xfrm>
          <a:prstGeom prst="rect">
            <a:avLst/>
          </a:prstGeom>
          <a:noFill/>
          <a:ln w="57150" algn="ctr">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1200">
                <a:solidFill>
                  <a:schemeClr val="tx1"/>
                </a:solidFill>
                <a:latin typeface="Times" pitchFamily="18" charset="0"/>
              </a:defRPr>
            </a:lvl3pPr>
            <a:lvl4pPr marL="1600200" indent="-228600">
              <a:spcBef>
                <a:spcPct val="20000"/>
              </a:spcBef>
              <a:buChar char="–"/>
              <a:defRPr sz="2000">
                <a:solidFill>
                  <a:schemeClr val="tx1"/>
                </a:solidFill>
                <a:latin typeface="Times" pitchFamily="18"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fontAlgn="base">
              <a:spcBef>
                <a:spcPct val="0"/>
              </a:spcBef>
              <a:spcAft>
                <a:spcPct val="0"/>
              </a:spcAft>
              <a:buFontTx/>
              <a:buNone/>
            </a:pPr>
            <a:endParaRPr lang="en-US" altLang="en-US" sz="1800">
              <a:solidFill>
                <a:srgbClr val="000000"/>
              </a:solidFill>
              <a:latin typeface="Arial" charset="0"/>
              <a:ea typeface="ＭＳ Ｐゴシック" pitchFamily="-110" charset="-128"/>
              <a:cs typeface="Arial" charset="0"/>
            </a:endParaRPr>
          </a:p>
        </p:txBody>
      </p:sp>
      <p:cxnSp>
        <p:nvCxnSpPr>
          <p:cNvPr id="96" name="Straight Connector 238"/>
          <p:cNvCxnSpPr>
            <a:cxnSpLocks noChangeShapeType="1"/>
          </p:cNvCxnSpPr>
          <p:nvPr/>
        </p:nvCxnSpPr>
        <p:spPr bwMode="auto">
          <a:xfrm rot="10800000">
            <a:off x="2043112" y="5597525"/>
            <a:ext cx="952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sp>
        <p:nvSpPr>
          <p:cNvPr id="97" name="Line 259"/>
          <p:cNvSpPr>
            <a:spLocks noChangeShapeType="1"/>
          </p:cNvSpPr>
          <p:nvPr/>
        </p:nvSpPr>
        <p:spPr bwMode="auto">
          <a:xfrm flipV="1">
            <a:off x="3690938" y="3032125"/>
            <a:ext cx="1676400" cy="15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45720" rIns="45720" anchor="ctr"/>
          <a:lstStyle/>
          <a:p>
            <a:pPr fontAlgn="base">
              <a:spcBef>
                <a:spcPct val="0"/>
              </a:spcBef>
              <a:spcAft>
                <a:spcPct val="0"/>
              </a:spcAft>
            </a:pPr>
            <a:endParaRPr lang="en-US">
              <a:solidFill>
                <a:srgbClr val="000000"/>
              </a:solidFill>
              <a:ea typeface="ＭＳ Ｐゴシック" pitchFamily="-110" charset="-128"/>
            </a:endParaRPr>
          </a:p>
        </p:txBody>
      </p:sp>
      <p:sp>
        <p:nvSpPr>
          <p:cNvPr id="98" name="TextBox 6"/>
          <p:cNvSpPr txBox="1">
            <a:spLocks noChangeArrowheads="1"/>
          </p:cNvSpPr>
          <p:nvPr/>
        </p:nvSpPr>
        <p:spPr bwMode="auto">
          <a:xfrm>
            <a:off x="6405563" y="6316663"/>
            <a:ext cx="2044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1200">
                <a:solidFill>
                  <a:schemeClr val="tx1"/>
                </a:solidFill>
                <a:latin typeface="Times" pitchFamily="18" charset="0"/>
              </a:defRPr>
            </a:lvl3pPr>
            <a:lvl4pPr marL="1600200" indent="-228600">
              <a:spcBef>
                <a:spcPct val="20000"/>
              </a:spcBef>
              <a:buChar char="–"/>
              <a:defRPr sz="2000">
                <a:solidFill>
                  <a:schemeClr val="tx1"/>
                </a:solidFill>
                <a:latin typeface="Times" pitchFamily="18"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fontAlgn="base">
              <a:spcBef>
                <a:spcPct val="0"/>
              </a:spcBef>
              <a:spcAft>
                <a:spcPct val="0"/>
              </a:spcAft>
              <a:buFontTx/>
              <a:buNone/>
            </a:pPr>
            <a:r>
              <a:rPr lang="en-US" altLang="en-US" sz="1800">
                <a:solidFill>
                  <a:srgbClr val="000000"/>
                </a:solidFill>
                <a:latin typeface="Arial" charset="0"/>
                <a:ea typeface="ＭＳ Ｐゴシック" pitchFamily="-110" charset="-128"/>
              </a:rPr>
              <a:t>As of 1 June 2016</a:t>
            </a:r>
          </a:p>
        </p:txBody>
      </p:sp>
      <p:cxnSp>
        <p:nvCxnSpPr>
          <p:cNvPr id="99" name="AutoShape 108"/>
          <p:cNvCxnSpPr>
            <a:cxnSpLocks noChangeShapeType="1"/>
          </p:cNvCxnSpPr>
          <p:nvPr/>
        </p:nvCxnSpPr>
        <p:spPr bwMode="auto">
          <a:xfrm>
            <a:off x="4587875" y="5446713"/>
            <a:ext cx="0" cy="0"/>
          </a:xfrm>
          <a:prstGeom prst="straightConnector1">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100" name="Rectangle 14"/>
          <p:cNvSpPr>
            <a:spLocks noChangeArrowheads="1"/>
          </p:cNvSpPr>
          <p:nvPr/>
        </p:nvSpPr>
        <p:spPr bwMode="auto">
          <a:xfrm>
            <a:off x="6797675" y="3309937"/>
            <a:ext cx="1800225" cy="417513"/>
          </a:xfrm>
          <a:prstGeom prst="rect">
            <a:avLst/>
          </a:prstGeom>
          <a:noFill/>
          <a:ln w="57150"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1200">
                <a:solidFill>
                  <a:schemeClr val="tx1"/>
                </a:solidFill>
                <a:latin typeface="Times" pitchFamily="18" charset="0"/>
              </a:defRPr>
            </a:lvl3pPr>
            <a:lvl4pPr marL="1600200" indent="-228600">
              <a:spcBef>
                <a:spcPct val="20000"/>
              </a:spcBef>
              <a:buChar char="–"/>
              <a:defRPr sz="2000">
                <a:solidFill>
                  <a:schemeClr val="tx1"/>
                </a:solidFill>
                <a:latin typeface="Times" pitchFamily="18"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fontAlgn="base">
              <a:spcBef>
                <a:spcPct val="0"/>
              </a:spcBef>
              <a:spcAft>
                <a:spcPct val="0"/>
              </a:spcAft>
              <a:buFontTx/>
              <a:buNone/>
            </a:pPr>
            <a:endParaRPr lang="en-US" altLang="en-US" sz="1800">
              <a:solidFill>
                <a:srgbClr val="000000"/>
              </a:solidFill>
              <a:latin typeface="Arial" charset="0"/>
              <a:ea typeface="ＭＳ Ｐゴシック" pitchFamily="-110" charset="-128"/>
              <a:cs typeface="Arial" charset="0"/>
            </a:endParaRPr>
          </a:p>
        </p:txBody>
      </p:sp>
      <p:sp>
        <p:nvSpPr>
          <p:cNvPr id="101" name="Rectangle 93"/>
          <p:cNvSpPr>
            <a:spLocks noChangeArrowheads="1"/>
          </p:cNvSpPr>
          <p:nvPr/>
        </p:nvSpPr>
        <p:spPr bwMode="auto">
          <a:xfrm>
            <a:off x="7431088" y="5029200"/>
            <a:ext cx="1554162" cy="1905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45720" rIns="45720" anchor="ctr"/>
          <a:lstStyle>
            <a:lvl1pPr>
              <a:spcBef>
                <a:spcPct val="20000"/>
              </a:spcBef>
              <a:buChar char="•"/>
              <a:defRPr sz="32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1200">
                <a:solidFill>
                  <a:schemeClr val="tx1"/>
                </a:solidFill>
                <a:latin typeface="Times" pitchFamily="18" charset="0"/>
              </a:defRPr>
            </a:lvl3pPr>
            <a:lvl4pPr marL="1600200" indent="-228600">
              <a:spcBef>
                <a:spcPct val="20000"/>
              </a:spcBef>
              <a:buChar char="–"/>
              <a:defRPr sz="2000">
                <a:solidFill>
                  <a:schemeClr val="tx1"/>
                </a:solidFill>
                <a:latin typeface="Times" pitchFamily="18"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fontAlgn="base">
              <a:spcBef>
                <a:spcPct val="0"/>
              </a:spcBef>
              <a:spcAft>
                <a:spcPct val="0"/>
              </a:spcAft>
              <a:buFontTx/>
              <a:buNone/>
            </a:pPr>
            <a:r>
              <a:rPr lang="en-US" altLang="en-US" sz="1200">
                <a:solidFill>
                  <a:srgbClr val="000000"/>
                </a:solidFill>
                <a:latin typeface="Arial" charset="0"/>
                <a:ea typeface="ＭＳ Ｐゴシック" pitchFamily="-110" charset="-128"/>
                <a:cs typeface="Arial" charset="0"/>
              </a:rPr>
              <a:t>G. Krafft</a:t>
            </a:r>
          </a:p>
        </p:txBody>
      </p:sp>
      <p:sp>
        <p:nvSpPr>
          <p:cNvPr id="102" name="Rectangle 94"/>
          <p:cNvSpPr>
            <a:spLocks noChangeArrowheads="1"/>
          </p:cNvSpPr>
          <p:nvPr/>
        </p:nvSpPr>
        <p:spPr bwMode="auto">
          <a:xfrm>
            <a:off x="7442200" y="4699000"/>
            <a:ext cx="1554163" cy="304800"/>
          </a:xfrm>
          <a:prstGeom prst="rect">
            <a:avLst/>
          </a:prstGeom>
          <a:solidFill>
            <a:schemeClr val="bg1">
              <a:lumMod val="85000"/>
            </a:schemeClr>
          </a:solidFill>
          <a:ln w="12700">
            <a:noFill/>
            <a:miter lim="800000"/>
            <a:headEnd/>
            <a:tailEnd/>
          </a:ln>
        </p:spPr>
        <p:txBody>
          <a:bodyPr lIns="45720" rIns="45720" anchor="ctr"/>
          <a:lstStyle/>
          <a:p>
            <a:pPr algn="ctr" fontAlgn="base">
              <a:spcBef>
                <a:spcPct val="0"/>
              </a:spcBef>
              <a:spcAft>
                <a:spcPct val="0"/>
              </a:spcAft>
              <a:defRPr/>
            </a:pPr>
            <a:r>
              <a:rPr lang="en-US" sz="1200" b="1" dirty="0">
                <a:solidFill>
                  <a:srgbClr val="000000"/>
                </a:solidFill>
                <a:ea typeface="ＭＳ Ｐゴシック" pitchFamily="-110" charset="-128"/>
                <a:cs typeface="Arial" panose="020B0604020202020204" pitchFamily="34" charset="0"/>
              </a:rPr>
              <a:t>Accelerator Physics</a:t>
            </a:r>
          </a:p>
        </p:txBody>
      </p:sp>
      <p:sp>
        <p:nvSpPr>
          <p:cNvPr id="103" name="Line 96"/>
          <p:cNvSpPr>
            <a:spLocks noChangeShapeType="1"/>
          </p:cNvSpPr>
          <p:nvPr/>
        </p:nvSpPr>
        <p:spPr bwMode="auto">
          <a:xfrm>
            <a:off x="7442200" y="5238750"/>
            <a:ext cx="155416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45720" rIns="45720" anchor="ctr"/>
          <a:lstStyle/>
          <a:p>
            <a:pPr fontAlgn="base">
              <a:spcBef>
                <a:spcPct val="0"/>
              </a:spcBef>
              <a:spcAft>
                <a:spcPct val="0"/>
              </a:spcAft>
            </a:pPr>
            <a:endParaRPr lang="en-US">
              <a:solidFill>
                <a:srgbClr val="000000"/>
              </a:solidFill>
              <a:ea typeface="ＭＳ Ｐゴシック" pitchFamily="-110" charset="-128"/>
            </a:endParaRPr>
          </a:p>
        </p:txBody>
      </p:sp>
      <p:sp>
        <p:nvSpPr>
          <p:cNvPr id="104" name="Line 99"/>
          <p:cNvSpPr>
            <a:spLocks noChangeShapeType="1"/>
          </p:cNvSpPr>
          <p:nvPr/>
        </p:nvSpPr>
        <p:spPr bwMode="auto">
          <a:xfrm>
            <a:off x="7454900" y="4991100"/>
            <a:ext cx="155416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9144" tIns="9144" rIns="9144" bIns="9144" anchor="ctr"/>
          <a:lstStyle/>
          <a:p>
            <a:pPr fontAlgn="base">
              <a:spcBef>
                <a:spcPct val="0"/>
              </a:spcBef>
              <a:spcAft>
                <a:spcPct val="0"/>
              </a:spcAft>
            </a:pPr>
            <a:endParaRPr lang="en-US">
              <a:solidFill>
                <a:srgbClr val="000000"/>
              </a:solidFill>
              <a:ea typeface="ＭＳ Ｐゴシック" pitchFamily="-110" charset="-128"/>
            </a:endParaRPr>
          </a:p>
        </p:txBody>
      </p:sp>
      <p:sp>
        <p:nvSpPr>
          <p:cNvPr id="105" name="Line 95"/>
          <p:cNvSpPr>
            <a:spLocks noChangeShapeType="1"/>
          </p:cNvSpPr>
          <p:nvPr/>
        </p:nvSpPr>
        <p:spPr bwMode="auto">
          <a:xfrm>
            <a:off x="7458075" y="4724400"/>
            <a:ext cx="1554163"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lIns="45720" rIns="45720" anchor="ctr"/>
          <a:lstStyle/>
          <a:p>
            <a:pPr fontAlgn="base">
              <a:spcBef>
                <a:spcPct val="0"/>
              </a:spcBef>
              <a:spcAft>
                <a:spcPct val="0"/>
              </a:spcAft>
            </a:pPr>
            <a:endParaRPr lang="en-US">
              <a:solidFill>
                <a:srgbClr val="000000"/>
              </a:solidFill>
              <a:ea typeface="ＭＳ Ｐゴシック" pitchFamily="-110" charset="-128"/>
            </a:endParaRPr>
          </a:p>
        </p:txBody>
      </p:sp>
      <p:sp>
        <p:nvSpPr>
          <p:cNvPr id="106" name="Line 98"/>
          <p:cNvSpPr>
            <a:spLocks noChangeShapeType="1"/>
          </p:cNvSpPr>
          <p:nvPr/>
        </p:nvSpPr>
        <p:spPr bwMode="auto">
          <a:xfrm flipH="1">
            <a:off x="9021763" y="4724400"/>
            <a:ext cx="4762" cy="51752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lIns="45720" rIns="45720" anchor="ctr"/>
          <a:lstStyle/>
          <a:p>
            <a:pPr fontAlgn="base">
              <a:spcBef>
                <a:spcPct val="0"/>
              </a:spcBef>
              <a:spcAft>
                <a:spcPct val="0"/>
              </a:spcAft>
            </a:pPr>
            <a:endParaRPr lang="en-US">
              <a:solidFill>
                <a:srgbClr val="000000"/>
              </a:solidFill>
              <a:ea typeface="ＭＳ Ｐゴシック" pitchFamily="-110" charset="-128"/>
            </a:endParaRPr>
          </a:p>
        </p:txBody>
      </p:sp>
      <p:sp>
        <p:nvSpPr>
          <p:cNvPr id="107" name="Line 97"/>
          <p:cNvSpPr>
            <a:spLocks noChangeShapeType="1"/>
          </p:cNvSpPr>
          <p:nvPr/>
        </p:nvSpPr>
        <p:spPr bwMode="auto">
          <a:xfrm>
            <a:off x="7458075" y="4702175"/>
            <a:ext cx="0" cy="4984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45720" rIns="45720" anchor="ctr"/>
          <a:lstStyle/>
          <a:p>
            <a:pPr fontAlgn="base">
              <a:spcBef>
                <a:spcPct val="0"/>
              </a:spcBef>
              <a:spcAft>
                <a:spcPct val="0"/>
              </a:spcAft>
            </a:pPr>
            <a:endParaRPr lang="en-US">
              <a:solidFill>
                <a:srgbClr val="000000"/>
              </a:solidFill>
              <a:ea typeface="ＭＳ Ｐゴシック" pitchFamily="-110" charset="-128"/>
            </a:endParaRPr>
          </a:p>
        </p:txBody>
      </p:sp>
      <p:sp>
        <p:nvSpPr>
          <p:cNvPr id="108" name="Rectangle 14"/>
          <p:cNvSpPr>
            <a:spLocks noChangeArrowheads="1"/>
          </p:cNvSpPr>
          <p:nvPr/>
        </p:nvSpPr>
        <p:spPr bwMode="auto">
          <a:xfrm>
            <a:off x="7475538" y="4991100"/>
            <a:ext cx="1550987" cy="257175"/>
          </a:xfrm>
          <a:prstGeom prst="rect">
            <a:avLst/>
          </a:prstGeom>
          <a:noFill/>
          <a:ln w="57150" algn="ctr">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1200">
                <a:solidFill>
                  <a:schemeClr val="tx1"/>
                </a:solidFill>
                <a:latin typeface="Times" pitchFamily="18" charset="0"/>
              </a:defRPr>
            </a:lvl3pPr>
            <a:lvl4pPr marL="1600200" indent="-228600">
              <a:spcBef>
                <a:spcPct val="20000"/>
              </a:spcBef>
              <a:buChar char="–"/>
              <a:defRPr sz="2000">
                <a:solidFill>
                  <a:schemeClr val="tx1"/>
                </a:solidFill>
                <a:latin typeface="Times" pitchFamily="18"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fontAlgn="base">
              <a:spcBef>
                <a:spcPct val="0"/>
              </a:spcBef>
              <a:spcAft>
                <a:spcPct val="0"/>
              </a:spcAft>
              <a:buFontTx/>
              <a:buNone/>
            </a:pPr>
            <a:endParaRPr lang="en-US" altLang="en-US" sz="1800">
              <a:solidFill>
                <a:srgbClr val="000000"/>
              </a:solidFill>
              <a:latin typeface="Arial" charset="0"/>
              <a:ea typeface="ＭＳ Ｐゴシック" pitchFamily="-110" charset="-128"/>
              <a:cs typeface="Arial" charset="0"/>
            </a:endParaRPr>
          </a:p>
        </p:txBody>
      </p:sp>
      <p:sp>
        <p:nvSpPr>
          <p:cNvPr id="109" name="Line 224"/>
          <p:cNvSpPr>
            <a:spLocks noChangeShapeType="1"/>
          </p:cNvSpPr>
          <p:nvPr/>
        </p:nvSpPr>
        <p:spPr bwMode="auto">
          <a:xfrm>
            <a:off x="6775450" y="2578100"/>
            <a:ext cx="18002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45720" rIns="45720" anchor="ctr"/>
          <a:lstStyle/>
          <a:p>
            <a:pPr fontAlgn="base">
              <a:spcBef>
                <a:spcPct val="0"/>
              </a:spcBef>
              <a:spcAft>
                <a:spcPct val="0"/>
              </a:spcAft>
            </a:pPr>
            <a:endParaRPr lang="en-US">
              <a:solidFill>
                <a:srgbClr val="000000"/>
              </a:solidFill>
              <a:ea typeface="ＭＳ Ｐゴシック" pitchFamily="-110" charset="-128"/>
            </a:endParaRPr>
          </a:p>
        </p:txBody>
      </p:sp>
      <p:sp>
        <p:nvSpPr>
          <p:cNvPr id="110" name="Line 224"/>
          <p:cNvSpPr>
            <a:spLocks noChangeShapeType="1"/>
          </p:cNvSpPr>
          <p:nvPr/>
        </p:nvSpPr>
        <p:spPr bwMode="auto">
          <a:xfrm>
            <a:off x="6791325" y="2936875"/>
            <a:ext cx="18002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45720" rIns="45720" anchor="ctr"/>
          <a:lstStyle/>
          <a:p>
            <a:pPr fontAlgn="base">
              <a:spcBef>
                <a:spcPct val="0"/>
              </a:spcBef>
              <a:spcAft>
                <a:spcPct val="0"/>
              </a:spcAft>
            </a:pPr>
            <a:endParaRPr lang="en-US">
              <a:solidFill>
                <a:srgbClr val="000000"/>
              </a:solidFill>
              <a:ea typeface="ＭＳ Ｐゴシック" pitchFamily="-110" charset="-128"/>
            </a:endParaRPr>
          </a:p>
        </p:txBody>
      </p:sp>
      <p:sp>
        <p:nvSpPr>
          <p:cNvPr id="111" name="Line 224"/>
          <p:cNvSpPr>
            <a:spLocks noChangeShapeType="1"/>
          </p:cNvSpPr>
          <p:nvPr/>
        </p:nvSpPr>
        <p:spPr bwMode="auto">
          <a:xfrm>
            <a:off x="6759575" y="3278187"/>
            <a:ext cx="18002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45720" rIns="45720" anchor="ctr"/>
          <a:lstStyle/>
          <a:p>
            <a:pPr fontAlgn="base">
              <a:spcBef>
                <a:spcPct val="0"/>
              </a:spcBef>
              <a:spcAft>
                <a:spcPct val="0"/>
              </a:spcAft>
            </a:pPr>
            <a:endParaRPr lang="en-US">
              <a:solidFill>
                <a:srgbClr val="000000"/>
              </a:solidFill>
              <a:ea typeface="ＭＳ Ｐゴシック" pitchFamily="-110" charset="-128"/>
            </a:endParaRPr>
          </a:p>
        </p:txBody>
      </p:sp>
      <p:sp>
        <p:nvSpPr>
          <p:cNvPr id="112" name="Line 224"/>
          <p:cNvSpPr>
            <a:spLocks noChangeShapeType="1"/>
          </p:cNvSpPr>
          <p:nvPr/>
        </p:nvSpPr>
        <p:spPr bwMode="auto">
          <a:xfrm>
            <a:off x="6819900" y="4194175"/>
            <a:ext cx="18002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lIns="45720" rIns="45720" anchor="ctr"/>
          <a:lstStyle/>
          <a:p>
            <a:pPr fontAlgn="base">
              <a:spcBef>
                <a:spcPct val="0"/>
              </a:spcBef>
              <a:spcAft>
                <a:spcPct val="0"/>
              </a:spcAft>
            </a:pPr>
            <a:endParaRPr lang="en-US">
              <a:solidFill>
                <a:srgbClr val="000000"/>
              </a:solidFill>
              <a:ea typeface="ＭＳ Ｐゴシック" pitchFamily="-110" charset="-128"/>
            </a:endParaRPr>
          </a:p>
        </p:txBody>
      </p:sp>
      <p:sp>
        <p:nvSpPr>
          <p:cNvPr id="113" name="Rectangle 14"/>
          <p:cNvSpPr>
            <a:spLocks noChangeArrowheads="1"/>
          </p:cNvSpPr>
          <p:nvPr/>
        </p:nvSpPr>
        <p:spPr bwMode="auto">
          <a:xfrm>
            <a:off x="6819900" y="3781425"/>
            <a:ext cx="1778000" cy="403225"/>
          </a:xfrm>
          <a:prstGeom prst="rect">
            <a:avLst/>
          </a:prstGeom>
          <a:noFill/>
          <a:ln w="57150" algn="ctr">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1200">
                <a:solidFill>
                  <a:schemeClr val="tx1"/>
                </a:solidFill>
                <a:latin typeface="Times" pitchFamily="18" charset="0"/>
              </a:defRPr>
            </a:lvl3pPr>
            <a:lvl4pPr marL="1600200" indent="-228600">
              <a:spcBef>
                <a:spcPct val="20000"/>
              </a:spcBef>
              <a:buChar char="–"/>
              <a:defRPr sz="2000">
                <a:solidFill>
                  <a:schemeClr val="tx1"/>
                </a:solidFill>
                <a:latin typeface="Times" pitchFamily="18"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fontAlgn="base">
              <a:spcBef>
                <a:spcPct val="0"/>
              </a:spcBef>
              <a:spcAft>
                <a:spcPct val="0"/>
              </a:spcAft>
              <a:buFontTx/>
              <a:buNone/>
            </a:pPr>
            <a:endParaRPr lang="en-US" altLang="en-US" sz="1800">
              <a:solidFill>
                <a:srgbClr val="000000"/>
              </a:solidFill>
              <a:latin typeface="Arial" charset="0"/>
              <a:ea typeface="ＭＳ Ｐゴシック" pitchFamily="-110" charset="-128"/>
              <a:cs typeface="Arial" charset="0"/>
            </a:endParaRPr>
          </a:p>
        </p:txBody>
      </p:sp>
      <p:sp>
        <p:nvSpPr>
          <p:cNvPr id="114" name="Rectangle 14"/>
          <p:cNvSpPr>
            <a:spLocks noChangeArrowheads="1"/>
          </p:cNvSpPr>
          <p:nvPr/>
        </p:nvSpPr>
        <p:spPr bwMode="auto">
          <a:xfrm>
            <a:off x="452437" y="6240463"/>
            <a:ext cx="277813" cy="44450"/>
          </a:xfrm>
          <a:prstGeom prst="rect">
            <a:avLst/>
          </a:prstGeom>
          <a:solidFill>
            <a:srgbClr val="0070C0"/>
          </a:solidFill>
          <a:ln w="57150" algn="ctr">
            <a:solidFill>
              <a:srgbClr val="0070C0"/>
            </a:solidFill>
            <a:round/>
            <a:headEnd/>
            <a:tailEnd/>
          </a:ln>
        </p:spPr>
        <p:txBody>
          <a:bodyPr/>
          <a:lstStyle>
            <a:lvl1pPr>
              <a:spcBef>
                <a:spcPct val="20000"/>
              </a:spcBef>
              <a:buChar char="•"/>
              <a:defRPr sz="32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1200">
                <a:solidFill>
                  <a:schemeClr val="tx1"/>
                </a:solidFill>
                <a:latin typeface="Times" pitchFamily="18" charset="0"/>
              </a:defRPr>
            </a:lvl3pPr>
            <a:lvl4pPr marL="1600200" indent="-228600">
              <a:spcBef>
                <a:spcPct val="20000"/>
              </a:spcBef>
              <a:buChar char="–"/>
              <a:defRPr sz="2000">
                <a:solidFill>
                  <a:schemeClr val="tx1"/>
                </a:solidFill>
                <a:latin typeface="Times" pitchFamily="18"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fontAlgn="base">
              <a:spcBef>
                <a:spcPct val="0"/>
              </a:spcBef>
              <a:spcAft>
                <a:spcPct val="0"/>
              </a:spcAft>
              <a:buFontTx/>
              <a:buNone/>
            </a:pPr>
            <a:endParaRPr lang="en-US" altLang="en-US" sz="1800">
              <a:solidFill>
                <a:srgbClr val="0070C0"/>
              </a:solidFill>
              <a:latin typeface="Arial" charset="0"/>
              <a:ea typeface="ＭＳ Ｐゴシック" pitchFamily="-110" charset="-128"/>
              <a:cs typeface="Arial" charset="0"/>
            </a:endParaRPr>
          </a:p>
        </p:txBody>
      </p:sp>
      <p:sp>
        <p:nvSpPr>
          <p:cNvPr id="115" name="Footer Placeholder 11"/>
          <p:cNvSpPr>
            <a:spLocks noGrp="1"/>
          </p:cNvSpPr>
          <p:nvPr>
            <p:ph type="ftr" sz="quarter" idx="13"/>
          </p:nvPr>
        </p:nvSpPr>
        <p:spPr>
          <a:xfrm>
            <a:off x="445472" y="6400800"/>
            <a:ext cx="4431328" cy="314326"/>
          </a:xfrm>
          <a:prstGeom prst="rect">
            <a:avLst/>
          </a:prstGeom>
        </p:spPr>
        <p:txBody>
          <a:bodyPr/>
          <a:lstStyle>
            <a:lvl1pPr algn="l">
              <a:defRPr sz="1100" b="0">
                <a:solidFill>
                  <a:schemeClr val="tx1"/>
                </a:solidFill>
              </a:defRPr>
            </a:lvl1pPr>
          </a:lstStyle>
          <a:p>
            <a:r>
              <a:rPr lang="en-US" dirty="0" smtClean="0">
                <a:solidFill>
                  <a:srgbClr val="000000"/>
                </a:solidFill>
              </a:rPr>
              <a:t>LCLS-II Production Readiness Review, 13-14 September, 2016</a:t>
            </a:r>
            <a:endParaRPr lang="en-US" dirty="0">
              <a:solidFill>
                <a:srgbClr val="000000"/>
              </a:solidFill>
            </a:endParaRPr>
          </a:p>
        </p:txBody>
      </p:sp>
    </p:spTree>
    <p:extLst>
      <p:ext uri="{BB962C8B-B14F-4D97-AF65-F5344CB8AC3E}">
        <p14:creationId xmlns:p14="http://schemas.microsoft.com/office/powerpoint/2010/main" val="32400713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solidFill>
                  <a:srgbClr val="000000"/>
                </a:solidFill>
              </a:rPr>
              <a:pPr/>
              <a:t>3</a:t>
            </a:fld>
            <a:endParaRPr lang="en-US" dirty="0">
              <a:solidFill>
                <a:srgbClr val="000000"/>
              </a:solidFill>
            </a:endParaRPr>
          </a:p>
        </p:txBody>
      </p:sp>
      <p:sp>
        <p:nvSpPr>
          <p:cNvPr id="6" name="Title 5"/>
          <p:cNvSpPr>
            <a:spLocks noGrp="1"/>
          </p:cNvSpPr>
          <p:nvPr>
            <p:ph type="title"/>
          </p:nvPr>
        </p:nvSpPr>
        <p:spPr/>
        <p:txBody>
          <a:bodyPr/>
          <a:lstStyle/>
          <a:p>
            <a:r>
              <a:rPr lang="en-US" dirty="0" smtClean="0"/>
              <a:t>Scope by WBS Element</a:t>
            </a:r>
            <a:endParaRPr lang="en-US" dirty="0"/>
          </a:p>
        </p:txBody>
      </p:sp>
      <p:sp>
        <p:nvSpPr>
          <p:cNvPr id="8" name="Content Placeholder 7"/>
          <p:cNvSpPr>
            <a:spLocks noGrp="1"/>
          </p:cNvSpPr>
          <p:nvPr>
            <p:ph sz="quarter" idx="14"/>
          </p:nvPr>
        </p:nvSpPr>
        <p:spPr>
          <a:xfrm>
            <a:off x="288757" y="1243584"/>
            <a:ext cx="8662738" cy="5099464"/>
          </a:xfrm>
        </p:spPr>
        <p:txBody>
          <a:bodyPr vert="horz" lIns="0" tIns="0" rIns="0" bIns="0" rtlCol="0">
            <a:normAutofit fontScale="55000" lnSpcReduction="20000"/>
          </a:bodyPr>
          <a:lstStyle/>
          <a:p>
            <a:pPr lvl="1">
              <a:lnSpc>
                <a:spcPct val="140000"/>
              </a:lnSpc>
            </a:pPr>
            <a:r>
              <a:rPr lang="en-US" sz="2800" dirty="0"/>
              <a:t>1.04.06.01 PL Management and Integration -  JLAB </a:t>
            </a:r>
            <a:r>
              <a:rPr lang="en-US" sz="2800" dirty="0" err="1"/>
              <a:t>Cryomodule</a:t>
            </a:r>
            <a:r>
              <a:rPr lang="en-US" sz="2800" dirty="0"/>
              <a:t> </a:t>
            </a:r>
            <a:r>
              <a:rPr lang="en-US" sz="2800" dirty="0" smtClean="0"/>
              <a:t>Management, Integration &amp; QA</a:t>
            </a:r>
            <a:endParaRPr lang="en-US" sz="2800" dirty="0"/>
          </a:p>
          <a:p>
            <a:pPr lvl="1">
              <a:lnSpc>
                <a:spcPct val="140000"/>
              </a:lnSpc>
            </a:pPr>
            <a:r>
              <a:rPr lang="en-US" sz="2800" dirty="0"/>
              <a:t>1.04.06.05 Engineering and Design including Design Verification - Tuner Accelerated Life </a:t>
            </a:r>
            <a:r>
              <a:rPr lang="en-US" sz="2800" dirty="0" smtClean="0"/>
              <a:t>Testing, </a:t>
            </a:r>
            <a:r>
              <a:rPr lang="en-US" sz="2800" dirty="0" err="1"/>
              <a:t>Microphonics</a:t>
            </a:r>
            <a:r>
              <a:rPr lang="en-US" sz="2800" dirty="0"/>
              <a:t> </a:t>
            </a:r>
            <a:r>
              <a:rPr lang="en-US" sz="2800" dirty="0" smtClean="0"/>
              <a:t>Studies, </a:t>
            </a:r>
            <a:r>
              <a:rPr lang="en-US" sz="2800" dirty="0"/>
              <a:t>Shipping Test</a:t>
            </a:r>
          </a:p>
          <a:p>
            <a:pPr lvl="1">
              <a:lnSpc>
                <a:spcPct val="140000"/>
              </a:lnSpc>
            </a:pPr>
            <a:r>
              <a:rPr lang="en-US" sz="2800" dirty="0"/>
              <a:t>1.04.06.06 Prototype 1.3 GHz </a:t>
            </a:r>
            <a:r>
              <a:rPr lang="en-US" sz="2800" dirty="0" err="1"/>
              <a:t>Cryomodule</a:t>
            </a:r>
            <a:r>
              <a:rPr lang="en-US" sz="2800" dirty="0"/>
              <a:t> -  Procurements, Cavity Preparation and Test, Cavity String Assembly, Assembly, CM Testing</a:t>
            </a:r>
          </a:p>
          <a:p>
            <a:pPr lvl="1">
              <a:lnSpc>
                <a:spcPct val="140000"/>
              </a:lnSpc>
            </a:pPr>
            <a:r>
              <a:rPr lang="en-US" sz="2800" dirty="0"/>
              <a:t>1.04.06.07 1.3 GHz </a:t>
            </a:r>
            <a:r>
              <a:rPr lang="en-US" sz="2800" dirty="0" err="1"/>
              <a:t>Cryomodule</a:t>
            </a:r>
            <a:r>
              <a:rPr lang="en-US" sz="2800" dirty="0"/>
              <a:t> Procurements – Cavities, </a:t>
            </a:r>
            <a:r>
              <a:rPr lang="en-US" sz="2800" dirty="0" smtClean="0"/>
              <a:t>HOM &amp; FP </a:t>
            </a:r>
            <a:r>
              <a:rPr lang="en-US" sz="2800" dirty="0"/>
              <a:t>Feedthroughs, </a:t>
            </a:r>
            <a:r>
              <a:rPr lang="en-US" sz="2800" dirty="0" smtClean="0"/>
              <a:t>Parts In Circulation (PICs), </a:t>
            </a:r>
            <a:r>
              <a:rPr lang="en-US" sz="2800" dirty="0"/>
              <a:t>Cavity String Bellows, Gate Valves, Cavity Tuners, HOM Absorbers</a:t>
            </a:r>
          </a:p>
          <a:p>
            <a:pPr lvl="1">
              <a:lnSpc>
                <a:spcPct val="140000"/>
              </a:lnSpc>
            </a:pPr>
            <a:r>
              <a:rPr lang="en-US" sz="2800" dirty="0"/>
              <a:t>1.04.06.08 1.3 GHz Cavity Preparation and Test – 17 + 1 spare</a:t>
            </a:r>
          </a:p>
          <a:p>
            <a:pPr lvl="1">
              <a:lnSpc>
                <a:spcPct val="140000"/>
              </a:lnSpc>
            </a:pPr>
            <a:r>
              <a:rPr lang="en-US" sz="2800" dirty="0"/>
              <a:t>1.04.06.09 1.3 GHz Cavity String Assembly – 17 + 1 spare</a:t>
            </a:r>
          </a:p>
          <a:p>
            <a:pPr lvl="1">
              <a:lnSpc>
                <a:spcPct val="140000"/>
              </a:lnSpc>
            </a:pPr>
            <a:r>
              <a:rPr lang="en-US" sz="2800" dirty="0"/>
              <a:t>1.04.06.10 1.3 GHz </a:t>
            </a:r>
            <a:r>
              <a:rPr lang="en-US" sz="2800" dirty="0" err="1"/>
              <a:t>Cryomodule</a:t>
            </a:r>
            <a:r>
              <a:rPr lang="en-US" sz="2800" dirty="0"/>
              <a:t> Assembly – 17 + 1 spare</a:t>
            </a:r>
          </a:p>
          <a:p>
            <a:pPr lvl="1">
              <a:lnSpc>
                <a:spcPct val="140000"/>
              </a:lnSpc>
            </a:pPr>
            <a:r>
              <a:rPr lang="en-US" sz="2800" dirty="0"/>
              <a:t>1.04.06.11 1.3 GHz </a:t>
            </a:r>
            <a:r>
              <a:rPr lang="en-US" sz="2800" dirty="0" err="1"/>
              <a:t>Cryomodule</a:t>
            </a:r>
            <a:r>
              <a:rPr lang="en-US" sz="2800" dirty="0"/>
              <a:t> Test - 17 + 1 spare</a:t>
            </a:r>
          </a:p>
          <a:p>
            <a:pPr lvl="1">
              <a:lnSpc>
                <a:spcPct val="140000"/>
              </a:lnSpc>
            </a:pPr>
            <a:r>
              <a:rPr lang="en-US" sz="2800" dirty="0"/>
              <a:t>1.04.06.15 Infrastructure – Design, Cleanroom Fixtures, CM Assembly Fixtures, </a:t>
            </a:r>
            <a:r>
              <a:rPr lang="en-US" sz="2800" dirty="0" smtClean="0"/>
              <a:t>CMTF including HPRF and LLRF, Shipping </a:t>
            </a:r>
            <a:r>
              <a:rPr lang="en-US" sz="2800" dirty="0"/>
              <a:t>Fixtures</a:t>
            </a:r>
          </a:p>
          <a:p>
            <a:pPr lvl="1">
              <a:lnSpc>
                <a:spcPct val="140000"/>
              </a:lnSpc>
            </a:pPr>
            <a:r>
              <a:rPr lang="en-US" sz="2800" dirty="0"/>
              <a:t>1.04.06.20 Installation Support and Shipping - Shipping 18 CMs + 1 spare and support for installation and commissioning 3 CMs</a:t>
            </a:r>
          </a:p>
        </p:txBody>
      </p:sp>
      <p:sp>
        <p:nvSpPr>
          <p:cNvPr id="5" name="Footer Placeholder 11"/>
          <p:cNvSpPr>
            <a:spLocks noGrp="1"/>
          </p:cNvSpPr>
          <p:nvPr>
            <p:ph type="ftr" sz="quarter" idx="13"/>
          </p:nvPr>
        </p:nvSpPr>
        <p:spPr>
          <a:xfrm>
            <a:off x="445472" y="6400800"/>
            <a:ext cx="4431328" cy="314326"/>
          </a:xfrm>
          <a:prstGeom prst="rect">
            <a:avLst/>
          </a:prstGeom>
        </p:spPr>
        <p:txBody>
          <a:bodyPr/>
          <a:lstStyle>
            <a:lvl1pPr algn="l">
              <a:defRPr sz="1100" b="0">
                <a:solidFill>
                  <a:schemeClr val="tx1"/>
                </a:solidFill>
              </a:defRPr>
            </a:lvl1pPr>
          </a:lstStyle>
          <a:p>
            <a:r>
              <a:rPr lang="en-US" dirty="0" smtClean="0">
                <a:solidFill>
                  <a:srgbClr val="000000"/>
                </a:solidFill>
              </a:rPr>
              <a:t>LCLS-II Production Readiness Review, 13-14 September, 2016</a:t>
            </a:r>
            <a:endParaRPr lang="en-US" dirty="0">
              <a:solidFill>
                <a:srgbClr val="000000"/>
              </a:solidFill>
            </a:endParaRPr>
          </a:p>
        </p:txBody>
      </p:sp>
      <p:sp>
        <p:nvSpPr>
          <p:cNvPr id="3" name="Rectangle 2"/>
          <p:cNvSpPr/>
          <p:nvPr/>
        </p:nvSpPr>
        <p:spPr>
          <a:xfrm>
            <a:off x="381000" y="3200400"/>
            <a:ext cx="8305800" cy="1066800"/>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15604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0" dirty="0" err="1"/>
              <a:t>Cryomodule</a:t>
            </a:r>
            <a:r>
              <a:rPr lang="en-US" kern="0" dirty="0"/>
              <a:t> Assembly Team</a:t>
            </a:r>
            <a:br>
              <a:rPr lang="en-US" kern="0" dirty="0"/>
            </a:br>
            <a:endParaRPr lang="en-US" dirty="0"/>
          </a:p>
        </p:txBody>
      </p:sp>
      <p:sp>
        <p:nvSpPr>
          <p:cNvPr id="5" name="Content Placeholder 4"/>
          <p:cNvSpPr>
            <a:spLocks noGrp="1"/>
          </p:cNvSpPr>
          <p:nvPr>
            <p:ph sz="quarter" idx="4294967295"/>
          </p:nvPr>
        </p:nvSpPr>
        <p:spPr>
          <a:xfrm>
            <a:off x="138246" y="5401718"/>
            <a:ext cx="3630274" cy="890754"/>
          </a:xfrm>
          <a:prstGeom prst="rect">
            <a:avLst/>
          </a:prstGeom>
        </p:spPr>
        <p:txBody>
          <a:bodyPr>
            <a:normAutofit/>
          </a:bodyPr>
          <a:lstStyle/>
          <a:p>
            <a:r>
              <a:rPr lang="en-US" dirty="0" smtClean="0">
                <a:hlinkClick r:id="rId3"/>
              </a:rPr>
              <a:t>https</a:t>
            </a:r>
            <a:r>
              <a:rPr lang="en-US" dirty="0">
                <a:hlinkClick r:id="rId3"/>
              </a:rPr>
              <a:t>://</a:t>
            </a:r>
            <a:r>
              <a:rPr lang="en-US" dirty="0" smtClean="0">
                <a:hlinkClick r:id="rId3"/>
              </a:rPr>
              <a:t>www.jlab.org/accel/office/org_chart.pdf</a:t>
            </a:r>
            <a:endParaRPr lang="en-US" dirty="0" smtClean="0"/>
          </a:p>
        </p:txBody>
      </p:sp>
      <p:pic>
        <p:nvPicPr>
          <p:cNvPr id="1027" name="Picture 3"/>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4221281" y="803426"/>
            <a:ext cx="4491573" cy="5303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8600" y="2710028"/>
            <a:ext cx="3009900" cy="254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250710" y="5481528"/>
            <a:ext cx="3048014" cy="830997"/>
          </a:xfrm>
          <a:prstGeom prst="rect">
            <a:avLst/>
          </a:prstGeom>
          <a:noFill/>
          <a:ln>
            <a:solidFill>
              <a:schemeClr val="accent1"/>
            </a:solidFill>
          </a:ln>
        </p:spPr>
        <p:txBody>
          <a:bodyPr wrap="square" rtlCol="0">
            <a:spAutoFit/>
          </a:bodyPr>
          <a:lstStyle/>
          <a:p>
            <a:r>
              <a:rPr lang="en-US" sz="1200" u="sng" dirty="0" smtClean="0"/>
              <a:t>Engineering Department Staff </a:t>
            </a:r>
            <a:r>
              <a:rPr lang="en-US" sz="1200" dirty="0" smtClean="0"/>
              <a:t>(matrixed/assigned to SRF Engineering)</a:t>
            </a:r>
          </a:p>
          <a:p>
            <a:r>
              <a:rPr lang="en-US" sz="1200" dirty="0" smtClean="0"/>
              <a:t>K. Wilson	G. Cheng</a:t>
            </a:r>
          </a:p>
          <a:p>
            <a:r>
              <a:rPr lang="en-US" sz="1200" dirty="0" smtClean="0"/>
              <a:t>H. K. Park	T. Hiatt</a:t>
            </a:r>
            <a:endParaRPr lang="en-US" sz="1200" dirty="0"/>
          </a:p>
        </p:txBody>
      </p:sp>
      <p:cxnSp>
        <p:nvCxnSpPr>
          <p:cNvPr id="15" name="Straight Connector 14"/>
          <p:cNvCxnSpPr/>
          <p:nvPr/>
        </p:nvCxnSpPr>
        <p:spPr>
          <a:xfrm flipH="1">
            <a:off x="4083245" y="5873989"/>
            <a:ext cx="181218" cy="0"/>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083245" y="1748097"/>
            <a:ext cx="1" cy="4125892"/>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4083247" y="1748097"/>
            <a:ext cx="502506" cy="0"/>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bwMode="auto">
          <a:xfrm>
            <a:off x="21615" y="175604"/>
            <a:ext cx="91440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3200" b="1">
                <a:solidFill>
                  <a:srgbClr val="333399"/>
                </a:solidFill>
                <a:latin typeface="+mj-lt"/>
                <a:ea typeface="+mj-ea"/>
                <a:cs typeface="+mj-cs"/>
              </a:defRPr>
            </a:lvl1pPr>
            <a:lvl2pPr algn="ctr" rtl="0" eaLnBrk="0" fontAlgn="base" hangingPunct="0">
              <a:spcBef>
                <a:spcPct val="0"/>
              </a:spcBef>
              <a:spcAft>
                <a:spcPct val="0"/>
              </a:spcAft>
              <a:defRPr sz="3200" b="1">
                <a:solidFill>
                  <a:srgbClr val="333399"/>
                </a:solidFill>
                <a:latin typeface="Arial" charset="0"/>
              </a:defRPr>
            </a:lvl2pPr>
            <a:lvl3pPr algn="ctr" rtl="0" eaLnBrk="0" fontAlgn="base" hangingPunct="0">
              <a:spcBef>
                <a:spcPct val="0"/>
              </a:spcBef>
              <a:spcAft>
                <a:spcPct val="0"/>
              </a:spcAft>
              <a:defRPr sz="3200" b="1">
                <a:solidFill>
                  <a:srgbClr val="333399"/>
                </a:solidFill>
                <a:latin typeface="Arial" charset="0"/>
              </a:defRPr>
            </a:lvl3pPr>
            <a:lvl4pPr algn="ctr" rtl="0" eaLnBrk="0" fontAlgn="base" hangingPunct="0">
              <a:spcBef>
                <a:spcPct val="0"/>
              </a:spcBef>
              <a:spcAft>
                <a:spcPct val="0"/>
              </a:spcAft>
              <a:defRPr sz="3200" b="1">
                <a:solidFill>
                  <a:srgbClr val="333399"/>
                </a:solidFill>
                <a:latin typeface="Arial" charset="0"/>
              </a:defRPr>
            </a:lvl4pPr>
            <a:lvl5pPr algn="ctr" rtl="0" eaLnBrk="0" fontAlgn="base" hangingPunct="0">
              <a:spcBef>
                <a:spcPct val="0"/>
              </a:spcBef>
              <a:spcAft>
                <a:spcPct val="0"/>
              </a:spcAft>
              <a:defRPr sz="3200" b="1">
                <a:solidFill>
                  <a:srgbClr val="333399"/>
                </a:solidFill>
                <a:latin typeface="Arial" charset="0"/>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a:lstStyle>
          <a:p>
            <a:endParaRPr lang="en-US" kern="0" dirty="0"/>
          </a:p>
        </p:txBody>
      </p:sp>
      <p:sp>
        <p:nvSpPr>
          <p:cNvPr id="3" name="Slide Number Placeholder 2"/>
          <p:cNvSpPr>
            <a:spLocks noGrp="1"/>
          </p:cNvSpPr>
          <p:nvPr>
            <p:ph type="sldNum" sz="quarter" idx="11"/>
          </p:nvPr>
        </p:nvSpPr>
        <p:spPr/>
        <p:txBody>
          <a:bodyPr/>
          <a:lstStyle/>
          <a:p>
            <a:fld id="{5BD36294-2849-48A8-8531-5354CF3095D2}" type="slidenum">
              <a:rPr lang="en-US" smtClean="0">
                <a:solidFill>
                  <a:srgbClr val="000000"/>
                </a:solidFill>
              </a:rPr>
              <a:pPr/>
              <a:t>30</a:t>
            </a:fld>
            <a:endParaRPr lang="en-US" dirty="0">
              <a:solidFill>
                <a:srgbClr val="000000"/>
              </a:solidFill>
            </a:endParaRPr>
          </a:p>
        </p:txBody>
      </p:sp>
      <p:sp>
        <p:nvSpPr>
          <p:cNvPr id="12" name="Footer Placeholder 11"/>
          <p:cNvSpPr>
            <a:spLocks noGrp="1"/>
          </p:cNvSpPr>
          <p:nvPr>
            <p:ph type="ftr" sz="quarter" idx="13"/>
          </p:nvPr>
        </p:nvSpPr>
        <p:spPr>
          <a:xfrm>
            <a:off x="445472" y="6400800"/>
            <a:ext cx="4431328" cy="314326"/>
          </a:xfrm>
          <a:prstGeom prst="rect">
            <a:avLst/>
          </a:prstGeom>
        </p:spPr>
        <p:txBody>
          <a:bodyPr/>
          <a:lstStyle>
            <a:lvl1pPr algn="l">
              <a:defRPr sz="1100" b="0">
                <a:solidFill>
                  <a:schemeClr val="tx1"/>
                </a:solidFill>
              </a:defRPr>
            </a:lvl1pPr>
          </a:lstStyle>
          <a:p>
            <a:r>
              <a:rPr lang="en-US" dirty="0" smtClean="0">
                <a:solidFill>
                  <a:srgbClr val="000000"/>
                </a:solidFill>
              </a:rPr>
              <a:t>LCLS-II Production Readiness Review, 13-14 September, 2016</a:t>
            </a:r>
            <a:endParaRPr lang="en-US" dirty="0">
              <a:solidFill>
                <a:srgbClr val="000000"/>
              </a:solidFill>
            </a:endParaRPr>
          </a:p>
        </p:txBody>
      </p:sp>
      <p:sp>
        <p:nvSpPr>
          <p:cNvPr id="4" name="TextBox 3"/>
          <p:cNvSpPr txBox="1"/>
          <p:nvPr/>
        </p:nvSpPr>
        <p:spPr>
          <a:xfrm>
            <a:off x="1647842" y="1895025"/>
            <a:ext cx="992579" cy="646331"/>
          </a:xfrm>
          <a:prstGeom prst="rect">
            <a:avLst/>
          </a:prstGeom>
          <a:noFill/>
          <a:ln>
            <a:solidFill>
              <a:schemeClr val="accent1">
                <a:shade val="50000"/>
              </a:schemeClr>
            </a:solidFill>
          </a:ln>
        </p:spPr>
        <p:txBody>
          <a:bodyPr wrap="none" rtlCol="0">
            <a:spAutoFit/>
          </a:bodyPr>
          <a:lstStyle/>
          <a:p>
            <a:r>
              <a:rPr lang="en-US" sz="900" dirty="0" smtClean="0">
                <a:latin typeface="Calibri" panose="020F0502020204030204" pitchFamily="34" charset="0"/>
                <a:cs typeface="Calibri" panose="020F0502020204030204" pitchFamily="34" charset="0"/>
              </a:rPr>
              <a:t>Alignment Group</a:t>
            </a:r>
          </a:p>
          <a:p>
            <a:r>
              <a:rPr lang="en-US" sz="900" dirty="0" smtClean="0">
                <a:latin typeface="Calibri" panose="020F0502020204030204" pitchFamily="34" charset="0"/>
                <a:cs typeface="Calibri" panose="020F0502020204030204" pitchFamily="34" charset="0"/>
              </a:rPr>
              <a:t>Chris Curtis</a:t>
            </a:r>
          </a:p>
          <a:p>
            <a:r>
              <a:rPr lang="en-US" sz="900" dirty="0" smtClean="0">
                <a:latin typeface="Calibri" panose="020F0502020204030204" pitchFamily="34" charset="0"/>
                <a:cs typeface="Calibri" panose="020F0502020204030204" pitchFamily="34" charset="0"/>
              </a:rPr>
              <a:t>Jim </a:t>
            </a:r>
            <a:r>
              <a:rPr lang="en-US" sz="900" dirty="0" err="1" smtClean="0">
                <a:latin typeface="Calibri" panose="020F0502020204030204" pitchFamily="34" charset="0"/>
                <a:cs typeface="Calibri" panose="020F0502020204030204" pitchFamily="34" charset="0"/>
              </a:rPr>
              <a:t>Dahlburg</a:t>
            </a:r>
            <a:endParaRPr lang="en-US" sz="900" dirty="0" smtClean="0">
              <a:latin typeface="Calibri" panose="020F0502020204030204" pitchFamily="34" charset="0"/>
              <a:cs typeface="Calibri" panose="020F0502020204030204" pitchFamily="34" charset="0"/>
            </a:endParaRPr>
          </a:p>
          <a:p>
            <a:r>
              <a:rPr lang="en-US" sz="900" dirty="0" smtClean="0">
                <a:latin typeface="Calibri" panose="020F0502020204030204" pitchFamily="34" charset="0"/>
                <a:cs typeface="Calibri" panose="020F0502020204030204" pitchFamily="34" charset="0"/>
              </a:rPr>
              <a:t>Kelly Tremblay</a:t>
            </a:r>
          </a:p>
        </p:txBody>
      </p:sp>
      <p:sp>
        <p:nvSpPr>
          <p:cNvPr id="7" name="Rectangle 6"/>
          <p:cNvSpPr/>
          <p:nvPr/>
        </p:nvSpPr>
        <p:spPr>
          <a:xfrm>
            <a:off x="1647841" y="1878513"/>
            <a:ext cx="992579" cy="232128"/>
          </a:xfrm>
          <a:prstGeom prst="rect">
            <a:avLst/>
          </a:prstGeom>
          <a:solidFill>
            <a:srgbClr val="0066FF">
              <a:alpha val="1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flipH="1">
            <a:off x="2153887" y="1748097"/>
            <a:ext cx="1929358" cy="0"/>
          </a:xfrm>
          <a:prstGeom prst="line">
            <a:avLst/>
          </a:prstGeom>
          <a:ln w="15875">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7" idx="0"/>
          </p:cNvCxnSpPr>
          <p:nvPr/>
        </p:nvCxnSpPr>
        <p:spPr>
          <a:xfrm flipH="1">
            <a:off x="2144131" y="1719388"/>
            <a:ext cx="17115" cy="159125"/>
          </a:xfrm>
          <a:prstGeom prst="line">
            <a:avLst/>
          </a:prstGeom>
          <a:ln w="15875">
            <a:solidFill>
              <a:srgbClr val="0070C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4" idx="1"/>
            <a:endCxn id="4" idx="3"/>
          </p:cNvCxnSpPr>
          <p:nvPr/>
        </p:nvCxnSpPr>
        <p:spPr>
          <a:xfrm>
            <a:off x="1647842" y="2218191"/>
            <a:ext cx="992579" cy="0"/>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46589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solidFill>
                  <a:srgbClr val="000000"/>
                </a:solidFill>
              </a:rPr>
              <a:pPr/>
              <a:t>31</a:t>
            </a:fld>
            <a:endParaRPr lang="en-US" dirty="0">
              <a:solidFill>
                <a:srgbClr val="000000"/>
              </a:solidFill>
            </a:endParaRPr>
          </a:p>
        </p:txBody>
      </p:sp>
      <p:sp>
        <p:nvSpPr>
          <p:cNvPr id="3" name="Title 2"/>
          <p:cNvSpPr>
            <a:spLocks noGrp="1"/>
          </p:cNvSpPr>
          <p:nvPr>
            <p:ph type="title"/>
          </p:nvPr>
        </p:nvSpPr>
        <p:spPr/>
        <p:txBody>
          <a:bodyPr/>
          <a:lstStyle/>
          <a:p>
            <a:r>
              <a:rPr lang="en-US" dirty="0" smtClean="0"/>
              <a:t>Hands on </a:t>
            </a:r>
            <a:r>
              <a:rPr lang="en-US" dirty="0" err="1" smtClean="0"/>
              <a:t>Cryomodule</a:t>
            </a:r>
            <a:r>
              <a:rPr lang="en-US" dirty="0" smtClean="0"/>
              <a:t> Assemblers</a:t>
            </a:r>
            <a:endParaRPr lang="en-US" dirty="0"/>
          </a:p>
        </p:txBody>
      </p:sp>
      <p:sp>
        <p:nvSpPr>
          <p:cNvPr id="5" name="Footer Placeholder 11"/>
          <p:cNvSpPr>
            <a:spLocks noGrp="1"/>
          </p:cNvSpPr>
          <p:nvPr>
            <p:ph type="ftr" sz="quarter" idx="13"/>
          </p:nvPr>
        </p:nvSpPr>
        <p:spPr>
          <a:xfrm>
            <a:off x="445472" y="6400800"/>
            <a:ext cx="4431328" cy="314326"/>
          </a:xfrm>
          <a:prstGeom prst="rect">
            <a:avLst/>
          </a:prstGeom>
        </p:spPr>
        <p:txBody>
          <a:bodyPr/>
          <a:lstStyle>
            <a:lvl1pPr algn="l">
              <a:defRPr sz="1100" b="0">
                <a:solidFill>
                  <a:schemeClr val="tx1"/>
                </a:solidFill>
              </a:defRPr>
            </a:lvl1pPr>
          </a:lstStyle>
          <a:p>
            <a:r>
              <a:rPr lang="en-US" dirty="0" smtClean="0">
                <a:solidFill>
                  <a:srgbClr val="000000"/>
                </a:solidFill>
              </a:rPr>
              <a:t>LCLS-II Production Readiness Review, 13-14 September, 2016</a:t>
            </a:r>
            <a:endParaRPr lang="en-US" dirty="0">
              <a:solidFill>
                <a:srgbClr val="000000"/>
              </a:solidFill>
            </a:endParaRPr>
          </a:p>
        </p:txBody>
      </p:sp>
      <p:pic>
        <p:nvPicPr>
          <p:cNvPr id="6" name="Picture 3"/>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4234043" y="1080347"/>
            <a:ext cx="4491573" cy="5303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629400" y="2895600"/>
            <a:ext cx="838200" cy="1295400"/>
          </a:xfrm>
          <a:prstGeom prst="rect">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91017" y="3852052"/>
            <a:ext cx="838200" cy="208522"/>
          </a:xfrm>
          <a:prstGeom prst="rect">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696200" y="2895600"/>
            <a:ext cx="859192" cy="533400"/>
          </a:xfrm>
          <a:prstGeom prst="rect">
            <a:avLst/>
          </a:prstGeom>
          <a:solidFill>
            <a:schemeClr val="accent5">
              <a:lumMod val="40000"/>
              <a:lumOff val="60000"/>
              <a:alpha val="16000"/>
            </a:schemeClr>
          </a:solidFill>
          <a:ln>
            <a:solidFill>
              <a:schemeClr val="accent1">
                <a:shade val="50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91017" y="4077507"/>
            <a:ext cx="838200" cy="211667"/>
          </a:xfrm>
          <a:prstGeom prst="rect">
            <a:avLst/>
          </a:prstGeom>
          <a:solidFill>
            <a:schemeClr val="accent5">
              <a:lumMod val="40000"/>
              <a:lumOff val="60000"/>
              <a:alpha val="16000"/>
            </a:schemeClr>
          </a:solidFill>
          <a:ln>
            <a:solidFill>
              <a:schemeClr val="accent1">
                <a:shade val="50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696200" y="5410200"/>
            <a:ext cx="859192" cy="381000"/>
          </a:xfrm>
          <a:prstGeom prst="rect">
            <a:avLst/>
          </a:prstGeom>
          <a:solidFill>
            <a:schemeClr val="bg2">
              <a:lumMod val="40000"/>
              <a:lumOff val="60000"/>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91017" y="4306107"/>
            <a:ext cx="838200" cy="211667"/>
          </a:xfrm>
          <a:prstGeom prst="rect">
            <a:avLst/>
          </a:prstGeom>
          <a:solidFill>
            <a:srgbClr val="FF0000">
              <a:alpha val="1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486400" y="2438400"/>
            <a:ext cx="859192" cy="228600"/>
          </a:xfrm>
          <a:prstGeom prst="rect">
            <a:avLst/>
          </a:prstGeom>
          <a:solidFill>
            <a:schemeClr val="bg2">
              <a:lumMod val="40000"/>
              <a:lumOff val="60000"/>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629400" y="4419600"/>
            <a:ext cx="838200" cy="457200"/>
          </a:xfrm>
          <a:prstGeom prst="rect">
            <a:avLst/>
          </a:prstGeom>
          <a:solidFill>
            <a:srgbClr val="FFFF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91017" y="4534707"/>
            <a:ext cx="838200" cy="211667"/>
          </a:xfrm>
          <a:prstGeom prst="rect">
            <a:avLst/>
          </a:prstGeom>
          <a:solidFill>
            <a:srgbClr val="FFFF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429217" y="3767498"/>
            <a:ext cx="2120965" cy="1077218"/>
          </a:xfrm>
          <a:prstGeom prst="rect">
            <a:avLst/>
          </a:prstGeom>
          <a:noFill/>
        </p:spPr>
        <p:txBody>
          <a:bodyPr wrap="none" rtlCol="0">
            <a:spAutoFit/>
          </a:bodyPr>
          <a:lstStyle/>
          <a:p>
            <a:r>
              <a:rPr lang="en-US" sz="1600" dirty="0" smtClean="0"/>
              <a:t>CM Assembly</a:t>
            </a:r>
          </a:p>
          <a:p>
            <a:r>
              <a:rPr lang="en-US" sz="1600" dirty="0" smtClean="0"/>
              <a:t>Cleanroom Assembly</a:t>
            </a:r>
          </a:p>
          <a:p>
            <a:r>
              <a:rPr lang="en-US" sz="1600" dirty="0" smtClean="0"/>
              <a:t>Instrumentation</a:t>
            </a:r>
          </a:p>
          <a:p>
            <a:r>
              <a:rPr lang="en-US" sz="1600" dirty="0" smtClean="0"/>
              <a:t>Welders</a:t>
            </a:r>
            <a:endParaRPr lang="en-US" sz="1600" dirty="0"/>
          </a:p>
        </p:txBody>
      </p:sp>
      <p:sp>
        <p:nvSpPr>
          <p:cNvPr id="19" name="Content Placeholder 4"/>
          <p:cNvSpPr>
            <a:spLocks noGrp="1"/>
          </p:cNvSpPr>
          <p:nvPr>
            <p:ph sz="quarter" idx="4294967295"/>
          </p:nvPr>
        </p:nvSpPr>
        <p:spPr>
          <a:xfrm>
            <a:off x="250122" y="1706908"/>
            <a:ext cx="3454400" cy="2319337"/>
          </a:xfrm>
          <a:prstGeom prst="rect">
            <a:avLst/>
          </a:prstGeom>
        </p:spPr>
        <p:txBody>
          <a:bodyPr>
            <a:normAutofit/>
          </a:bodyPr>
          <a:lstStyle/>
          <a:p>
            <a:r>
              <a:rPr lang="en-US" dirty="0" smtClean="0"/>
              <a:t>Additional hands on support provided by the Chemistry and Technical Facilities groups.</a:t>
            </a:r>
            <a:endParaRPr lang="en-US" dirty="0"/>
          </a:p>
        </p:txBody>
      </p:sp>
    </p:spTree>
    <p:extLst>
      <p:ext uri="{BB962C8B-B14F-4D97-AF65-F5344CB8AC3E}">
        <p14:creationId xmlns:p14="http://schemas.microsoft.com/office/powerpoint/2010/main" val="8447602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219200"/>
            <a:ext cx="9144000" cy="646331"/>
          </a:xfrm>
          <a:prstGeom prst="rect">
            <a:avLst/>
          </a:prstGeom>
          <a:noFill/>
        </p:spPr>
        <p:txBody>
          <a:bodyPr wrap="square" rtlCol="0">
            <a:spAutoFit/>
          </a:bodyPr>
          <a:lstStyle/>
          <a:p>
            <a:pPr algn="ctr"/>
            <a:r>
              <a:rPr lang="en-US" dirty="0"/>
              <a:t>Balancing other work at JLAB to avoid standing army issues; e.g. Lull in LCLS schedule in November is taken up by C50-13 work. </a:t>
            </a:r>
          </a:p>
        </p:txBody>
      </p:sp>
      <p:graphicFrame>
        <p:nvGraphicFramePr>
          <p:cNvPr id="6" name="Chart 5"/>
          <p:cNvGraphicFramePr>
            <a:graphicFrameLocks noGrp="1"/>
          </p:cNvGraphicFramePr>
          <p:nvPr>
            <p:extLst>
              <p:ext uri="{D42A27DB-BD31-4B8C-83A1-F6EECF244321}">
                <p14:modId xmlns:p14="http://schemas.microsoft.com/office/powerpoint/2010/main" val="2215542645"/>
              </p:ext>
            </p:extLst>
          </p:nvPr>
        </p:nvGraphicFramePr>
        <p:xfrm>
          <a:off x="533400" y="1765697"/>
          <a:ext cx="7930178" cy="455890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dirty="0" smtClean="0"/>
              <a:t>Staffing Ramp</a:t>
            </a:r>
            <a:endParaRPr lang="en-US" dirty="0"/>
          </a:p>
        </p:txBody>
      </p:sp>
      <p:sp>
        <p:nvSpPr>
          <p:cNvPr id="7" name="Slide Number Placeholder 6"/>
          <p:cNvSpPr>
            <a:spLocks noGrp="1"/>
          </p:cNvSpPr>
          <p:nvPr>
            <p:ph type="sldNum" sz="quarter" idx="11"/>
          </p:nvPr>
        </p:nvSpPr>
        <p:spPr/>
        <p:txBody>
          <a:bodyPr/>
          <a:lstStyle/>
          <a:p>
            <a:fld id="{5BD36294-2849-48A8-8531-5354CF3095D2}" type="slidenum">
              <a:rPr lang="en-US" smtClean="0">
                <a:solidFill>
                  <a:srgbClr val="000000"/>
                </a:solidFill>
              </a:rPr>
              <a:pPr/>
              <a:t>32</a:t>
            </a:fld>
            <a:endParaRPr lang="en-US" dirty="0">
              <a:solidFill>
                <a:srgbClr val="000000"/>
              </a:solidFill>
            </a:endParaRPr>
          </a:p>
        </p:txBody>
      </p:sp>
      <p:sp>
        <p:nvSpPr>
          <p:cNvPr id="8" name="Footer Placeholder 11"/>
          <p:cNvSpPr>
            <a:spLocks noGrp="1"/>
          </p:cNvSpPr>
          <p:nvPr>
            <p:ph type="ftr" sz="quarter" idx="13"/>
          </p:nvPr>
        </p:nvSpPr>
        <p:spPr>
          <a:xfrm>
            <a:off x="445472" y="6400800"/>
            <a:ext cx="4431328" cy="314326"/>
          </a:xfrm>
          <a:prstGeom prst="rect">
            <a:avLst/>
          </a:prstGeom>
        </p:spPr>
        <p:txBody>
          <a:bodyPr/>
          <a:lstStyle>
            <a:lvl1pPr algn="l">
              <a:defRPr sz="1100" b="0">
                <a:solidFill>
                  <a:schemeClr val="tx1"/>
                </a:solidFill>
              </a:defRPr>
            </a:lvl1pPr>
          </a:lstStyle>
          <a:p>
            <a:r>
              <a:rPr lang="en-US" dirty="0" smtClean="0">
                <a:solidFill>
                  <a:srgbClr val="000000"/>
                </a:solidFill>
              </a:rPr>
              <a:t>LCLS-II Production Readiness Review, 13-14 September, 2016</a:t>
            </a:r>
            <a:endParaRPr lang="en-US" dirty="0">
              <a:solidFill>
                <a:srgbClr val="000000"/>
              </a:solidFill>
            </a:endParaRPr>
          </a:p>
        </p:txBody>
      </p:sp>
    </p:spTree>
    <p:extLst>
      <p:ext uri="{BB962C8B-B14F-4D97-AF65-F5344CB8AC3E}">
        <p14:creationId xmlns:p14="http://schemas.microsoft.com/office/powerpoint/2010/main" val="2151485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solidFill>
                  <a:srgbClr val="000000"/>
                </a:solidFill>
              </a:rPr>
              <a:pPr/>
              <a:t>33</a:t>
            </a:fld>
            <a:endParaRPr lang="en-US" dirty="0">
              <a:solidFill>
                <a:srgbClr val="000000"/>
              </a:solidFill>
            </a:endParaRPr>
          </a:p>
        </p:txBody>
      </p:sp>
      <p:sp>
        <p:nvSpPr>
          <p:cNvPr id="7" name="Title 6"/>
          <p:cNvSpPr>
            <a:spLocks noGrp="1"/>
          </p:cNvSpPr>
          <p:nvPr>
            <p:ph type="title"/>
          </p:nvPr>
        </p:nvSpPr>
        <p:spPr/>
        <p:txBody>
          <a:bodyPr/>
          <a:lstStyle/>
          <a:p>
            <a:r>
              <a:rPr lang="en-US" sz="3600" dirty="0" err="1" smtClean="0"/>
              <a:t>JLab</a:t>
            </a:r>
            <a:r>
              <a:rPr lang="en-US" sz="3600" dirty="0" smtClean="0"/>
              <a:t> LCLS II </a:t>
            </a:r>
            <a:r>
              <a:rPr lang="en-US" sz="3600" dirty="0" err="1" smtClean="0"/>
              <a:t>Cryomodule</a:t>
            </a:r>
            <a:r>
              <a:rPr lang="en-US" sz="3600" dirty="0" smtClean="0"/>
              <a:t> Labor</a:t>
            </a:r>
            <a:endParaRPr lang="en-US" sz="3600" dirty="0"/>
          </a:p>
        </p:txBody>
      </p:sp>
      <p:sp>
        <p:nvSpPr>
          <p:cNvPr id="8" name="Content Placeholder 7"/>
          <p:cNvSpPr>
            <a:spLocks noGrp="1"/>
          </p:cNvSpPr>
          <p:nvPr>
            <p:ph sz="quarter" idx="14"/>
          </p:nvPr>
        </p:nvSpPr>
        <p:spPr/>
        <p:txBody>
          <a:bodyPr/>
          <a:lstStyle/>
          <a:p>
            <a:pPr marL="342900" indent="-342900">
              <a:buFont typeface="Arial" panose="020B0604020202020204" pitchFamily="34" charset="0"/>
              <a:buChar char="•"/>
            </a:pPr>
            <a:r>
              <a:rPr lang="en-US" sz="1800" dirty="0" smtClean="0"/>
              <a:t>Basis of estimate was 12 GeV - Adjusted for known scope differences</a:t>
            </a:r>
          </a:p>
          <a:p>
            <a:pPr marL="1033463" lvl="2" indent="-342900"/>
            <a:r>
              <a:rPr lang="en-US" sz="1400" dirty="0" smtClean="0"/>
              <a:t>For example LCLS II cavities will be “test ready”</a:t>
            </a:r>
          </a:p>
          <a:p>
            <a:pPr marL="342900" indent="-342900">
              <a:buFont typeface="Arial" panose="020B0604020202020204" pitchFamily="34" charset="0"/>
              <a:buChar char="•"/>
            </a:pPr>
            <a:r>
              <a:rPr lang="en-US" sz="1800" dirty="0" smtClean="0"/>
              <a:t>Labor refined from visits to CEA </a:t>
            </a:r>
            <a:r>
              <a:rPr lang="en-US" sz="1800" dirty="0" err="1" smtClean="0"/>
              <a:t>Saclay</a:t>
            </a:r>
            <a:r>
              <a:rPr lang="en-US" sz="1800" dirty="0" smtClean="0"/>
              <a:t> and information provided by </a:t>
            </a:r>
            <a:r>
              <a:rPr lang="en-US" sz="1800" dirty="0" err="1" smtClean="0"/>
              <a:t>Saclay</a:t>
            </a:r>
            <a:r>
              <a:rPr lang="en-US" sz="1800" dirty="0" smtClean="0"/>
              <a:t> </a:t>
            </a:r>
          </a:p>
          <a:p>
            <a:pPr marL="800100" lvl="1" indent="-342900"/>
            <a:r>
              <a:rPr lang="en-US" sz="1600" dirty="0" smtClean="0"/>
              <a:t>Cavity string and </a:t>
            </a:r>
            <a:r>
              <a:rPr lang="en-US" sz="1600" dirty="0" err="1" smtClean="0"/>
              <a:t>cryomodule</a:t>
            </a:r>
            <a:r>
              <a:rPr lang="en-US" sz="1600" dirty="0" smtClean="0"/>
              <a:t> assembly labor were reduced</a:t>
            </a:r>
          </a:p>
          <a:p>
            <a:pPr marL="800100" lvl="1" indent="-342900"/>
            <a:endParaRPr lang="en-US" dirty="0"/>
          </a:p>
          <a:p>
            <a:pPr marL="800100" lvl="1" indent="-342900"/>
            <a:endParaRPr lang="en-US" dirty="0"/>
          </a:p>
        </p:txBody>
      </p:sp>
      <p:graphicFrame>
        <p:nvGraphicFramePr>
          <p:cNvPr id="3" name="Table 2"/>
          <p:cNvGraphicFramePr>
            <a:graphicFrameLocks noGrp="1"/>
          </p:cNvGraphicFramePr>
          <p:nvPr>
            <p:extLst/>
          </p:nvPr>
        </p:nvGraphicFramePr>
        <p:xfrm>
          <a:off x="691764" y="2624530"/>
          <a:ext cx="7442420" cy="2270626"/>
        </p:xfrm>
        <a:graphic>
          <a:graphicData uri="http://schemas.openxmlformats.org/drawingml/2006/table">
            <a:tbl>
              <a:tblPr firstRow="1" bandRow="1">
                <a:tableStyleId>{7DF18680-E054-41AD-8BC1-D1AEF772440D}</a:tableStyleId>
              </a:tblPr>
              <a:tblGrid>
                <a:gridCol w="4371613"/>
                <a:gridCol w="3070807"/>
              </a:tblGrid>
              <a:tr h="299112">
                <a:tc gridSpan="2">
                  <a:txBody>
                    <a:bodyPr/>
                    <a:lstStyle/>
                    <a:p>
                      <a:pPr algn="ctr"/>
                      <a:r>
                        <a:rPr lang="en-US" dirty="0" smtClean="0"/>
                        <a:t>Average over 17 CMs</a:t>
                      </a:r>
                      <a:endParaRPr lang="en-US" dirty="0"/>
                    </a:p>
                  </a:txBody>
                  <a:tcPr/>
                </a:tc>
                <a:tc hMerge="1">
                  <a:txBody>
                    <a:bodyPr/>
                    <a:lstStyle/>
                    <a:p>
                      <a:pPr algn="ctr"/>
                      <a:endParaRPr lang="en-US" baseline="0" dirty="0" smtClean="0"/>
                    </a:p>
                  </a:txBody>
                  <a:tcPr/>
                </a:tc>
              </a:tr>
              <a:tr h="299112">
                <a:tc>
                  <a:txBody>
                    <a:bodyPr/>
                    <a:lstStyle/>
                    <a:p>
                      <a:pPr algn="ctr"/>
                      <a:r>
                        <a:rPr lang="en-US" sz="1400" b="1" dirty="0" smtClean="0"/>
                        <a:t>Activity</a:t>
                      </a:r>
                      <a:endParaRPr lang="en-US" sz="1400" b="1" dirty="0"/>
                    </a:p>
                  </a:txBody>
                  <a:tcPr/>
                </a:tc>
                <a:tc>
                  <a:txBody>
                    <a:bodyPr/>
                    <a:lstStyle/>
                    <a:p>
                      <a:pPr algn="ctr"/>
                      <a:r>
                        <a:rPr lang="en-US" sz="1400" b="1" dirty="0" smtClean="0"/>
                        <a:t>Person Hours</a:t>
                      </a:r>
                      <a:r>
                        <a:rPr lang="en-US" sz="1400" b="1" baseline="0" dirty="0" smtClean="0"/>
                        <a:t> per CM</a:t>
                      </a:r>
                    </a:p>
                  </a:txBody>
                  <a:tcPr/>
                </a:tc>
              </a:tr>
              <a:tr h="227338">
                <a:tc>
                  <a:txBody>
                    <a:bodyPr/>
                    <a:lstStyle/>
                    <a:p>
                      <a:pPr algn="ctr"/>
                      <a:r>
                        <a:rPr lang="en-US" sz="1100" b="0" dirty="0" smtClean="0">
                          <a:solidFill>
                            <a:schemeClr val="bg1">
                              <a:lumMod val="75000"/>
                            </a:schemeClr>
                          </a:solidFill>
                        </a:rPr>
                        <a:t>Cavity Prep and Test</a:t>
                      </a:r>
                      <a:endParaRPr lang="en-US" sz="1100" b="0" dirty="0">
                        <a:solidFill>
                          <a:schemeClr val="bg1">
                            <a:lumMod val="75000"/>
                          </a:schemeClr>
                        </a:solidFill>
                      </a:endParaRPr>
                    </a:p>
                  </a:txBody>
                  <a:tcPr/>
                </a:tc>
                <a:tc>
                  <a:txBody>
                    <a:bodyPr/>
                    <a:lstStyle/>
                    <a:p>
                      <a:pPr algn="ctr"/>
                      <a:r>
                        <a:rPr lang="en-US" sz="1100" b="0" dirty="0" smtClean="0">
                          <a:solidFill>
                            <a:schemeClr val="bg1">
                              <a:lumMod val="75000"/>
                            </a:schemeClr>
                          </a:solidFill>
                        </a:rPr>
                        <a:t>2150</a:t>
                      </a:r>
                      <a:endParaRPr lang="en-US" sz="1100" b="0" dirty="0">
                        <a:solidFill>
                          <a:schemeClr val="bg1">
                            <a:lumMod val="75000"/>
                          </a:schemeClr>
                        </a:solidFill>
                      </a:endParaRPr>
                    </a:p>
                  </a:txBody>
                  <a:tcPr/>
                </a:tc>
              </a:tr>
              <a:tr h="222700">
                <a:tc>
                  <a:txBody>
                    <a:bodyPr/>
                    <a:lstStyle/>
                    <a:p>
                      <a:pPr marL="0" algn="ctr" defTabSz="914400" rtl="0" eaLnBrk="1" latinLnBrk="0" hangingPunct="1"/>
                      <a:r>
                        <a:rPr lang="en-US" sz="1200" b="1" kern="1200" dirty="0" smtClean="0">
                          <a:solidFill>
                            <a:srgbClr val="0000FF"/>
                          </a:solidFill>
                          <a:latin typeface="+mn-lt"/>
                          <a:ea typeface="+mn-ea"/>
                          <a:cs typeface="+mn-cs"/>
                        </a:rPr>
                        <a:t>String Assembly</a:t>
                      </a:r>
                      <a:endParaRPr lang="en-US" sz="1200" b="1" kern="1200" dirty="0">
                        <a:solidFill>
                          <a:srgbClr val="0000FF"/>
                        </a:solidFill>
                        <a:latin typeface="+mn-lt"/>
                        <a:ea typeface="+mn-ea"/>
                        <a:cs typeface="+mn-cs"/>
                      </a:endParaRPr>
                    </a:p>
                  </a:txBody>
                  <a:tcPr/>
                </a:tc>
                <a:tc>
                  <a:txBody>
                    <a:bodyPr/>
                    <a:lstStyle/>
                    <a:p>
                      <a:pPr marL="0" algn="ctr" defTabSz="914400" rtl="0" eaLnBrk="1" latinLnBrk="0" hangingPunct="1"/>
                      <a:r>
                        <a:rPr lang="en-US" sz="1200" b="1" kern="1200" dirty="0" smtClean="0">
                          <a:solidFill>
                            <a:srgbClr val="0000FF"/>
                          </a:solidFill>
                          <a:latin typeface="+mn-lt"/>
                          <a:ea typeface="+mn-ea"/>
                          <a:cs typeface="+mn-cs"/>
                        </a:rPr>
                        <a:t>720</a:t>
                      </a:r>
                      <a:endParaRPr lang="en-US" sz="1200" b="1" kern="1200" dirty="0">
                        <a:solidFill>
                          <a:srgbClr val="0000FF"/>
                        </a:solidFill>
                        <a:latin typeface="+mn-lt"/>
                        <a:ea typeface="+mn-ea"/>
                        <a:cs typeface="+mn-cs"/>
                      </a:endParaRPr>
                    </a:p>
                  </a:txBody>
                  <a:tcPr/>
                </a:tc>
              </a:tr>
              <a:tr h="226675">
                <a:tc>
                  <a:txBody>
                    <a:bodyPr/>
                    <a:lstStyle/>
                    <a:p>
                      <a:pPr marL="0" algn="ctr" defTabSz="914400" rtl="0" eaLnBrk="1" latinLnBrk="0" hangingPunct="1"/>
                      <a:r>
                        <a:rPr lang="en-US" sz="1200" b="1" kern="1200" dirty="0" err="1" smtClean="0">
                          <a:solidFill>
                            <a:srgbClr val="0000FF"/>
                          </a:solidFill>
                          <a:latin typeface="+mn-lt"/>
                          <a:ea typeface="+mn-ea"/>
                          <a:cs typeface="+mn-cs"/>
                        </a:rPr>
                        <a:t>Cryomodule</a:t>
                      </a:r>
                      <a:r>
                        <a:rPr lang="en-US" sz="1200" b="1" kern="1200" dirty="0" smtClean="0">
                          <a:solidFill>
                            <a:srgbClr val="0000FF"/>
                          </a:solidFill>
                          <a:latin typeface="+mn-lt"/>
                          <a:ea typeface="+mn-ea"/>
                          <a:cs typeface="+mn-cs"/>
                        </a:rPr>
                        <a:t> Assembly</a:t>
                      </a:r>
                      <a:endParaRPr lang="en-US" sz="1200" b="1" kern="1200" dirty="0">
                        <a:solidFill>
                          <a:srgbClr val="0000FF"/>
                        </a:solidFill>
                        <a:latin typeface="+mn-lt"/>
                        <a:ea typeface="+mn-ea"/>
                        <a:cs typeface="+mn-cs"/>
                      </a:endParaRPr>
                    </a:p>
                  </a:txBody>
                  <a:tcPr/>
                </a:tc>
                <a:tc>
                  <a:txBody>
                    <a:bodyPr/>
                    <a:lstStyle/>
                    <a:p>
                      <a:pPr marL="0" algn="ctr" defTabSz="914400" rtl="0" eaLnBrk="1" latinLnBrk="0" hangingPunct="1"/>
                      <a:r>
                        <a:rPr lang="en-US" sz="1200" b="1" kern="1200" dirty="0" smtClean="0">
                          <a:solidFill>
                            <a:srgbClr val="0000FF"/>
                          </a:solidFill>
                          <a:latin typeface="+mn-lt"/>
                          <a:ea typeface="+mn-ea"/>
                          <a:cs typeface="+mn-cs"/>
                        </a:rPr>
                        <a:t>4640</a:t>
                      </a:r>
                      <a:endParaRPr lang="en-US" sz="1200" b="1" kern="1200" dirty="0">
                        <a:solidFill>
                          <a:srgbClr val="0000FF"/>
                        </a:solidFill>
                        <a:latin typeface="+mn-lt"/>
                        <a:ea typeface="+mn-ea"/>
                        <a:cs typeface="+mn-cs"/>
                      </a:endParaRPr>
                    </a:p>
                  </a:txBody>
                  <a:tcPr/>
                </a:tc>
              </a:tr>
              <a:tr h="238602">
                <a:tc>
                  <a:txBody>
                    <a:bodyPr/>
                    <a:lstStyle/>
                    <a:p>
                      <a:pPr marL="0" algn="ctr" defTabSz="914400" rtl="0" eaLnBrk="1" latinLnBrk="0" hangingPunct="1"/>
                      <a:r>
                        <a:rPr lang="en-US" sz="1100" b="0" kern="1200" dirty="0" err="1" smtClean="0">
                          <a:solidFill>
                            <a:schemeClr val="bg1">
                              <a:lumMod val="75000"/>
                            </a:schemeClr>
                          </a:solidFill>
                          <a:latin typeface="+mn-lt"/>
                          <a:ea typeface="+mn-ea"/>
                          <a:cs typeface="+mn-cs"/>
                        </a:rPr>
                        <a:t>Cryomodule</a:t>
                      </a:r>
                      <a:r>
                        <a:rPr lang="en-US" sz="1100" b="0" kern="1200" dirty="0" smtClean="0">
                          <a:solidFill>
                            <a:schemeClr val="bg1">
                              <a:lumMod val="75000"/>
                            </a:schemeClr>
                          </a:solidFill>
                          <a:latin typeface="+mn-lt"/>
                          <a:ea typeface="+mn-ea"/>
                          <a:cs typeface="+mn-cs"/>
                        </a:rPr>
                        <a:t> Test</a:t>
                      </a:r>
                      <a:endParaRPr lang="en-US" sz="1100" b="0" kern="1200" dirty="0">
                        <a:solidFill>
                          <a:schemeClr val="bg1">
                            <a:lumMod val="75000"/>
                          </a:schemeClr>
                        </a:solidFill>
                        <a:latin typeface="+mn-lt"/>
                        <a:ea typeface="+mn-ea"/>
                        <a:cs typeface="+mn-cs"/>
                      </a:endParaRPr>
                    </a:p>
                  </a:txBody>
                  <a:tcPr/>
                </a:tc>
                <a:tc>
                  <a:txBody>
                    <a:bodyPr/>
                    <a:lstStyle/>
                    <a:p>
                      <a:pPr marL="0" algn="ctr" defTabSz="914400" rtl="0" eaLnBrk="1" latinLnBrk="0" hangingPunct="1"/>
                      <a:r>
                        <a:rPr lang="en-US" sz="1100" b="0" kern="1200" dirty="0" smtClean="0">
                          <a:solidFill>
                            <a:schemeClr val="bg1">
                              <a:lumMod val="75000"/>
                            </a:schemeClr>
                          </a:solidFill>
                          <a:latin typeface="+mn-lt"/>
                          <a:ea typeface="+mn-ea"/>
                          <a:cs typeface="+mn-cs"/>
                        </a:rPr>
                        <a:t>913</a:t>
                      </a:r>
                      <a:endParaRPr lang="en-US" sz="1100" b="0" kern="1200" dirty="0">
                        <a:solidFill>
                          <a:schemeClr val="bg1">
                            <a:lumMod val="75000"/>
                          </a:schemeClr>
                        </a:solidFill>
                        <a:latin typeface="+mn-lt"/>
                        <a:ea typeface="+mn-ea"/>
                        <a:cs typeface="+mn-cs"/>
                      </a:endParaRPr>
                    </a:p>
                  </a:txBody>
                  <a:tcPr/>
                </a:tc>
              </a:tr>
              <a:tr h="218061">
                <a:tc>
                  <a:txBody>
                    <a:bodyPr/>
                    <a:lstStyle/>
                    <a:p>
                      <a:pPr algn="ctr"/>
                      <a:r>
                        <a:rPr lang="en-US" sz="1100" b="0" dirty="0" smtClean="0">
                          <a:solidFill>
                            <a:schemeClr val="bg1">
                              <a:lumMod val="75000"/>
                            </a:schemeClr>
                          </a:solidFill>
                        </a:rPr>
                        <a:t>Pack and Ship</a:t>
                      </a:r>
                      <a:endParaRPr lang="en-US" sz="1100" b="0" dirty="0">
                        <a:solidFill>
                          <a:schemeClr val="bg1">
                            <a:lumMod val="75000"/>
                          </a:schemeClr>
                        </a:solidFill>
                      </a:endParaRPr>
                    </a:p>
                  </a:txBody>
                  <a:tcPr/>
                </a:tc>
                <a:tc>
                  <a:txBody>
                    <a:bodyPr/>
                    <a:lstStyle/>
                    <a:p>
                      <a:pPr algn="ctr"/>
                      <a:r>
                        <a:rPr lang="en-US" sz="1100" b="0" dirty="0" smtClean="0">
                          <a:solidFill>
                            <a:schemeClr val="bg1">
                              <a:lumMod val="75000"/>
                            </a:schemeClr>
                          </a:solidFill>
                        </a:rPr>
                        <a:t>242</a:t>
                      </a:r>
                      <a:endParaRPr lang="en-US" sz="1100" b="0" dirty="0">
                        <a:solidFill>
                          <a:schemeClr val="bg1">
                            <a:lumMod val="75000"/>
                          </a:schemeClr>
                        </a:solidFill>
                      </a:endParaRPr>
                    </a:p>
                  </a:txBody>
                  <a:tcPr/>
                </a:tc>
              </a:tr>
              <a:tr h="274186">
                <a:tc>
                  <a:txBody>
                    <a:bodyPr/>
                    <a:lstStyle/>
                    <a:p>
                      <a:pPr algn="ctr"/>
                      <a:r>
                        <a:rPr lang="en-US" sz="1100" b="0" dirty="0" smtClean="0">
                          <a:solidFill>
                            <a:schemeClr val="bg1">
                              <a:lumMod val="75000"/>
                            </a:schemeClr>
                          </a:solidFill>
                        </a:rPr>
                        <a:t>Assembled, Tested</a:t>
                      </a:r>
                      <a:r>
                        <a:rPr lang="en-US" sz="1100" b="0" baseline="0" dirty="0" smtClean="0">
                          <a:solidFill>
                            <a:schemeClr val="bg1">
                              <a:lumMod val="75000"/>
                            </a:schemeClr>
                          </a:solidFill>
                        </a:rPr>
                        <a:t> and Shipped</a:t>
                      </a:r>
                      <a:endParaRPr lang="en-US" sz="1100" b="0" dirty="0">
                        <a:solidFill>
                          <a:schemeClr val="bg1">
                            <a:lumMod val="75000"/>
                          </a:schemeClr>
                        </a:solidFill>
                      </a:endParaRPr>
                    </a:p>
                  </a:txBody>
                  <a:tcPr/>
                </a:tc>
                <a:tc>
                  <a:txBody>
                    <a:bodyPr/>
                    <a:lstStyle/>
                    <a:p>
                      <a:pPr algn="ctr"/>
                      <a:r>
                        <a:rPr lang="en-US" sz="1100" b="0" dirty="0" smtClean="0">
                          <a:solidFill>
                            <a:schemeClr val="bg1">
                              <a:lumMod val="75000"/>
                            </a:schemeClr>
                          </a:solidFill>
                        </a:rPr>
                        <a:t>8665</a:t>
                      </a:r>
                      <a:endParaRPr lang="en-US" sz="1100" b="0" dirty="0">
                        <a:solidFill>
                          <a:schemeClr val="bg1">
                            <a:lumMod val="75000"/>
                          </a:schemeClr>
                        </a:solidFill>
                      </a:endParaRPr>
                    </a:p>
                  </a:txBody>
                  <a:tcPr/>
                </a:tc>
              </a:tr>
            </a:tbl>
          </a:graphicData>
        </a:graphic>
      </p:graphicFrame>
      <p:sp>
        <p:nvSpPr>
          <p:cNvPr id="4" name="TextBox 3"/>
          <p:cNvSpPr txBox="1"/>
          <p:nvPr/>
        </p:nvSpPr>
        <p:spPr>
          <a:xfrm>
            <a:off x="6989197" y="3625795"/>
            <a:ext cx="1017767" cy="307777"/>
          </a:xfrm>
          <a:prstGeom prst="rect">
            <a:avLst/>
          </a:prstGeom>
          <a:noFill/>
        </p:spPr>
        <p:txBody>
          <a:bodyPr wrap="square" rtlCol="0">
            <a:spAutoFit/>
          </a:bodyPr>
          <a:lstStyle/>
          <a:p>
            <a:pPr fontAlgn="base">
              <a:spcBef>
                <a:spcPct val="0"/>
              </a:spcBef>
              <a:spcAft>
                <a:spcPct val="0"/>
              </a:spcAft>
            </a:pPr>
            <a:r>
              <a:rPr lang="en-US" sz="1400" b="1" dirty="0" smtClean="0">
                <a:solidFill>
                  <a:srgbClr val="0000FF"/>
                </a:solidFill>
                <a:ea typeface="ＭＳ Ｐゴシック" pitchFamily="-110" charset="-128"/>
              </a:rPr>
              <a:t>= 5360</a:t>
            </a:r>
            <a:endParaRPr lang="en-US" sz="1400" b="1" dirty="0">
              <a:solidFill>
                <a:srgbClr val="0000FF"/>
              </a:solidFill>
              <a:ea typeface="ＭＳ Ｐゴシック" pitchFamily="-110" charset="-128"/>
            </a:endParaRPr>
          </a:p>
        </p:txBody>
      </p:sp>
      <p:graphicFrame>
        <p:nvGraphicFramePr>
          <p:cNvPr id="5" name="Table 4"/>
          <p:cNvGraphicFramePr>
            <a:graphicFrameLocks noGrp="1"/>
          </p:cNvGraphicFramePr>
          <p:nvPr>
            <p:extLst/>
          </p:nvPr>
        </p:nvGraphicFramePr>
        <p:xfrm>
          <a:off x="1508098" y="5107609"/>
          <a:ext cx="6096000" cy="1285240"/>
        </p:xfrm>
        <a:graphic>
          <a:graphicData uri="http://schemas.openxmlformats.org/drawingml/2006/table">
            <a:tbl>
              <a:tblPr firstRow="1" bandRow="1">
                <a:tableStyleId>{7DF18680-E054-41AD-8BC1-D1AEF772440D}</a:tableStyleId>
              </a:tblPr>
              <a:tblGrid>
                <a:gridCol w="2032000"/>
                <a:gridCol w="2032000"/>
                <a:gridCol w="2032000"/>
              </a:tblGrid>
              <a:tr h="370840">
                <a:tc gridSpan="3">
                  <a:txBody>
                    <a:bodyPr/>
                    <a:lstStyle/>
                    <a:p>
                      <a:pPr algn="ctr"/>
                      <a:r>
                        <a:rPr lang="en-US" sz="1800" dirty="0" err="1" smtClean="0"/>
                        <a:t>Cryomodule</a:t>
                      </a:r>
                      <a:r>
                        <a:rPr lang="en-US" sz="1800" baseline="0" dirty="0" smtClean="0"/>
                        <a:t> Labor Ramp Profile (hours/CM)</a:t>
                      </a:r>
                      <a:endParaRPr lang="en-US" sz="1800" b="1" dirty="0"/>
                    </a:p>
                  </a:txBody>
                  <a:tcPr/>
                </a:tc>
                <a:tc hMerge="1">
                  <a:txBody>
                    <a:bodyPr/>
                    <a:lstStyle/>
                    <a:p>
                      <a:endParaRPr lang="en-US" dirty="0"/>
                    </a:p>
                  </a:txBody>
                  <a:tcPr/>
                </a:tc>
                <a:tc hMerge="1">
                  <a:txBody>
                    <a:bodyPr/>
                    <a:lstStyle/>
                    <a:p>
                      <a:endParaRPr lang="en-US" dirty="0"/>
                    </a:p>
                  </a:txBody>
                  <a:tcPr/>
                </a:tc>
              </a:tr>
              <a:tr h="291548">
                <a:tc>
                  <a:txBody>
                    <a:bodyPr/>
                    <a:lstStyle/>
                    <a:p>
                      <a:pPr algn="ctr"/>
                      <a:r>
                        <a:rPr lang="en-US" sz="1400" dirty="0" smtClean="0"/>
                        <a:t>Early Production</a:t>
                      </a:r>
                      <a:endParaRPr lang="en-US" sz="1400" b="1" dirty="0"/>
                    </a:p>
                  </a:txBody>
                  <a:tcPr/>
                </a:tc>
                <a:tc>
                  <a:txBody>
                    <a:bodyPr/>
                    <a:lstStyle/>
                    <a:p>
                      <a:pPr algn="ctr"/>
                      <a:r>
                        <a:rPr lang="en-US" sz="1400" dirty="0" smtClean="0"/>
                        <a:t>Mid Production</a:t>
                      </a:r>
                      <a:endParaRPr lang="en-US" sz="1400" b="1" dirty="0"/>
                    </a:p>
                  </a:txBody>
                  <a:tcPr/>
                </a:tc>
                <a:tc>
                  <a:txBody>
                    <a:bodyPr/>
                    <a:lstStyle/>
                    <a:p>
                      <a:pPr algn="ctr"/>
                      <a:r>
                        <a:rPr lang="en-US" sz="1400" dirty="0" smtClean="0"/>
                        <a:t>Full</a:t>
                      </a:r>
                      <a:r>
                        <a:rPr lang="en-US" sz="1400" baseline="0" dirty="0" smtClean="0"/>
                        <a:t> Production</a:t>
                      </a:r>
                      <a:endParaRPr lang="en-US" sz="1400" b="1" dirty="0"/>
                    </a:p>
                  </a:txBody>
                  <a:tcPr/>
                </a:tc>
              </a:tr>
              <a:tr h="294419">
                <a:tc>
                  <a:txBody>
                    <a:bodyPr/>
                    <a:lstStyle/>
                    <a:p>
                      <a:pPr algn="ctr"/>
                      <a:r>
                        <a:rPr lang="en-US" sz="1400" dirty="0" smtClean="0"/>
                        <a:t>CM02-CM06</a:t>
                      </a:r>
                      <a:endParaRPr lang="en-US" sz="1400" b="1" dirty="0"/>
                    </a:p>
                  </a:txBody>
                  <a:tcPr/>
                </a:tc>
                <a:tc>
                  <a:txBody>
                    <a:bodyPr/>
                    <a:lstStyle/>
                    <a:p>
                      <a:pPr algn="ctr"/>
                      <a:r>
                        <a:rPr lang="en-US" sz="1400" dirty="0" smtClean="0"/>
                        <a:t>CM07-CM-10</a:t>
                      </a:r>
                      <a:endParaRPr lang="en-US" sz="1400" b="1" dirty="0"/>
                    </a:p>
                  </a:txBody>
                  <a:tcPr/>
                </a:tc>
                <a:tc>
                  <a:txBody>
                    <a:bodyPr/>
                    <a:lstStyle/>
                    <a:p>
                      <a:pPr algn="ctr"/>
                      <a:r>
                        <a:rPr lang="en-US" sz="1400" dirty="0" smtClean="0"/>
                        <a:t>CM11-CM18</a:t>
                      </a:r>
                      <a:endParaRPr lang="en-US" sz="1400" b="1" dirty="0"/>
                    </a:p>
                  </a:txBody>
                  <a:tcPr/>
                </a:tc>
              </a:tr>
              <a:tr h="262393">
                <a:tc>
                  <a:txBody>
                    <a:bodyPr/>
                    <a:lstStyle/>
                    <a:p>
                      <a:pPr algn="ctr"/>
                      <a:r>
                        <a:rPr lang="en-US" sz="1400" b="1" dirty="0" smtClean="0">
                          <a:solidFill>
                            <a:srgbClr val="0000FF"/>
                          </a:solidFill>
                        </a:rPr>
                        <a:t>6374</a:t>
                      </a:r>
                      <a:endParaRPr lang="en-US" sz="1400" b="1" dirty="0">
                        <a:solidFill>
                          <a:srgbClr val="0000FF"/>
                        </a:solidFill>
                      </a:endParaRPr>
                    </a:p>
                  </a:txBody>
                  <a:tcPr/>
                </a:tc>
                <a:tc>
                  <a:txBody>
                    <a:bodyPr/>
                    <a:lstStyle/>
                    <a:p>
                      <a:pPr algn="ctr"/>
                      <a:r>
                        <a:rPr lang="en-US" sz="1400" b="1" dirty="0" smtClean="0">
                          <a:solidFill>
                            <a:srgbClr val="0000FF"/>
                          </a:solidFill>
                        </a:rPr>
                        <a:t>5144</a:t>
                      </a:r>
                      <a:endParaRPr lang="en-US" sz="1400" b="1" dirty="0">
                        <a:solidFill>
                          <a:srgbClr val="0000FF"/>
                        </a:solidFill>
                      </a:endParaRPr>
                    </a:p>
                  </a:txBody>
                  <a:tcPr/>
                </a:tc>
                <a:tc>
                  <a:txBody>
                    <a:bodyPr/>
                    <a:lstStyle/>
                    <a:p>
                      <a:pPr algn="ctr"/>
                      <a:r>
                        <a:rPr lang="en-US" sz="1400" b="1" dirty="0" smtClean="0">
                          <a:solidFill>
                            <a:srgbClr val="0000FF"/>
                          </a:solidFill>
                        </a:rPr>
                        <a:t>4857</a:t>
                      </a:r>
                      <a:endParaRPr lang="en-US" sz="1400" b="1" dirty="0">
                        <a:solidFill>
                          <a:srgbClr val="0000FF"/>
                        </a:solidFill>
                      </a:endParaRPr>
                    </a:p>
                  </a:txBody>
                  <a:tcPr/>
                </a:tc>
              </a:tr>
            </a:tbl>
          </a:graphicData>
        </a:graphic>
      </p:graphicFrame>
      <p:sp>
        <p:nvSpPr>
          <p:cNvPr id="10" name="Footer Placeholder 11"/>
          <p:cNvSpPr>
            <a:spLocks noGrp="1"/>
          </p:cNvSpPr>
          <p:nvPr>
            <p:ph type="ftr" sz="quarter" idx="13"/>
          </p:nvPr>
        </p:nvSpPr>
        <p:spPr>
          <a:xfrm>
            <a:off x="445472" y="6400800"/>
            <a:ext cx="4431328" cy="314326"/>
          </a:xfrm>
          <a:prstGeom prst="rect">
            <a:avLst/>
          </a:prstGeom>
        </p:spPr>
        <p:txBody>
          <a:bodyPr/>
          <a:lstStyle>
            <a:lvl1pPr algn="l">
              <a:defRPr sz="1100" b="0">
                <a:solidFill>
                  <a:schemeClr val="tx1"/>
                </a:solidFill>
              </a:defRPr>
            </a:lvl1pPr>
          </a:lstStyle>
          <a:p>
            <a:r>
              <a:rPr lang="en-US" dirty="0" smtClean="0">
                <a:solidFill>
                  <a:srgbClr val="000000"/>
                </a:solidFill>
              </a:rPr>
              <a:t>LCLS-II Production Readiness Review, 13-14 September, 2016</a:t>
            </a:r>
            <a:endParaRPr lang="en-US" dirty="0">
              <a:solidFill>
                <a:srgbClr val="000000"/>
              </a:solidFill>
            </a:endParaRPr>
          </a:p>
        </p:txBody>
      </p:sp>
    </p:spTree>
    <p:extLst>
      <p:ext uri="{BB962C8B-B14F-4D97-AF65-F5344CB8AC3E}">
        <p14:creationId xmlns:p14="http://schemas.microsoft.com/office/powerpoint/2010/main" val="32639555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t>1.3 </a:t>
            </a:r>
            <a:r>
              <a:rPr lang="en-US" sz="2800" dirty="0"/>
              <a:t>GHz P</a:t>
            </a:r>
            <a:r>
              <a:rPr lang="en-US" sz="2800" dirty="0" smtClean="0"/>
              <a:t>roduction CM Procurement Status</a:t>
            </a:r>
            <a:endParaRPr lang="en-US" sz="2800" dirty="0"/>
          </a:p>
        </p:txBody>
      </p:sp>
      <p:graphicFrame>
        <p:nvGraphicFramePr>
          <p:cNvPr id="8" name="Object 7"/>
          <p:cNvGraphicFramePr>
            <a:graphicFrameLocks noChangeAspect="1"/>
          </p:cNvGraphicFramePr>
          <p:nvPr>
            <p:extLst>
              <p:ext uri="{D42A27DB-BD31-4B8C-83A1-F6EECF244321}">
                <p14:modId xmlns:p14="http://schemas.microsoft.com/office/powerpoint/2010/main" val="2319820479"/>
              </p:ext>
            </p:extLst>
          </p:nvPr>
        </p:nvGraphicFramePr>
        <p:xfrm>
          <a:off x="1066800" y="1371601"/>
          <a:ext cx="6838122" cy="4749142"/>
        </p:xfrm>
        <a:graphic>
          <a:graphicData uri="http://schemas.openxmlformats.org/presentationml/2006/ole">
            <mc:AlternateContent xmlns:mc="http://schemas.openxmlformats.org/markup-compatibility/2006">
              <mc:Choice xmlns:v="urn:schemas-microsoft-com:vml" Requires="v">
                <p:oleObj spid="_x0000_s2126" name="Worksheet" r:id="rId4" imgW="4638600" imgH="4019640" progId="Excel.Sheet.12">
                  <p:embed/>
                </p:oleObj>
              </mc:Choice>
              <mc:Fallback>
                <p:oleObj name="Worksheet" r:id="rId4" imgW="4638600" imgH="4019640" progId="Excel.Sheet.12">
                  <p:embed/>
                  <p:pic>
                    <p:nvPicPr>
                      <p:cNvPr id="0" name=""/>
                      <p:cNvPicPr/>
                      <p:nvPr/>
                    </p:nvPicPr>
                    <p:blipFill>
                      <a:blip r:embed="rId5"/>
                      <a:stretch>
                        <a:fillRect/>
                      </a:stretch>
                    </p:blipFill>
                    <p:spPr>
                      <a:xfrm>
                        <a:off x="1066800" y="1371601"/>
                        <a:ext cx="6838122" cy="4749142"/>
                      </a:xfrm>
                      <a:prstGeom prst="rect">
                        <a:avLst/>
                      </a:prstGeom>
                    </p:spPr>
                  </p:pic>
                </p:oleObj>
              </mc:Fallback>
            </mc:AlternateContent>
          </a:graphicData>
        </a:graphic>
      </p:graphicFrame>
      <p:sp>
        <p:nvSpPr>
          <p:cNvPr id="5" name="TextBox 4"/>
          <p:cNvSpPr txBox="1"/>
          <p:nvPr/>
        </p:nvSpPr>
        <p:spPr>
          <a:xfrm>
            <a:off x="1558634" y="6092630"/>
            <a:ext cx="5889946" cy="400110"/>
          </a:xfrm>
          <a:prstGeom prst="rect">
            <a:avLst/>
          </a:prstGeom>
          <a:noFill/>
        </p:spPr>
        <p:txBody>
          <a:bodyPr wrap="none" rtlCol="0">
            <a:spAutoFit/>
          </a:bodyPr>
          <a:lstStyle/>
          <a:p>
            <a:r>
              <a:rPr lang="en-US" sz="2000" dirty="0" smtClean="0"/>
              <a:t>Vast majority of production procurements awarded</a:t>
            </a:r>
            <a:endParaRPr lang="en-US" sz="2000" dirty="0"/>
          </a:p>
        </p:txBody>
      </p:sp>
      <p:sp>
        <p:nvSpPr>
          <p:cNvPr id="2" name="Slide Number Placeholder 1"/>
          <p:cNvSpPr>
            <a:spLocks noGrp="1"/>
          </p:cNvSpPr>
          <p:nvPr>
            <p:ph type="sldNum" sz="quarter" idx="11"/>
          </p:nvPr>
        </p:nvSpPr>
        <p:spPr/>
        <p:txBody>
          <a:bodyPr/>
          <a:lstStyle/>
          <a:p>
            <a:fld id="{5BD36294-2849-48A8-8531-5354CF3095D2}" type="slidenum">
              <a:rPr lang="en-US" smtClean="0">
                <a:solidFill>
                  <a:srgbClr val="000000"/>
                </a:solidFill>
              </a:rPr>
              <a:pPr/>
              <a:t>34</a:t>
            </a:fld>
            <a:endParaRPr lang="en-US" dirty="0">
              <a:solidFill>
                <a:srgbClr val="000000"/>
              </a:solidFill>
            </a:endParaRPr>
          </a:p>
        </p:txBody>
      </p:sp>
      <p:sp>
        <p:nvSpPr>
          <p:cNvPr id="6" name="Footer Placeholder 11"/>
          <p:cNvSpPr>
            <a:spLocks noGrp="1"/>
          </p:cNvSpPr>
          <p:nvPr>
            <p:ph type="ftr" sz="quarter" idx="13"/>
          </p:nvPr>
        </p:nvSpPr>
        <p:spPr>
          <a:xfrm>
            <a:off x="152400" y="6492740"/>
            <a:ext cx="4431328" cy="314326"/>
          </a:xfrm>
          <a:prstGeom prst="rect">
            <a:avLst/>
          </a:prstGeom>
        </p:spPr>
        <p:txBody>
          <a:bodyPr/>
          <a:lstStyle>
            <a:lvl1pPr algn="l">
              <a:defRPr sz="1100" b="0">
                <a:solidFill>
                  <a:schemeClr val="tx1"/>
                </a:solidFill>
              </a:defRPr>
            </a:lvl1pPr>
          </a:lstStyle>
          <a:p>
            <a:r>
              <a:rPr lang="en-US" dirty="0" smtClean="0">
                <a:solidFill>
                  <a:srgbClr val="000000"/>
                </a:solidFill>
              </a:rPr>
              <a:t>LCLS-II Production Readiness Review, 13-14 September, 2016</a:t>
            </a:r>
            <a:endParaRPr lang="en-US" dirty="0">
              <a:solidFill>
                <a:srgbClr val="000000"/>
              </a:solidFill>
            </a:endParaRPr>
          </a:p>
        </p:txBody>
      </p:sp>
    </p:spTree>
    <p:extLst>
      <p:ext uri="{BB962C8B-B14F-4D97-AF65-F5344CB8AC3E}">
        <p14:creationId xmlns:p14="http://schemas.microsoft.com/office/powerpoint/2010/main" val="19608441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Off-Site Storage and Inspection</a:t>
            </a:r>
            <a:endParaRPr lang="en-US" sz="3200" dirty="0"/>
          </a:p>
        </p:txBody>
      </p:sp>
      <p:sp>
        <p:nvSpPr>
          <p:cNvPr id="3" name="Content Placeholder 2"/>
          <p:cNvSpPr>
            <a:spLocks noGrp="1"/>
          </p:cNvSpPr>
          <p:nvPr>
            <p:ph idx="4294967295"/>
          </p:nvPr>
        </p:nvSpPr>
        <p:spPr>
          <a:xfrm>
            <a:off x="762000" y="1314450"/>
            <a:ext cx="7772400" cy="4933949"/>
          </a:xfrm>
          <a:prstGeom prst="rect">
            <a:avLst/>
          </a:prstGeom>
        </p:spPr>
        <p:txBody>
          <a:bodyPr/>
          <a:lstStyle/>
          <a:p>
            <a:pPr marL="0" indent="0">
              <a:buNone/>
            </a:pPr>
            <a:r>
              <a:rPr lang="en-US" dirty="0" smtClean="0"/>
              <a:t>Space required to stage, inspect and store LCLS II </a:t>
            </a:r>
            <a:r>
              <a:rPr lang="en-US" dirty="0" err="1" smtClean="0"/>
              <a:t>cryomodule</a:t>
            </a:r>
            <a:r>
              <a:rPr lang="en-US" dirty="0" smtClean="0"/>
              <a:t> components</a:t>
            </a:r>
          </a:p>
          <a:p>
            <a:r>
              <a:rPr lang="en-US" dirty="0" smtClean="0"/>
              <a:t>Estimated space to stage and store components is </a:t>
            </a:r>
            <a:r>
              <a:rPr lang="en-US" b="1" dirty="0" smtClean="0">
                <a:solidFill>
                  <a:srgbClr val="0000FF"/>
                </a:solidFill>
              </a:rPr>
              <a:t>8500 square feet</a:t>
            </a:r>
          </a:p>
          <a:p>
            <a:pPr lvl="1"/>
            <a:r>
              <a:rPr lang="en-US" dirty="0" smtClean="0"/>
              <a:t>Conditioned space, Lighting, Racks</a:t>
            </a:r>
            <a:endParaRPr lang="en-US" dirty="0"/>
          </a:p>
          <a:p>
            <a:r>
              <a:rPr lang="en-US" dirty="0" smtClean="0"/>
              <a:t>Estimated space for receipt inspections is 1500 square feet</a:t>
            </a:r>
          </a:p>
          <a:p>
            <a:pPr lvl="1"/>
            <a:r>
              <a:rPr lang="en-US" dirty="0" smtClean="0"/>
              <a:t>A dedicated environmentally controlled room will be needed</a:t>
            </a:r>
          </a:p>
          <a:p>
            <a:r>
              <a:rPr lang="en-US" dirty="0" smtClean="0"/>
              <a:t>Total estimated space needed to support LCLS II is about </a:t>
            </a:r>
            <a:r>
              <a:rPr lang="en-US" b="1" dirty="0" smtClean="0">
                <a:solidFill>
                  <a:srgbClr val="0000FF"/>
                </a:solidFill>
              </a:rPr>
              <a:t>10,000 square feet</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fld id="{5BD36294-2849-48A8-8531-5354CF3095D2}" type="slidenum">
              <a:rPr lang="en-US" smtClean="0">
                <a:solidFill>
                  <a:srgbClr val="000000"/>
                </a:solidFill>
              </a:rPr>
              <a:pPr/>
              <a:t>35</a:t>
            </a:fld>
            <a:endParaRPr lang="en-US" dirty="0">
              <a:solidFill>
                <a:srgbClr val="000000"/>
              </a:solidFill>
            </a:endParaRPr>
          </a:p>
        </p:txBody>
      </p:sp>
    </p:spTree>
    <p:extLst>
      <p:ext uri="{BB962C8B-B14F-4D97-AF65-F5344CB8AC3E}">
        <p14:creationId xmlns:p14="http://schemas.microsoft.com/office/powerpoint/2010/main" val="6635217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Blue-Crab  off-site storage</a:t>
            </a:r>
            <a:endParaRPr lang="en-US" dirty="0"/>
          </a:p>
        </p:txBody>
      </p:sp>
      <p:grpSp>
        <p:nvGrpSpPr>
          <p:cNvPr id="3" name="Group 2"/>
          <p:cNvGrpSpPr/>
          <p:nvPr/>
        </p:nvGrpSpPr>
        <p:grpSpPr>
          <a:xfrm>
            <a:off x="2326574" y="1164466"/>
            <a:ext cx="3962400" cy="5031227"/>
            <a:chOff x="2362199" y="973777"/>
            <a:chExt cx="4495801" cy="5808023"/>
          </a:xfrm>
        </p:grpSpPr>
        <p:pic>
          <p:nvPicPr>
            <p:cNvPr id="205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30572" t="4453" r="30572" b="3581"/>
            <a:stretch/>
          </p:blipFill>
          <p:spPr bwMode="auto">
            <a:xfrm>
              <a:off x="2719137" y="973777"/>
              <a:ext cx="4085070" cy="5808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bwMode="auto">
            <a:xfrm>
              <a:off x="4191000" y="1219200"/>
              <a:ext cx="1828800" cy="4572000"/>
            </a:xfrm>
            <a:prstGeom prst="roundRect">
              <a:avLst/>
            </a:prstGeom>
            <a:solidFill>
              <a:srgbClr val="92D05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9" name="Rounded Rectangle 8"/>
            <p:cNvSpPr/>
            <p:nvPr/>
          </p:nvSpPr>
          <p:spPr bwMode="auto">
            <a:xfrm>
              <a:off x="3200400" y="1243940"/>
              <a:ext cx="990600" cy="1804060"/>
            </a:xfrm>
            <a:prstGeom prst="roundRect">
              <a:avLst/>
            </a:prstGeom>
            <a:solidFill>
              <a:srgbClr val="FF00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11" name="Rounded Rectangle 10"/>
            <p:cNvSpPr/>
            <p:nvPr/>
          </p:nvSpPr>
          <p:spPr bwMode="auto">
            <a:xfrm>
              <a:off x="3200400" y="3048000"/>
              <a:ext cx="990600" cy="2743200"/>
            </a:xfrm>
            <a:prstGeom prst="roundRect">
              <a:avLst/>
            </a:prstGeom>
            <a:solidFill>
              <a:schemeClr val="accent1">
                <a:lumMod val="75000"/>
                <a:alpha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12" name="Rounded Rectangle 11"/>
            <p:cNvSpPr/>
            <p:nvPr/>
          </p:nvSpPr>
          <p:spPr bwMode="auto">
            <a:xfrm>
              <a:off x="6172200" y="4800600"/>
              <a:ext cx="381000" cy="685800"/>
            </a:xfrm>
            <a:prstGeom prst="roundRect">
              <a:avLst/>
            </a:prstGeom>
            <a:solidFill>
              <a:srgbClr val="FFFF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cxnSp>
          <p:nvCxnSpPr>
            <p:cNvPr id="13" name="Straight Arrow Connector 12"/>
            <p:cNvCxnSpPr/>
            <p:nvPr/>
          </p:nvCxnSpPr>
          <p:spPr bwMode="auto">
            <a:xfrm flipH="1">
              <a:off x="4648200" y="3048000"/>
              <a:ext cx="2209800" cy="0"/>
            </a:xfrm>
            <a:prstGeom prst="straightConnector1">
              <a:avLst/>
            </a:prstGeom>
            <a:solidFill>
              <a:schemeClr val="accent1"/>
            </a:solidFill>
            <a:ln w="50800" cap="flat" cmpd="sng" algn="ctr">
              <a:solidFill>
                <a:schemeClr val="tx1"/>
              </a:solidFill>
              <a:prstDash val="solid"/>
              <a:round/>
              <a:headEnd type="none" w="med" len="med"/>
              <a:tailEnd type="oval"/>
            </a:ln>
            <a:effectLst/>
          </p:spPr>
        </p:cxnSp>
        <p:cxnSp>
          <p:nvCxnSpPr>
            <p:cNvPr id="19" name="Straight Arrow Connector 18"/>
            <p:cNvCxnSpPr/>
            <p:nvPr/>
          </p:nvCxnSpPr>
          <p:spPr bwMode="auto">
            <a:xfrm flipH="1">
              <a:off x="6362700" y="5257800"/>
              <a:ext cx="441507" cy="0"/>
            </a:xfrm>
            <a:prstGeom prst="straightConnector1">
              <a:avLst/>
            </a:prstGeom>
            <a:solidFill>
              <a:schemeClr val="accent1"/>
            </a:solidFill>
            <a:ln w="50800" cap="flat" cmpd="sng" algn="ctr">
              <a:solidFill>
                <a:schemeClr val="tx1"/>
              </a:solidFill>
              <a:prstDash val="solid"/>
              <a:round/>
              <a:headEnd type="none" w="med" len="med"/>
              <a:tailEnd type="oval"/>
            </a:ln>
            <a:effectLst/>
          </p:spPr>
        </p:cxnSp>
        <p:cxnSp>
          <p:nvCxnSpPr>
            <p:cNvPr id="21" name="Straight Arrow Connector 20"/>
            <p:cNvCxnSpPr/>
            <p:nvPr/>
          </p:nvCxnSpPr>
          <p:spPr bwMode="auto">
            <a:xfrm>
              <a:off x="2362200" y="2145970"/>
              <a:ext cx="1059873" cy="4948"/>
            </a:xfrm>
            <a:prstGeom prst="straightConnector1">
              <a:avLst/>
            </a:prstGeom>
            <a:solidFill>
              <a:schemeClr val="accent1"/>
            </a:solidFill>
            <a:ln w="50800" cap="flat" cmpd="sng" algn="ctr">
              <a:solidFill>
                <a:schemeClr val="tx1"/>
              </a:solidFill>
              <a:prstDash val="solid"/>
              <a:round/>
              <a:headEnd type="none" w="med" len="med"/>
              <a:tailEnd type="oval"/>
            </a:ln>
            <a:effectLst/>
          </p:spPr>
        </p:cxnSp>
        <p:cxnSp>
          <p:nvCxnSpPr>
            <p:cNvPr id="24" name="Straight Arrow Connector 23"/>
            <p:cNvCxnSpPr/>
            <p:nvPr/>
          </p:nvCxnSpPr>
          <p:spPr bwMode="auto">
            <a:xfrm>
              <a:off x="2362199" y="5090556"/>
              <a:ext cx="1059873" cy="4948"/>
            </a:xfrm>
            <a:prstGeom prst="straightConnector1">
              <a:avLst/>
            </a:prstGeom>
            <a:solidFill>
              <a:schemeClr val="accent1"/>
            </a:solidFill>
            <a:ln w="50800" cap="flat" cmpd="sng" algn="ctr">
              <a:solidFill>
                <a:schemeClr val="tx1"/>
              </a:solidFill>
              <a:prstDash val="solid"/>
              <a:round/>
              <a:headEnd type="none" w="med" len="med"/>
              <a:tailEnd type="oval"/>
            </a:ln>
            <a:effectLst/>
          </p:spPr>
        </p:cxnSp>
      </p:grpSp>
      <p:sp>
        <p:nvSpPr>
          <p:cNvPr id="20" name="TextBox 19"/>
          <p:cNvSpPr txBox="1"/>
          <p:nvPr/>
        </p:nvSpPr>
        <p:spPr>
          <a:xfrm>
            <a:off x="6308722" y="2699604"/>
            <a:ext cx="1611823" cy="646331"/>
          </a:xfrm>
          <a:prstGeom prst="rect">
            <a:avLst/>
          </a:prstGeom>
          <a:noFill/>
        </p:spPr>
        <p:txBody>
          <a:bodyPr wrap="square" rtlCol="0">
            <a:spAutoFit/>
          </a:bodyPr>
          <a:lstStyle/>
          <a:p>
            <a:r>
              <a:rPr lang="en-US" sz="1800" b="1" dirty="0" smtClean="0"/>
              <a:t>Parts Storage</a:t>
            </a:r>
            <a:endParaRPr lang="en-US" sz="1800" b="1" dirty="0"/>
          </a:p>
        </p:txBody>
      </p:sp>
      <p:sp>
        <p:nvSpPr>
          <p:cNvPr id="26" name="TextBox 25"/>
          <p:cNvSpPr txBox="1"/>
          <p:nvPr/>
        </p:nvSpPr>
        <p:spPr>
          <a:xfrm>
            <a:off x="6288974" y="4479469"/>
            <a:ext cx="1849061" cy="923330"/>
          </a:xfrm>
          <a:prstGeom prst="rect">
            <a:avLst/>
          </a:prstGeom>
          <a:noFill/>
        </p:spPr>
        <p:txBody>
          <a:bodyPr wrap="square" rtlCol="0">
            <a:spAutoFit/>
          </a:bodyPr>
          <a:lstStyle/>
          <a:p>
            <a:r>
              <a:rPr lang="en-US" sz="1800" b="1" dirty="0" smtClean="0"/>
              <a:t>Inventory and Inspection Office</a:t>
            </a:r>
            <a:endParaRPr lang="en-US" sz="1800" b="1" dirty="0"/>
          </a:p>
        </p:txBody>
      </p:sp>
      <p:sp>
        <p:nvSpPr>
          <p:cNvPr id="27" name="TextBox 26"/>
          <p:cNvSpPr txBox="1"/>
          <p:nvPr/>
        </p:nvSpPr>
        <p:spPr>
          <a:xfrm>
            <a:off x="786103" y="1885607"/>
            <a:ext cx="1746141" cy="646331"/>
          </a:xfrm>
          <a:prstGeom prst="rect">
            <a:avLst/>
          </a:prstGeom>
          <a:noFill/>
        </p:spPr>
        <p:txBody>
          <a:bodyPr wrap="square" rtlCol="0">
            <a:spAutoFit/>
          </a:bodyPr>
          <a:lstStyle/>
          <a:p>
            <a:r>
              <a:rPr lang="en-US" sz="1800" b="1" dirty="0" err="1" smtClean="0"/>
              <a:t>Demag</a:t>
            </a:r>
            <a:r>
              <a:rPr lang="en-US" sz="1800" b="1" dirty="0" smtClean="0"/>
              <a:t>. and Insp. of VV</a:t>
            </a:r>
            <a:endParaRPr lang="en-US" sz="1800" b="1" dirty="0"/>
          </a:p>
        </p:txBody>
      </p:sp>
      <p:sp>
        <p:nvSpPr>
          <p:cNvPr id="28" name="TextBox 27"/>
          <p:cNvSpPr txBox="1"/>
          <p:nvPr/>
        </p:nvSpPr>
        <p:spPr>
          <a:xfrm>
            <a:off x="1014201" y="4332690"/>
            <a:ext cx="1746143" cy="923330"/>
          </a:xfrm>
          <a:prstGeom prst="rect">
            <a:avLst/>
          </a:prstGeom>
          <a:noFill/>
        </p:spPr>
        <p:txBody>
          <a:bodyPr wrap="square" rtlCol="0">
            <a:spAutoFit/>
          </a:bodyPr>
          <a:lstStyle/>
          <a:p>
            <a:r>
              <a:rPr lang="en-US" sz="1800" b="1" dirty="0" smtClean="0"/>
              <a:t>Loading/ Unloading  Area</a:t>
            </a:r>
            <a:endParaRPr lang="en-US" sz="1800" b="1" dirty="0"/>
          </a:p>
        </p:txBody>
      </p:sp>
      <p:sp>
        <p:nvSpPr>
          <p:cNvPr id="4" name="Slide Number Placeholder 3"/>
          <p:cNvSpPr>
            <a:spLocks noGrp="1"/>
          </p:cNvSpPr>
          <p:nvPr>
            <p:ph type="sldNum" sz="quarter" idx="11"/>
          </p:nvPr>
        </p:nvSpPr>
        <p:spPr/>
        <p:txBody>
          <a:bodyPr/>
          <a:lstStyle/>
          <a:p>
            <a:fld id="{5BD36294-2849-48A8-8531-5354CF3095D2}" type="slidenum">
              <a:rPr lang="en-US" smtClean="0">
                <a:solidFill>
                  <a:srgbClr val="000000"/>
                </a:solidFill>
              </a:rPr>
              <a:pPr/>
              <a:t>36</a:t>
            </a:fld>
            <a:endParaRPr lang="en-US" dirty="0">
              <a:solidFill>
                <a:srgbClr val="000000"/>
              </a:solidFill>
            </a:endParaRPr>
          </a:p>
        </p:txBody>
      </p:sp>
      <p:sp>
        <p:nvSpPr>
          <p:cNvPr id="18" name="Footer Placeholder 11"/>
          <p:cNvSpPr>
            <a:spLocks noGrp="1"/>
          </p:cNvSpPr>
          <p:nvPr>
            <p:ph type="ftr" sz="quarter" idx="13"/>
          </p:nvPr>
        </p:nvSpPr>
        <p:spPr>
          <a:xfrm>
            <a:off x="155672" y="6444169"/>
            <a:ext cx="4431328" cy="314326"/>
          </a:xfrm>
          <a:prstGeom prst="rect">
            <a:avLst/>
          </a:prstGeom>
        </p:spPr>
        <p:txBody>
          <a:bodyPr/>
          <a:lstStyle>
            <a:lvl1pPr algn="l">
              <a:defRPr sz="1100" b="0">
                <a:solidFill>
                  <a:schemeClr val="tx1"/>
                </a:solidFill>
              </a:defRPr>
            </a:lvl1pPr>
          </a:lstStyle>
          <a:p>
            <a:r>
              <a:rPr lang="en-US" dirty="0" smtClean="0">
                <a:solidFill>
                  <a:srgbClr val="000000"/>
                </a:solidFill>
              </a:rPr>
              <a:t>LCLS-II Production Readiness Review, 13-14 September, 2016</a:t>
            </a:r>
            <a:endParaRPr lang="en-US" dirty="0">
              <a:solidFill>
                <a:srgbClr val="000000"/>
              </a:solidFill>
            </a:endParaRPr>
          </a:p>
        </p:txBody>
      </p:sp>
    </p:spTree>
    <p:extLst>
      <p:ext uri="{BB962C8B-B14F-4D97-AF65-F5344CB8AC3E}">
        <p14:creationId xmlns:p14="http://schemas.microsoft.com/office/powerpoint/2010/main" val="27962718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Cryomodule</a:t>
            </a:r>
            <a:r>
              <a:rPr lang="en-US" dirty="0" smtClean="0"/>
              <a:t> Travelers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524517260"/>
              </p:ext>
            </p:extLst>
          </p:nvPr>
        </p:nvGraphicFramePr>
        <p:xfrm>
          <a:off x="152400" y="2362200"/>
          <a:ext cx="8686800" cy="3886205"/>
        </p:xfrm>
        <a:graphic>
          <a:graphicData uri="http://schemas.openxmlformats.org/drawingml/2006/table">
            <a:tbl>
              <a:tblPr/>
              <a:tblGrid>
                <a:gridCol w="2250631"/>
                <a:gridCol w="602486"/>
                <a:gridCol w="1865388"/>
                <a:gridCol w="625659"/>
                <a:gridCol w="964556"/>
                <a:gridCol w="130345"/>
                <a:gridCol w="1529387"/>
                <a:gridCol w="718348"/>
              </a:tblGrid>
              <a:tr h="625118">
                <a:tc>
                  <a:txBody>
                    <a:bodyPr/>
                    <a:lstStyle/>
                    <a:p>
                      <a:pPr algn="l" fontAlgn="b"/>
                      <a:r>
                        <a:rPr lang="en-US" sz="1200" b="1" i="0" u="none" strike="noStrike" dirty="0">
                          <a:solidFill>
                            <a:srgbClr val="000000"/>
                          </a:solidFill>
                          <a:effectLst/>
                          <a:latin typeface="Calibri" panose="020F0502020204030204" pitchFamily="34" charset="0"/>
                        </a:rPr>
                        <a:t>RECV TRAVELERS</a:t>
                      </a:r>
                      <a:r>
                        <a:rPr lang="en-US" sz="1000" b="1" i="0" u="none" strike="noStrike" dirty="0">
                          <a:solidFill>
                            <a:srgbClr val="000000"/>
                          </a:solidFill>
                          <a:effectLst/>
                          <a:latin typeface="Calibri" panose="020F0502020204030204" pitchFamily="34" charset="0"/>
                        </a:rPr>
                        <a:t/>
                      </a:r>
                      <a:br>
                        <a:rPr lang="en-US" sz="1000" b="1" i="0" u="none" strike="noStrike" dirty="0">
                          <a:solidFill>
                            <a:srgbClr val="000000"/>
                          </a:solidFill>
                          <a:effectLst/>
                          <a:latin typeface="Calibri" panose="020F0502020204030204" pitchFamily="34" charset="0"/>
                        </a:rPr>
                      </a:br>
                      <a:r>
                        <a:rPr lang="en-US" sz="1000" b="1" i="0" u="none" strike="noStrike" dirty="0">
                          <a:solidFill>
                            <a:srgbClr val="000000"/>
                          </a:solidFill>
                          <a:effectLst/>
                          <a:latin typeface="Calibri" panose="020F0502020204030204" pitchFamily="34" charset="0"/>
                        </a:rPr>
                        <a:t>(Does the part have a serial number?)</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effectLst/>
                          <a:latin typeface="Calibri" panose="020F0502020204030204" pitchFamily="34" charset="0"/>
                        </a:rPr>
                        <a:t>INSP TRAVELERS</a:t>
                      </a:r>
                      <a:br>
                        <a:rPr lang="en-US" sz="1200" b="1" i="0" u="none" strike="noStrike">
                          <a:solidFill>
                            <a:srgbClr val="000000"/>
                          </a:solidFill>
                          <a:effectLst/>
                          <a:latin typeface="Calibri" panose="020F0502020204030204" pitchFamily="34" charset="0"/>
                        </a:rPr>
                      </a:br>
                      <a:r>
                        <a:rPr lang="en-US" sz="1000" b="1" i="0" u="none" strike="noStrike">
                          <a:solidFill>
                            <a:srgbClr val="000000"/>
                          </a:solidFill>
                          <a:effectLst/>
                          <a:latin typeface="Calibri" panose="020F0502020204030204" pitchFamily="34" charset="0"/>
                        </a:rPr>
                        <a:t>(Will the part be inspected?)</a:t>
                      </a:r>
                      <a:endParaRPr lang="en-US" sz="1200" b="1" i="0" u="none" strike="noStrike">
                        <a:solidFill>
                          <a:srgbClr val="000000"/>
                        </a:solidFill>
                        <a:effectLst/>
                        <a:latin typeface="Calibri" panose="020F0502020204030204" pitchFamily="34" charset="0"/>
                      </a:endParaRPr>
                    </a:p>
                  </a:txBody>
                  <a:tcPr marL="8241" marR="8241" marT="8241"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effectLst/>
                          <a:latin typeface="Calibri" panose="020F0502020204030204" pitchFamily="34" charset="0"/>
                        </a:rPr>
                        <a:t>CHEM/PROC TRAVELERS</a:t>
                      </a:r>
                    </a:p>
                  </a:txBody>
                  <a:tcPr marL="8241" marR="8241" marT="8241"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effectLst/>
                          <a:latin typeface="Calibri" panose="020F0502020204030204" pitchFamily="34" charset="0"/>
                        </a:rPr>
                        <a:t>ASSY TRAVELERS</a:t>
                      </a:r>
                    </a:p>
                  </a:txBody>
                  <a:tcPr marL="8241" marR="8241" marT="8241"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r>
              <a:tr h="191212">
                <a:tc>
                  <a:txBody>
                    <a:bodyPr/>
                    <a:lstStyle/>
                    <a:p>
                      <a:pPr algn="l" fontAlgn="b"/>
                      <a:r>
                        <a:rPr lang="en-US" sz="1000" b="1" i="0" u="sng" strike="noStrike">
                          <a:solidFill>
                            <a:srgbClr val="000000"/>
                          </a:solidFill>
                          <a:effectLst/>
                          <a:latin typeface="Calibri" panose="020F0502020204030204" pitchFamily="34" charset="0"/>
                        </a:rPr>
                        <a:t>CRYOMODULE (CM)</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1" i="0" u="sng" strike="noStrike">
                          <a:solidFill>
                            <a:srgbClr val="000000"/>
                          </a:solidFill>
                          <a:effectLst/>
                          <a:latin typeface="Calibri" panose="020F0502020204030204" pitchFamily="34" charset="0"/>
                        </a:rPr>
                        <a:t>CRYOMODULE (CM)</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1" i="0" u="sng" strike="noStrike">
                          <a:solidFill>
                            <a:srgbClr val="000000"/>
                          </a:solidFill>
                          <a:effectLst/>
                          <a:latin typeface="Calibri" panose="020F0502020204030204" pitchFamily="34" charset="0"/>
                        </a:rPr>
                        <a:t>CRYOMODULE (CM)</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9206">
                <a:tc>
                  <a:txBody>
                    <a:bodyPr/>
                    <a:lstStyle/>
                    <a:p>
                      <a:pPr algn="l" fontAlgn="b"/>
                      <a:r>
                        <a:rPr lang="en-US" sz="1000" b="0" i="0" u="none" strike="noStrike">
                          <a:solidFill>
                            <a:srgbClr val="000000"/>
                          </a:solidFill>
                          <a:effectLst/>
                          <a:latin typeface="Calibri" panose="020F0502020204030204" pitchFamily="34" charset="0"/>
                        </a:rPr>
                        <a:t>L2PRD-CM-RECV</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N/A</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L2PRO-CM-ASSY-FRST</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FISCHER</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9206">
                <a:tc>
                  <a:txBody>
                    <a:bodyPr/>
                    <a:lstStyle/>
                    <a:p>
                      <a:pPr algn="l" fontAlgn="b"/>
                      <a:r>
                        <a:rPr lang="en-US" sz="1000" b="0" i="0" u="none" strike="noStrike">
                          <a:solidFill>
                            <a:srgbClr val="000000"/>
                          </a:solidFill>
                          <a:effectLst/>
                          <a:latin typeface="Calibri" panose="020F0502020204030204" pitchFamily="34" charset="0"/>
                        </a:rPr>
                        <a:t>L2PRD-CM-RECV-BP2PH</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000" b="0" i="0" u="none" strike="noStrike">
                          <a:solidFill>
                            <a:srgbClr val="000000"/>
                          </a:solidFill>
                          <a:effectLst/>
                          <a:latin typeface="Calibri" panose="020F0502020204030204" pitchFamily="34" charset="0"/>
                        </a:rPr>
                        <a:t>CHENG</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L2PRD-CM-INSP-BP2PH</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000" b="0" i="0" u="none" strike="noStrike">
                          <a:solidFill>
                            <a:srgbClr val="000000"/>
                          </a:solidFill>
                          <a:effectLst/>
                          <a:latin typeface="Calibri" panose="020F0502020204030204" pitchFamily="34" charset="0"/>
                        </a:rPr>
                        <a:t>CHENG</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L2PRO-CM-ASSY-SCND</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FISCHER</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9206">
                <a:tc>
                  <a:txBody>
                    <a:bodyPr/>
                    <a:lstStyle/>
                    <a:p>
                      <a:pPr algn="l" fontAlgn="b"/>
                      <a:r>
                        <a:rPr lang="en-US" sz="1000" b="0" i="0" u="none" strike="noStrike">
                          <a:solidFill>
                            <a:srgbClr val="000000"/>
                          </a:solidFill>
                          <a:effectLst/>
                          <a:latin typeface="Calibri" panose="020F0502020204030204" pitchFamily="34" charset="0"/>
                        </a:rPr>
                        <a:t>L2PRD-CM-RECV-DCXCU</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L2PRO-CM-ASSY-VV</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FISCHER</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9206">
                <a:tc>
                  <a:txBody>
                    <a:bodyPr/>
                    <a:lstStyle/>
                    <a:p>
                      <a:pPr algn="l" fontAlgn="b"/>
                      <a:r>
                        <a:rPr lang="en-US" sz="1000" b="0" i="0" u="none" strike="noStrike">
                          <a:solidFill>
                            <a:srgbClr val="000000"/>
                          </a:solidFill>
                          <a:effectLst/>
                          <a:latin typeface="Calibri" panose="020F0502020204030204" pitchFamily="34" charset="0"/>
                        </a:rPr>
                        <a:t>L2PRD-CM-RECV-DCXSD</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L2PRO-CM-ASSY-FINL</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FISCHER</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9206">
                <a:tc>
                  <a:txBody>
                    <a:bodyPr/>
                    <a:lstStyle/>
                    <a:p>
                      <a:pPr algn="l" fontAlgn="b"/>
                      <a:r>
                        <a:rPr lang="en-US" sz="1000" b="0" i="0" u="none" strike="noStrike">
                          <a:solidFill>
                            <a:srgbClr val="000000"/>
                          </a:solidFill>
                          <a:effectLst/>
                          <a:latin typeface="Calibri" panose="020F0502020204030204" pitchFamily="34" charset="0"/>
                        </a:rPr>
                        <a:t>L2PRD-CM-RECV-DDTSD</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9206">
                <a:tc>
                  <a:txBody>
                    <a:bodyPr/>
                    <a:lstStyle/>
                    <a:p>
                      <a:pPr algn="l" fontAlgn="b"/>
                      <a:r>
                        <a:rPr lang="en-US" sz="1000" b="0" i="0" u="none" strike="noStrike">
                          <a:solidFill>
                            <a:srgbClr val="000000"/>
                          </a:solidFill>
                          <a:effectLst/>
                          <a:latin typeface="Calibri" panose="020F0502020204030204" pitchFamily="34" charset="0"/>
                        </a:rPr>
                        <a:t>L2PRD-CM-RECV-DDTCU</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3859">
                <a:tc>
                  <a:txBody>
                    <a:bodyPr/>
                    <a:lstStyle/>
                    <a:p>
                      <a:pPr algn="l" fontAlgn="b"/>
                      <a:r>
                        <a:rPr lang="en-US" sz="1000" b="0" i="0" u="none" strike="noStrike">
                          <a:solidFill>
                            <a:srgbClr val="000000"/>
                          </a:solidFill>
                          <a:effectLst/>
                          <a:latin typeface="Calibri" panose="020F0502020204030204" pitchFamily="34" charset="0"/>
                        </a:rPr>
                        <a:t>L2PRD-CM-RECV-FT06P</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3859">
                <a:tc>
                  <a:txBody>
                    <a:bodyPr/>
                    <a:lstStyle/>
                    <a:p>
                      <a:pPr algn="l" fontAlgn="b"/>
                      <a:r>
                        <a:rPr lang="en-US" sz="1000" b="0" i="0" u="none" strike="noStrike">
                          <a:solidFill>
                            <a:srgbClr val="000000"/>
                          </a:solidFill>
                          <a:effectLst/>
                          <a:latin typeface="Calibri" panose="020F0502020204030204" pitchFamily="34" charset="0"/>
                        </a:rPr>
                        <a:t>L2PRD-CM-RECV-IP75SD</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3859">
                <a:tc>
                  <a:txBody>
                    <a:bodyPr/>
                    <a:lstStyle/>
                    <a:p>
                      <a:pPr algn="l" fontAlgn="b"/>
                      <a:r>
                        <a:rPr lang="en-US" sz="1000" b="0" i="0" u="none" strike="noStrike">
                          <a:solidFill>
                            <a:srgbClr val="000000"/>
                          </a:solidFill>
                          <a:effectLst/>
                          <a:latin typeface="Calibri" panose="020F0502020204030204" pitchFamily="34" charset="0"/>
                        </a:rPr>
                        <a:t>L2PRD-CM-RECV-MCCLA</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000" b="0" i="0" u="none" strike="noStrike">
                          <a:solidFill>
                            <a:srgbClr val="000000"/>
                          </a:solidFill>
                          <a:effectLst/>
                          <a:latin typeface="Calibri" panose="020F0502020204030204" pitchFamily="34" charset="0"/>
                        </a:rPr>
                        <a:t>CHENG</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L2PRD-CM-INSP-MCCLA</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000" b="0" i="0" u="none" strike="noStrike">
                          <a:solidFill>
                            <a:srgbClr val="000000"/>
                          </a:solidFill>
                          <a:effectLst/>
                          <a:latin typeface="Calibri" panose="020F0502020204030204" pitchFamily="34" charset="0"/>
                        </a:rPr>
                        <a:t>CHENG</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MISSING ? UNKNOWN</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3859">
                <a:tc>
                  <a:txBody>
                    <a:bodyPr/>
                    <a:lstStyle/>
                    <a:p>
                      <a:pPr algn="l" fontAlgn="b"/>
                      <a:r>
                        <a:rPr lang="en-US" sz="1000" b="0" i="0" u="none" strike="noStrike">
                          <a:solidFill>
                            <a:srgbClr val="000000"/>
                          </a:solidFill>
                          <a:effectLst/>
                          <a:latin typeface="Calibri" panose="020F0502020204030204" pitchFamily="34" charset="0"/>
                        </a:rPr>
                        <a:t>L2PRD-CM-RECV-UCMASS</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CHENG</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L2PRD-CM-INSP-UCMASS</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CHENG</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N/A</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9217">
                <a:tc>
                  <a:txBody>
                    <a:bodyPr/>
                    <a:lstStyle/>
                    <a:p>
                      <a:pPr algn="l" fontAlgn="b"/>
                      <a:r>
                        <a:rPr lang="en-US" sz="1000" b="0" i="0" u="none" strike="noStrike">
                          <a:solidFill>
                            <a:srgbClr val="000000"/>
                          </a:solidFill>
                          <a:effectLst/>
                          <a:latin typeface="Calibri" panose="020F0502020204030204" pitchFamily="34" charset="0"/>
                        </a:rPr>
                        <a:t>L2PRD-CM-RECV-C12P</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NOT YET RELEASED / RECEIVED</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9217">
                <a:tc>
                  <a:txBody>
                    <a:bodyPr/>
                    <a:lstStyle/>
                    <a:p>
                      <a:pPr algn="l" fontAlgn="b"/>
                      <a:r>
                        <a:rPr lang="en-US" sz="1000" b="0" i="0" u="none" strike="noStrike">
                          <a:solidFill>
                            <a:srgbClr val="000000"/>
                          </a:solidFill>
                          <a:effectLst/>
                          <a:latin typeface="Calibri" panose="020F0502020204030204" pitchFamily="34" charset="0"/>
                        </a:rPr>
                        <a:t>L2PRD-CM-RECV-IP75SD</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COMPLETED / IN PRODUCTION</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3859">
                <a:tc>
                  <a:txBody>
                    <a:bodyPr/>
                    <a:lstStyle/>
                    <a:p>
                      <a:pPr algn="l" fontAlgn="b"/>
                      <a:r>
                        <a:rPr lang="en-US" sz="1000" b="0" i="0" u="none" strike="noStrike">
                          <a:solidFill>
                            <a:srgbClr val="000000"/>
                          </a:solidFill>
                          <a:effectLst/>
                          <a:latin typeface="Calibri" panose="020F0502020204030204" pitchFamily="34" charset="0"/>
                        </a:rPr>
                        <a:t>L2PRD-CM-RECV-P2PH</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3859">
                <a:tc>
                  <a:txBody>
                    <a:bodyPr/>
                    <a:lstStyle/>
                    <a:p>
                      <a:pPr algn="l" fontAlgn="b"/>
                      <a:r>
                        <a:rPr lang="en-US" sz="1000" b="0" i="0" u="none" strike="noStrike">
                          <a:solidFill>
                            <a:srgbClr val="000000"/>
                          </a:solidFill>
                          <a:effectLst/>
                          <a:latin typeface="Calibri" panose="020F0502020204030204" pitchFamily="34" charset="0"/>
                        </a:rPr>
                        <a:t>L2PRD-CM-RECV-VV</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051">
                <a:tc>
                  <a:txBody>
                    <a:bodyPr/>
                    <a:lstStyle/>
                    <a:p>
                      <a:pPr algn="l" fontAlgn="b"/>
                      <a:r>
                        <a:rPr lang="en-US" sz="1000" b="1" i="0" u="none" strike="noStrike" dirty="0">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l" fontAlgn="b"/>
                      <a:r>
                        <a:rPr lang="en-US" sz="1000" b="1" i="0" u="none" strike="noStrike">
                          <a:solidFill>
                            <a:srgbClr val="000000"/>
                          </a:solidFill>
                          <a:effectLst/>
                          <a:latin typeface="Calibri" panose="020F0502020204030204" pitchFamily="34" charset="0"/>
                        </a:rPr>
                        <a:t> </a:t>
                      </a:r>
                    </a:p>
                  </a:txBody>
                  <a:tcPr marL="8241" marR="8241" marT="8241"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8241" marR="8241" marT="8241"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l" fontAlgn="b"/>
                      <a:r>
                        <a:rPr lang="en-US" sz="1000" b="0" i="0" u="none" strike="noStrike" dirty="0">
                          <a:solidFill>
                            <a:srgbClr val="000000"/>
                          </a:solidFill>
                          <a:effectLst/>
                          <a:latin typeface="Calibri" panose="020F0502020204030204" pitchFamily="34" charset="0"/>
                        </a:rPr>
                        <a:t> </a:t>
                      </a:r>
                    </a:p>
                  </a:txBody>
                  <a:tcPr marL="8241" marR="8241" marT="824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r>
            </a:tbl>
          </a:graphicData>
        </a:graphic>
      </p:graphicFrame>
      <p:sp>
        <p:nvSpPr>
          <p:cNvPr id="6" name="TextBox 5"/>
          <p:cNvSpPr txBox="1"/>
          <p:nvPr/>
        </p:nvSpPr>
        <p:spPr>
          <a:xfrm>
            <a:off x="304800" y="1219200"/>
            <a:ext cx="6352508" cy="1200329"/>
          </a:xfrm>
          <a:prstGeom prst="rect">
            <a:avLst/>
          </a:prstGeom>
          <a:noFill/>
        </p:spPr>
        <p:txBody>
          <a:bodyPr wrap="none" rtlCol="0">
            <a:spAutoFit/>
          </a:bodyPr>
          <a:lstStyle/>
          <a:p>
            <a:pPr marL="285750" indent="-285750">
              <a:buFont typeface="Arial" panose="020B0604020202020204" pitchFamily="34" charset="0"/>
              <a:buChar char="•"/>
            </a:pPr>
            <a:r>
              <a:rPr lang="en-US" sz="2400" dirty="0" err="1" smtClean="0">
                <a:latin typeface="Calibri" panose="020F0502020204030204" pitchFamily="34" charset="0"/>
              </a:rPr>
              <a:t>RECVing</a:t>
            </a:r>
            <a:r>
              <a:rPr lang="en-US" sz="2400" dirty="0" smtClean="0">
                <a:latin typeface="Calibri" panose="020F0502020204030204" pitchFamily="34" charset="0"/>
              </a:rPr>
              <a:t> </a:t>
            </a:r>
            <a:r>
              <a:rPr lang="en-US" sz="2400" dirty="0">
                <a:latin typeface="Calibri" panose="020F0502020204030204" pitchFamily="34" charset="0"/>
              </a:rPr>
              <a:t>traveler (inventory) 32 done / 32 total </a:t>
            </a:r>
            <a:endParaRPr lang="en-US" sz="2400" dirty="0" smtClean="0">
              <a:latin typeface="Calibri" panose="020F0502020204030204" pitchFamily="34" charset="0"/>
            </a:endParaRPr>
          </a:p>
          <a:p>
            <a:pPr marL="285750" indent="-285750">
              <a:buFont typeface="Arial" panose="020B0604020202020204" pitchFamily="34" charset="0"/>
              <a:buChar char="•"/>
            </a:pPr>
            <a:r>
              <a:rPr lang="en-US" sz="2400" dirty="0" smtClean="0">
                <a:latin typeface="Calibri" panose="020F0502020204030204" pitchFamily="34" charset="0"/>
              </a:rPr>
              <a:t>INSP/PROC/ASSY </a:t>
            </a:r>
            <a:r>
              <a:rPr lang="en-US" sz="2400" dirty="0">
                <a:latin typeface="Calibri" panose="020F0502020204030204" pitchFamily="34" charset="0"/>
              </a:rPr>
              <a:t>travelers </a:t>
            </a:r>
            <a:r>
              <a:rPr lang="en-US" sz="2400" dirty="0" smtClean="0">
                <a:latin typeface="Calibri" panose="020F0502020204030204" pitchFamily="34" charset="0"/>
              </a:rPr>
              <a:t>31 </a:t>
            </a:r>
            <a:r>
              <a:rPr lang="en-US" sz="2400" dirty="0">
                <a:latin typeface="Calibri" panose="020F0502020204030204" pitchFamily="34" charset="0"/>
              </a:rPr>
              <a:t>done / 34 total </a:t>
            </a:r>
            <a:endParaRPr lang="en-US" sz="2400" dirty="0" smtClean="0">
              <a:latin typeface="Calibri" panose="020F0502020204030204" pitchFamily="34" charset="0"/>
            </a:endParaRPr>
          </a:p>
          <a:p>
            <a:pPr marL="285750" indent="-285750">
              <a:buFont typeface="Arial" panose="020B0604020202020204" pitchFamily="34" charset="0"/>
              <a:buChar char="•"/>
            </a:pPr>
            <a:r>
              <a:rPr lang="en-US" sz="2400" dirty="0" smtClean="0">
                <a:latin typeface="Calibri" panose="020F0502020204030204" pitchFamily="34" charset="0"/>
              </a:rPr>
              <a:t>Procedures </a:t>
            </a:r>
            <a:r>
              <a:rPr lang="en-US" sz="2400" dirty="0">
                <a:latin typeface="Calibri" panose="020F0502020204030204" pitchFamily="34" charset="0"/>
              </a:rPr>
              <a:t>40 done/ 46 total </a:t>
            </a:r>
            <a:endParaRPr lang="en-US" sz="2400" dirty="0" smtClean="0">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1"/>
          </p:nvPr>
        </p:nvSpPr>
        <p:spPr/>
        <p:txBody>
          <a:bodyPr/>
          <a:lstStyle/>
          <a:p>
            <a:fld id="{5BD36294-2849-48A8-8531-5354CF3095D2}" type="slidenum">
              <a:rPr lang="en-US" smtClean="0">
                <a:solidFill>
                  <a:srgbClr val="000000"/>
                </a:solidFill>
              </a:rPr>
              <a:pPr/>
              <a:t>37</a:t>
            </a:fld>
            <a:endParaRPr lang="en-US" dirty="0">
              <a:solidFill>
                <a:srgbClr val="000000"/>
              </a:solidFill>
            </a:endParaRPr>
          </a:p>
        </p:txBody>
      </p:sp>
      <p:sp>
        <p:nvSpPr>
          <p:cNvPr id="7" name="Footer Placeholder 11"/>
          <p:cNvSpPr>
            <a:spLocks noGrp="1"/>
          </p:cNvSpPr>
          <p:nvPr>
            <p:ph type="ftr" sz="quarter" idx="13"/>
          </p:nvPr>
        </p:nvSpPr>
        <p:spPr>
          <a:xfrm>
            <a:off x="445472" y="6400800"/>
            <a:ext cx="4431328" cy="314326"/>
          </a:xfrm>
          <a:prstGeom prst="rect">
            <a:avLst/>
          </a:prstGeom>
        </p:spPr>
        <p:txBody>
          <a:bodyPr/>
          <a:lstStyle>
            <a:lvl1pPr algn="l">
              <a:defRPr sz="1100" b="0">
                <a:solidFill>
                  <a:schemeClr val="tx1"/>
                </a:solidFill>
              </a:defRPr>
            </a:lvl1pPr>
          </a:lstStyle>
          <a:p>
            <a:r>
              <a:rPr lang="en-US" dirty="0" smtClean="0">
                <a:solidFill>
                  <a:srgbClr val="000000"/>
                </a:solidFill>
              </a:rPr>
              <a:t>LCLS-II Production Readiness Review, 13-14 September, 2016</a:t>
            </a:r>
            <a:endParaRPr lang="en-US" dirty="0">
              <a:solidFill>
                <a:srgbClr val="000000"/>
              </a:solidFill>
            </a:endParaRPr>
          </a:p>
        </p:txBody>
      </p:sp>
    </p:spTree>
    <p:extLst>
      <p:ext uri="{BB962C8B-B14F-4D97-AF65-F5344CB8AC3E}">
        <p14:creationId xmlns:p14="http://schemas.microsoft.com/office/powerpoint/2010/main" val="3844372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Documentation</a:t>
            </a:r>
            <a:endParaRPr lang="en-US"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10324" y="1295400"/>
            <a:ext cx="6786563" cy="4191000"/>
          </a:xfrm>
          <a:prstGeom prst="rect">
            <a:avLst/>
          </a:prstGeom>
        </p:spPr>
      </p:pic>
      <p:sp>
        <p:nvSpPr>
          <p:cNvPr id="3" name="TextBox 2"/>
          <p:cNvSpPr txBox="1"/>
          <p:nvPr/>
        </p:nvSpPr>
        <p:spPr>
          <a:xfrm>
            <a:off x="122107" y="5572592"/>
            <a:ext cx="8762999" cy="646331"/>
          </a:xfrm>
          <a:prstGeom prst="rect">
            <a:avLst/>
          </a:prstGeom>
          <a:noFill/>
        </p:spPr>
        <p:txBody>
          <a:bodyPr wrap="square" rtlCol="0">
            <a:spAutoFit/>
          </a:bodyPr>
          <a:lstStyle/>
          <a:p>
            <a:r>
              <a:rPr lang="en-US" dirty="0" smtClean="0"/>
              <a:t>Travelers provide day to day task planning for the work. They provide links to the drawings, procedures and documentation which is expected from the task.</a:t>
            </a:r>
            <a:endParaRPr lang="en-US" dirty="0"/>
          </a:p>
        </p:txBody>
      </p:sp>
      <p:sp>
        <p:nvSpPr>
          <p:cNvPr id="5" name="Slide Number Placeholder 4"/>
          <p:cNvSpPr>
            <a:spLocks noGrp="1"/>
          </p:cNvSpPr>
          <p:nvPr>
            <p:ph type="sldNum" sz="quarter" idx="11"/>
          </p:nvPr>
        </p:nvSpPr>
        <p:spPr/>
        <p:txBody>
          <a:bodyPr/>
          <a:lstStyle/>
          <a:p>
            <a:fld id="{5BD36294-2849-48A8-8531-5354CF3095D2}" type="slidenum">
              <a:rPr lang="en-US" smtClean="0">
                <a:solidFill>
                  <a:srgbClr val="000000"/>
                </a:solidFill>
              </a:rPr>
              <a:pPr/>
              <a:t>38</a:t>
            </a:fld>
            <a:endParaRPr lang="en-US" dirty="0">
              <a:solidFill>
                <a:srgbClr val="000000"/>
              </a:solidFill>
            </a:endParaRPr>
          </a:p>
        </p:txBody>
      </p:sp>
      <p:sp>
        <p:nvSpPr>
          <p:cNvPr id="6" name="Footer Placeholder 11"/>
          <p:cNvSpPr>
            <a:spLocks noGrp="1"/>
          </p:cNvSpPr>
          <p:nvPr>
            <p:ph type="ftr" sz="quarter" idx="13"/>
          </p:nvPr>
        </p:nvSpPr>
        <p:spPr>
          <a:xfrm>
            <a:off x="445472" y="6400800"/>
            <a:ext cx="4431328" cy="314326"/>
          </a:xfrm>
          <a:prstGeom prst="rect">
            <a:avLst/>
          </a:prstGeom>
        </p:spPr>
        <p:txBody>
          <a:bodyPr/>
          <a:lstStyle>
            <a:lvl1pPr algn="l">
              <a:defRPr sz="1100" b="0">
                <a:solidFill>
                  <a:schemeClr val="tx1"/>
                </a:solidFill>
              </a:defRPr>
            </a:lvl1pPr>
          </a:lstStyle>
          <a:p>
            <a:r>
              <a:rPr lang="en-US" dirty="0" smtClean="0">
                <a:solidFill>
                  <a:srgbClr val="000000"/>
                </a:solidFill>
              </a:rPr>
              <a:t>LCLS-II Production Readiness Review, 13-14 September, 2016</a:t>
            </a:r>
            <a:endParaRPr lang="en-US" dirty="0">
              <a:solidFill>
                <a:srgbClr val="000000"/>
              </a:solidFill>
            </a:endParaRPr>
          </a:p>
        </p:txBody>
      </p:sp>
    </p:spTree>
    <p:extLst>
      <p:ext uri="{BB962C8B-B14F-4D97-AF65-F5344CB8AC3E}">
        <p14:creationId xmlns:p14="http://schemas.microsoft.com/office/powerpoint/2010/main" val="39073358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Documentation</a:t>
            </a:r>
            <a:endParaRPr lang="en-US" dirty="0"/>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8167" y="1295400"/>
            <a:ext cx="6248400" cy="5100734"/>
          </a:xfrm>
          <a:prstGeom prst="rect">
            <a:avLst/>
          </a:prstGeom>
        </p:spPr>
      </p:pic>
      <p:sp>
        <p:nvSpPr>
          <p:cNvPr id="8" name="Oval Callout 7"/>
          <p:cNvSpPr/>
          <p:nvPr/>
        </p:nvSpPr>
        <p:spPr bwMode="auto">
          <a:xfrm>
            <a:off x="4316767" y="2057400"/>
            <a:ext cx="1828800" cy="304800"/>
          </a:xfrm>
          <a:prstGeom prst="wedgeEllipseCallout">
            <a:avLst>
              <a:gd name="adj1" fmla="val 79997"/>
              <a:gd name="adj2" fmla="val -64045"/>
            </a:avLst>
          </a:prstGeom>
          <a:noFill/>
          <a:ln w="1905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tx1"/>
              </a:solidFill>
              <a:effectLst/>
              <a:latin typeface="Times New Roman" pitchFamily="18" charset="0"/>
            </a:endParaRPr>
          </a:p>
        </p:txBody>
      </p:sp>
      <p:sp>
        <p:nvSpPr>
          <p:cNvPr id="9" name="TextBox 8"/>
          <p:cNvSpPr txBox="1"/>
          <p:nvPr/>
        </p:nvSpPr>
        <p:spPr>
          <a:xfrm>
            <a:off x="6678967" y="1524000"/>
            <a:ext cx="2590800" cy="1200329"/>
          </a:xfrm>
          <a:prstGeom prst="rect">
            <a:avLst/>
          </a:prstGeom>
          <a:noFill/>
        </p:spPr>
        <p:txBody>
          <a:bodyPr wrap="square" rtlCol="0">
            <a:spAutoFit/>
          </a:bodyPr>
          <a:lstStyle/>
          <a:p>
            <a:r>
              <a:rPr lang="en-US" dirty="0" smtClean="0"/>
              <a:t>Perform external procedure and upload  documentation from task</a:t>
            </a:r>
            <a:endParaRPr lang="en-US" dirty="0"/>
          </a:p>
        </p:txBody>
      </p:sp>
      <p:sp>
        <p:nvSpPr>
          <p:cNvPr id="10" name="Oval Callout 9"/>
          <p:cNvSpPr/>
          <p:nvPr/>
        </p:nvSpPr>
        <p:spPr bwMode="auto">
          <a:xfrm>
            <a:off x="735367" y="2362201"/>
            <a:ext cx="3733800" cy="560236"/>
          </a:xfrm>
          <a:prstGeom prst="wedgeEllipseCallout">
            <a:avLst>
              <a:gd name="adj1" fmla="val 108977"/>
              <a:gd name="adj2" fmla="val 133448"/>
            </a:avLst>
          </a:prstGeom>
          <a:noFill/>
          <a:ln w="1905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tx1"/>
              </a:solidFill>
              <a:effectLst/>
              <a:latin typeface="Times New Roman" pitchFamily="18" charset="0"/>
            </a:endParaRPr>
          </a:p>
        </p:txBody>
      </p:sp>
      <p:sp>
        <p:nvSpPr>
          <p:cNvPr id="11" name="TextBox 10"/>
          <p:cNvSpPr txBox="1"/>
          <p:nvPr/>
        </p:nvSpPr>
        <p:spPr>
          <a:xfrm>
            <a:off x="6678967" y="2922437"/>
            <a:ext cx="2362200" cy="923330"/>
          </a:xfrm>
          <a:prstGeom prst="rect">
            <a:avLst/>
          </a:prstGeom>
          <a:noFill/>
        </p:spPr>
        <p:txBody>
          <a:bodyPr wrap="square" rtlCol="0">
            <a:spAutoFit/>
          </a:bodyPr>
          <a:lstStyle/>
          <a:p>
            <a:r>
              <a:rPr lang="en-US" dirty="0" smtClean="0"/>
              <a:t>Links to drawings to make task clear. Pictures always help.</a:t>
            </a:r>
            <a:endParaRPr lang="en-US" dirty="0"/>
          </a:p>
        </p:txBody>
      </p:sp>
      <p:sp>
        <p:nvSpPr>
          <p:cNvPr id="12" name="Oval Callout 11"/>
          <p:cNvSpPr/>
          <p:nvPr/>
        </p:nvSpPr>
        <p:spPr bwMode="auto">
          <a:xfrm>
            <a:off x="811567" y="5282304"/>
            <a:ext cx="1905000" cy="304800"/>
          </a:xfrm>
          <a:prstGeom prst="wedgeEllipseCallout">
            <a:avLst>
              <a:gd name="adj1" fmla="val 258757"/>
              <a:gd name="adj2" fmla="val 67955"/>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tx1"/>
              </a:solidFill>
              <a:effectLst/>
              <a:latin typeface="Times New Roman" pitchFamily="18" charset="0"/>
            </a:endParaRPr>
          </a:p>
        </p:txBody>
      </p:sp>
      <p:sp>
        <p:nvSpPr>
          <p:cNvPr id="13" name="TextBox 12"/>
          <p:cNvSpPr txBox="1"/>
          <p:nvPr/>
        </p:nvSpPr>
        <p:spPr>
          <a:xfrm>
            <a:off x="6678967" y="5181600"/>
            <a:ext cx="2133600" cy="923330"/>
          </a:xfrm>
          <a:prstGeom prst="rect">
            <a:avLst/>
          </a:prstGeom>
          <a:noFill/>
        </p:spPr>
        <p:txBody>
          <a:bodyPr wrap="square" rtlCol="0">
            <a:spAutoFit/>
          </a:bodyPr>
          <a:lstStyle/>
          <a:p>
            <a:r>
              <a:rPr lang="en-US" dirty="0" smtClean="0"/>
              <a:t>Magnetic hygiene measurement and record in traveler</a:t>
            </a:r>
            <a:endParaRPr lang="en-US" dirty="0"/>
          </a:p>
        </p:txBody>
      </p:sp>
      <p:sp>
        <p:nvSpPr>
          <p:cNvPr id="3" name="Slide Number Placeholder 2"/>
          <p:cNvSpPr>
            <a:spLocks noGrp="1"/>
          </p:cNvSpPr>
          <p:nvPr>
            <p:ph type="sldNum" sz="quarter" idx="11"/>
          </p:nvPr>
        </p:nvSpPr>
        <p:spPr/>
        <p:txBody>
          <a:bodyPr/>
          <a:lstStyle/>
          <a:p>
            <a:fld id="{5BD36294-2849-48A8-8531-5354CF3095D2}" type="slidenum">
              <a:rPr lang="en-US" smtClean="0">
                <a:solidFill>
                  <a:srgbClr val="000000"/>
                </a:solidFill>
              </a:rPr>
              <a:pPr/>
              <a:t>39</a:t>
            </a:fld>
            <a:endParaRPr lang="en-US" dirty="0">
              <a:solidFill>
                <a:srgbClr val="000000"/>
              </a:solidFill>
            </a:endParaRPr>
          </a:p>
        </p:txBody>
      </p:sp>
      <p:sp>
        <p:nvSpPr>
          <p:cNvPr id="14" name="Footer Placeholder 11"/>
          <p:cNvSpPr>
            <a:spLocks noGrp="1"/>
          </p:cNvSpPr>
          <p:nvPr>
            <p:ph type="ftr" sz="quarter" idx="13"/>
          </p:nvPr>
        </p:nvSpPr>
        <p:spPr>
          <a:xfrm>
            <a:off x="445472" y="6400800"/>
            <a:ext cx="4431328" cy="314326"/>
          </a:xfrm>
          <a:prstGeom prst="rect">
            <a:avLst/>
          </a:prstGeom>
        </p:spPr>
        <p:txBody>
          <a:bodyPr/>
          <a:lstStyle>
            <a:lvl1pPr algn="l">
              <a:defRPr sz="1100" b="0">
                <a:solidFill>
                  <a:schemeClr val="tx1"/>
                </a:solidFill>
              </a:defRPr>
            </a:lvl1pPr>
          </a:lstStyle>
          <a:p>
            <a:r>
              <a:rPr lang="en-US" dirty="0" smtClean="0">
                <a:solidFill>
                  <a:srgbClr val="000000"/>
                </a:solidFill>
              </a:rPr>
              <a:t>LCLS-II Production Readiness Review, 13-14 September, 2016</a:t>
            </a:r>
            <a:endParaRPr lang="en-US" dirty="0">
              <a:solidFill>
                <a:srgbClr val="000000"/>
              </a:solidFill>
            </a:endParaRPr>
          </a:p>
        </p:txBody>
      </p:sp>
    </p:spTree>
    <p:extLst>
      <p:ext uri="{BB962C8B-B14F-4D97-AF65-F5344CB8AC3E}">
        <p14:creationId xmlns:p14="http://schemas.microsoft.com/office/powerpoint/2010/main" val="26373883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4</a:t>
            </a:fld>
            <a:endParaRPr lang="en-US" dirty="0"/>
          </a:p>
        </p:txBody>
      </p:sp>
      <p:sp>
        <p:nvSpPr>
          <p:cNvPr id="5" name="Title 4"/>
          <p:cNvSpPr>
            <a:spLocks noGrp="1"/>
          </p:cNvSpPr>
          <p:nvPr>
            <p:ph type="title"/>
          </p:nvPr>
        </p:nvSpPr>
        <p:spPr/>
        <p:txBody>
          <a:bodyPr/>
          <a:lstStyle/>
          <a:p>
            <a:r>
              <a:rPr lang="en-US" dirty="0" err="1"/>
              <a:t>JLab</a:t>
            </a:r>
            <a:r>
              <a:rPr lang="en-US" dirty="0"/>
              <a:t> LCLS II Production Schedule</a:t>
            </a:r>
          </a:p>
        </p:txBody>
      </p:sp>
      <p:sp>
        <p:nvSpPr>
          <p:cNvPr id="6" name="Footer Placeholder 11"/>
          <p:cNvSpPr>
            <a:spLocks noGrp="1"/>
          </p:cNvSpPr>
          <p:nvPr>
            <p:ph type="ftr" sz="quarter" idx="13"/>
          </p:nvPr>
        </p:nvSpPr>
        <p:spPr>
          <a:xfrm>
            <a:off x="445472" y="6400800"/>
            <a:ext cx="4431328" cy="314326"/>
          </a:xfrm>
          <a:prstGeom prst="rect">
            <a:avLst/>
          </a:prstGeom>
        </p:spPr>
        <p:txBody>
          <a:bodyPr/>
          <a:lstStyle>
            <a:lvl1pPr algn="l">
              <a:defRPr sz="1100" b="0">
                <a:solidFill>
                  <a:schemeClr val="tx1"/>
                </a:solidFill>
              </a:defRPr>
            </a:lvl1pPr>
          </a:lstStyle>
          <a:p>
            <a:r>
              <a:rPr lang="en-US" dirty="0" smtClean="0">
                <a:solidFill>
                  <a:srgbClr val="000000"/>
                </a:solidFill>
              </a:rPr>
              <a:t>LCLS-II Production Readiness Review, 13-14 September, 2016</a:t>
            </a:r>
            <a:endParaRPr lang="en-US" dirty="0">
              <a:solidFill>
                <a:srgbClr val="000000"/>
              </a:solidFill>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840244"/>
            <a:ext cx="9144000" cy="3177512"/>
          </a:xfrm>
          <a:prstGeom prst="rect">
            <a:avLst/>
          </a:prstGeom>
        </p:spPr>
      </p:pic>
    </p:spTree>
    <p:extLst>
      <p:ext uri="{BB962C8B-B14F-4D97-AF65-F5344CB8AC3E}">
        <p14:creationId xmlns:p14="http://schemas.microsoft.com/office/powerpoint/2010/main" val="36726801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a:prstGeom prst="rect">
            <a:avLst/>
          </a:prstGeom>
        </p:spPr>
        <p:txBody>
          <a:bodyPr/>
          <a:lstStyle/>
          <a:p>
            <a:fld id="{5BD36294-2849-48A8-8531-5354CF3095D2}" type="slidenum">
              <a:rPr lang="en-US" smtClean="0"/>
              <a:pPr/>
              <a:t>40</a:t>
            </a:fld>
            <a:endParaRPr lang="en-US" dirty="0"/>
          </a:p>
        </p:txBody>
      </p:sp>
      <p:sp>
        <p:nvSpPr>
          <p:cNvPr id="2" name="Title 1"/>
          <p:cNvSpPr>
            <a:spLocks noGrp="1"/>
          </p:cNvSpPr>
          <p:nvPr>
            <p:ph type="title"/>
          </p:nvPr>
        </p:nvSpPr>
        <p:spPr/>
        <p:txBody>
          <a:bodyPr/>
          <a:lstStyle/>
          <a:p>
            <a:r>
              <a:rPr lang="en-US" sz="3200" dirty="0" smtClean="0"/>
              <a:t>CM Production Preparations at JLab</a:t>
            </a:r>
            <a:endParaRPr lang="en-US" sz="3200" dirty="0"/>
          </a:p>
        </p:txBody>
      </p:sp>
      <p:sp>
        <p:nvSpPr>
          <p:cNvPr id="3" name="Content Placeholder 2"/>
          <p:cNvSpPr>
            <a:spLocks noGrp="1"/>
          </p:cNvSpPr>
          <p:nvPr>
            <p:ph sz="quarter" idx="4294967295"/>
          </p:nvPr>
        </p:nvSpPr>
        <p:spPr>
          <a:xfrm>
            <a:off x="381000" y="1252538"/>
            <a:ext cx="8108950" cy="5065713"/>
          </a:xfrm>
          <a:prstGeom prst="rect">
            <a:avLst/>
          </a:prstGeom>
        </p:spPr>
        <p:txBody>
          <a:bodyPr>
            <a:normAutofit/>
          </a:bodyPr>
          <a:lstStyle/>
          <a:p>
            <a:pPr marL="342900" indent="-342900">
              <a:buFont typeface="Wingdings" panose="05000000000000000000" pitchFamily="2" charset="2"/>
              <a:buChar char="ü"/>
            </a:pPr>
            <a:r>
              <a:rPr lang="en-US" dirty="0" smtClean="0"/>
              <a:t>Adapt existing infrastructure and facilities to accommodate LCLS-II components, sub-assemblies, final assembly and testing</a:t>
            </a:r>
          </a:p>
          <a:p>
            <a:pPr marL="342900" indent="-342900">
              <a:buFont typeface="Wingdings" panose="05000000000000000000" pitchFamily="2" charset="2"/>
              <a:buChar char="ü"/>
            </a:pPr>
            <a:r>
              <a:rPr lang="en-US" dirty="0"/>
              <a:t>Define processes required for component handling, assembly and </a:t>
            </a:r>
            <a:r>
              <a:rPr lang="en-US" dirty="0" smtClean="0"/>
              <a:t>testing</a:t>
            </a:r>
          </a:p>
          <a:p>
            <a:pPr marL="342900" indent="-342900">
              <a:buFont typeface="Wingdings" panose="05000000000000000000" pitchFamily="2" charset="2"/>
              <a:buChar char="ü"/>
            </a:pPr>
            <a:r>
              <a:rPr lang="en-US" dirty="0" smtClean="0"/>
              <a:t>Develop staffing plan and hire and train necessary staff  to perform processes</a:t>
            </a:r>
            <a:endParaRPr lang="en-US" dirty="0"/>
          </a:p>
          <a:p>
            <a:pPr marL="342900" indent="-342900">
              <a:buFont typeface="Wingdings" panose="05000000000000000000" pitchFamily="2" charset="2"/>
              <a:buChar char="ü"/>
            </a:pPr>
            <a:r>
              <a:rPr lang="en-US" dirty="0" smtClean="0"/>
              <a:t>Develop work control documents using  SRF QA Tools used for 12 GeV 100 MV CW </a:t>
            </a:r>
            <a:r>
              <a:rPr lang="en-US" dirty="0" err="1" smtClean="0"/>
              <a:t>cryomodules</a:t>
            </a:r>
            <a:r>
              <a:rPr lang="en-US" dirty="0" smtClean="0"/>
              <a:t> (aka C100) production and SNS production</a:t>
            </a:r>
          </a:p>
        </p:txBody>
      </p:sp>
      <p:sp>
        <p:nvSpPr>
          <p:cNvPr id="5" name="Footer Placeholder 11"/>
          <p:cNvSpPr>
            <a:spLocks noGrp="1"/>
          </p:cNvSpPr>
          <p:nvPr>
            <p:ph type="ftr" sz="quarter" idx="13"/>
          </p:nvPr>
        </p:nvSpPr>
        <p:spPr>
          <a:xfrm>
            <a:off x="445472" y="6400800"/>
            <a:ext cx="4431328" cy="314326"/>
          </a:xfrm>
          <a:prstGeom prst="rect">
            <a:avLst/>
          </a:prstGeom>
        </p:spPr>
        <p:txBody>
          <a:bodyPr/>
          <a:lstStyle>
            <a:lvl1pPr algn="l">
              <a:defRPr sz="1100" b="0">
                <a:solidFill>
                  <a:schemeClr val="tx1"/>
                </a:solidFill>
              </a:defRPr>
            </a:lvl1pPr>
          </a:lstStyle>
          <a:p>
            <a:r>
              <a:rPr lang="en-US" dirty="0" smtClean="0">
                <a:solidFill>
                  <a:srgbClr val="000000"/>
                </a:solidFill>
              </a:rPr>
              <a:t>LCLS-II Production Readiness Review, 13-14 September, 2016</a:t>
            </a:r>
            <a:endParaRPr lang="en-US" dirty="0">
              <a:solidFill>
                <a:srgbClr val="000000"/>
              </a:solidFill>
            </a:endParaRPr>
          </a:p>
        </p:txBody>
      </p:sp>
    </p:spTree>
    <p:extLst>
      <p:ext uri="{BB962C8B-B14F-4D97-AF65-F5344CB8AC3E}">
        <p14:creationId xmlns:p14="http://schemas.microsoft.com/office/powerpoint/2010/main" val="22158620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a:prstGeom prst="rect">
            <a:avLst/>
          </a:prstGeom>
        </p:spPr>
        <p:txBody>
          <a:bodyPr/>
          <a:lstStyle/>
          <a:p>
            <a:fld id="{5BD36294-2849-48A8-8531-5354CF3095D2}" type="slidenum">
              <a:rPr lang="en-US" smtClean="0"/>
              <a:pPr/>
              <a:t>41</a:t>
            </a:fld>
            <a:endParaRPr lang="en-US" dirty="0"/>
          </a:p>
        </p:txBody>
      </p:sp>
      <p:sp>
        <p:nvSpPr>
          <p:cNvPr id="3" name="Title 2"/>
          <p:cNvSpPr>
            <a:spLocks noGrp="1"/>
          </p:cNvSpPr>
          <p:nvPr>
            <p:ph type="title"/>
          </p:nvPr>
        </p:nvSpPr>
        <p:spPr/>
        <p:txBody>
          <a:bodyPr/>
          <a:lstStyle/>
          <a:p>
            <a:r>
              <a:rPr lang="en-US" sz="2800" dirty="0" smtClean="0"/>
              <a:t>Production Readiness</a:t>
            </a:r>
            <a:endParaRPr lang="en-US" sz="2800" dirty="0"/>
          </a:p>
        </p:txBody>
      </p:sp>
      <p:sp>
        <p:nvSpPr>
          <p:cNvPr id="5" name="Content Placeholder 4"/>
          <p:cNvSpPr>
            <a:spLocks noGrp="1"/>
          </p:cNvSpPr>
          <p:nvPr>
            <p:ph sz="quarter" idx="4294967295"/>
          </p:nvPr>
        </p:nvSpPr>
        <p:spPr>
          <a:xfrm>
            <a:off x="6658" y="1312777"/>
            <a:ext cx="9144000" cy="4700588"/>
          </a:xfrm>
          <a:prstGeom prst="rect">
            <a:avLst/>
          </a:prstGeom>
        </p:spPr>
        <p:txBody>
          <a:bodyPr>
            <a:noAutofit/>
          </a:bodyPr>
          <a:lstStyle/>
          <a:p>
            <a:pPr lvl="1"/>
            <a:r>
              <a:rPr lang="en-US" sz="2300" dirty="0" smtClean="0">
                <a:latin typeface="Calibri" panose="020F0502020204030204" pitchFamily="34" charset="0"/>
                <a:cs typeface="Calibri" panose="020F0502020204030204" pitchFamily="34" charset="0"/>
              </a:rPr>
              <a:t>Tooling and Infrastructure for assembly is in use</a:t>
            </a:r>
          </a:p>
          <a:p>
            <a:pPr lvl="2"/>
            <a:r>
              <a:rPr lang="en-US" sz="2300" dirty="0" smtClean="0">
                <a:latin typeface="Calibri" panose="020F0502020204030204" pitchFamily="34" charset="0"/>
                <a:cs typeface="Calibri" panose="020F0502020204030204" pitchFamily="34" charset="0"/>
              </a:rPr>
              <a:t>Two parallel CM rails and four posters in place, cantilever in place as third work station for CM assembly</a:t>
            </a:r>
          </a:p>
          <a:p>
            <a:pPr lvl="1"/>
            <a:r>
              <a:rPr lang="en-US" sz="2300" dirty="0" smtClean="0">
                <a:latin typeface="Calibri" panose="020F0502020204030204" pitchFamily="34" charset="0"/>
                <a:cs typeface="Calibri" panose="020F0502020204030204" pitchFamily="34" charset="0"/>
              </a:rPr>
              <a:t>Preparing for production assembly efforts</a:t>
            </a:r>
            <a:endParaRPr lang="en-US" sz="2300" dirty="0">
              <a:latin typeface="Calibri" panose="020F0502020204030204" pitchFamily="34" charset="0"/>
              <a:cs typeface="Calibri" panose="020F0502020204030204" pitchFamily="34" charset="0"/>
            </a:endParaRPr>
          </a:p>
          <a:p>
            <a:pPr lvl="2"/>
            <a:r>
              <a:rPr lang="en-US" sz="2300" dirty="0" smtClean="0">
                <a:latin typeface="Calibri" panose="020F0502020204030204" pitchFamily="34" charset="0"/>
                <a:cs typeface="Calibri" panose="020F0502020204030204" pitchFamily="34" charset="0"/>
              </a:rPr>
              <a:t>Receipt inspection efforts have commenced</a:t>
            </a:r>
          </a:p>
          <a:p>
            <a:pPr lvl="2"/>
            <a:r>
              <a:rPr lang="en-US" sz="2300" dirty="0" smtClean="0">
                <a:latin typeface="Calibri" panose="020F0502020204030204" pitchFamily="34" charset="0"/>
                <a:cs typeface="Calibri" panose="020F0502020204030204" pitchFamily="34" charset="0"/>
              </a:rPr>
              <a:t>Assembly procedures in progress; Phase 1 complete.</a:t>
            </a:r>
          </a:p>
          <a:p>
            <a:pPr lvl="2"/>
            <a:r>
              <a:rPr lang="en-US" sz="2300" dirty="0" smtClean="0">
                <a:latin typeface="Calibri" panose="020F0502020204030204" pitchFamily="34" charset="0"/>
                <a:cs typeface="Calibri" panose="020F0502020204030204" pitchFamily="34" charset="0"/>
              </a:rPr>
              <a:t>Traveler system in place including reporting</a:t>
            </a:r>
          </a:p>
          <a:p>
            <a:pPr lvl="2"/>
            <a:r>
              <a:rPr lang="en-US" sz="2300" dirty="0" smtClean="0">
                <a:latin typeface="Calibri" panose="020F0502020204030204" pitchFamily="34" charset="0"/>
                <a:cs typeface="Calibri" panose="020F0502020204030204" pitchFamily="34" charset="0"/>
              </a:rPr>
              <a:t>Staff is ramping up</a:t>
            </a:r>
            <a:endParaRPr lang="en-US" sz="2300" dirty="0">
              <a:latin typeface="Calibri" panose="020F0502020204030204" pitchFamily="34" charset="0"/>
              <a:cs typeface="Calibri" panose="020F0502020204030204" pitchFamily="34" charset="0"/>
            </a:endParaRPr>
          </a:p>
          <a:p>
            <a:pPr lvl="1"/>
            <a:r>
              <a:rPr lang="en-US" sz="2300" dirty="0" smtClean="0">
                <a:latin typeface="Calibri" panose="020F0502020204030204" pitchFamily="34" charset="0"/>
                <a:cs typeface="Calibri" panose="020F0502020204030204" pitchFamily="34" charset="0"/>
              </a:rPr>
              <a:t>Currently completing CM Testing Facility</a:t>
            </a:r>
          </a:p>
          <a:p>
            <a:pPr lvl="1"/>
            <a:r>
              <a:rPr lang="en-US" sz="2300" dirty="0" smtClean="0">
                <a:latin typeface="Calibri" panose="020F0502020204030204" pitchFamily="34" charset="0"/>
                <a:cs typeface="Calibri" panose="020F0502020204030204" pitchFamily="34" charset="0"/>
              </a:rPr>
              <a:t>Production procurements are progressing well</a:t>
            </a:r>
          </a:p>
          <a:p>
            <a:pPr lvl="2"/>
            <a:r>
              <a:rPr lang="en-US" sz="2300" dirty="0" smtClean="0">
                <a:latin typeface="Calibri" panose="020F0502020204030204" pitchFamily="34" charset="0"/>
                <a:cs typeface="Calibri" panose="020F0502020204030204" pitchFamily="34" charset="0"/>
              </a:rPr>
              <a:t>All contracts placed; vendors have begun deliveries</a:t>
            </a:r>
          </a:p>
        </p:txBody>
      </p:sp>
      <p:sp>
        <p:nvSpPr>
          <p:cNvPr id="2" name="Rectangle 1"/>
          <p:cNvSpPr/>
          <p:nvPr/>
        </p:nvSpPr>
        <p:spPr>
          <a:xfrm>
            <a:off x="-229326" y="6017064"/>
            <a:ext cx="9144000" cy="461665"/>
          </a:xfrm>
          <a:prstGeom prst="rect">
            <a:avLst/>
          </a:prstGeom>
        </p:spPr>
        <p:txBody>
          <a:bodyPr wrap="square">
            <a:spAutoFit/>
          </a:bodyPr>
          <a:lstStyle/>
          <a:p>
            <a:pPr algn="ctr"/>
            <a:r>
              <a:rPr lang="en-US" sz="2400" b="1" dirty="0">
                <a:latin typeface="Calibri" panose="020F0502020204030204" pitchFamily="34" charset="0"/>
                <a:cs typeface="Calibri" panose="020F0502020204030204" pitchFamily="34" charset="0"/>
              </a:rPr>
              <a:t>JLAB is ready </a:t>
            </a:r>
            <a:r>
              <a:rPr lang="en-US" sz="2400" b="1" dirty="0" smtClean="0">
                <a:latin typeface="Calibri" panose="020F0502020204030204" pitchFamily="34" charset="0"/>
                <a:cs typeface="Calibri" panose="020F0502020204030204" pitchFamily="34" charset="0"/>
              </a:rPr>
              <a:t>to start  </a:t>
            </a:r>
            <a:r>
              <a:rPr lang="en-US" sz="2400" b="1" dirty="0" err="1" smtClean="0">
                <a:latin typeface="Calibri" panose="020F0502020204030204" pitchFamily="34" charset="0"/>
                <a:cs typeface="Calibri" panose="020F0502020204030204" pitchFamily="34" charset="0"/>
              </a:rPr>
              <a:t>Cryomodule</a:t>
            </a:r>
            <a:r>
              <a:rPr lang="en-US" sz="2400" b="1" dirty="0" smtClean="0">
                <a:latin typeface="Calibri" panose="020F0502020204030204" pitchFamily="34" charset="0"/>
                <a:cs typeface="Calibri" panose="020F0502020204030204" pitchFamily="34" charset="0"/>
              </a:rPr>
              <a:t> Production.</a:t>
            </a:r>
            <a:endParaRPr lang="en-US" sz="2400" b="1" dirty="0">
              <a:latin typeface="Calibri" panose="020F0502020204030204" pitchFamily="34" charset="0"/>
              <a:cs typeface="Calibri" panose="020F0502020204030204" pitchFamily="34" charset="0"/>
            </a:endParaRPr>
          </a:p>
        </p:txBody>
      </p:sp>
      <p:sp>
        <p:nvSpPr>
          <p:cNvPr id="6" name="Footer Placeholder 11"/>
          <p:cNvSpPr>
            <a:spLocks noGrp="1"/>
          </p:cNvSpPr>
          <p:nvPr>
            <p:ph type="ftr" sz="quarter" idx="13"/>
          </p:nvPr>
        </p:nvSpPr>
        <p:spPr>
          <a:xfrm>
            <a:off x="228600" y="6421580"/>
            <a:ext cx="4431328" cy="314326"/>
          </a:xfrm>
          <a:prstGeom prst="rect">
            <a:avLst/>
          </a:prstGeom>
        </p:spPr>
        <p:txBody>
          <a:bodyPr/>
          <a:lstStyle>
            <a:lvl1pPr algn="l">
              <a:defRPr sz="1100" b="0">
                <a:solidFill>
                  <a:schemeClr val="tx1"/>
                </a:solidFill>
              </a:defRPr>
            </a:lvl1pPr>
          </a:lstStyle>
          <a:p>
            <a:r>
              <a:rPr lang="en-US" dirty="0" smtClean="0">
                <a:solidFill>
                  <a:srgbClr val="000000"/>
                </a:solidFill>
              </a:rPr>
              <a:t>LCLS-II Production Readiness Review, 13-14 September, 2016</a:t>
            </a:r>
            <a:endParaRPr lang="en-US" dirty="0">
              <a:solidFill>
                <a:srgbClr val="000000"/>
              </a:solidFill>
            </a:endParaRPr>
          </a:p>
        </p:txBody>
      </p:sp>
    </p:spTree>
    <p:extLst>
      <p:ext uri="{BB962C8B-B14F-4D97-AF65-F5344CB8AC3E}">
        <p14:creationId xmlns:p14="http://schemas.microsoft.com/office/powerpoint/2010/main" val="39110217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 Up Slides</a:t>
            </a:r>
            <a:endParaRPr lang="en-US" dirty="0"/>
          </a:p>
        </p:txBody>
      </p:sp>
    </p:spTree>
    <p:extLst>
      <p:ext uri="{BB962C8B-B14F-4D97-AF65-F5344CB8AC3E}">
        <p14:creationId xmlns:p14="http://schemas.microsoft.com/office/powerpoint/2010/main" val="13604590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43</a:t>
            </a:fld>
            <a:endParaRPr lang="en-US" dirty="0"/>
          </a:p>
        </p:txBody>
      </p:sp>
      <p:sp>
        <p:nvSpPr>
          <p:cNvPr id="7" name="Title 6"/>
          <p:cNvSpPr>
            <a:spLocks noGrp="1"/>
          </p:cNvSpPr>
          <p:nvPr>
            <p:ph type="title"/>
          </p:nvPr>
        </p:nvSpPr>
        <p:spPr/>
        <p:txBody>
          <a:bodyPr/>
          <a:lstStyle/>
          <a:p>
            <a:r>
              <a:rPr lang="en-US" dirty="0" err="1"/>
              <a:t>JLab</a:t>
            </a:r>
            <a:r>
              <a:rPr lang="en-US" dirty="0"/>
              <a:t> Facilities Improvements: </a:t>
            </a:r>
            <a:br>
              <a:rPr lang="en-US" dirty="0"/>
            </a:br>
            <a:r>
              <a:rPr lang="en-US" dirty="0"/>
              <a:t>Clean Room </a:t>
            </a:r>
            <a:r>
              <a:rPr lang="en-US" dirty="0" smtClean="0"/>
              <a:t>Modifications Completed</a:t>
            </a:r>
            <a:endParaRPr lang="en-US" dirty="0"/>
          </a:p>
        </p:txBody>
      </p:sp>
      <p:sp>
        <p:nvSpPr>
          <p:cNvPr id="8" name="Content Placeholder 7"/>
          <p:cNvSpPr>
            <a:spLocks noGrp="1"/>
          </p:cNvSpPr>
          <p:nvPr>
            <p:ph sz="quarter" idx="14"/>
          </p:nvPr>
        </p:nvSpPr>
        <p:spPr/>
        <p:txBody>
          <a:bodyPr>
            <a:normAutofit fontScale="92500" lnSpcReduction="10000"/>
          </a:bodyPr>
          <a:lstStyle/>
          <a:p>
            <a:r>
              <a:rPr lang="en-US" sz="2800" b="1" dirty="0" smtClean="0">
                <a:solidFill>
                  <a:srgbClr val="0070C0"/>
                </a:solidFill>
              </a:rPr>
              <a:t>General</a:t>
            </a:r>
          </a:p>
          <a:p>
            <a:pPr marL="342900" indent="-342900">
              <a:buFont typeface="Arial" panose="020B0604020202020204" pitchFamily="34" charset="0"/>
              <a:buChar char="•"/>
            </a:pPr>
            <a:r>
              <a:rPr lang="en-US" dirty="0" smtClean="0"/>
              <a:t>100% ULPA coverage</a:t>
            </a:r>
          </a:p>
          <a:p>
            <a:pPr marL="342900" indent="-342900">
              <a:buFont typeface="Arial" panose="020B0604020202020204" pitchFamily="34" charset="0"/>
              <a:buChar char="•"/>
            </a:pPr>
            <a:r>
              <a:rPr lang="en-US" dirty="0" smtClean="0"/>
              <a:t>Laminar flow, 100% perforated RMF,  side wall  return</a:t>
            </a:r>
          </a:p>
          <a:p>
            <a:pPr marL="342900" indent="-342900">
              <a:buFont typeface="Arial" panose="020B0604020202020204" pitchFamily="34" charset="0"/>
              <a:buChar char="•"/>
            </a:pPr>
            <a:r>
              <a:rPr lang="en-US" dirty="0" smtClean="0"/>
              <a:t>Bulk headed HPR and other process tools</a:t>
            </a:r>
          </a:p>
          <a:p>
            <a:r>
              <a:rPr lang="en-US" sz="2800" b="1" dirty="0" smtClean="0">
                <a:solidFill>
                  <a:srgbClr val="0070C0"/>
                </a:solidFill>
              </a:rPr>
              <a:t>LCLS  II</a:t>
            </a:r>
          </a:p>
          <a:p>
            <a:pPr marL="342900" indent="-342900">
              <a:buFont typeface="Arial" pitchFamily="34" charset="0"/>
              <a:buChar char="•"/>
            </a:pPr>
            <a:r>
              <a:rPr lang="en-US" dirty="0" smtClean="0"/>
              <a:t>Dedicated, segregated area for string assembly </a:t>
            </a:r>
          </a:p>
          <a:p>
            <a:pPr marL="800100" lvl="1" indent="-342900"/>
            <a:r>
              <a:rPr lang="en-US" dirty="0" smtClean="0"/>
              <a:t>About 1800 </a:t>
            </a:r>
            <a:r>
              <a:rPr lang="en-US" dirty="0" err="1" smtClean="0"/>
              <a:t>sq.ft</a:t>
            </a:r>
            <a:r>
              <a:rPr lang="en-US" dirty="0" smtClean="0"/>
              <a:t>. (majority of open clean room area)</a:t>
            </a:r>
          </a:p>
          <a:p>
            <a:pPr marL="800100" lvl="1" indent="-342900"/>
            <a:r>
              <a:rPr lang="en-US" dirty="0" smtClean="0"/>
              <a:t>Clean room curtains used for segregation</a:t>
            </a:r>
          </a:p>
          <a:p>
            <a:pPr marL="800100" lvl="1" indent="-342900"/>
            <a:r>
              <a:rPr lang="en-US" dirty="0" smtClean="0"/>
              <a:t>Compartments for cavity staging, component staging, coupler prep and parts blow down</a:t>
            </a:r>
          </a:p>
          <a:p>
            <a:pPr marL="342900" indent="-342900">
              <a:buFont typeface="Arial" pitchFamily="34" charset="0"/>
              <a:buChar char="•"/>
            </a:pPr>
            <a:r>
              <a:rPr lang="en-US" dirty="0" smtClean="0"/>
              <a:t>Adjacent to roll-up air lock door for  string roll-out</a:t>
            </a:r>
          </a:p>
          <a:p>
            <a:pPr marL="342900" indent="-342900">
              <a:buFont typeface="Arial" pitchFamily="34" charset="0"/>
              <a:buChar char="•"/>
            </a:pPr>
            <a:r>
              <a:rPr lang="en-US" dirty="0" smtClean="0"/>
              <a:t>Configuration specific to </a:t>
            </a:r>
            <a:r>
              <a:rPr lang="en-US" dirty="0" err="1" smtClean="0"/>
              <a:t>JLab</a:t>
            </a:r>
            <a:endParaRPr lang="en-US" dirty="0"/>
          </a:p>
          <a:p>
            <a:pPr marL="342900" indent="-342900">
              <a:buFont typeface="Arial" pitchFamily="34" charset="0"/>
              <a:buChar char="•"/>
            </a:pPr>
            <a:endParaRPr lang="en-US" dirty="0"/>
          </a:p>
        </p:txBody>
      </p:sp>
      <p:sp>
        <p:nvSpPr>
          <p:cNvPr id="3" name="Footer Placeholder 2"/>
          <p:cNvSpPr>
            <a:spLocks noGrp="1"/>
          </p:cNvSpPr>
          <p:nvPr>
            <p:ph type="ftr" sz="quarter" idx="13"/>
          </p:nvPr>
        </p:nvSpPr>
        <p:spPr/>
        <p:txBody>
          <a:bodyPr/>
          <a:lstStyle/>
          <a:p>
            <a:r>
              <a:rPr lang="en-US" smtClean="0"/>
              <a:t>FAC Review, October 13-15, 2015</a:t>
            </a:r>
            <a:endParaRPr lang="en-US" dirty="0"/>
          </a:p>
        </p:txBody>
      </p:sp>
    </p:spTree>
    <p:extLst>
      <p:ext uri="{BB962C8B-B14F-4D97-AF65-F5344CB8AC3E}">
        <p14:creationId xmlns:p14="http://schemas.microsoft.com/office/powerpoint/2010/main" val="37761401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5BD36294-2849-48A8-8531-5354CF3095D2}" type="slidenum">
              <a:rPr lang="en-US" smtClean="0">
                <a:solidFill>
                  <a:srgbClr val="000000"/>
                </a:solidFill>
              </a:rPr>
              <a:pPr/>
              <a:t>44</a:t>
            </a:fld>
            <a:endParaRPr lang="en-US" dirty="0">
              <a:solidFill>
                <a:srgbClr val="000000"/>
              </a:solidFill>
            </a:endParaRPr>
          </a:p>
        </p:txBody>
      </p:sp>
      <p:sp>
        <p:nvSpPr>
          <p:cNvPr id="2" name="Title 1"/>
          <p:cNvSpPr>
            <a:spLocks noGrp="1"/>
          </p:cNvSpPr>
          <p:nvPr>
            <p:ph type="title"/>
          </p:nvPr>
        </p:nvSpPr>
        <p:spPr/>
        <p:txBody>
          <a:bodyPr/>
          <a:lstStyle/>
          <a:p>
            <a:r>
              <a:rPr lang="en-US" sz="3600" dirty="0" err="1" smtClean="0"/>
              <a:t>JLab</a:t>
            </a:r>
            <a:r>
              <a:rPr lang="en-US" sz="3600" dirty="0" smtClean="0"/>
              <a:t> Cavity Vertical Test</a:t>
            </a:r>
            <a:endParaRPr lang="en-US" sz="3600" dirty="0"/>
          </a:p>
        </p:txBody>
      </p:sp>
      <p:sp>
        <p:nvSpPr>
          <p:cNvPr id="3" name="Content Placeholder 2"/>
          <p:cNvSpPr>
            <a:spLocks noGrp="1"/>
          </p:cNvSpPr>
          <p:nvPr>
            <p:ph sz="quarter" idx="14"/>
          </p:nvPr>
        </p:nvSpPr>
        <p:spPr>
          <a:prstGeom prst="rect">
            <a:avLst/>
          </a:prstGeom>
        </p:spPr>
        <p:txBody>
          <a:bodyPr>
            <a:normAutofit fontScale="92500"/>
          </a:bodyPr>
          <a:lstStyle/>
          <a:p>
            <a:r>
              <a:rPr lang="en-US" dirty="0" smtClean="0"/>
              <a:t>Vertical qualification testing</a:t>
            </a:r>
          </a:p>
          <a:p>
            <a:pPr lvl="1"/>
            <a:r>
              <a:rPr lang="en-US" dirty="0" smtClean="0">
                <a:solidFill>
                  <a:srgbClr val="FF0000"/>
                </a:solidFill>
              </a:rPr>
              <a:t>Continuous pumping during vertical test</a:t>
            </a:r>
            <a:r>
              <a:rPr lang="en-US" dirty="0" smtClean="0"/>
              <a:t> – standard at </a:t>
            </a:r>
            <a:r>
              <a:rPr lang="en-US" dirty="0" err="1" smtClean="0"/>
              <a:t>Jlab</a:t>
            </a:r>
            <a:endParaRPr lang="en-US" dirty="0" smtClean="0"/>
          </a:p>
          <a:p>
            <a:pPr lvl="1"/>
            <a:r>
              <a:rPr lang="en-US" dirty="0" smtClean="0"/>
              <a:t>Dedicated </a:t>
            </a:r>
            <a:r>
              <a:rPr lang="en-US" dirty="0" err="1" smtClean="0"/>
              <a:t>dewars</a:t>
            </a:r>
            <a:r>
              <a:rPr lang="en-US" dirty="0" smtClean="0"/>
              <a:t> (7&amp;8) for LCLS II</a:t>
            </a:r>
          </a:p>
          <a:p>
            <a:pPr lvl="2"/>
            <a:r>
              <a:rPr lang="en-US" dirty="0" smtClean="0"/>
              <a:t>Low magnetic field, controlled with compensation coils</a:t>
            </a:r>
          </a:p>
          <a:p>
            <a:pPr lvl="2"/>
            <a:r>
              <a:rPr lang="en-US" dirty="0" smtClean="0"/>
              <a:t>4 dedicated test inserts (identical configuration) equipped with pump systems</a:t>
            </a:r>
          </a:p>
          <a:p>
            <a:pPr lvl="2"/>
            <a:r>
              <a:rPr lang="en-US" dirty="0" smtClean="0"/>
              <a:t>Additional </a:t>
            </a:r>
            <a:r>
              <a:rPr lang="en-US" dirty="0" err="1" smtClean="0"/>
              <a:t>dewars</a:t>
            </a:r>
            <a:r>
              <a:rPr lang="en-US" dirty="0" smtClean="0"/>
              <a:t> with compensation coils available as needed</a:t>
            </a:r>
          </a:p>
        </p:txBody>
      </p:sp>
      <p:pic>
        <p:nvPicPr>
          <p:cNvPr id="1026" name="Picture 2" descr="M:\asd\asddata\CavityTuning\L2PRO\Cavity_Assembly_Pics\20150702_094438.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951753" y="1581671"/>
            <a:ext cx="3232562" cy="4310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9085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49973" y="6130864"/>
            <a:ext cx="1181969" cy="651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3"/>
          <p:cNvPicPr>
            <a:picLocks noGrp="1" noChangeAspect="1" noChangeArrowheads="1"/>
          </p:cNvPicPr>
          <p:nvPr>
            <p:ph idx="4294967295"/>
          </p:nvPr>
        </p:nvPicPr>
        <p:blipFill>
          <a:blip r:embed="rId4" cstate="screen">
            <a:extLst>
              <a:ext uri="{28A0092B-C50C-407E-A947-70E740481C1C}">
                <a14:useLocalDpi xmlns:a14="http://schemas.microsoft.com/office/drawing/2010/main"/>
              </a:ext>
            </a:extLst>
          </a:blip>
          <a:srcRect/>
          <a:stretch>
            <a:fillRect/>
          </a:stretch>
        </p:blipFill>
        <p:spPr bwMode="auto">
          <a:xfrm>
            <a:off x="6395740" y="4729769"/>
            <a:ext cx="2693461" cy="790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4" name="Rectangle 2"/>
          <p:cNvSpPr>
            <a:spLocks noGrp="1" noChangeArrowheads="1"/>
          </p:cNvSpPr>
          <p:nvPr>
            <p:ph type="title"/>
          </p:nvPr>
        </p:nvSpPr>
        <p:spPr>
          <a:xfrm>
            <a:off x="44465" y="-15814"/>
            <a:ext cx="8977995" cy="838200"/>
          </a:xfrm>
        </p:spPr>
        <p:txBody>
          <a:bodyPr>
            <a:normAutofit/>
          </a:bodyPr>
          <a:lstStyle/>
          <a:p>
            <a:r>
              <a:rPr lang="en-US" sz="2800" dirty="0" smtClean="0"/>
              <a:t>LCLS-II Cavity/</a:t>
            </a:r>
            <a:r>
              <a:rPr lang="en-US" sz="2800" dirty="0" err="1" smtClean="0"/>
              <a:t>Cryomodule</a:t>
            </a:r>
            <a:r>
              <a:rPr lang="en-US" sz="2800" dirty="0" smtClean="0"/>
              <a:t> </a:t>
            </a:r>
            <a:r>
              <a:rPr lang="en-US" sz="2800" dirty="0"/>
              <a:t>Process </a:t>
            </a:r>
            <a:r>
              <a:rPr lang="en-US" sz="2800" dirty="0" smtClean="0"/>
              <a:t>at </a:t>
            </a:r>
            <a:r>
              <a:rPr lang="en-US" sz="2800" dirty="0" err="1" smtClean="0"/>
              <a:t>JLab</a:t>
            </a:r>
            <a:endParaRPr lang="en-US" sz="2800" b="0" i="1" dirty="0" smtClean="0">
              <a:solidFill>
                <a:srgbClr val="FF0000"/>
              </a:solidFill>
            </a:endParaRPr>
          </a:p>
        </p:txBody>
      </p:sp>
      <p:sp>
        <p:nvSpPr>
          <p:cNvPr id="89" name="TextBox 88"/>
          <p:cNvSpPr txBox="1"/>
          <p:nvPr/>
        </p:nvSpPr>
        <p:spPr bwMode="auto">
          <a:xfrm>
            <a:off x="6383507" y="3575559"/>
            <a:ext cx="2697926" cy="800219"/>
          </a:xfrm>
          <a:prstGeom prst="rect">
            <a:avLst/>
          </a:prstGeom>
          <a:solidFill>
            <a:schemeClr val="tx1"/>
          </a:solidFill>
          <a:ln>
            <a:solidFill>
              <a:schemeClr val="tx1"/>
            </a:solidFill>
          </a:ln>
        </p:spPr>
        <p:txBody>
          <a:bodyPr wrap="square">
            <a:spAutoFit/>
          </a:bodyPr>
          <a:lstStyle/>
          <a:p>
            <a:pPr marL="342900" indent="-342900" fontAlgn="base">
              <a:spcBef>
                <a:spcPct val="0"/>
              </a:spcBef>
              <a:spcAft>
                <a:spcPct val="0"/>
              </a:spcAft>
              <a:defRPr/>
            </a:pPr>
            <a:r>
              <a:rPr lang="en-US" sz="1400" dirty="0" smtClean="0">
                <a:solidFill>
                  <a:prstClr val="white">
                    <a:lumMod val="95000"/>
                  </a:prstClr>
                </a:solidFill>
                <a:ea typeface="ＭＳ Ｐゴシック" pitchFamily="-110" charset="-128"/>
              </a:rPr>
              <a:t>Commissioning at SLAC </a:t>
            </a:r>
            <a:endParaRPr lang="en-US" sz="1400" dirty="0">
              <a:solidFill>
                <a:prstClr val="white">
                  <a:lumMod val="95000"/>
                </a:prstClr>
              </a:solidFill>
              <a:ea typeface="ＭＳ Ｐゴシック" pitchFamily="-110" charset="-128"/>
            </a:endParaRPr>
          </a:p>
          <a:p>
            <a:pPr marL="91440" fontAlgn="base">
              <a:spcBef>
                <a:spcPct val="0"/>
              </a:spcBef>
              <a:spcAft>
                <a:spcPct val="0"/>
              </a:spcAft>
              <a:defRPr/>
            </a:pPr>
            <a:r>
              <a:rPr lang="en-US" sz="800" dirty="0" smtClean="0">
                <a:solidFill>
                  <a:prstClr val="white">
                    <a:lumMod val="95000"/>
                  </a:prstClr>
                </a:solidFill>
                <a:ea typeface="ＭＳ Ｐゴシック" pitchFamily="-110" charset="-128"/>
              </a:rPr>
              <a:t>Install Cryomodules in Accelerator, cool </a:t>
            </a:r>
            <a:r>
              <a:rPr lang="en-US" sz="800" dirty="0">
                <a:solidFill>
                  <a:prstClr val="white">
                    <a:lumMod val="95000"/>
                  </a:prstClr>
                </a:solidFill>
                <a:ea typeface="ＭＳ Ｐゴシック" pitchFamily="-110" charset="-128"/>
              </a:rPr>
              <a:t>to </a:t>
            </a:r>
            <a:r>
              <a:rPr lang="en-US" sz="800" dirty="0" smtClean="0">
                <a:solidFill>
                  <a:prstClr val="white">
                    <a:lumMod val="95000"/>
                  </a:prstClr>
                </a:solidFill>
                <a:ea typeface="ＭＳ Ｐゴシック" pitchFamily="-110" charset="-128"/>
              </a:rPr>
              <a:t>2 K</a:t>
            </a:r>
          </a:p>
          <a:p>
            <a:pPr marL="262890" indent="-171450" fontAlgn="base">
              <a:spcBef>
                <a:spcPct val="0"/>
              </a:spcBef>
              <a:spcAft>
                <a:spcPct val="0"/>
              </a:spcAft>
              <a:buFont typeface="Wingdings" panose="05000000000000000000" pitchFamily="2" charset="2"/>
              <a:buChar char="ü"/>
              <a:defRPr/>
            </a:pPr>
            <a:r>
              <a:rPr lang="en-US" sz="800" dirty="0" smtClean="0">
                <a:solidFill>
                  <a:prstClr val="white">
                    <a:lumMod val="95000"/>
                  </a:prstClr>
                </a:solidFill>
                <a:ea typeface="ＭＳ Ｐゴシック" pitchFamily="-110" charset="-128"/>
              </a:rPr>
              <a:t>Weld  &amp; certify leak tight , pressure test </a:t>
            </a:r>
          </a:p>
          <a:p>
            <a:pPr marL="262890" indent="-171450" fontAlgn="base">
              <a:spcBef>
                <a:spcPct val="0"/>
              </a:spcBef>
              <a:spcAft>
                <a:spcPct val="0"/>
              </a:spcAft>
              <a:buFont typeface="Wingdings" panose="05000000000000000000" pitchFamily="2" charset="2"/>
              <a:buChar char="ü"/>
              <a:defRPr/>
            </a:pPr>
            <a:r>
              <a:rPr lang="en-US" sz="800" dirty="0" smtClean="0">
                <a:solidFill>
                  <a:prstClr val="white">
                    <a:lumMod val="95000"/>
                  </a:prstClr>
                </a:solidFill>
                <a:ea typeface="ＭＳ Ｐゴシック" pitchFamily="-110" charset="-128"/>
              </a:rPr>
              <a:t>check Controls,</a:t>
            </a:r>
          </a:p>
          <a:p>
            <a:pPr marL="262890" indent="-171450" fontAlgn="base">
              <a:spcBef>
                <a:spcPct val="0"/>
              </a:spcBef>
              <a:spcAft>
                <a:spcPct val="0"/>
              </a:spcAft>
              <a:buFont typeface="Wingdings" panose="05000000000000000000" pitchFamily="2" charset="2"/>
              <a:buChar char="ü"/>
              <a:defRPr/>
            </a:pPr>
            <a:r>
              <a:rPr lang="en-US" sz="800" dirty="0" smtClean="0">
                <a:solidFill>
                  <a:prstClr val="white">
                    <a:lumMod val="95000"/>
                  </a:prstClr>
                </a:solidFill>
                <a:ea typeface="ＭＳ Ｐゴシック" pitchFamily="-110" charset="-128"/>
              </a:rPr>
              <a:t>Gradient </a:t>
            </a:r>
            <a:r>
              <a:rPr lang="en-US" sz="800" dirty="0">
                <a:solidFill>
                  <a:prstClr val="white">
                    <a:lumMod val="95000"/>
                  </a:prstClr>
                </a:solidFill>
                <a:ea typeface="ＭＳ Ｐゴシック" pitchFamily="-110" charset="-128"/>
              </a:rPr>
              <a:t>&amp; Dynamic Heat Load - Q</a:t>
            </a:r>
            <a:r>
              <a:rPr lang="en-US" sz="800" baseline="-25000" dirty="0">
                <a:solidFill>
                  <a:prstClr val="white">
                    <a:lumMod val="95000"/>
                  </a:prstClr>
                </a:solidFill>
                <a:ea typeface="ＭＳ Ｐゴシック" pitchFamily="-110" charset="-128"/>
              </a:rPr>
              <a:t>o</a:t>
            </a:r>
          </a:p>
        </p:txBody>
      </p:sp>
      <p:pic>
        <p:nvPicPr>
          <p:cNvPr id="13347" name="Picture 38" descr="answers,cartoons,door keys,households,keys,people,persons,resolutions,Screen Beans®,skeleton keys,solution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601823" y="4384776"/>
            <a:ext cx="314325" cy="314325"/>
          </a:xfrm>
          <a:prstGeom prst="rect">
            <a:avLst/>
          </a:prstGeom>
          <a:noFill/>
          <a:ln w="9525">
            <a:noFill/>
            <a:miter lim="800000"/>
            <a:headEnd/>
            <a:tailEnd/>
          </a:ln>
        </p:spPr>
      </p:pic>
      <p:sp>
        <p:nvSpPr>
          <p:cNvPr id="5" name="TextBox 4"/>
          <p:cNvSpPr txBox="1"/>
          <p:nvPr/>
        </p:nvSpPr>
        <p:spPr>
          <a:xfrm>
            <a:off x="90983" y="1030518"/>
            <a:ext cx="1953177" cy="646331"/>
          </a:xfrm>
          <a:prstGeom prst="rect">
            <a:avLst/>
          </a:prstGeom>
          <a:noFill/>
        </p:spPr>
        <p:txBody>
          <a:bodyPr wrap="square" rtlCol="0">
            <a:spAutoFit/>
          </a:bodyPr>
          <a:lstStyle/>
          <a:p>
            <a:pPr fontAlgn="base">
              <a:spcBef>
                <a:spcPct val="0"/>
              </a:spcBef>
              <a:spcAft>
                <a:spcPct val="0"/>
              </a:spcAft>
            </a:pPr>
            <a:r>
              <a:rPr lang="en-US" b="1" i="1" dirty="0" smtClean="0">
                <a:solidFill>
                  <a:srgbClr val="C00000"/>
                </a:solidFill>
                <a:ea typeface="ＭＳ Ｐゴシック" pitchFamily="-110" charset="-128"/>
              </a:rPr>
              <a:t>Supplier </a:t>
            </a:r>
          </a:p>
          <a:p>
            <a:pPr fontAlgn="base">
              <a:spcBef>
                <a:spcPct val="0"/>
              </a:spcBef>
              <a:spcAft>
                <a:spcPct val="0"/>
              </a:spcAft>
            </a:pPr>
            <a:r>
              <a:rPr lang="en-US" b="1" i="1" dirty="0">
                <a:solidFill>
                  <a:srgbClr val="C00000"/>
                </a:solidFill>
                <a:ea typeface="ＭＳ Ｐゴシック" pitchFamily="-110" charset="-128"/>
              </a:rPr>
              <a:t> </a:t>
            </a:r>
            <a:r>
              <a:rPr lang="en-US" b="1" i="1" dirty="0" smtClean="0">
                <a:solidFill>
                  <a:srgbClr val="C00000"/>
                </a:solidFill>
                <a:ea typeface="ＭＳ Ｐゴシック" pitchFamily="-110" charset="-128"/>
              </a:rPr>
              <a:t>     Partners </a:t>
            </a:r>
            <a:endParaRPr lang="en-US" b="1" i="1" dirty="0">
              <a:solidFill>
                <a:srgbClr val="C00000"/>
              </a:solidFill>
              <a:ea typeface="ＭＳ Ｐゴシック" pitchFamily="-110" charset="-128"/>
            </a:endParaRPr>
          </a:p>
        </p:txBody>
      </p:sp>
      <p:sp>
        <p:nvSpPr>
          <p:cNvPr id="8" name="Bent Arrow 7"/>
          <p:cNvSpPr/>
          <p:nvPr/>
        </p:nvSpPr>
        <p:spPr bwMode="auto">
          <a:xfrm>
            <a:off x="1771235" y="1058461"/>
            <a:ext cx="997529" cy="547482"/>
          </a:xfrm>
          <a:prstGeom prst="bentArrow">
            <a:avLst>
              <a:gd name="adj1" fmla="val 25000"/>
              <a:gd name="adj2" fmla="val 30266"/>
              <a:gd name="adj3" fmla="val 25000"/>
              <a:gd name="adj4" fmla="val 43750"/>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smtClean="0">
              <a:solidFill>
                <a:srgbClr val="000000"/>
              </a:solidFill>
              <a:latin typeface="Times" pitchFamily="18" charset="0"/>
              <a:ea typeface="ＭＳ Ｐゴシック" pitchFamily="-110" charset="-128"/>
            </a:endParaRPr>
          </a:p>
        </p:txBody>
      </p:sp>
      <p:sp>
        <p:nvSpPr>
          <p:cNvPr id="10" name="Bent Arrow 9"/>
          <p:cNvSpPr/>
          <p:nvPr/>
        </p:nvSpPr>
        <p:spPr bwMode="auto">
          <a:xfrm rot="16200000" flipV="1">
            <a:off x="6454976" y="5471986"/>
            <a:ext cx="974669" cy="1106878"/>
          </a:xfrm>
          <a:prstGeom prst="bentArrow">
            <a:avLst>
              <a:gd name="adj1" fmla="val 25000"/>
              <a:gd name="adj2" fmla="val 25585"/>
              <a:gd name="adj3" fmla="val 25000"/>
              <a:gd name="adj4" fmla="val 43750"/>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smtClean="0">
              <a:solidFill>
                <a:srgbClr val="000000"/>
              </a:solidFill>
              <a:latin typeface="Times" pitchFamily="18" charset="0"/>
              <a:ea typeface="ＭＳ Ｐゴシック" pitchFamily="-110" charset="-128"/>
            </a:endParaRPr>
          </a:p>
        </p:txBody>
      </p:sp>
      <p:pic>
        <p:nvPicPr>
          <p:cNvPr id="74" name="Picture 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81620" y="5999540"/>
            <a:ext cx="975734" cy="637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833656" y="5555299"/>
            <a:ext cx="1247777" cy="845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8" name="TextBox 77"/>
          <p:cNvSpPr txBox="1"/>
          <p:nvPr/>
        </p:nvSpPr>
        <p:spPr>
          <a:xfrm>
            <a:off x="6322401" y="5244078"/>
            <a:ext cx="1208985" cy="184666"/>
          </a:xfrm>
          <a:prstGeom prst="rect">
            <a:avLst/>
          </a:prstGeom>
          <a:noFill/>
        </p:spPr>
        <p:txBody>
          <a:bodyPr wrap="none" rtlCol="0">
            <a:spAutoFit/>
          </a:bodyPr>
          <a:lstStyle/>
          <a:p>
            <a:pPr fontAlgn="base">
              <a:spcBef>
                <a:spcPct val="0"/>
              </a:spcBef>
              <a:spcAft>
                <a:spcPct val="0"/>
              </a:spcAft>
            </a:pPr>
            <a:r>
              <a:rPr lang="en-US" sz="600" dirty="0" smtClean="0">
                <a:solidFill>
                  <a:srgbClr val="000000"/>
                </a:solidFill>
                <a:ea typeface="ＭＳ Ｐゴシック" pitchFamily="-110" charset="-128"/>
              </a:rPr>
              <a:t>LCLS-II 1.3 GHz Cryomodule </a:t>
            </a:r>
            <a:endParaRPr lang="en-US" sz="600" dirty="0">
              <a:solidFill>
                <a:srgbClr val="000000"/>
              </a:solidFill>
              <a:ea typeface="ＭＳ Ｐゴシック" pitchFamily="-110" charset="-128"/>
            </a:endParaRPr>
          </a:p>
        </p:txBody>
      </p:sp>
      <p:sp>
        <p:nvSpPr>
          <p:cNvPr id="54" name="Up Arrow 66"/>
          <p:cNvSpPr>
            <a:spLocks noChangeArrowheads="1"/>
          </p:cNvSpPr>
          <p:nvPr/>
        </p:nvSpPr>
        <p:spPr bwMode="auto">
          <a:xfrm rot="10800000" flipV="1">
            <a:off x="6885580" y="4470500"/>
            <a:ext cx="722735" cy="228600"/>
          </a:xfrm>
          <a:prstGeom prst="upArrow">
            <a:avLst>
              <a:gd name="adj1" fmla="val 50000"/>
              <a:gd name="adj2" fmla="val 50000"/>
            </a:avLst>
          </a:prstGeom>
          <a:solidFill>
            <a:schemeClr val="accent2"/>
          </a:solidFill>
          <a:ln w="9525" algn="ctr">
            <a:solidFill>
              <a:schemeClr val="tx1"/>
            </a:solidFill>
            <a:round/>
            <a:headEnd/>
            <a:tailEnd/>
          </a:ln>
        </p:spPr>
        <p:txBody>
          <a:bodyPr/>
          <a:lstStyle/>
          <a:p>
            <a:pPr eaLnBrk="0" fontAlgn="base" hangingPunct="0">
              <a:spcBef>
                <a:spcPct val="0"/>
              </a:spcBef>
              <a:spcAft>
                <a:spcPct val="0"/>
              </a:spcAft>
            </a:pPr>
            <a:endParaRPr lang="en-US" sz="2400" dirty="0">
              <a:solidFill>
                <a:srgbClr val="000000"/>
              </a:solidFill>
              <a:latin typeface="Times" pitchFamily="18" charset="0"/>
              <a:ea typeface="ＭＳ Ｐゴシック" pitchFamily="-110" charset="-128"/>
            </a:endParaRPr>
          </a:p>
        </p:txBody>
      </p:sp>
      <p:grpSp>
        <p:nvGrpSpPr>
          <p:cNvPr id="20" name="Group 19"/>
          <p:cNvGrpSpPr/>
          <p:nvPr/>
        </p:nvGrpSpPr>
        <p:grpSpPr>
          <a:xfrm>
            <a:off x="6388872" y="1452347"/>
            <a:ext cx="1633695" cy="2059559"/>
            <a:chOff x="6388871" y="1058461"/>
            <a:chExt cx="1633695" cy="2223522"/>
          </a:xfrm>
        </p:grpSpPr>
        <p:pic>
          <p:nvPicPr>
            <p:cNvPr id="1026"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388871" y="1058461"/>
              <a:ext cx="1633695" cy="2223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6388872" y="3066539"/>
              <a:ext cx="1573310" cy="184666"/>
            </a:xfrm>
            <a:prstGeom prst="rect">
              <a:avLst/>
            </a:prstGeom>
          </p:spPr>
          <p:txBody>
            <a:bodyPr wrap="square">
              <a:spAutoFit/>
            </a:bodyPr>
            <a:lstStyle/>
            <a:p>
              <a:pPr fontAlgn="base">
                <a:spcBef>
                  <a:spcPct val="0"/>
                </a:spcBef>
                <a:spcAft>
                  <a:spcPct val="0"/>
                </a:spcAft>
              </a:pPr>
              <a:r>
                <a:rPr lang="en-US" sz="600" dirty="0" smtClean="0">
                  <a:solidFill>
                    <a:srgbClr val="000000"/>
                  </a:solidFill>
                  <a:ea typeface="ＭＳ Ｐゴシック" pitchFamily="-110" charset="-128"/>
                </a:rPr>
                <a:t>Courtesy Chi-Chang </a:t>
              </a:r>
              <a:r>
                <a:rPr lang="en-US" sz="600" dirty="0">
                  <a:solidFill>
                    <a:srgbClr val="000000"/>
                  </a:solidFill>
                  <a:ea typeface="ＭＳ Ｐゴシック" pitchFamily="-110" charset="-128"/>
                </a:rPr>
                <a:t>Kao, SLAC </a:t>
              </a:r>
            </a:p>
          </p:txBody>
        </p:sp>
      </p:grpSp>
      <p:grpSp>
        <p:nvGrpSpPr>
          <p:cNvPr id="35" name="Group 34"/>
          <p:cNvGrpSpPr/>
          <p:nvPr/>
        </p:nvGrpSpPr>
        <p:grpSpPr>
          <a:xfrm>
            <a:off x="2912912" y="1110647"/>
            <a:ext cx="3321169" cy="5610827"/>
            <a:chOff x="2881223" y="656935"/>
            <a:chExt cx="3321169" cy="6064540"/>
          </a:xfrm>
        </p:grpSpPr>
        <p:sp>
          <p:nvSpPr>
            <p:cNvPr id="37" name="Flowchart: Process 36"/>
            <p:cNvSpPr/>
            <p:nvPr/>
          </p:nvSpPr>
          <p:spPr bwMode="auto">
            <a:xfrm>
              <a:off x="2881223" y="656935"/>
              <a:ext cx="3321169" cy="6064540"/>
            </a:xfrm>
            <a:prstGeom prst="flowChartProcess">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latin typeface="Times" pitchFamily="18" charset="0"/>
                <a:ea typeface="ＭＳ Ｐゴシック" pitchFamily="-110" charset="-128"/>
              </a:endParaRPr>
            </a:p>
          </p:txBody>
        </p:sp>
        <p:sp>
          <p:nvSpPr>
            <p:cNvPr id="38" name="TextBox 37"/>
            <p:cNvSpPr txBox="1"/>
            <p:nvPr/>
          </p:nvSpPr>
          <p:spPr>
            <a:xfrm>
              <a:off x="3349692" y="656935"/>
              <a:ext cx="2396941" cy="369332"/>
            </a:xfrm>
            <a:prstGeom prst="rect">
              <a:avLst/>
            </a:prstGeom>
            <a:noFill/>
          </p:spPr>
          <p:txBody>
            <a:bodyPr wrap="none" rtlCol="0">
              <a:spAutoFit/>
            </a:bodyPr>
            <a:lstStyle/>
            <a:p>
              <a:pPr fontAlgn="base">
                <a:spcBef>
                  <a:spcPct val="0"/>
                </a:spcBef>
                <a:spcAft>
                  <a:spcPct val="0"/>
                </a:spcAft>
              </a:pPr>
              <a:r>
                <a:rPr lang="en-US" b="1" i="1" dirty="0" smtClean="0">
                  <a:solidFill>
                    <a:srgbClr val="C00000"/>
                  </a:solidFill>
                  <a:ea typeface="ＭＳ Ｐゴシック" pitchFamily="-110" charset="-128"/>
                </a:rPr>
                <a:t>JLAB SRF Facility </a:t>
              </a:r>
              <a:endParaRPr lang="en-US" b="1" i="1" dirty="0">
                <a:solidFill>
                  <a:srgbClr val="C00000"/>
                </a:solidFill>
                <a:ea typeface="ＭＳ Ｐゴシック" pitchFamily="-110" charset="-128"/>
              </a:endParaRPr>
            </a:p>
          </p:txBody>
        </p:sp>
        <p:sp>
          <p:nvSpPr>
            <p:cNvPr id="42" name="TextBox 41"/>
            <p:cNvSpPr txBox="1"/>
            <p:nvPr/>
          </p:nvSpPr>
          <p:spPr bwMode="auto">
            <a:xfrm>
              <a:off x="2959847" y="2465081"/>
              <a:ext cx="3161208" cy="430887"/>
            </a:xfrm>
            <a:prstGeom prst="rect">
              <a:avLst/>
            </a:prstGeom>
            <a:solidFill>
              <a:srgbClr val="7030A0"/>
            </a:solidFill>
            <a:ln>
              <a:solidFill>
                <a:schemeClr val="tx1"/>
              </a:solidFill>
            </a:ln>
          </p:spPr>
          <p:txBody>
            <a:bodyPr wrap="square">
              <a:spAutoFit/>
            </a:bodyPr>
            <a:lstStyle/>
            <a:p>
              <a:pPr fontAlgn="base">
                <a:spcBef>
                  <a:spcPct val="0"/>
                </a:spcBef>
                <a:spcAft>
                  <a:spcPct val="0"/>
                </a:spcAft>
                <a:defRPr/>
              </a:pPr>
              <a:r>
                <a:rPr lang="en-US" sz="1400" dirty="0" smtClean="0">
                  <a:solidFill>
                    <a:prstClr val="white">
                      <a:lumMod val="95000"/>
                    </a:prstClr>
                  </a:solidFill>
                  <a:ea typeface="ＭＳ Ｐゴシック" pitchFamily="-110" charset="-128"/>
                </a:rPr>
                <a:t>Cavity String Assembly &amp; Leak Test</a:t>
              </a:r>
              <a:endParaRPr lang="en-US" sz="1400" dirty="0">
                <a:solidFill>
                  <a:prstClr val="white">
                    <a:lumMod val="95000"/>
                  </a:prstClr>
                </a:solidFill>
                <a:ea typeface="ＭＳ Ｐゴシック" pitchFamily="-110" charset="-128"/>
              </a:endParaRPr>
            </a:p>
            <a:p>
              <a:pPr marL="171450" indent="-171450" fontAlgn="base">
                <a:spcBef>
                  <a:spcPct val="0"/>
                </a:spcBef>
                <a:spcAft>
                  <a:spcPct val="0"/>
                </a:spcAft>
                <a:buFont typeface="Wingdings" panose="05000000000000000000" pitchFamily="2" charset="2"/>
                <a:buChar char="ü"/>
                <a:defRPr/>
              </a:pPr>
              <a:r>
                <a:rPr lang="en-US" sz="800" dirty="0">
                  <a:solidFill>
                    <a:prstClr val="white">
                      <a:lumMod val="95000"/>
                    </a:prstClr>
                  </a:solidFill>
                  <a:ea typeface="ＭＳ Ｐゴシック" pitchFamily="-110" charset="-128"/>
                </a:rPr>
                <a:t>Assemble </a:t>
              </a:r>
              <a:r>
                <a:rPr lang="en-US" sz="800" dirty="0" smtClean="0">
                  <a:solidFill>
                    <a:prstClr val="white">
                      <a:lumMod val="95000"/>
                    </a:prstClr>
                  </a:solidFill>
                  <a:ea typeface="ＭＳ Ｐゴシック" pitchFamily="-110" charset="-128"/>
                </a:rPr>
                <a:t> Cavity String  -Class </a:t>
              </a:r>
              <a:r>
                <a:rPr lang="en-US" sz="800" dirty="0">
                  <a:solidFill>
                    <a:prstClr val="white">
                      <a:lumMod val="95000"/>
                    </a:prstClr>
                  </a:solidFill>
                  <a:ea typeface="ＭＳ Ｐゴシック" pitchFamily="-110" charset="-128"/>
                </a:rPr>
                <a:t>100 Clean  </a:t>
              </a:r>
              <a:r>
                <a:rPr lang="en-US" sz="800" dirty="0" smtClean="0">
                  <a:solidFill>
                    <a:prstClr val="white">
                      <a:lumMod val="95000"/>
                    </a:prstClr>
                  </a:solidFill>
                  <a:ea typeface="ＭＳ Ｐゴシック" pitchFamily="-110" charset="-128"/>
                </a:rPr>
                <a:t>Room</a:t>
              </a:r>
              <a:endParaRPr lang="en-US" sz="800" dirty="0">
                <a:solidFill>
                  <a:prstClr val="white">
                    <a:lumMod val="95000"/>
                  </a:prstClr>
                </a:solidFill>
                <a:ea typeface="ＭＳ Ｐゴシック" pitchFamily="-110" charset="-128"/>
              </a:endParaRPr>
            </a:p>
          </p:txBody>
        </p:sp>
        <p:sp>
          <p:nvSpPr>
            <p:cNvPr id="43" name="TextBox 42"/>
            <p:cNvSpPr txBox="1"/>
            <p:nvPr/>
          </p:nvSpPr>
          <p:spPr bwMode="auto">
            <a:xfrm>
              <a:off x="2958944" y="1922701"/>
              <a:ext cx="3151958" cy="430887"/>
            </a:xfrm>
            <a:prstGeom prst="rect">
              <a:avLst/>
            </a:prstGeom>
            <a:solidFill>
              <a:srgbClr val="7030A0"/>
            </a:solidFill>
            <a:ln>
              <a:solidFill>
                <a:schemeClr val="tx1"/>
              </a:solidFill>
            </a:ln>
          </p:spPr>
          <p:txBody>
            <a:bodyPr wrap="square">
              <a:spAutoFit/>
            </a:bodyPr>
            <a:lstStyle/>
            <a:p>
              <a:pPr fontAlgn="base">
                <a:spcBef>
                  <a:spcPct val="0"/>
                </a:spcBef>
                <a:spcAft>
                  <a:spcPct val="0"/>
                </a:spcAft>
                <a:defRPr/>
              </a:pPr>
              <a:r>
                <a:rPr lang="en-US" sz="1400" dirty="0" smtClean="0">
                  <a:solidFill>
                    <a:prstClr val="white"/>
                  </a:solidFill>
                  <a:ea typeface="ＭＳ Ｐゴシック" pitchFamily="-110" charset="-128"/>
                </a:rPr>
                <a:t>Cavity /Helium Vessel Prep. &amp; Test</a:t>
              </a:r>
              <a:endParaRPr lang="en-US" sz="1400" dirty="0">
                <a:solidFill>
                  <a:prstClr val="white"/>
                </a:solidFill>
                <a:ea typeface="ＭＳ Ｐゴシック" pitchFamily="-110" charset="-128"/>
              </a:endParaRPr>
            </a:p>
            <a:p>
              <a:pPr marL="171450" indent="-171450" fontAlgn="base">
                <a:spcBef>
                  <a:spcPct val="0"/>
                </a:spcBef>
                <a:spcAft>
                  <a:spcPct val="0"/>
                </a:spcAft>
                <a:buFont typeface="Wingdings" panose="05000000000000000000" pitchFamily="2" charset="2"/>
                <a:buChar char="ü"/>
                <a:defRPr/>
              </a:pPr>
              <a:r>
                <a:rPr lang="en-US" sz="800" dirty="0" smtClean="0">
                  <a:solidFill>
                    <a:prstClr val="white">
                      <a:lumMod val="95000"/>
                    </a:prstClr>
                  </a:solidFill>
                  <a:ea typeface="ＭＳ Ｐゴシック" pitchFamily="-110" charset="-128"/>
                </a:rPr>
                <a:t>VTA RF  </a:t>
              </a:r>
              <a:r>
                <a:rPr lang="en-US" sz="800" dirty="0">
                  <a:solidFill>
                    <a:prstClr val="white">
                      <a:lumMod val="95000"/>
                    </a:prstClr>
                  </a:solidFill>
                  <a:ea typeface="ＭＳ Ｐゴシック" pitchFamily="-110" charset="-128"/>
                </a:rPr>
                <a:t>Test in liquid Helium @  2 </a:t>
              </a:r>
              <a:r>
                <a:rPr lang="en-US" sz="800" dirty="0" smtClean="0">
                  <a:solidFill>
                    <a:prstClr val="white">
                      <a:lumMod val="95000"/>
                    </a:prstClr>
                  </a:solidFill>
                  <a:ea typeface="ＭＳ Ｐゴシック" pitchFamily="-110" charset="-128"/>
                </a:rPr>
                <a:t> K  </a:t>
              </a:r>
              <a:endParaRPr lang="en-US" sz="800" dirty="0">
                <a:solidFill>
                  <a:prstClr val="white">
                    <a:lumMod val="95000"/>
                  </a:prstClr>
                </a:solidFill>
                <a:ea typeface="ＭＳ Ｐゴシック" pitchFamily="-110" charset="-128"/>
              </a:endParaRPr>
            </a:p>
          </p:txBody>
        </p:sp>
        <p:sp>
          <p:nvSpPr>
            <p:cNvPr id="53" name="TextBox 52"/>
            <p:cNvSpPr txBox="1"/>
            <p:nvPr/>
          </p:nvSpPr>
          <p:spPr bwMode="auto">
            <a:xfrm>
              <a:off x="2959847" y="5120010"/>
              <a:ext cx="3171362" cy="677108"/>
            </a:xfrm>
            <a:prstGeom prst="rect">
              <a:avLst/>
            </a:prstGeom>
            <a:solidFill>
              <a:srgbClr val="002060"/>
            </a:solidFill>
            <a:ln>
              <a:solidFill>
                <a:schemeClr val="tx1"/>
              </a:solidFill>
            </a:ln>
          </p:spPr>
          <p:txBody>
            <a:bodyPr wrap="square">
              <a:spAutoFit/>
            </a:bodyPr>
            <a:lstStyle/>
            <a:p>
              <a:pPr marL="342900" indent="-342900" fontAlgn="base">
                <a:spcBef>
                  <a:spcPct val="0"/>
                </a:spcBef>
                <a:spcAft>
                  <a:spcPct val="0"/>
                </a:spcAft>
                <a:defRPr/>
              </a:pPr>
              <a:r>
                <a:rPr lang="en-US" sz="1400" dirty="0" err="1" smtClean="0">
                  <a:solidFill>
                    <a:prstClr val="white">
                      <a:lumMod val="95000"/>
                    </a:prstClr>
                  </a:solidFill>
                  <a:ea typeface="ＭＳ Ｐゴシック" pitchFamily="-110" charset="-128"/>
                </a:rPr>
                <a:t>Cryomodule</a:t>
              </a:r>
              <a:r>
                <a:rPr lang="en-US" sz="1400" dirty="0" smtClean="0">
                  <a:solidFill>
                    <a:prstClr val="white">
                      <a:lumMod val="95000"/>
                    </a:prstClr>
                  </a:solidFill>
                  <a:ea typeface="ＭＳ Ｐゴシック" pitchFamily="-110" charset="-128"/>
                </a:rPr>
                <a:t> Test  in </a:t>
              </a:r>
              <a:r>
                <a:rPr lang="en-US" sz="1400" dirty="0">
                  <a:solidFill>
                    <a:prstClr val="white">
                      <a:lumMod val="95000"/>
                    </a:prstClr>
                  </a:solidFill>
                  <a:ea typeface="ＭＳ Ｐゴシック" pitchFamily="-110" charset="-128"/>
                </a:rPr>
                <a:t>“Test Cave”</a:t>
              </a:r>
            </a:p>
            <a:p>
              <a:pPr marL="137160" indent="-137160" fontAlgn="base">
                <a:spcBef>
                  <a:spcPct val="0"/>
                </a:spcBef>
                <a:spcAft>
                  <a:spcPct val="0"/>
                </a:spcAft>
                <a:buFont typeface="Wingdings" pitchFamily="2" charset="2"/>
                <a:buChar char="ü"/>
                <a:defRPr/>
              </a:pPr>
              <a:r>
                <a:rPr lang="en-US" sz="800" dirty="0" smtClean="0">
                  <a:solidFill>
                    <a:prstClr val="white">
                      <a:lumMod val="95000"/>
                    </a:prstClr>
                  </a:solidFill>
                  <a:ea typeface="ＭＳ Ｐゴシック" pitchFamily="-110" charset="-128"/>
                </a:rPr>
                <a:t>Cryomodule integrity @ 2  </a:t>
              </a:r>
              <a:r>
                <a:rPr lang="en-US" sz="800" dirty="0">
                  <a:solidFill>
                    <a:prstClr val="white">
                      <a:lumMod val="95000"/>
                    </a:prstClr>
                  </a:solidFill>
                  <a:ea typeface="ＭＳ Ｐゴシック" pitchFamily="-110" charset="-128"/>
                </a:rPr>
                <a:t>K</a:t>
              </a:r>
            </a:p>
            <a:p>
              <a:pPr marL="137160" indent="-137160" fontAlgn="base">
                <a:spcBef>
                  <a:spcPct val="0"/>
                </a:spcBef>
                <a:spcAft>
                  <a:spcPct val="0"/>
                </a:spcAft>
                <a:buFont typeface="Wingdings" pitchFamily="2" charset="2"/>
                <a:buChar char="ü"/>
                <a:defRPr/>
              </a:pPr>
              <a:r>
                <a:rPr lang="en-US" sz="800" dirty="0" smtClean="0">
                  <a:solidFill>
                    <a:prstClr val="white">
                      <a:lumMod val="95000"/>
                    </a:prstClr>
                  </a:solidFill>
                  <a:ea typeface="ＭＳ Ｐゴシック" pitchFamily="-110" charset="-128"/>
                </a:rPr>
                <a:t>Tuners - Range</a:t>
              </a:r>
              <a:r>
                <a:rPr lang="en-US" sz="800" dirty="0">
                  <a:solidFill>
                    <a:prstClr val="white">
                      <a:lumMod val="95000"/>
                    </a:prstClr>
                  </a:solidFill>
                  <a:ea typeface="ＭＳ Ｐゴシック" pitchFamily="-110" charset="-128"/>
                </a:rPr>
                <a:t>, </a:t>
              </a:r>
              <a:r>
                <a:rPr lang="en-US" sz="800" dirty="0" smtClean="0">
                  <a:solidFill>
                    <a:prstClr val="white">
                      <a:lumMod val="95000"/>
                    </a:prstClr>
                  </a:solidFill>
                  <a:ea typeface="ＭＳ Ｐゴシック" pitchFamily="-110" charset="-128"/>
                </a:rPr>
                <a:t>Hysteresis, &amp; Resolution/ Sensitivity</a:t>
              </a:r>
              <a:endParaRPr lang="en-US" sz="800" dirty="0">
                <a:solidFill>
                  <a:prstClr val="white">
                    <a:lumMod val="95000"/>
                  </a:prstClr>
                </a:solidFill>
                <a:ea typeface="ＭＳ Ｐゴシック" pitchFamily="-110" charset="-128"/>
              </a:endParaRPr>
            </a:p>
            <a:p>
              <a:pPr marL="137160" indent="-137160" fontAlgn="base">
                <a:spcBef>
                  <a:spcPct val="0"/>
                </a:spcBef>
                <a:spcAft>
                  <a:spcPct val="0"/>
                </a:spcAft>
                <a:buFont typeface="Wingdings" pitchFamily="2" charset="2"/>
                <a:buChar char="ü"/>
                <a:defRPr/>
              </a:pPr>
              <a:r>
                <a:rPr lang="en-US" sz="800" dirty="0" smtClean="0">
                  <a:solidFill>
                    <a:prstClr val="white">
                      <a:lumMod val="95000"/>
                    </a:prstClr>
                  </a:solidFill>
                  <a:ea typeface="ＭＳ Ｐゴシック" pitchFamily="-110" charset="-128"/>
                </a:rPr>
                <a:t>Cavities for </a:t>
              </a:r>
              <a:r>
                <a:rPr lang="en-US" sz="800" dirty="0">
                  <a:solidFill>
                    <a:prstClr val="white">
                      <a:lumMod val="95000"/>
                    </a:prstClr>
                  </a:solidFill>
                  <a:ea typeface="ＭＳ Ｐゴシック" pitchFamily="-110" charset="-128"/>
                </a:rPr>
                <a:t>Gradient </a:t>
              </a:r>
              <a:r>
                <a:rPr lang="en-US" sz="800" dirty="0" smtClean="0">
                  <a:solidFill>
                    <a:prstClr val="white">
                      <a:lumMod val="95000"/>
                    </a:prstClr>
                  </a:solidFill>
                  <a:ea typeface="ＭＳ Ｐゴシック" pitchFamily="-110" charset="-128"/>
                </a:rPr>
                <a:t>&amp; </a:t>
              </a:r>
              <a:r>
                <a:rPr lang="en-US" sz="800" dirty="0">
                  <a:solidFill>
                    <a:prstClr val="white">
                      <a:lumMod val="95000"/>
                    </a:prstClr>
                  </a:solidFill>
                  <a:ea typeface="ＭＳ Ｐゴシック" pitchFamily="-110" charset="-128"/>
                </a:rPr>
                <a:t>Dynamic Heat </a:t>
              </a:r>
              <a:r>
                <a:rPr lang="en-US" sz="800" dirty="0" smtClean="0">
                  <a:solidFill>
                    <a:prstClr val="white">
                      <a:lumMod val="95000"/>
                    </a:prstClr>
                  </a:solidFill>
                  <a:ea typeface="ＭＳ Ｐゴシック" pitchFamily="-110" charset="-128"/>
                </a:rPr>
                <a:t>Load Q</a:t>
              </a:r>
              <a:r>
                <a:rPr lang="en-US" sz="800" baseline="-25000" dirty="0" smtClean="0">
                  <a:solidFill>
                    <a:prstClr val="white">
                      <a:lumMod val="95000"/>
                    </a:prstClr>
                  </a:solidFill>
                  <a:ea typeface="ＭＳ Ｐゴシック" pitchFamily="-110" charset="-128"/>
                </a:rPr>
                <a:t>o</a:t>
              </a:r>
              <a:r>
                <a:rPr lang="en-US" sz="800" dirty="0" smtClean="0">
                  <a:solidFill>
                    <a:prstClr val="white">
                      <a:lumMod val="95000"/>
                    </a:prstClr>
                  </a:solidFill>
                  <a:ea typeface="ＭＳ Ｐゴシック" pitchFamily="-110" charset="-128"/>
                </a:rPr>
                <a:t> </a:t>
              </a:r>
              <a:endParaRPr lang="en-US" sz="800" dirty="0">
                <a:solidFill>
                  <a:prstClr val="white">
                    <a:lumMod val="95000"/>
                  </a:prstClr>
                </a:solidFill>
                <a:ea typeface="ＭＳ Ｐゴシック" pitchFamily="-110" charset="-128"/>
              </a:endParaRPr>
            </a:p>
          </p:txBody>
        </p:sp>
        <p:sp>
          <p:nvSpPr>
            <p:cNvPr id="55" name="TextBox 54"/>
            <p:cNvSpPr txBox="1"/>
            <p:nvPr/>
          </p:nvSpPr>
          <p:spPr bwMode="auto">
            <a:xfrm>
              <a:off x="2958944" y="3252370"/>
              <a:ext cx="3171362" cy="1415772"/>
            </a:xfrm>
            <a:prstGeom prst="rect">
              <a:avLst/>
            </a:prstGeom>
            <a:solidFill>
              <a:srgbClr val="0070C0"/>
            </a:solidFill>
            <a:ln>
              <a:solidFill>
                <a:schemeClr val="tx1"/>
              </a:solidFill>
            </a:ln>
          </p:spPr>
          <p:txBody>
            <a:bodyPr wrap="square">
              <a:spAutoFit/>
            </a:bodyPr>
            <a:lstStyle/>
            <a:p>
              <a:pPr marL="342900" indent="-342900" fontAlgn="base">
                <a:spcBef>
                  <a:spcPct val="0"/>
                </a:spcBef>
                <a:spcAft>
                  <a:spcPct val="0"/>
                </a:spcAft>
                <a:defRPr/>
              </a:pPr>
              <a:r>
                <a:rPr lang="en-US" sz="1400" dirty="0">
                  <a:solidFill>
                    <a:prstClr val="white">
                      <a:lumMod val="95000"/>
                    </a:prstClr>
                  </a:solidFill>
                  <a:ea typeface="ＭＳ Ｐゴシック" pitchFamily="-110" charset="-128"/>
                </a:rPr>
                <a:t>Cryomodule Assembly</a:t>
              </a:r>
            </a:p>
            <a:p>
              <a:pPr marL="171450" indent="-171450" fontAlgn="base">
                <a:spcBef>
                  <a:spcPct val="0"/>
                </a:spcBef>
                <a:spcAft>
                  <a:spcPct val="0"/>
                </a:spcAft>
                <a:buFont typeface="Arial" panose="020B0604020202020204" pitchFamily="34" charset="0"/>
                <a:buChar char="•"/>
                <a:defRPr/>
              </a:pPr>
              <a:r>
                <a:rPr lang="en-US" sz="800" dirty="0">
                  <a:solidFill>
                    <a:prstClr val="white">
                      <a:lumMod val="95000"/>
                    </a:prstClr>
                  </a:solidFill>
                  <a:ea typeface="ＭＳ Ｐゴシック" pitchFamily="-110" charset="-128"/>
                </a:rPr>
                <a:t>Instrumentation  &amp; Wiring</a:t>
              </a:r>
            </a:p>
            <a:p>
              <a:pPr marL="171450" indent="-171450" fontAlgn="base">
                <a:spcBef>
                  <a:spcPct val="0"/>
                </a:spcBef>
                <a:spcAft>
                  <a:spcPct val="0"/>
                </a:spcAft>
                <a:buFont typeface="Arial" panose="020B0604020202020204" pitchFamily="34" charset="0"/>
                <a:buChar char="•"/>
                <a:defRPr/>
              </a:pPr>
              <a:r>
                <a:rPr lang="en-US" sz="800" dirty="0">
                  <a:solidFill>
                    <a:prstClr val="white">
                      <a:lumMod val="95000"/>
                    </a:prstClr>
                  </a:solidFill>
                  <a:ea typeface="ＭＳ Ｐゴシック" pitchFamily="-110" charset="-128"/>
                </a:rPr>
                <a:t>Tuners,  MLI– Multi Layer Insulation, </a:t>
              </a:r>
            </a:p>
            <a:p>
              <a:pPr marL="171450" indent="-171450" fontAlgn="base">
                <a:spcBef>
                  <a:spcPct val="0"/>
                </a:spcBef>
                <a:spcAft>
                  <a:spcPct val="0"/>
                </a:spcAft>
                <a:buFont typeface="Arial" panose="020B0604020202020204" pitchFamily="34" charset="0"/>
                <a:buChar char="•"/>
                <a:defRPr/>
              </a:pPr>
              <a:r>
                <a:rPr lang="en-US" sz="800" dirty="0">
                  <a:solidFill>
                    <a:prstClr val="white">
                      <a:lumMod val="95000"/>
                    </a:prstClr>
                  </a:solidFill>
                  <a:ea typeface="ＭＳ Ｐゴシック" pitchFamily="-110" charset="-128"/>
                </a:rPr>
                <a:t>Cryogenic Circuits , magnetic shielding, </a:t>
              </a:r>
              <a:r>
                <a:rPr lang="en-US" sz="800" dirty="0" smtClean="0">
                  <a:solidFill>
                    <a:prstClr val="white">
                      <a:lumMod val="95000"/>
                    </a:prstClr>
                  </a:solidFill>
                  <a:ea typeface="ＭＳ Ｐゴシック" pitchFamily="-110" charset="-128"/>
                </a:rPr>
                <a:t>alignment</a:t>
              </a:r>
            </a:p>
            <a:p>
              <a:pPr marL="171450" indent="-171450" fontAlgn="base">
                <a:spcBef>
                  <a:spcPct val="0"/>
                </a:spcBef>
                <a:spcAft>
                  <a:spcPct val="0"/>
                </a:spcAft>
                <a:buFont typeface="Arial" panose="020B0604020202020204" pitchFamily="34" charset="0"/>
                <a:buChar char="•"/>
                <a:defRPr/>
              </a:pPr>
              <a:r>
                <a:rPr lang="en-US" sz="800" dirty="0" smtClean="0">
                  <a:solidFill>
                    <a:prstClr val="white">
                      <a:lumMod val="95000"/>
                    </a:prstClr>
                  </a:solidFill>
                  <a:ea typeface="ＭＳ Ｐゴシック" pitchFamily="-110" charset="-128"/>
                </a:rPr>
                <a:t>Super </a:t>
              </a:r>
              <a:r>
                <a:rPr lang="en-US" sz="800" dirty="0">
                  <a:solidFill>
                    <a:prstClr val="white">
                      <a:lumMod val="95000"/>
                    </a:prstClr>
                  </a:solidFill>
                  <a:ea typeface="ＭＳ Ｐゴシック" pitchFamily="-110" charset="-128"/>
                </a:rPr>
                <a:t>Insulation </a:t>
              </a:r>
              <a:r>
                <a:rPr lang="en-US" sz="800" dirty="0" smtClean="0">
                  <a:solidFill>
                    <a:prstClr val="white">
                      <a:lumMod val="95000"/>
                    </a:prstClr>
                  </a:solidFill>
                  <a:ea typeface="ＭＳ Ｐゴシック" pitchFamily="-110" charset="-128"/>
                </a:rPr>
                <a:t>Cabling &amp;  Shield   </a:t>
              </a:r>
            </a:p>
            <a:p>
              <a:pPr marL="171450" indent="-171450" fontAlgn="base">
                <a:spcBef>
                  <a:spcPct val="0"/>
                </a:spcBef>
                <a:spcAft>
                  <a:spcPct val="0"/>
                </a:spcAft>
                <a:buFont typeface="Arial" panose="020B0604020202020204" pitchFamily="34" charset="0"/>
                <a:buChar char="•"/>
                <a:defRPr/>
              </a:pPr>
              <a:r>
                <a:rPr lang="en-US" sz="800" dirty="0" smtClean="0">
                  <a:solidFill>
                    <a:prstClr val="white">
                      <a:lumMod val="95000"/>
                    </a:prstClr>
                  </a:solidFill>
                  <a:ea typeface="ＭＳ Ｐゴシック" pitchFamily="-110" charset="-128"/>
                </a:rPr>
                <a:t>Vacuum </a:t>
              </a:r>
              <a:r>
                <a:rPr lang="en-US" sz="800" dirty="0">
                  <a:solidFill>
                    <a:prstClr val="white">
                      <a:lumMod val="95000"/>
                    </a:prstClr>
                  </a:solidFill>
                  <a:ea typeface="ＭＳ Ｐゴシック" pitchFamily="-110" charset="-128"/>
                </a:rPr>
                <a:t>Vessel </a:t>
              </a:r>
              <a:r>
                <a:rPr lang="en-US" sz="800" dirty="0" smtClean="0">
                  <a:solidFill>
                    <a:prstClr val="white">
                      <a:lumMod val="95000"/>
                    </a:prstClr>
                  </a:solidFill>
                  <a:ea typeface="ＭＳ Ｐゴシック" pitchFamily="-110" charset="-128"/>
                </a:rPr>
                <a:t> &amp; Final Alignment </a:t>
              </a:r>
            </a:p>
            <a:p>
              <a:pPr marL="171450" indent="-171450" fontAlgn="base">
                <a:spcBef>
                  <a:spcPct val="0"/>
                </a:spcBef>
                <a:spcAft>
                  <a:spcPct val="0"/>
                </a:spcAft>
                <a:buFont typeface="Arial" panose="020B0604020202020204" pitchFamily="34" charset="0"/>
                <a:buChar char="•"/>
                <a:defRPr/>
              </a:pPr>
              <a:r>
                <a:rPr lang="en-US" sz="800" dirty="0" smtClean="0">
                  <a:solidFill>
                    <a:prstClr val="white">
                      <a:lumMod val="95000"/>
                    </a:prstClr>
                  </a:solidFill>
                  <a:ea typeface="ＭＳ Ｐゴシック" pitchFamily="-110" charset="-128"/>
                </a:rPr>
                <a:t>Install Cryogenic Supply Interfaces</a:t>
              </a:r>
            </a:p>
            <a:p>
              <a:pPr marL="171450" lvl="1" indent="-171450" fontAlgn="base">
                <a:spcBef>
                  <a:spcPct val="0"/>
                </a:spcBef>
                <a:spcAft>
                  <a:spcPct val="0"/>
                </a:spcAft>
                <a:buFont typeface="Wingdings" panose="05000000000000000000" pitchFamily="2" charset="2"/>
                <a:buChar char="ü"/>
                <a:defRPr/>
              </a:pPr>
              <a:r>
                <a:rPr lang="en-US" sz="800" dirty="0" smtClean="0">
                  <a:solidFill>
                    <a:prstClr val="white">
                      <a:lumMod val="95000"/>
                    </a:prstClr>
                  </a:solidFill>
                  <a:ea typeface="ＭＳ Ｐゴシック" pitchFamily="-110" charset="-128"/>
                </a:rPr>
                <a:t>Horizontal Test Preparation </a:t>
              </a:r>
            </a:p>
            <a:p>
              <a:pPr marL="171450" lvl="1" indent="-171450" fontAlgn="base">
                <a:spcBef>
                  <a:spcPct val="0"/>
                </a:spcBef>
                <a:spcAft>
                  <a:spcPct val="0"/>
                </a:spcAft>
                <a:buFont typeface="Wingdings" panose="05000000000000000000" pitchFamily="2" charset="2"/>
                <a:buChar char="ü"/>
                <a:defRPr/>
              </a:pPr>
              <a:r>
                <a:rPr lang="en-US" sz="800" dirty="0" smtClean="0">
                  <a:solidFill>
                    <a:prstClr val="white">
                      <a:lumMod val="95000"/>
                    </a:prstClr>
                  </a:solidFill>
                  <a:ea typeface="ＭＳ Ｐゴシック" pitchFamily="-110" charset="-128"/>
                </a:rPr>
                <a:t>Pressure </a:t>
              </a:r>
              <a:r>
                <a:rPr lang="en-US" sz="800" dirty="0">
                  <a:solidFill>
                    <a:prstClr val="white">
                      <a:lumMod val="95000"/>
                    </a:prstClr>
                  </a:solidFill>
                  <a:ea typeface="ＭＳ Ｐゴシック" pitchFamily="-110" charset="-128"/>
                </a:rPr>
                <a:t>Test &amp; Leak  Check (vacuum)</a:t>
              </a:r>
            </a:p>
            <a:p>
              <a:pPr marL="228600" lvl="1" indent="-228600" fontAlgn="base">
                <a:spcBef>
                  <a:spcPct val="0"/>
                </a:spcBef>
                <a:spcAft>
                  <a:spcPct val="0"/>
                </a:spcAft>
                <a:buFont typeface="Arial" panose="020B0604020202020204" pitchFamily="34" charset="0"/>
                <a:buChar char="•"/>
                <a:defRPr/>
              </a:pPr>
              <a:endParaRPr lang="en-US" sz="800" dirty="0">
                <a:solidFill>
                  <a:prstClr val="white">
                    <a:lumMod val="95000"/>
                  </a:prstClr>
                </a:solidFill>
                <a:ea typeface="ＭＳ Ｐゴシック" pitchFamily="-110" charset="-128"/>
              </a:endParaRPr>
            </a:p>
          </p:txBody>
        </p:sp>
        <p:sp>
          <p:nvSpPr>
            <p:cNvPr id="56" name="TextBox 9"/>
            <p:cNvSpPr txBox="1">
              <a:spLocks noChangeArrowheads="1"/>
            </p:cNvSpPr>
            <p:nvPr/>
          </p:nvSpPr>
          <p:spPr bwMode="auto">
            <a:xfrm>
              <a:off x="2958944" y="1104997"/>
              <a:ext cx="3151957" cy="430887"/>
            </a:xfrm>
            <a:prstGeom prst="rect">
              <a:avLst/>
            </a:prstGeom>
            <a:solidFill>
              <a:schemeClr val="bg1">
                <a:lumMod val="50000"/>
              </a:schemeClr>
            </a:solidFill>
            <a:ln w="9525">
              <a:solidFill>
                <a:schemeClr val="tx1"/>
              </a:solidFill>
              <a:miter lim="800000"/>
              <a:headEnd/>
              <a:tailEnd/>
            </a:ln>
          </p:spPr>
          <p:txBody>
            <a:bodyPr wrap="square">
              <a:spAutoFit/>
            </a:bodyPr>
            <a:lstStyle/>
            <a:p>
              <a:pPr fontAlgn="base">
                <a:spcBef>
                  <a:spcPct val="0"/>
                </a:spcBef>
                <a:spcAft>
                  <a:spcPct val="0"/>
                </a:spcAft>
              </a:pPr>
              <a:r>
                <a:rPr lang="en-US" sz="1400" dirty="0" smtClean="0">
                  <a:solidFill>
                    <a:prstClr val="white"/>
                  </a:solidFill>
                  <a:ea typeface="ＭＳ Ｐゴシック" pitchFamily="-110" charset="-128"/>
                </a:rPr>
                <a:t>Receiving in SRF Inventory </a:t>
              </a:r>
              <a:endParaRPr lang="en-US" sz="800" dirty="0" smtClean="0">
                <a:solidFill>
                  <a:prstClr val="white"/>
                </a:solidFill>
                <a:ea typeface="ＭＳ Ｐゴシック" pitchFamily="-110" charset="-128"/>
              </a:endParaRPr>
            </a:p>
            <a:p>
              <a:pPr marL="171450" indent="-171450" fontAlgn="base">
                <a:spcBef>
                  <a:spcPct val="0"/>
                </a:spcBef>
                <a:spcAft>
                  <a:spcPct val="0"/>
                </a:spcAft>
                <a:buFont typeface="Wingdings" panose="05000000000000000000" pitchFamily="2" charset="2"/>
                <a:buChar char="ü"/>
              </a:pPr>
              <a:r>
                <a:rPr lang="en-US" sz="800" dirty="0" smtClean="0">
                  <a:solidFill>
                    <a:prstClr val="white"/>
                  </a:solidFill>
                  <a:ea typeface="ＭＳ Ｐゴシック" pitchFamily="-110" charset="-128"/>
                </a:rPr>
                <a:t>Mechanical Inspection CMM</a:t>
              </a:r>
              <a:endParaRPr lang="en-US" sz="800" dirty="0">
                <a:solidFill>
                  <a:prstClr val="white"/>
                </a:solidFill>
                <a:ea typeface="ＭＳ Ｐゴシック" pitchFamily="-110" charset="-128"/>
              </a:endParaRPr>
            </a:p>
          </p:txBody>
        </p:sp>
        <p:sp>
          <p:nvSpPr>
            <p:cNvPr id="57" name="Up Arrow 66"/>
            <p:cNvSpPr>
              <a:spLocks noChangeArrowheads="1"/>
            </p:cNvSpPr>
            <p:nvPr/>
          </p:nvSpPr>
          <p:spPr bwMode="auto">
            <a:xfrm flipV="1">
              <a:off x="4167877" y="2954889"/>
              <a:ext cx="734994" cy="228600"/>
            </a:xfrm>
            <a:prstGeom prst="upArrow">
              <a:avLst>
                <a:gd name="adj1" fmla="val 50000"/>
                <a:gd name="adj2" fmla="val 50000"/>
              </a:avLst>
            </a:prstGeom>
            <a:solidFill>
              <a:schemeClr val="accent2"/>
            </a:solidFill>
            <a:ln w="9525" algn="ctr">
              <a:solidFill>
                <a:schemeClr val="tx1"/>
              </a:solidFill>
              <a:round/>
              <a:headEnd/>
              <a:tailEnd/>
            </a:ln>
          </p:spPr>
          <p:txBody>
            <a:bodyPr/>
            <a:lstStyle/>
            <a:p>
              <a:pPr eaLnBrk="0" fontAlgn="base" hangingPunct="0">
                <a:spcBef>
                  <a:spcPct val="0"/>
                </a:spcBef>
                <a:spcAft>
                  <a:spcPct val="0"/>
                </a:spcAft>
              </a:pPr>
              <a:endParaRPr lang="en-US" sz="2400" dirty="0">
                <a:solidFill>
                  <a:srgbClr val="000000"/>
                </a:solidFill>
                <a:latin typeface="Times" pitchFamily="18" charset="0"/>
                <a:ea typeface="ＭＳ Ｐゴシック" pitchFamily="-110" charset="-128"/>
              </a:endParaRPr>
            </a:p>
          </p:txBody>
        </p:sp>
        <p:sp>
          <p:nvSpPr>
            <p:cNvPr id="58" name="TextBox 57"/>
            <p:cNvSpPr txBox="1"/>
            <p:nvPr/>
          </p:nvSpPr>
          <p:spPr bwMode="auto">
            <a:xfrm>
              <a:off x="2958944" y="6179971"/>
              <a:ext cx="3178439" cy="430887"/>
            </a:xfrm>
            <a:prstGeom prst="rect">
              <a:avLst/>
            </a:prstGeom>
            <a:solidFill>
              <a:schemeClr val="bg1">
                <a:lumMod val="50000"/>
              </a:schemeClr>
            </a:solidFill>
            <a:ln>
              <a:solidFill>
                <a:schemeClr val="tx1"/>
              </a:solidFill>
            </a:ln>
          </p:spPr>
          <p:txBody>
            <a:bodyPr wrap="square">
              <a:spAutoFit/>
            </a:bodyPr>
            <a:lstStyle/>
            <a:p>
              <a:pPr marL="342900" indent="-342900" fontAlgn="base">
                <a:spcBef>
                  <a:spcPct val="0"/>
                </a:spcBef>
                <a:spcAft>
                  <a:spcPct val="0"/>
                </a:spcAft>
                <a:defRPr/>
              </a:pPr>
              <a:r>
                <a:rPr lang="en-US" sz="1400" dirty="0" err="1" smtClean="0">
                  <a:solidFill>
                    <a:prstClr val="white">
                      <a:lumMod val="95000"/>
                    </a:prstClr>
                  </a:solidFill>
                  <a:ea typeface="ＭＳ Ｐゴシック" pitchFamily="-110" charset="-128"/>
                </a:rPr>
                <a:t>Cryomodule</a:t>
              </a:r>
              <a:r>
                <a:rPr lang="en-US" sz="1400" dirty="0" smtClean="0">
                  <a:solidFill>
                    <a:prstClr val="white">
                      <a:lumMod val="95000"/>
                    </a:prstClr>
                  </a:solidFill>
                  <a:ea typeface="ＭＳ Ｐゴシック" pitchFamily="-110" charset="-128"/>
                </a:rPr>
                <a:t> shipping  to SLAC </a:t>
              </a:r>
            </a:p>
            <a:p>
              <a:pPr marL="171450" indent="-171450" fontAlgn="base">
                <a:spcBef>
                  <a:spcPct val="0"/>
                </a:spcBef>
                <a:spcAft>
                  <a:spcPct val="0"/>
                </a:spcAft>
                <a:buFont typeface="Wingdings" panose="05000000000000000000" pitchFamily="2" charset="2"/>
                <a:buChar char="ü"/>
                <a:defRPr/>
              </a:pPr>
              <a:r>
                <a:rPr lang="en-US" sz="800" dirty="0" smtClean="0">
                  <a:solidFill>
                    <a:prstClr val="white">
                      <a:lumMod val="95000"/>
                    </a:prstClr>
                  </a:solidFill>
                  <a:ea typeface="ＭＳ Ｐゴシック" pitchFamily="-110" charset="-128"/>
                </a:rPr>
                <a:t>JLAB support for installation of first 3 Cryomodule </a:t>
              </a:r>
              <a:endParaRPr lang="en-US" sz="800" dirty="0">
                <a:solidFill>
                  <a:prstClr val="white">
                    <a:lumMod val="95000"/>
                  </a:prstClr>
                </a:solidFill>
                <a:ea typeface="ＭＳ Ｐゴシック" pitchFamily="-110" charset="-128"/>
              </a:endParaRPr>
            </a:p>
          </p:txBody>
        </p:sp>
        <p:sp>
          <p:nvSpPr>
            <p:cNvPr id="59" name="Up Arrow 66"/>
            <p:cNvSpPr>
              <a:spLocks noChangeArrowheads="1"/>
            </p:cNvSpPr>
            <p:nvPr/>
          </p:nvSpPr>
          <p:spPr bwMode="auto">
            <a:xfrm flipV="1">
              <a:off x="4178031" y="4775308"/>
              <a:ext cx="734994" cy="228600"/>
            </a:xfrm>
            <a:prstGeom prst="upArrow">
              <a:avLst>
                <a:gd name="adj1" fmla="val 50000"/>
                <a:gd name="adj2" fmla="val 50000"/>
              </a:avLst>
            </a:prstGeom>
            <a:solidFill>
              <a:schemeClr val="accent2"/>
            </a:solidFill>
            <a:ln w="9525" algn="ctr">
              <a:solidFill>
                <a:schemeClr val="tx1"/>
              </a:solidFill>
              <a:round/>
              <a:headEnd/>
              <a:tailEnd/>
            </a:ln>
          </p:spPr>
          <p:txBody>
            <a:bodyPr/>
            <a:lstStyle/>
            <a:p>
              <a:pPr eaLnBrk="0" fontAlgn="base" hangingPunct="0">
                <a:spcBef>
                  <a:spcPct val="0"/>
                </a:spcBef>
                <a:spcAft>
                  <a:spcPct val="0"/>
                </a:spcAft>
              </a:pPr>
              <a:endParaRPr lang="en-US" sz="2400" dirty="0">
                <a:solidFill>
                  <a:srgbClr val="000000"/>
                </a:solidFill>
                <a:latin typeface="Times" pitchFamily="18" charset="0"/>
                <a:ea typeface="ＭＳ Ｐゴシック" pitchFamily="-110" charset="-128"/>
              </a:endParaRPr>
            </a:p>
          </p:txBody>
        </p:sp>
        <p:sp>
          <p:nvSpPr>
            <p:cNvPr id="60" name="Up Arrow 66"/>
            <p:cNvSpPr>
              <a:spLocks noChangeArrowheads="1"/>
            </p:cNvSpPr>
            <p:nvPr/>
          </p:nvSpPr>
          <p:spPr bwMode="auto">
            <a:xfrm flipV="1">
              <a:off x="4167876" y="1615979"/>
              <a:ext cx="734994" cy="228600"/>
            </a:xfrm>
            <a:prstGeom prst="upArrow">
              <a:avLst>
                <a:gd name="adj1" fmla="val 50000"/>
                <a:gd name="adj2" fmla="val 50000"/>
              </a:avLst>
            </a:prstGeom>
            <a:solidFill>
              <a:schemeClr val="accent2"/>
            </a:solidFill>
            <a:ln w="9525" algn="ctr">
              <a:solidFill>
                <a:schemeClr val="tx1"/>
              </a:solidFill>
              <a:round/>
              <a:headEnd/>
              <a:tailEnd/>
            </a:ln>
          </p:spPr>
          <p:txBody>
            <a:bodyPr/>
            <a:lstStyle/>
            <a:p>
              <a:pPr eaLnBrk="0" fontAlgn="base" hangingPunct="0">
                <a:spcBef>
                  <a:spcPct val="0"/>
                </a:spcBef>
                <a:spcAft>
                  <a:spcPct val="0"/>
                </a:spcAft>
              </a:pPr>
              <a:endParaRPr lang="en-US" sz="2400" dirty="0">
                <a:solidFill>
                  <a:srgbClr val="000000"/>
                </a:solidFill>
                <a:latin typeface="Times" pitchFamily="18" charset="0"/>
                <a:ea typeface="ＭＳ Ｐゴシック" pitchFamily="-110" charset="-128"/>
              </a:endParaRPr>
            </a:p>
          </p:txBody>
        </p:sp>
        <p:sp>
          <p:nvSpPr>
            <p:cNvPr id="61" name="Up Arrow 66"/>
            <p:cNvSpPr>
              <a:spLocks noChangeArrowheads="1"/>
            </p:cNvSpPr>
            <p:nvPr/>
          </p:nvSpPr>
          <p:spPr bwMode="auto">
            <a:xfrm flipV="1">
              <a:off x="4178031" y="5885240"/>
              <a:ext cx="734994" cy="228600"/>
            </a:xfrm>
            <a:prstGeom prst="upArrow">
              <a:avLst>
                <a:gd name="adj1" fmla="val 50000"/>
                <a:gd name="adj2" fmla="val 50000"/>
              </a:avLst>
            </a:prstGeom>
            <a:solidFill>
              <a:schemeClr val="accent2"/>
            </a:solidFill>
            <a:ln w="9525" algn="ctr">
              <a:solidFill>
                <a:schemeClr val="tx1"/>
              </a:solidFill>
              <a:round/>
              <a:headEnd/>
              <a:tailEnd/>
            </a:ln>
          </p:spPr>
          <p:txBody>
            <a:bodyPr/>
            <a:lstStyle/>
            <a:p>
              <a:pPr eaLnBrk="0" fontAlgn="base" hangingPunct="0">
                <a:spcBef>
                  <a:spcPct val="0"/>
                </a:spcBef>
                <a:spcAft>
                  <a:spcPct val="0"/>
                </a:spcAft>
              </a:pPr>
              <a:endParaRPr lang="en-US" sz="2400" dirty="0">
                <a:solidFill>
                  <a:srgbClr val="000000"/>
                </a:solidFill>
                <a:latin typeface="Times" pitchFamily="18" charset="0"/>
                <a:ea typeface="ＭＳ Ｐゴシック" pitchFamily="-110" charset="-128"/>
              </a:endParaRPr>
            </a:p>
          </p:txBody>
        </p:sp>
      </p:grpSp>
      <p:graphicFrame>
        <p:nvGraphicFramePr>
          <p:cNvPr id="4" name="Table 3"/>
          <p:cNvGraphicFramePr>
            <a:graphicFrameLocks noGrp="1"/>
          </p:cNvGraphicFramePr>
          <p:nvPr>
            <p:extLst/>
          </p:nvPr>
        </p:nvGraphicFramePr>
        <p:xfrm>
          <a:off x="223612" y="1701286"/>
          <a:ext cx="2441277" cy="4271206"/>
        </p:xfrm>
        <a:graphic>
          <a:graphicData uri="http://schemas.openxmlformats.org/drawingml/2006/table">
            <a:tbl>
              <a:tblPr/>
              <a:tblGrid>
                <a:gridCol w="320623"/>
                <a:gridCol w="1634558"/>
                <a:gridCol w="162032"/>
                <a:gridCol w="162032"/>
                <a:gridCol w="162032"/>
              </a:tblGrid>
              <a:tr h="113557">
                <a:tc>
                  <a:txBody>
                    <a:bodyPr/>
                    <a:lstStyle/>
                    <a:p>
                      <a:pPr algn="l" fontAlgn="b"/>
                      <a:r>
                        <a:rPr lang="en-US" sz="700" b="0" i="0" u="none" strike="noStrike" dirty="0">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r>
                        <a:rPr lang="en-US" sz="700" b="1" i="0" u="none" strike="noStrike" dirty="0">
                          <a:solidFill>
                            <a:srgbClr val="000000"/>
                          </a:solidFill>
                          <a:effectLst/>
                          <a:latin typeface="Calibri"/>
                        </a:rPr>
                        <a:t>Component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b"/>
                      <a:r>
                        <a:rPr lang="en-US" sz="400" b="1" i="0" u="none" strike="noStrike">
                          <a:solidFill>
                            <a:srgbClr val="000000"/>
                          </a:solidFill>
                          <a:effectLst/>
                          <a:latin typeface="Calibri"/>
                        </a:rPr>
                        <a:t>FNAL</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b"/>
                      <a:r>
                        <a:rPr lang="en-US" sz="400" b="1" i="0" u="none" strike="noStrike">
                          <a:solidFill>
                            <a:srgbClr val="000000"/>
                          </a:solidFill>
                          <a:effectLst/>
                          <a:latin typeface="Calibri"/>
                        </a:rPr>
                        <a:t> JLAB</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b"/>
                      <a:r>
                        <a:rPr lang="en-US" sz="400" b="1" i="0" u="none" strike="noStrike">
                          <a:solidFill>
                            <a:srgbClr val="000000"/>
                          </a:solidFill>
                          <a:effectLst/>
                          <a:latin typeface="Calibri"/>
                        </a:rPr>
                        <a:t>SLAC</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r>
              <a:tr h="169200">
                <a:tc rowSpan="14">
                  <a:txBody>
                    <a:bodyPr/>
                    <a:lstStyle/>
                    <a:p>
                      <a:pPr algn="ctr" fontAlgn="ctr"/>
                      <a:r>
                        <a:rPr lang="en-US" sz="700" b="0" i="0" u="none" strike="noStrike" dirty="0">
                          <a:solidFill>
                            <a:srgbClr val="000000"/>
                          </a:solidFill>
                          <a:effectLst/>
                          <a:latin typeface="Calibri"/>
                        </a:rPr>
                        <a:t>Cavity String </a:t>
                      </a:r>
                    </a:p>
                  </a:txBody>
                  <a:tcPr marL="6911" marR="6911" marT="6911" marB="0" vert="vert27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l" fontAlgn="b"/>
                      <a:r>
                        <a:rPr lang="en-US" sz="700" b="0" i="0" u="none" strike="noStrike" dirty="0">
                          <a:solidFill>
                            <a:srgbClr val="000000"/>
                          </a:solidFill>
                          <a:effectLst/>
                          <a:latin typeface="Calibri"/>
                        </a:rPr>
                        <a:t>Niobium (Prototype) - existing cavities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NA</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r>
              <a:tr h="113557">
                <a:tc vMerge="1">
                  <a:txBody>
                    <a:bodyPr/>
                    <a:lstStyle/>
                    <a:p>
                      <a:endParaRPr lang="en-US"/>
                    </a:p>
                  </a:txBody>
                  <a:tcPr/>
                </a:tc>
                <a:tc>
                  <a:txBody>
                    <a:bodyPr/>
                    <a:lstStyle/>
                    <a:p>
                      <a:pPr algn="l" fontAlgn="b"/>
                      <a:r>
                        <a:rPr lang="en-US" sz="700" b="0" i="0" u="none" strike="noStrike">
                          <a:solidFill>
                            <a:srgbClr val="000000"/>
                          </a:solidFill>
                          <a:effectLst/>
                          <a:latin typeface="Calibri"/>
                        </a:rPr>
                        <a:t>Niobium (Production)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r>
              <a:tr h="169200">
                <a:tc vMerge="1">
                  <a:txBody>
                    <a:bodyPr/>
                    <a:lstStyle/>
                    <a:p>
                      <a:endParaRPr lang="en-US"/>
                    </a:p>
                  </a:txBody>
                  <a:tcPr/>
                </a:tc>
                <a:tc>
                  <a:txBody>
                    <a:bodyPr/>
                    <a:lstStyle/>
                    <a:p>
                      <a:pPr algn="l" fontAlgn="b"/>
                      <a:r>
                        <a:rPr lang="en-US" sz="700" b="0" i="0" u="none" strike="noStrike" dirty="0">
                          <a:solidFill>
                            <a:srgbClr val="000000"/>
                          </a:solidFill>
                          <a:effectLst/>
                          <a:latin typeface="Calibri"/>
                        </a:rPr>
                        <a:t>Cavities (Prototype) - existing cavities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NA</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r>
              <a:tr h="113557">
                <a:tc vMerge="1">
                  <a:txBody>
                    <a:bodyPr/>
                    <a:lstStyle/>
                    <a:p>
                      <a:endParaRPr lang="en-US"/>
                    </a:p>
                  </a:txBody>
                  <a:tcPr/>
                </a:tc>
                <a:tc>
                  <a:txBody>
                    <a:bodyPr/>
                    <a:lstStyle/>
                    <a:p>
                      <a:pPr algn="l" fontAlgn="b"/>
                      <a:r>
                        <a:rPr lang="en-US" sz="700" b="0" i="0" u="none" strike="noStrike">
                          <a:solidFill>
                            <a:srgbClr val="000000"/>
                          </a:solidFill>
                          <a:effectLst/>
                          <a:latin typeface="Calibri"/>
                        </a:rPr>
                        <a:t>Helium Vessels (Prototype)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r>
              <a:tr h="212594">
                <a:tc vMerge="1">
                  <a:txBody>
                    <a:bodyPr/>
                    <a:lstStyle/>
                    <a:p>
                      <a:endParaRPr lang="en-US"/>
                    </a:p>
                  </a:txBody>
                  <a:tcPr/>
                </a:tc>
                <a:tc>
                  <a:txBody>
                    <a:bodyPr/>
                    <a:lstStyle/>
                    <a:p>
                      <a:pPr algn="l" fontAlgn="b"/>
                      <a:r>
                        <a:rPr lang="en-US" sz="700" b="0" i="0" u="none" strike="noStrike" dirty="0">
                          <a:solidFill>
                            <a:srgbClr val="000000"/>
                          </a:solidFill>
                          <a:effectLst/>
                          <a:latin typeface="Calibri"/>
                        </a:rPr>
                        <a:t>Cavities w/Helium Vessels </a:t>
                      </a:r>
                      <a:r>
                        <a:rPr lang="en-US" sz="700" b="0" i="0" u="none" strike="noStrike" dirty="0" smtClean="0">
                          <a:solidFill>
                            <a:srgbClr val="000000"/>
                          </a:solidFill>
                          <a:effectLst/>
                          <a:latin typeface="Calibri"/>
                        </a:rPr>
                        <a:t>-VTS Ready (Production)</a:t>
                      </a:r>
                      <a:endParaRPr lang="en-US" sz="700" b="0" i="0" u="none" strike="noStrike" dirty="0">
                        <a:solidFill>
                          <a:srgbClr val="000000"/>
                        </a:solidFill>
                        <a:effectLst/>
                        <a:latin typeface="Calibri"/>
                      </a:endParaRP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r>
              <a:tr h="113557">
                <a:tc vMerge="1">
                  <a:txBody>
                    <a:bodyPr/>
                    <a:lstStyle/>
                    <a:p>
                      <a:endParaRPr lang="en-US"/>
                    </a:p>
                  </a:txBody>
                  <a:tcPr/>
                </a:tc>
                <a:tc>
                  <a:txBody>
                    <a:bodyPr/>
                    <a:lstStyle/>
                    <a:p>
                      <a:pPr algn="l" fontAlgn="b"/>
                      <a:r>
                        <a:rPr lang="en-US" sz="700" b="0" i="0" u="none" strike="noStrike" dirty="0">
                          <a:solidFill>
                            <a:srgbClr val="000000"/>
                          </a:solidFill>
                          <a:effectLst/>
                          <a:latin typeface="Calibri"/>
                        </a:rPr>
                        <a:t>Cavity Feedthroughs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r>
              <a:tr h="250961">
                <a:tc vMerge="1">
                  <a:txBody>
                    <a:bodyPr/>
                    <a:lstStyle/>
                    <a:p>
                      <a:endParaRPr lang="en-US"/>
                    </a:p>
                  </a:txBody>
                  <a:tcPr/>
                </a:tc>
                <a:tc>
                  <a:txBody>
                    <a:bodyPr/>
                    <a:lstStyle/>
                    <a:p>
                      <a:pPr algn="l" fontAlgn="b"/>
                      <a:r>
                        <a:rPr lang="en-US" sz="700" b="0" i="0" u="none" strike="noStrike" dirty="0">
                          <a:solidFill>
                            <a:srgbClr val="000000"/>
                          </a:solidFill>
                          <a:effectLst/>
                          <a:latin typeface="Calibri"/>
                        </a:rPr>
                        <a:t>Cavity Flanges &amp; Assoc. Hardware/Seals (VTS &amp; HTS compatible)</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r>
              <a:tr h="169200">
                <a:tc vMerge="1">
                  <a:txBody>
                    <a:bodyPr/>
                    <a:lstStyle/>
                    <a:p>
                      <a:endParaRPr lang="en-US"/>
                    </a:p>
                  </a:txBody>
                  <a:tcPr/>
                </a:tc>
                <a:tc>
                  <a:txBody>
                    <a:bodyPr/>
                    <a:lstStyle/>
                    <a:p>
                      <a:pPr algn="l" fontAlgn="b"/>
                      <a:r>
                        <a:rPr lang="en-US" sz="700" b="0" i="0" u="none" strike="noStrike" dirty="0">
                          <a:solidFill>
                            <a:srgbClr val="000000"/>
                          </a:solidFill>
                          <a:effectLst/>
                          <a:latin typeface="Calibri"/>
                        </a:rPr>
                        <a:t>Fundamental Power Coupler (FPC)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r>
              <a:tr h="169200">
                <a:tc vMerge="1">
                  <a:txBody>
                    <a:bodyPr/>
                    <a:lstStyle/>
                    <a:p>
                      <a:endParaRPr lang="en-US"/>
                    </a:p>
                  </a:txBody>
                  <a:tcPr/>
                </a:tc>
                <a:tc>
                  <a:txBody>
                    <a:bodyPr/>
                    <a:lstStyle/>
                    <a:p>
                      <a:pPr algn="l" fontAlgn="b"/>
                      <a:r>
                        <a:rPr lang="en-US" sz="700" b="0" i="0" u="none" strike="noStrike" dirty="0">
                          <a:solidFill>
                            <a:srgbClr val="000000"/>
                          </a:solidFill>
                          <a:effectLst/>
                          <a:latin typeface="Calibri"/>
                        </a:rPr>
                        <a:t>Cavity String Interconnecting Bellows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r>
              <a:tr h="169200">
                <a:tc vMerge="1">
                  <a:txBody>
                    <a:bodyPr/>
                    <a:lstStyle/>
                    <a:p>
                      <a:endParaRPr lang="en-US"/>
                    </a:p>
                  </a:txBody>
                  <a:tcPr/>
                </a:tc>
                <a:tc>
                  <a:txBody>
                    <a:bodyPr/>
                    <a:lstStyle/>
                    <a:p>
                      <a:pPr algn="l" fontAlgn="b"/>
                      <a:r>
                        <a:rPr lang="en-US" sz="700" b="0" i="0" u="none" strike="noStrike" dirty="0">
                          <a:solidFill>
                            <a:srgbClr val="000000"/>
                          </a:solidFill>
                          <a:effectLst/>
                          <a:latin typeface="Calibri"/>
                        </a:rPr>
                        <a:t>Cavity String Assembly Hardware &amp; Seals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r>
              <a:tr h="113557">
                <a:tc vMerge="1">
                  <a:txBody>
                    <a:bodyPr/>
                    <a:lstStyle/>
                    <a:p>
                      <a:endParaRPr lang="en-US"/>
                    </a:p>
                  </a:txBody>
                  <a:tcPr/>
                </a:tc>
                <a:tc>
                  <a:txBody>
                    <a:bodyPr/>
                    <a:lstStyle/>
                    <a:p>
                      <a:pPr algn="l" fontAlgn="b"/>
                      <a:r>
                        <a:rPr lang="en-US" sz="700" b="0" i="0" u="none" strike="noStrike" dirty="0">
                          <a:solidFill>
                            <a:srgbClr val="000000"/>
                          </a:solidFill>
                          <a:effectLst/>
                          <a:latin typeface="Calibri"/>
                        </a:rPr>
                        <a:t>SC Magnet Assembly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r>
              <a:tr h="113557">
                <a:tc vMerge="1">
                  <a:txBody>
                    <a:bodyPr/>
                    <a:lstStyle/>
                    <a:p>
                      <a:endParaRPr lang="en-US"/>
                    </a:p>
                  </a:txBody>
                  <a:tcPr/>
                </a:tc>
                <a:tc>
                  <a:txBody>
                    <a:bodyPr/>
                    <a:lstStyle/>
                    <a:p>
                      <a:pPr algn="l" fontAlgn="b"/>
                      <a:r>
                        <a:rPr lang="en-US" sz="700" b="0" i="0" u="none" strike="noStrike" dirty="0">
                          <a:solidFill>
                            <a:srgbClr val="000000"/>
                          </a:solidFill>
                          <a:effectLst/>
                          <a:latin typeface="Calibri"/>
                        </a:rPr>
                        <a:t>Beam Position Monitor (BPM)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r>
              <a:tr h="113557">
                <a:tc vMerge="1">
                  <a:txBody>
                    <a:bodyPr/>
                    <a:lstStyle/>
                    <a:p>
                      <a:endParaRPr lang="en-US"/>
                    </a:p>
                  </a:txBody>
                  <a:tcPr/>
                </a:tc>
                <a:tc>
                  <a:txBody>
                    <a:bodyPr/>
                    <a:lstStyle/>
                    <a:p>
                      <a:pPr algn="l" fontAlgn="b"/>
                      <a:r>
                        <a:rPr lang="en-US" sz="700" b="0" i="0" u="none" strike="noStrike" dirty="0">
                          <a:solidFill>
                            <a:srgbClr val="000000"/>
                          </a:solidFill>
                          <a:effectLst/>
                          <a:latin typeface="Calibri"/>
                        </a:rPr>
                        <a:t>Gate Valves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r>
              <a:tr h="212594">
                <a:tc vMerge="1">
                  <a:txBody>
                    <a:bodyPr/>
                    <a:lstStyle/>
                    <a:p>
                      <a:endParaRPr lang="en-US"/>
                    </a:p>
                  </a:txBody>
                  <a:tcPr/>
                </a:tc>
                <a:tc>
                  <a:txBody>
                    <a:bodyPr/>
                    <a:lstStyle/>
                    <a:p>
                      <a:pPr algn="l" fontAlgn="b"/>
                      <a:r>
                        <a:rPr lang="da-DK" sz="700" b="0" i="0" u="none" strike="noStrike" dirty="0">
                          <a:solidFill>
                            <a:srgbClr val="000000"/>
                          </a:solidFill>
                          <a:effectLst/>
                          <a:latin typeface="Calibri"/>
                        </a:rPr>
                        <a:t>Beamline </a:t>
                      </a:r>
                      <a:r>
                        <a:rPr lang="da-DK" sz="700" b="0" i="0" u="none" strike="noStrike" dirty="0" smtClean="0">
                          <a:solidFill>
                            <a:srgbClr val="000000"/>
                          </a:solidFill>
                          <a:effectLst/>
                          <a:latin typeface="Calibri"/>
                        </a:rPr>
                        <a:t>Vac. Monitoring </a:t>
                      </a:r>
                      <a:r>
                        <a:rPr lang="da-DK" sz="700" b="0" i="0" u="none" strike="noStrike" dirty="0">
                          <a:solidFill>
                            <a:srgbClr val="000000"/>
                          </a:solidFill>
                          <a:effectLst/>
                          <a:latin typeface="Calibri"/>
                        </a:rPr>
                        <a:t>Manifold &amp; Gauge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r>
              <a:tr h="113557">
                <a:tc rowSpan="12">
                  <a:txBody>
                    <a:bodyPr/>
                    <a:lstStyle/>
                    <a:p>
                      <a:pPr algn="ctr" fontAlgn="ctr"/>
                      <a:r>
                        <a:rPr lang="en-US" sz="700" b="0" i="0" u="none" strike="noStrike">
                          <a:solidFill>
                            <a:srgbClr val="000000"/>
                          </a:solidFill>
                          <a:effectLst/>
                          <a:latin typeface="Calibri"/>
                        </a:rPr>
                        <a:t>Cryomodule </a:t>
                      </a:r>
                    </a:p>
                  </a:txBody>
                  <a:tcPr marL="6911" marR="6911" marT="6911" marB="0" vert="vert27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l" fontAlgn="b"/>
                      <a:r>
                        <a:rPr lang="en-US" sz="700" b="0" i="0" u="none" strike="noStrike" dirty="0">
                          <a:solidFill>
                            <a:srgbClr val="000000"/>
                          </a:solidFill>
                          <a:effectLst/>
                          <a:latin typeface="Calibri"/>
                        </a:rPr>
                        <a:t>Two-phase Pipe Bellows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r>
              <a:tr h="124469">
                <a:tc vMerge="1">
                  <a:txBody>
                    <a:bodyPr/>
                    <a:lstStyle/>
                    <a:p>
                      <a:endParaRPr lang="en-US"/>
                    </a:p>
                  </a:txBody>
                  <a:tcPr/>
                </a:tc>
                <a:tc>
                  <a:txBody>
                    <a:bodyPr/>
                    <a:lstStyle/>
                    <a:p>
                      <a:pPr algn="l" fontAlgn="b"/>
                      <a:r>
                        <a:rPr lang="en-US" sz="700" b="0" i="0" u="none" strike="noStrike" dirty="0" smtClean="0">
                          <a:solidFill>
                            <a:srgbClr val="000000"/>
                          </a:solidFill>
                          <a:effectLst/>
                          <a:latin typeface="Calibri"/>
                        </a:rPr>
                        <a:t>Tuner</a:t>
                      </a:r>
                      <a:r>
                        <a:rPr lang="en-US" sz="700" b="0" i="0" u="none" strike="noStrike" dirty="0">
                          <a:solidFill>
                            <a:srgbClr val="000000"/>
                          </a:solidFill>
                          <a:effectLst/>
                          <a:latin typeface="Calibri"/>
                        </a:rPr>
                        <a:t>, actuator, </a:t>
                      </a:r>
                      <a:r>
                        <a:rPr lang="en-US" sz="700" b="0" i="0" u="none" strike="noStrike" dirty="0" err="1">
                          <a:solidFill>
                            <a:srgbClr val="000000"/>
                          </a:solidFill>
                          <a:effectLst/>
                          <a:latin typeface="Calibri"/>
                        </a:rPr>
                        <a:t>piezos</a:t>
                      </a:r>
                      <a:r>
                        <a:rPr lang="en-US" sz="700" b="0" i="0" u="none" strike="noStrike" dirty="0">
                          <a:solidFill>
                            <a:srgbClr val="000000"/>
                          </a:solidFill>
                          <a:effectLst/>
                          <a:latin typeface="Calibri"/>
                        </a:rPr>
                        <a:t> (Prototype)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r>
              <a:tr h="109385">
                <a:tc vMerge="1">
                  <a:txBody>
                    <a:bodyPr/>
                    <a:lstStyle/>
                    <a:p>
                      <a:endParaRPr lang="en-US"/>
                    </a:p>
                  </a:txBody>
                  <a:tcPr/>
                </a:tc>
                <a:tc>
                  <a:txBody>
                    <a:bodyPr/>
                    <a:lstStyle/>
                    <a:p>
                      <a:pPr algn="l" fontAlgn="b"/>
                      <a:r>
                        <a:rPr lang="en-US" sz="700" b="0" i="0" u="none" strike="noStrike" dirty="0">
                          <a:solidFill>
                            <a:srgbClr val="000000"/>
                          </a:solidFill>
                          <a:effectLst/>
                          <a:latin typeface="Calibri"/>
                        </a:rPr>
                        <a:t>Tuner </a:t>
                      </a:r>
                      <a:r>
                        <a:rPr lang="en-US" sz="700" b="0" i="0" u="none" strike="noStrike" dirty="0" smtClean="0">
                          <a:solidFill>
                            <a:srgbClr val="000000"/>
                          </a:solidFill>
                          <a:effectLst/>
                          <a:latin typeface="Calibri"/>
                        </a:rPr>
                        <a:t>, </a:t>
                      </a:r>
                      <a:r>
                        <a:rPr lang="en-US" sz="700" b="0" i="0" u="none" strike="noStrike" dirty="0">
                          <a:solidFill>
                            <a:srgbClr val="000000"/>
                          </a:solidFill>
                          <a:effectLst/>
                          <a:latin typeface="Calibri"/>
                        </a:rPr>
                        <a:t>actuator, </a:t>
                      </a:r>
                      <a:r>
                        <a:rPr lang="en-US" sz="700" b="0" i="0" u="none" strike="noStrike" dirty="0" err="1">
                          <a:solidFill>
                            <a:srgbClr val="000000"/>
                          </a:solidFill>
                          <a:effectLst/>
                          <a:latin typeface="Calibri"/>
                        </a:rPr>
                        <a:t>piezos</a:t>
                      </a:r>
                      <a:r>
                        <a:rPr lang="en-US" sz="700" b="0" i="0" u="none" strike="noStrike" dirty="0">
                          <a:solidFill>
                            <a:srgbClr val="000000"/>
                          </a:solidFill>
                          <a:effectLst/>
                          <a:latin typeface="Calibri"/>
                        </a:rPr>
                        <a:t> (Production)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r>
              <a:tr h="113557">
                <a:tc vMerge="1">
                  <a:txBody>
                    <a:bodyPr/>
                    <a:lstStyle/>
                    <a:p>
                      <a:endParaRPr lang="en-US"/>
                    </a:p>
                  </a:txBody>
                  <a:tcPr/>
                </a:tc>
                <a:tc>
                  <a:txBody>
                    <a:bodyPr/>
                    <a:lstStyle/>
                    <a:p>
                      <a:pPr algn="l" fontAlgn="b"/>
                      <a:r>
                        <a:rPr lang="en-US" sz="700" b="0" i="0" u="none" strike="noStrike" dirty="0">
                          <a:solidFill>
                            <a:srgbClr val="000000"/>
                          </a:solidFill>
                          <a:effectLst/>
                          <a:latin typeface="Calibri"/>
                        </a:rPr>
                        <a:t>Magnetic Shielding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r>
              <a:tr h="113557">
                <a:tc vMerge="1">
                  <a:txBody>
                    <a:bodyPr/>
                    <a:lstStyle/>
                    <a:p>
                      <a:endParaRPr lang="en-US"/>
                    </a:p>
                  </a:txBody>
                  <a:tcPr/>
                </a:tc>
                <a:tc>
                  <a:txBody>
                    <a:bodyPr/>
                    <a:lstStyle/>
                    <a:p>
                      <a:pPr algn="l" fontAlgn="b"/>
                      <a:r>
                        <a:rPr lang="en-US" sz="700" b="0" i="0" u="none" strike="noStrike" dirty="0">
                          <a:solidFill>
                            <a:srgbClr val="000000"/>
                          </a:solidFill>
                          <a:effectLst/>
                          <a:latin typeface="Calibri"/>
                        </a:rPr>
                        <a:t>GRHP Sub-assembly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r>
              <a:tr h="113557">
                <a:tc vMerge="1">
                  <a:txBody>
                    <a:bodyPr/>
                    <a:lstStyle/>
                    <a:p>
                      <a:endParaRPr lang="en-US"/>
                    </a:p>
                  </a:txBody>
                  <a:tcPr/>
                </a:tc>
                <a:tc>
                  <a:txBody>
                    <a:bodyPr/>
                    <a:lstStyle/>
                    <a:p>
                      <a:pPr algn="l" fontAlgn="b"/>
                      <a:r>
                        <a:rPr lang="en-US" sz="700" b="0" i="0" u="none" strike="noStrike" dirty="0">
                          <a:solidFill>
                            <a:srgbClr val="000000"/>
                          </a:solidFill>
                          <a:effectLst/>
                          <a:latin typeface="Calibri"/>
                        </a:rPr>
                        <a:t>Vacuum Vessel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r>
              <a:tr h="250961">
                <a:tc vMerge="1">
                  <a:txBody>
                    <a:bodyPr/>
                    <a:lstStyle/>
                    <a:p>
                      <a:endParaRPr lang="en-US"/>
                    </a:p>
                  </a:txBody>
                  <a:tcPr/>
                </a:tc>
                <a:tc>
                  <a:txBody>
                    <a:bodyPr/>
                    <a:lstStyle/>
                    <a:p>
                      <a:pPr algn="l" fontAlgn="b"/>
                      <a:r>
                        <a:rPr lang="en-US" sz="700" b="0" i="0" u="none" strike="noStrike" dirty="0">
                          <a:solidFill>
                            <a:srgbClr val="000000"/>
                          </a:solidFill>
                          <a:effectLst/>
                          <a:latin typeface="Calibri"/>
                        </a:rPr>
                        <a:t>Coupler Pumping Lines </a:t>
                      </a:r>
                      <a:r>
                        <a:rPr lang="en-US" sz="700" b="0" i="0" u="none" strike="noStrike" dirty="0" smtClean="0">
                          <a:solidFill>
                            <a:srgbClr val="000000"/>
                          </a:solidFill>
                          <a:effectLst/>
                          <a:latin typeface="Calibri"/>
                        </a:rPr>
                        <a:t>&amp; </a:t>
                      </a:r>
                      <a:r>
                        <a:rPr lang="en-US" sz="700" b="0" i="0" u="none" strike="noStrike" dirty="0">
                          <a:solidFill>
                            <a:srgbClr val="000000"/>
                          </a:solidFill>
                          <a:effectLst/>
                          <a:latin typeface="Calibri"/>
                        </a:rPr>
                        <a:t>Pumps (</a:t>
                      </a:r>
                      <a:r>
                        <a:rPr lang="en-US" sz="700" b="0" i="0" u="none" strike="noStrike" dirty="0" err="1">
                          <a:solidFill>
                            <a:srgbClr val="000000"/>
                          </a:solidFill>
                          <a:effectLst/>
                          <a:latin typeface="Calibri"/>
                        </a:rPr>
                        <a:t>ion+TSP</a:t>
                      </a:r>
                      <a:r>
                        <a:rPr lang="en-US" sz="700" b="0" i="0" u="none" strike="noStrike" dirty="0">
                          <a:solidFill>
                            <a:srgbClr val="000000"/>
                          </a:solidFill>
                          <a:effectLst/>
                          <a:latin typeface="Calibri"/>
                        </a:rPr>
                        <a:t>) + vacuum gauges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r>
              <a:tr h="113557">
                <a:tc vMerge="1">
                  <a:txBody>
                    <a:bodyPr/>
                    <a:lstStyle/>
                    <a:p>
                      <a:endParaRPr lang="en-US"/>
                    </a:p>
                  </a:txBody>
                  <a:tcPr/>
                </a:tc>
                <a:tc>
                  <a:txBody>
                    <a:bodyPr/>
                    <a:lstStyle/>
                    <a:p>
                      <a:pPr algn="l" fontAlgn="b"/>
                      <a:r>
                        <a:rPr lang="en-US" sz="700" b="0" i="0" u="none" strike="noStrike" dirty="0">
                          <a:solidFill>
                            <a:srgbClr val="000000"/>
                          </a:solidFill>
                          <a:effectLst/>
                          <a:latin typeface="Calibri"/>
                        </a:rPr>
                        <a:t>Instrumentation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r>
              <a:tr h="113557">
                <a:tc vMerge="1">
                  <a:txBody>
                    <a:bodyPr/>
                    <a:lstStyle/>
                    <a:p>
                      <a:endParaRPr lang="en-US"/>
                    </a:p>
                  </a:txBody>
                  <a:tcPr/>
                </a:tc>
                <a:tc>
                  <a:txBody>
                    <a:bodyPr/>
                    <a:lstStyle/>
                    <a:p>
                      <a:pPr algn="l" fontAlgn="b"/>
                      <a:r>
                        <a:rPr lang="en-US" sz="700" b="0" i="0" u="none" strike="noStrike" dirty="0">
                          <a:solidFill>
                            <a:srgbClr val="000000"/>
                          </a:solidFill>
                          <a:effectLst/>
                          <a:latin typeface="Calibri"/>
                        </a:rPr>
                        <a:t>Liquid Level Probes &amp; JT Valve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r>
              <a:tr h="250961">
                <a:tc vMerge="1">
                  <a:txBody>
                    <a:bodyPr/>
                    <a:lstStyle/>
                    <a:p>
                      <a:endParaRPr lang="en-US"/>
                    </a:p>
                  </a:txBody>
                  <a:tcPr/>
                </a:tc>
                <a:tc>
                  <a:txBody>
                    <a:bodyPr/>
                    <a:lstStyle/>
                    <a:p>
                      <a:pPr algn="l" fontAlgn="b"/>
                      <a:r>
                        <a:rPr lang="en-US" sz="700" b="0" i="0" u="none" strike="noStrike" dirty="0" err="1">
                          <a:solidFill>
                            <a:srgbClr val="000000"/>
                          </a:solidFill>
                          <a:effectLst/>
                          <a:latin typeface="Calibri"/>
                        </a:rPr>
                        <a:t>Beamline</a:t>
                      </a:r>
                      <a:r>
                        <a:rPr lang="en-US" sz="700" b="0" i="0" u="none" strike="noStrike" dirty="0">
                          <a:solidFill>
                            <a:srgbClr val="000000"/>
                          </a:solidFill>
                          <a:effectLst/>
                          <a:latin typeface="Calibri"/>
                        </a:rPr>
                        <a:t> Interconnect Parts including Aluminum Heat Shields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r>
              <a:tr h="113557">
                <a:tc vMerge="1">
                  <a:txBody>
                    <a:bodyPr/>
                    <a:lstStyle/>
                    <a:p>
                      <a:endParaRPr lang="en-US"/>
                    </a:p>
                  </a:txBody>
                  <a:tcPr/>
                </a:tc>
                <a:tc>
                  <a:txBody>
                    <a:bodyPr/>
                    <a:lstStyle/>
                    <a:p>
                      <a:pPr algn="l" fontAlgn="b"/>
                      <a:r>
                        <a:rPr lang="en-US" sz="700" b="0" i="0" u="none" strike="noStrike" dirty="0">
                          <a:solidFill>
                            <a:srgbClr val="000000"/>
                          </a:solidFill>
                          <a:effectLst/>
                          <a:latin typeface="Calibri"/>
                        </a:rPr>
                        <a:t>HOM Absorber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r>
              <a:tr h="212594">
                <a:tc vMerge="1">
                  <a:txBody>
                    <a:bodyPr/>
                    <a:lstStyle/>
                    <a:p>
                      <a:endParaRPr lang="en-US"/>
                    </a:p>
                  </a:txBody>
                  <a:tcPr/>
                </a:tc>
                <a:tc>
                  <a:txBody>
                    <a:bodyPr/>
                    <a:lstStyle/>
                    <a:p>
                      <a:pPr algn="l" fontAlgn="b"/>
                      <a:r>
                        <a:rPr lang="en-US" sz="700" b="0" i="0" u="none" strike="noStrike" dirty="0">
                          <a:solidFill>
                            <a:srgbClr val="000000"/>
                          </a:solidFill>
                          <a:effectLst/>
                          <a:latin typeface="Calibri"/>
                        </a:rPr>
                        <a:t>Shipping Frames </a:t>
                      </a:r>
                      <a:r>
                        <a:rPr lang="en-US" sz="700" b="0" i="0" u="none" strike="noStrike" dirty="0" smtClean="0">
                          <a:solidFill>
                            <a:srgbClr val="000000"/>
                          </a:solidFill>
                          <a:effectLst/>
                          <a:latin typeface="Calibri"/>
                        </a:rPr>
                        <a:t> &amp; </a:t>
                      </a:r>
                      <a:r>
                        <a:rPr lang="en-US" sz="700" b="0" i="0" u="none" strike="noStrike" dirty="0">
                          <a:solidFill>
                            <a:srgbClr val="000000"/>
                          </a:solidFill>
                          <a:effectLst/>
                          <a:latin typeface="Calibri"/>
                        </a:rPr>
                        <a:t>End Caps + Shock Log Devices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r>
              <a:tr h="183176">
                <a:tc>
                  <a:txBody>
                    <a:bodyPr/>
                    <a:lstStyle/>
                    <a:p>
                      <a:pPr algn="l" fontAlgn="b"/>
                      <a:endParaRPr lang="en-US" sz="800" b="0" i="0" u="none" strike="noStrike">
                        <a:solidFill>
                          <a:srgbClr val="000000"/>
                        </a:solidFill>
                        <a:effectLst/>
                        <a:latin typeface="Calibri"/>
                      </a:endParaRPr>
                    </a:p>
                  </a:txBody>
                  <a:tcPr marL="6911" marR="6911" marT="6911" marB="0" anchor="b">
                    <a:lnL>
                      <a:noFill/>
                    </a:lnL>
                    <a:lnR>
                      <a:noFill/>
                    </a:lnR>
                    <a:lnT w="6350" cap="flat" cmpd="sng" algn="ctr">
                      <a:solidFill>
                        <a:srgbClr val="000000"/>
                      </a:solidFill>
                      <a:prstDash val="dot"/>
                      <a:round/>
                      <a:headEnd type="none" w="med" len="med"/>
                      <a:tailEnd type="none" w="med" len="med"/>
                    </a:lnT>
                    <a:lnB>
                      <a:noFill/>
                    </a:lnB>
                  </a:tcPr>
                </a:tc>
                <a:tc gridSpan="4">
                  <a:txBody>
                    <a:bodyPr/>
                    <a:lstStyle/>
                    <a:p>
                      <a:pPr algn="l" fontAlgn="b"/>
                      <a:r>
                        <a:rPr lang="en-US" sz="600" b="0" i="0" u="none" strike="noStrike" dirty="0">
                          <a:solidFill>
                            <a:srgbClr val="000000"/>
                          </a:solidFill>
                          <a:effectLst/>
                          <a:latin typeface="Calibri"/>
                        </a:rPr>
                        <a:t>X =  Lead </a:t>
                      </a:r>
                      <a:r>
                        <a:rPr lang="en-US" sz="600" b="0" i="0" u="none" strike="noStrike" dirty="0" smtClean="0">
                          <a:solidFill>
                            <a:srgbClr val="000000"/>
                          </a:solidFill>
                          <a:effectLst/>
                          <a:latin typeface="Calibri"/>
                        </a:rPr>
                        <a:t>Lab </a:t>
                      </a:r>
                      <a:r>
                        <a:rPr lang="en-US" sz="600" b="0" i="0" u="none" strike="noStrike" dirty="0">
                          <a:solidFill>
                            <a:srgbClr val="000000"/>
                          </a:solidFill>
                          <a:effectLst/>
                          <a:latin typeface="Calibri"/>
                        </a:rPr>
                        <a:t>per SLAC LCLSII-4.1-PM-0229-R0 (June2014)</a:t>
                      </a:r>
                    </a:p>
                  </a:txBody>
                  <a:tcPr marL="6911" marR="6911" marT="6911" marB="0" anchor="b">
                    <a:lnL>
                      <a:noFill/>
                    </a:lnL>
                    <a:lnR>
                      <a:noFill/>
                    </a:lnR>
                    <a:lnT w="6350" cap="flat" cmpd="sng" algn="ctr">
                      <a:solidFill>
                        <a:srgbClr val="000000"/>
                      </a:solidFill>
                      <a:prstDash val="dot"/>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pic>
        <p:nvPicPr>
          <p:cNvPr id="1027" name="Picture 3"/>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388873" y="1152230"/>
            <a:ext cx="1908723" cy="453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5"/>
          <p:cNvSpPr>
            <a:spLocks noGrp="1"/>
          </p:cNvSpPr>
          <p:nvPr>
            <p:ph type="sldNum" sz="quarter" idx="11"/>
          </p:nvPr>
        </p:nvSpPr>
        <p:spPr/>
        <p:txBody>
          <a:bodyPr/>
          <a:lstStyle/>
          <a:p>
            <a:fld id="{5BD36294-2849-48A8-8531-5354CF3095D2}" type="slidenum">
              <a:rPr lang="en-US" smtClean="0">
                <a:solidFill>
                  <a:srgbClr val="000000"/>
                </a:solidFill>
              </a:rPr>
              <a:pPr/>
              <a:t>45</a:t>
            </a:fld>
            <a:endParaRPr lang="en-US" dirty="0">
              <a:solidFill>
                <a:srgbClr val="000000"/>
              </a:solidFill>
            </a:endParaRPr>
          </a:p>
        </p:txBody>
      </p:sp>
    </p:spTree>
    <p:extLst>
      <p:ext uri="{BB962C8B-B14F-4D97-AF65-F5344CB8AC3E}">
        <p14:creationId xmlns:p14="http://schemas.microsoft.com/office/powerpoint/2010/main" val="41262618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Strategy – One Design, Two Production Lines</a:t>
            </a:r>
          </a:p>
        </p:txBody>
      </p:sp>
      <p:sp>
        <p:nvSpPr>
          <p:cNvPr id="5" name="Content Placeholder 4"/>
          <p:cNvSpPr>
            <a:spLocks noGrp="1"/>
          </p:cNvSpPr>
          <p:nvPr>
            <p:ph sz="quarter" idx="14"/>
          </p:nvPr>
        </p:nvSpPr>
        <p:spPr>
          <a:xfrm>
            <a:off x="109182" y="1243584"/>
            <a:ext cx="8911988" cy="5375580"/>
          </a:xfrm>
        </p:spPr>
        <p:txBody>
          <a:bodyPr>
            <a:normAutofit fontScale="77500" lnSpcReduction="20000"/>
          </a:bodyPr>
          <a:lstStyle/>
          <a:p>
            <a:pPr lvl="1"/>
            <a:r>
              <a:rPr lang="en-US" dirty="0"/>
              <a:t>Designs for Prototype and Production CMs (aim to satisfy PR and CM FRS)</a:t>
            </a:r>
          </a:p>
          <a:p>
            <a:pPr lvl="1"/>
            <a:r>
              <a:rPr lang="en-US" b="1" u="sng" dirty="0"/>
              <a:t>Identical Prototypes</a:t>
            </a:r>
            <a:r>
              <a:rPr lang="en-US" dirty="0"/>
              <a:t> - utilize as much existing hardware as possible to reduce schedule risk and reduce overall cost while achieving the same performance as the production CMs</a:t>
            </a:r>
          </a:p>
          <a:p>
            <a:pPr lvl="1"/>
            <a:r>
              <a:rPr lang="en-US" b="1" u="sng" dirty="0"/>
              <a:t>Identical Production Designs</a:t>
            </a:r>
            <a:r>
              <a:rPr lang="en-US" dirty="0"/>
              <a:t> - utilize as much of the DESY/XFEL design as practically possible to reduce schedule risk and reduce overall cost</a:t>
            </a:r>
          </a:p>
          <a:p>
            <a:pPr lvl="2"/>
            <a:r>
              <a:rPr lang="en-US" dirty="0"/>
              <a:t>FNAL produces 16 CMs; JLab produces 17 CMs</a:t>
            </a:r>
          </a:p>
          <a:p>
            <a:pPr lvl="1"/>
            <a:r>
              <a:rPr lang="en-US" b="1" u="sng" dirty="0"/>
              <a:t>Identical Parts Received</a:t>
            </a:r>
            <a:r>
              <a:rPr lang="en-US" dirty="0"/>
              <a:t> at Partner Labs</a:t>
            </a:r>
          </a:p>
          <a:p>
            <a:pPr lvl="2"/>
            <a:r>
              <a:rPr lang="en-US" dirty="0"/>
              <a:t>Well-developed drawing packages, clear requirements and specifications</a:t>
            </a:r>
          </a:p>
          <a:p>
            <a:pPr lvl="2"/>
            <a:r>
              <a:rPr lang="en-US" dirty="0"/>
              <a:t>Concurrent reviews within LCLS-II project</a:t>
            </a:r>
          </a:p>
          <a:p>
            <a:pPr lvl="2"/>
            <a:r>
              <a:rPr lang="en-US" dirty="0"/>
              <a:t>Procurement activities – lead technical contacts at </a:t>
            </a:r>
            <a:r>
              <a:rPr lang="en-US" dirty="0" err="1"/>
              <a:t>Jlab</a:t>
            </a:r>
            <a:r>
              <a:rPr lang="en-US" dirty="0"/>
              <a:t>/FNAL/SLAC work together during all phases</a:t>
            </a:r>
          </a:p>
          <a:p>
            <a:pPr lvl="1"/>
            <a:r>
              <a:rPr lang="en-US" b="1" u="sng" dirty="0"/>
              <a:t>Identical Tooling Interfaces</a:t>
            </a:r>
          </a:p>
          <a:p>
            <a:pPr lvl="2"/>
            <a:r>
              <a:rPr lang="en-US" dirty="0"/>
              <a:t>Interfaces between CM hardware and tooling are identical</a:t>
            </a:r>
          </a:p>
          <a:p>
            <a:pPr lvl="3"/>
            <a:r>
              <a:rPr lang="en-US" dirty="0"/>
              <a:t>Avoid adding custom features to CM</a:t>
            </a:r>
          </a:p>
          <a:p>
            <a:pPr lvl="2"/>
            <a:r>
              <a:rPr lang="en-US" dirty="0"/>
              <a:t>Adapt non-CM hardware interfaces to Lab-specific tooling</a:t>
            </a:r>
          </a:p>
          <a:p>
            <a:pPr lvl="1"/>
            <a:r>
              <a:rPr lang="en-US" b="1" u="sng" dirty="0"/>
              <a:t>Equivalent Processes yielding Equivalent Performance</a:t>
            </a:r>
          </a:p>
          <a:p>
            <a:pPr lvl="2"/>
            <a:r>
              <a:rPr lang="en-US" dirty="0"/>
              <a:t>Recognize that some tools are different at each lab (e.g. HPR, vertical testing systems, vacuum leak checking equipment, etc.)</a:t>
            </a:r>
          </a:p>
          <a:p>
            <a:pPr lvl="2"/>
            <a:r>
              <a:rPr lang="en-US" dirty="0"/>
              <a:t>Monitor key process variables in consistent fashion (e.g. samples to verify etch rates)</a:t>
            </a:r>
          </a:p>
          <a:p>
            <a:pPr lvl="1"/>
            <a:endParaRPr lang="en-US" dirty="0"/>
          </a:p>
        </p:txBody>
      </p:sp>
      <p:sp>
        <p:nvSpPr>
          <p:cNvPr id="2" name="Slide Number Placeholder 1"/>
          <p:cNvSpPr>
            <a:spLocks noGrp="1"/>
          </p:cNvSpPr>
          <p:nvPr>
            <p:ph type="sldNum" sz="quarter" idx="11"/>
          </p:nvPr>
        </p:nvSpPr>
        <p:spPr/>
        <p:txBody>
          <a:bodyPr/>
          <a:lstStyle/>
          <a:p>
            <a:fld id="{5BD36294-2849-48A8-8531-5354CF3095D2}" type="slidenum">
              <a:rPr lang="en-US" smtClean="0"/>
              <a:pPr/>
              <a:t>46</a:t>
            </a:fld>
            <a:endParaRPr lang="en-US" dirty="0"/>
          </a:p>
        </p:txBody>
      </p:sp>
      <p:sp>
        <p:nvSpPr>
          <p:cNvPr id="6" name="Footer Placeholder 5"/>
          <p:cNvSpPr>
            <a:spLocks noGrp="1"/>
          </p:cNvSpPr>
          <p:nvPr>
            <p:ph type="ftr" sz="quarter" idx="13"/>
          </p:nvPr>
        </p:nvSpPr>
        <p:spPr/>
        <p:txBody>
          <a:bodyPr/>
          <a:lstStyle/>
          <a:p>
            <a:r>
              <a:rPr lang="en-US" smtClean="0"/>
              <a:t>FAC Review, October 13-15, 2015</a:t>
            </a:r>
            <a:endParaRPr lang="en-US" dirty="0"/>
          </a:p>
        </p:txBody>
      </p:sp>
    </p:spTree>
    <p:extLst>
      <p:ext uri="{BB962C8B-B14F-4D97-AF65-F5344CB8AC3E}">
        <p14:creationId xmlns:p14="http://schemas.microsoft.com/office/powerpoint/2010/main" val="32247979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solidFill>
                  <a:srgbClr val="000000"/>
                </a:solidFill>
              </a:rPr>
              <a:pPr/>
              <a:t>47</a:t>
            </a:fld>
            <a:endParaRPr lang="en-US" dirty="0">
              <a:solidFill>
                <a:srgbClr val="000000"/>
              </a:solidFill>
            </a:endParaRPr>
          </a:p>
        </p:txBody>
      </p:sp>
      <p:sp>
        <p:nvSpPr>
          <p:cNvPr id="4" name="Footer Placeholder 3"/>
          <p:cNvSpPr>
            <a:spLocks noGrp="1"/>
          </p:cNvSpPr>
          <p:nvPr>
            <p:ph type="ftr" sz="quarter" idx="4294967295"/>
          </p:nvPr>
        </p:nvSpPr>
        <p:spPr>
          <a:xfrm>
            <a:off x="445472" y="6400800"/>
            <a:ext cx="4126528" cy="314326"/>
          </a:xfrm>
          <a:prstGeom prst="rect">
            <a:avLst/>
          </a:prstGeom>
        </p:spPr>
        <p:txBody>
          <a:bodyPr/>
          <a:lstStyle/>
          <a:p>
            <a:r>
              <a:rPr lang="en-US" smtClean="0">
                <a:solidFill>
                  <a:srgbClr val="000000"/>
                </a:solidFill>
              </a:rPr>
              <a:t>LCLS-II CM FDR, May 12-14, 2015</a:t>
            </a:r>
            <a:endParaRPr lang="en-US" dirty="0">
              <a:solidFill>
                <a:srgbClr val="000000"/>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5398" y="409575"/>
            <a:ext cx="7763752" cy="5505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771901" y="6265307"/>
            <a:ext cx="4667249" cy="369332"/>
          </a:xfrm>
          <a:prstGeom prst="rect">
            <a:avLst/>
          </a:prstGeom>
          <a:noFill/>
        </p:spPr>
        <p:txBody>
          <a:bodyPr wrap="square" rtlCol="0">
            <a:spAutoFit/>
          </a:bodyPr>
          <a:lstStyle/>
          <a:p>
            <a:pPr marL="285750" indent="-285750">
              <a:buFont typeface="Wingdings" panose="05000000000000000000" pitchFamily="2" charset="2"/>
              <a:buChar char="v"/>
            </a:pPr>
            <a:r>
              <a:rPr lang="en-US" b="1" dirty="0" smtClean="0">
                <a:solidFill>
                  <a:srgbClr val="0000FF"/>
                </a:solidFill>
              </a:rPr>
              <a:t>CEBAF:  2 CM per Month at Peak</a:t>
            </a:r>
            <a:endParaRPr lang="en-US" b="1" dirty="0">
              <a:solidFill>
                <a:srgbClr val="0000FF"/>
              </a:solidFill>
            </a:endParaRPr>
          </a:p>
        </p:txBody>
      </p:sp>
      <p:sp>
        <p:nvSpPr>
          <p:cNvPr id="5" name="TextBox 4"/>
          <p:cNvSpPr txBox="1"/>
          <p:nvPr/>
        </p:nvSpPr>
        <p:spPr>
          <a:xfrm>
            <a:off x="1828800" y="2057400"/>
            <a:ext cx="4791075" cy="369332"/>
          </a:xfrm>
          <a:prstGeom prst="rect">
            <a:avLst/>
          </a:prstGeom>
          <a:noFill/>
        </p:spPr>
        <p:txBody>
          <a:bodyPr wrap="square" rtlCol="0">
            <a:spAutoFit/>
          </a:bodyPr>
          <a:lstStyle/>
          <a:p>
            <a:pPr marL="285750" indent="-285750">
              <a:buFont typeface="Wingdings" panose="05000000000000000000" pitchFamily="2" charset="2"/>
              <a:buChar char="v"/>
            </a:pPr>
            <a:r>
              <a:rPr lang="en-US" b="1" dirty="0" smtClean="0">
                <a:solidFill>
                  <a:srgbClr val="0000FF"/>
                </a:solidFill>
              </a:rPr>
              <a:t>SNS: Average Rate of 1 CM per Month</a:t>
            </a:r>
            <a:endParaRPr lang="en-US" b="1" dirty="0">
              <a:solidFill>
                <a:srgbClr val="0000FF"/>
              </a:solidFill>
            </a:endParaRPr>
          </a:p>
        </p:txBody>
      </p:sp>
    </p:spTree>
    <p:extLst>
      <p:ext uri="{BB962C8B-B14F-4D97-AF65-F5344CB8AC3E}">
        <p14:creationId xmlns:p14="http://schemas.microsoft.com/office/powerpoint/2010/main" val="517955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48</a:t>
            </a:fld>
            <a:endParaRPr lang="en-US" dirty="0"/>
          </a:p>
        </p:txBody>
      </p:sp>
      <p:sp>
        <p:nvSpPr>
          <p:cNvPr id="4" name="Footer Placeholder 3"/>
          <p:cNvSpPr>
            <a:spLocks noGrp="1"/>
          </p:cNvSpPr>
          <p:nvPr>
            <p:ph type="ftr" sz="quarter" idx="4294967295"/>
          </p:nvPr>
        </p:nvSpPr>
        <p:spPr>
          <a:xfrm>
            <a:off x="445472" y="6400800"/>
            <a:ext cx="4126528" cy="314326"/>
          </a:xfrm>
          <a:prstGeom prst="rect">
            <a:avLst/>
          </a:prstGeom>
        </p:spPr>
        <p:txBody>
          <a:bodyPr/>
          <a:lstStyle/>
          <a:p>
            <a:r>
              <a:rPr lang="en-US" smtClean="0"/>
              <a:t>LCLS-II CM FDR, May 12-14, 2015</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1663" y="409576"/>
            <a:ext cx="8123237" cy="5898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985146" y="2033516"/>
            <a:ext cx="3930555" cy="369332"/>
          </a:xfrm>
          <a:prstGeom prst="rect">
            <a:avLst/>
          </a:prstGeom>
          <a:noFill/>
        </p:spPr>
        <p:txBody>
          <a:bodyPr wrap="square" rtlCol="0">
            <a:spAutoFit/>
          </a:bodyPr>
          <a:lstStyle/>
          <a:p>
            <a:r>
              <a:rPr lang="en-US" b="1" dirty="0" smtClean="0">
                <a:solidFill>
                  <a:srgbClr val="0070C0"/>
                </a:solidFill>
              </a:rPr>
              <a:t>Rate of ~ 1 CM every 5-6 weeks</a:t>
            </a:r>
            <a:endParaRPr lang="en-US" b="1" dirty="0">
              <a:solidFill>
                <a:srgbClr val="0070C0"/>
              </a:solidFill>
            </a:endParaRPr>
          </a:p>
        </p:txBody>
      </p:sp>
      <p:cxnSp>
        <p:nvCxnSpPr>
          <p:cNvPr id="10" name="Straight Arrow Connector 9"/>
          <p:cNvCxnSpPr/>
          <p:nvPr/>
        </p:nvCxnSpPr>
        <p:spPr>
          <a:xfrm>
            <a:off x="6264322" y="2483893"/>
            <a:ext cx="1569493" cy="218364"/>
          </a:xfrm>
          <a:prstGeom prst="straightConnector1">
            <a:avLst/>
          </a:prstGeom>
          <a:ln w="57150">
            <a:solidFill>
              <a:srgbClr val="0070C0"/>
            </a:solidFill>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3434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Staff Training – LMS &amp; SRL</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976974030"/>
              </p:ext>
            </p:extLst>
          </p:nvPr>
        </p:nvGraphicFramePr>
        <p:xfrm>
          <a:off x="76364" y="1482030"/>
          <a:ext cx="8991600" cy="2787134"/>
        </p:xfrm>
        <a:graphic>
          <a:graphicData uri="http://schemas.openxmlformats.org/drawingml/2006/table">
            <a:tbl>
              <a:tblPr/>
              <a:tblGrid>
                <a:gridCol w="1747930"/>
                <a:gridCol w="7243670"/>
              </a:tblGrid>
              <a:tr h="1393567">
                <a:tc>
                  <a:txBody>
                    <a:bodyPr/>
                    <a:lstStyle/>
                    <a:p>
                      <a:pPr marL="0" marR="0" algn="l">
                        <a:lnSpc>
                          <a:spcPct val="115000"/>
                        </a:lnSpc>
                        <a:spcBef>
                          <a:spcPts val="0"/>
                        </a:spcBef>
                        <a:spcAft>
                          <a:spcPts val="0"/>
                        </a:spcAft>
                      </a:pPr>
                      <a:r>
                        <a:rPr lang="en-US" sz="1800" b="1" dirty="0">
                          <a:solidFill>
                            <a:srgbClr val="C00000"/>
                          </a:solidFill>
                          <a:effectLst/>
                          <a:latin typeface="Calibri"/>
                          <a:ea typeface="Times New Roman"/>
                          <a:cs typeface="Calibri"/>
                        </a:rPr>
                        <a:t>Purpose</a:t>
                      </a:r>
                      <a:endParaRPr lang="en-US" sz="1800" b="1" dirty="0">
                        <a:solidFill>
                          <a:srgbClr val="000000"/>
                        </a:solidFill>
                        <a:effectLst/>
                        <a:latin typeface="Calibri"/>
                        <a:ea typeface="Times New Roman"/>
                      </a:endParaRPr>
                    </a:p>
                  </a:txBody>
                  <a:tcPr marL="68580" marR="68580" marT="0" marB="0">
                    <a:lnL>
                      <a:noFill/>
                    </a:lnL>
                    <a:lnR>
                      <a:noFill/>
                    </a:lnR>
                    <a:lnT>
                      <a:noFill/>
                    </a:lnT>
                    <a:lnB>
                      <a:noFill/>
                    </a:lnB>
                  </a:tcPr>
                </a:tc>
                <a:tc>
                  <a:txBody>
                    <a:bodyPr/>
                    <a:lstStyle/>
                    <a:p>
                      <a:pPr marL="228600" marR="0" algn="l">
                        <a:lnSpc>
                          <a:spcPct val="115000"/>
                        </a:lnSpc>
                        <a:spcBef>
                          <a:spcPts val="600"/>
                        </a:spcBef>
                        <a:spcAft>
                          <a:spcPts val="600"/>
                        </a:spcAft>
                      </a:pPr>
                      <a:r>
                        <a:rPr lang="en-US" sz="1800" dirty="0">
                          <a:solidFill>
                            <a:srgbClr val="000000"/>
                          </a:solidFill>
                          <a:effectLst/>
                          <a:latin typeface="Times New Roman"/>
                          <a:ea typeface="Times New Roman"/>
                        </a:rPr>
                        <a:t>This policy establishes expectations for the Jefferson Lab training and qualification program.  This program is established and implemented to satisfy the requirements of DOE O 414.1D, 10 CFR 851, ES&amp;H Manual and the Jefferson Lab Quality Assurance Program Description.</a:t>
                      </a:r>
                      <a:r>
                        <a:rPr lang="en-US" sz="1800" b="1" dirty="0">
                          <a:solidFill>
                            <a:srgbClr val="000000"/>
                          </a:solidFill>
                          <a:effectLst/>
                          <a:latin typeface="Calibri"/>
                          <a:ea typeface="Times New Roman"/>
                          <a:cs typeface="Calibri"/>
                        </a:rPr>
                        <a:t> </a:t>
                      </a:r>
                      <a:endParaRPr lang="en-US" sz="1800" dirty="0">
                        <a:solidFill>
                          <a:srgbClr val="000000"/>
                        </a:solidFill>
                        <a:effectLst/>
                        <a:latin typeface="Times New Roman"/>
                        <a:ea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r>
              <a:tr h="1393567">
                <a:tc>
                  <a:txBody>
                    <a:bodyPr/>
                    <a:lstStyle/>
                    <a:p>
                      <a:pPr marL="0" marR="0" algn="l">
                        <a:lnSpc>
                          <a:spcPct val="115000"/>
                        </a:lnSpc>
                        <a:spcBef>
                          <a:spcPts val="600"/>
                        </a:spcBef>
                        <a:spcAft>
                          <a:spcPts val="0"/>
                        </a:spcAft>
                      </a:pPr>
                      <a:r>
                        <a:rPr lang="en-US" sz="1800" b="1">
                          <a:solidFill>
                            <a:srgbClr val="C00000"/>
                          </a:solidFill>
                          <a:effectLst/>
                          <a:latin typeface="Calibri"/>
                          <a:ea typeface="Times New Roman"/>
                          <a:cs typeface="Calibri"/>
                        </a:rPr>
                        <a:t>Scope</a:t>
                      </a:r>
                      <a:endParaRPr lang="en-US" sz="1800" b="1">
                        <a:solidFill>
                          <a:srgbClr val="000000"/>
                        </a:solidFill>
                        <a:effectLst/>
                        <a:latin typeface="Calibri"/>
                        <a:ea typeface="Times New Roman"/>
                      </a:endParaRPr>
                    </a:p>
                  </a:txBody>
                  <a:tcPr marL="68580" marR="68580" marT="0" marB="0">
                    <a:lnL>
                      <a:noFill/>
                    </a:lnL>
                    <a:lnR>
                      <a:noFill/>
                    </a:lnR>
                    <a:lnT>
                      <a:noFill/>
                    </a:lnT>
                    <a:lnB>
                      <a:noFill/>
                    </a:lnB>
                  </a:tcPr>
                </a:tc>
                <a:tc>
                  <a:txBody>
                    <a:bodyPr/>
                    <a:lstStyle/>
                    <a:p>
                      <a:pPr marL="228600" marR="0" algn="l">
                        <a:lnSpc>
                          <a:spcPct val="115000"/>
                        </a:lnSpc>
                        <a:spcBef>
                          <a:spcPts val="600"/>
                        </a:spcBef>
                        <a:spcAft>
                          <a:spcPts val="600"/>
                        </a:spcAft>
                      </a:pPr>
                      <a:r>
                        <a:rPr lang="en-US" sz="1800" dirty="0">
                          <a:solidFill>
                            <a:srgbClr val="000000"/>
                          </a:solidFill>
                          <a:effectLst/>
                          <a:latin typeface="Times New Roman"/>
                          <a:ea typeface="Times New Roman"/>
                        </a:rPr>
                        <a:t>This policy applies lab-wide.  It ensures that all personnel are proficient commensurate with the scope, complexity and nature of their work assignments.  The training and qualification program provides for development, maintenance and documentation of this needed competence. </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r>
            </a:tbl>
          </a:graphicData>
        </a:graphic>
      </p:graphicFrame>
      <p:sp>
        <p:nvSpPr>
          <p:cNvPr id="5" name="TextBox 4"/>
          <p:cNvSpPr txBox="1"/>
          <p:nvPr/>
        </p:nvSpPr>
        <p:spPr>
          <a:xfrm>
            <a:off x="2678651" y="1136626"/>
            <a:ext cx="3649912" cy="369332"/>
          </a:xfrm>
          <a:prstGeom prst="rect">
            <a:avLst/>
          </a:prstGeom>
          <a:noFill/>
        </p:spPr>
        <p:txBody>
          <a:bodyPr wrap="square" rtlCol="0">
            <a:spAutoFit/>
          </a:bodyPr>
          <a:lstStyle/>
          <a:p>
            <a:pPr algn="ctr"/>
            <a:r>
              <a:rPr lang="en-US" b="1" dirty="0">
                <a:solidFill>
                  <a:srgbClr val="C00000"/>
                </a:solidFill>
                <a:ea typeface="Times New Roman"/>
              </a:rPr>
              <a:t>Training &amp; Qualification Policy</a:t>
            </a:r>
            <a:endParaRPr lang="en-US" sz="1200" dirty="0">
              <a:solidFill>
                <a:srgbClr val="000000"/>
              </a:solidFill>
              <a:latin typeface="Times New Roman"/>
              <a:ea typeface="Times New Roman"/>
            </a:endParaRP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7808" y="4333460"/>
            <a:ext cx="7987328" cy="2057441"/>
          </a:xfrm>
          <a:prstGeom prst="rect">
            <a:avLst/>
          </a:prstGeom>
        </p:spPr>
      </p:pic>
    </p:spTree>
    <p:extLst>
      <p:ext uri="{BB962C8B-B14F-4D97-AF65-F5344CB8AC3E}">
        <p14:creationId xmlns:p14="http://schemas.microsoft.com/office/powerpoint/2010/main" val="4535830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5</a:t>
            </a:fld>
            <a:endParaRPr lang="en-US" dirty="0"/>
          </a:p>
        </p:txBody>
      </p:sp>
      <p:sp>
        <p:nvSpPr>
          <p:cNvPr id="3" name="Title 2"/>
          <p:cNvSpPr>
            <a:spLocks noGrp="1"/>
          </p:cNvSpPr>
          <p:nvPr>
            <p:ph type="title"/>
          </p:nvPr>
        </p:nvSpPr>
        <p:spPr/>
        <p:txBody>
          <a:bodyPr/>
          <a:lstStyle/>
          <a:p>
            <a:r>
              <a:rPr lang="en-US" sz="3200" dirty="0" smtClean="0"/>
              <a:t>Typical LCLS II CM Assembly Schedule</a:t>
            </a:r>
            <a:endParaRPr lang="en-US" sz="3200" dirty="0"/>
          </a:p>
        </p:txBody>
      </p:sp>
      <p:sp>
        <p:nvSpPr>
          <p:cNvPr id="5" name="Footer Placeholder 11"/>
          <p:cNvSpPr>
            <a:spLocks noGrp="1"/>
          </p:cNvSpPr>
          <p:nvPr>
            <p:ph type="ftr" sz="quarter" idx="13"/>
          </p:nvPr>
        </p:nvSpPr>
        <p:spPr>
          <a:xfrm>
            <a:off x="445472" y="6400800"/>
            <a:ext cx="4431328" cy="314326"/>
          </a:xfrm>
          <a:prstGeom prst="rect">
            <a:avLst/>
          </a:prstGeom>
        </p:spPr>
        <p:txBody>
          <a:bodyPr/>
          <a:lstStyle>
            <a:lvl1pPr algn="l">
              <a:defRPr sz="1100" b="0">
                <a:solidFill>
                  <a:schemeClr val="tx1"/>
                </a:solidFill>
              </a:defRPr>
            </a:lvl1pPr>
          </a:lstStyle>
          <a:p>
            <a:r>
              <a:rPr lang="en-US" dirty="0" smtClean="0">
                <a:solidFill>
                  <a:srgbClr val="000000"/>
                </a:solidFill>
              </a:rPr>
              <a:t>LCLS-II Production Readiness Review, 13-14 September, 2016</a:t>
            </a:r>
            <a:endParaRPr lang="en-US" dirty="0">
              <a:solidFill>
                <a:srgbClr val="00000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2400" y="1981200"/>
            <a:ext cx="8839200" cy="1751118"/>
          </a:xfrm>
          <a:prstGeom prst="rect">
            <a:avLst/>
          </a:prstGeom>
        </p:spPr>
      </p:pic>
      <p:sp>
        <p:nvSpPr>
          <p:cNvPr id="7" name="TextBox 6"/>
          <p:cNvSpPr txBox="1"/>
          <p:nvPr/>
        </p:nvSpPr>
        <p:spPr>
          <a:xfrm>
            <a:off x="609601" y="4191000"/>
            <a:ext cx="7945791"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Each task is about 4 weeks </a:t>
            </a:r>
          </a:p>
          <a:p>
            <a:pPr marL="285750" indent="-285750">
              <a:buFont typeface="Arial" panose="020B0604020202020204" pitchFamily="34" charset="0"/>
              <a:buChar char="•"/>
            </a:pPr>
            <a:r>
              <a:rPr lang="en-US" dirty="0" smtClean="0"/>
              <a:t>There are five distinct tasks and test, with multiple work stations associated with CM I &amp; II Assembly</a:t>
            </a:r>
            <a:endParaRPr lang="en-US" dirty="0"/>
          </a:p>
        </p:txBody>
      </p:sp>
    </p:spTree>
    <p:extLst>
      <p:ext uri="{BB962C8B-B14F-4D97-AF65-F5344CB8AC3E}">
        <p14:creationId xmlns:p14="http://schemas.microsoft.com/office/powerpoint/2010/main" val="40812823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Staff Training – Welding and brazing</a:t>
            </a:r>
            <a:endParaRPr lang="en-US" dirty="0"/>
          </a:p>
        </p:txBody>
      </p:sp>
      <p:sp>
        <p:nvSpPr>
          <p:cNvPr id="3" name="Content Placeholder 2"/>
          <p:cNvSpPr>
            <a:spLocks noGrp="1"/>
          </p:cNvSpPr>
          <p:nvPr>
            <p:ph idx="4294967295"/>
          </p:nvPr>
        </p:nvSpPr>
        <p:spPr>
          <a:xfrm>
            <a:off x="451822" y="1110051"/>
            <a:ext cx="8229600" cy="5287963"/>
          </a:xfrm>
          <a:prstGeom prst="rect">
            <a:avLst/>
          </a:prstGeom>
        </p:spPr>
        <p:txBody>
          <a:bodyPr/>
          <a:lstStyle/>
          <a:p>
            <a:r>
              <a:rPr lang="en-US" dirty="0" smtClean="0"/>
              <a:t>Qualification for welding and brazing are awarded by completing tests and are kept in special section of </a:t>
            </a:r>
            <a:r>
              <a:rPr lang="en-US" dirty="0" err="1" smtClean="0"/>
              <a:t>Docushare</a:t>
            </a:r>
            <a:r>
              <a:rPr lang="en-US" dirty="0" smtClean="0"/>
              <a:t>.</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15" y="2363864"/>
            <a:ext cx="9144000" cy="1620433"/>
          </a:xfrm>
          <a:prstGeom prst="rect">
            <a:avLst/>
          </a:prstGeom>
        </p:spPr>
      </p:pic>
      <p:sp>
        <p:nvSpPr>
          <p:cNvPr id="5" name="TextBox 4"/>
          <p:cNvSpPr txBox="1"/>
          <p:nvPr/>
        </p:nvSpPr>
        <p:spPr>
          <a:xfrm>
            <a:off x="441129" y="3867996"/>
            <a:ext cx="6330579" cy="461665"/>
          </a:xfrm>
          <a:prstGeom prst="rect">
            <a:avLst/>
          </a:prstGeom>
          <a:noFill/>
        </p:spPr>
        <p:txBody>
          <a:bodyPr wrap="none" rtlCol="0">
            <a:spAutoFit/>
          </a:bodyPr>
          <a:lstStyle/>
          <a:p>
            <a:pPr marL="285750" indent="-285750">
              <a:buFont typeface="Arial" panose="020B0604020202020204" pitchFamily="34" charset="0"/>
              <a:buChar char="•"/>
            </a:pPr>
            <a:r>
              <a:rPr lang="en-US" sz="2400" b="1" dirty="0" smtClean="0">
                <a:latin typeface="+mj-lt"/>
              </a:rPr>
              <a:t>Similar qualification for weld examiners</a:t>
            </a:r>
            <a:r>
              <a:rPr lang="en-US" dirty="0" smtClean="0"/>
              <a:t>.</a:t>
            </a:r>
            <a:endParaRPr lang="en-US" dirty="0"/>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2515" y="4443625"/>
            <a:ext cx="8229600" cy="1714500"/>
          </a:xfrm>
          <a:prstGeom prst="rect">
            <a:avLst/>
          </a:prstGeom>
        </p:spPr>
      </p:pic>
    </p:spTree>
    <p:extLst>
      <p:ext uri="{BB962C8B-B14F-4D97-AF65-F5344CB8AC3E}">
        <p14:creationId xmlns:p14="http://schemas.microsoft.com/office/powerpoint/2010/main" val="40317341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solidFill>
                  <a:srgbClr val="000000"/>
                </a:solidFill>
              </a:rPr>
              <a:pPr/>
              <a:t>51</a:t>
            </a:fld>
            <a:endParaRPr lang="en-US" dirty="0">
              <a:solidFill>
                <a:srgbClr val="000000"/>
              </a:solidFill>
            </a:endParaRPr>
          </a:p>
        </p:txBody>
      </p:sp>
      <p:sp>
        <p:nvSpPr>
          <p:cNvPr id="3" name="Title 2"/>
          <p:cNvSpPr>
            <a:spLocks noGrp="1"/>
          </p:cNvSpPr>
          <p:nvPr>
            <p:ph type="title"/>
          </p:nvPr>
        </p:nvSpPr>
        <p:spPr/>
        <p:txBody>
          <a:bodyPr/>
          <a:lstStyle/>
          <a:p>
            <a:r>
              <a:rPr lang="en-US" dirty="0" smtClean="0"/>
              <a:t>Cavity Qualification and VTA Labor</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38200" y="1311480"/>
            <a:ext cx="6934199" cy="5089320"/>
          </a:xfrm>
          <a:prstGeom prst="rect">
            <a:avLst/>
          </a:prstGeom>
        </p:spPr>
      </p:pic>
      <p:sp>
        <p:nvSpPr>
          <p:cNvPr id="6" name="Footer Placeholder 11"/>
          <p:cNvSpPr>
            <a:spLocks noGrp="1"/>
          </p:cNvSpPr>
          <p:nvPr>
            <p:ph type="ftr" sz="quarter" idx="13"/>
          </p:nvPr>
        </p:nvSpPr>
        <p:spPr>
          <a:xfrm>
            <a:off x="445472" y="6400800"/>
            <a:ext cx="4431328" cy="314326"/>
          </a:xfrm>
          <a:prstGeom prst="rect">
            <a:avLst/>
          </a:prstGeom>
        </p:spPr>
        <p:txBody>
          <a:bodyPr/>
          <a:lstStyle>
            <a:lvl1pPr algn="l">
              <a:defRPr sz="1100" b="0">
                <a:solidFill>
                  <a:schemeClr val="tx1"/>
                </a:solidFill>
              </a:defRPr>
            </a:lvl1pPr>
          </a:lstStyle>
          <a:p>
            <a:r>
              <a:rPr lang="en-US" dirty="0" smtClean="0">
                <a:solidFill>
                  <a:srgbClr val="000000"/>
                </a:solidFill>
              </a:rPr>
              <a:t>LCLS-II Production Readiness Review, 13-14 September, 2016</a:t>
            </a:r>
            <a:endParaRPr lang="en-US" dirty="0">
              <a:solidFill>
                <a:srgbClr val="000000"/>
              </a:solidFill>
            </a:endParaRPr>
          </a:p>
        </p:txBody>
      </p:sp>
    </p:spTree>
    <p:extLst>
      <p:ext uri="{BB962C8B-B14F-4D97-AF65-F5344CB8AC3E}">
        <p14:creationId xmlns:p14="http://schemas.microsoft.com/office/powerpoint/2010/main" val="23432080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solidFill>
                  <a:srgbClr val="000000"/>
                </a:solidFill>
              </a:rPr>
              <a:pPr/>
              <a:t>52</a:t>
            </a:fld>
            <a:endParaRPr lang="en-US" dirty="0">
              <a:solidFill>
                <a:srgbClr val="000000"/>
              </a:solidFill>
            </a:endParaRPr>
          </a:p>
        </p:txBody>
      </p:sp>
      <p:sp>
        <p:nvSpPr>
          <p:cNvPr id="3" name="Title 2"/>
          <p:cNvSpPr>
            <a:spLocks noGrp="1"/>
          </p:cNvSpPr>
          <p:nvPr>
            <p:ph type="title"/>
          </p:nvPr>
        </p:nvSpPr>
        <p:spPr/>
        <p:txBody>
          <a:bodyPr/>
          <a:lstStyle/>
          <a:p>
            <a:r>
              <a:rPr lang="en-US" dirty="0" smtClean="0"/>
              <a:t>String Assembly Labor</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12210" y="1311480"/>
            <a:ext cx="6586178" cy="5089320"/>
          </a:xfrm>
          <a:prstGeom prst="rect">
            <a:avLst/>
          </a:prstGeom>
        </p:spPr>
      </p:pic>
      <p:sp>
        <p:nvSpPr>
          <p:cNvPr id="6" name="Footer Placeholder 11"/>
          <p:cNvSpPr>
            <a:spLocks noGrp="1"/>
          </p:cNvSpPr>
          <p:nvPr>
            <p:ph type="ftr" sz="quarter" idx="13"/>
          </p:nvPr>
        </p:nvSpPr>
        <p:spPr>
          <a:xfrm>
            <a:off x="445472" y="6400800"/>
            <a:ext cx="4431328" cy="314326"/>
          </a:xfrm>
          <a:prstGeom prst="rect">
            <a:avLst/>
          </a:prstGeom>
        </p:spPr>
        <p:txBody>
          <a:bodyPr/>
          <a:lstStyle>
            <a:lvl1pPr algn="l">
              <a:defRPr sz="1100" b="0">
                <a:solidFill>
                  <a:schemeClr val="tx1"/>
                </a:solidFill>
              </a:defRPr>
            </a:lvl1pPr>
          </a:lstStyle>
          <a:p>
            <a:r>
              <a:rPr lang="en-US" dirty="0" smtClean="0">
                <a:solidFill>
                  <a:srgbClr val="000000"/>
                </a:solidFill>
              </a:rPr>
              <a:t>LCLS-II Production Readiness Review, 13-14 September, 2016</a:t>
            </a:r>
            <a:endParaRPr lang="en-US" dirty="0">
              <a:solidFill>
                <a:srgbClr val="000000"/>
              </a:solidFill>
            </a:endParaRPr>
          </a:p>
        </p:txBody>
      </p:sp>
    </p:spTree>
    <p:extLst>
      <p:ext uri="{BB962C8B-B14F-4D97-AF65-F5344CB8AC3E}">
        <p14:creationId xmlns:p14="http://schemas.microsoft.com/office/powerpoint/2010/main" val="25670097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solidFill>
                  <a:srgbClr val="000000"/>
                </a:solidFill>
              </a:rPr>
              <a:pPr/>
              <a:t>53</a:t>
            </a:fld>
            <a:endParaRPr lang="en-US" dirty="0">
              <a:solidFill>
                <a:srgbClr val="000000"/>
              </a:solidFill>
            </a:endParaRPr>
          </a:p>
        </p:txBody>
      </p:sp>
      <p:sp>
        <p:nvSpPr>
          <p:cNvPr id="3" name="Title 2"/>
          <p:cNvSpPr>
            <a:spLocks noGrp="1"/>
          </p:cNvSpPr>
          <p:nvPr>
            <p:ph type="title"/>
          </p:nvPr>
        </p:nvSpPr>
        <p:spPr/>
        <p:txBody>
          <a:bodyPr/>
          <a:lstStyle/>
          <a:p>
            <a:r>
              <a:rPr lang="en-US" dirty="0" err="1" smtClean="0"/>
              <a:t>Cryomodule</a:t>
            </a:r>
            <a:r>
              <a:rPr lang="en-US" dirty="0" smtClean="0"/>
              <a:t> Assembly Labor</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85800" y="1191237"/>
            <a:ext cx="7010401" cy="5209563"/>
          </a:xfrm>
          <a:prstGeom prst="rect">
            <a:avLst/>
          </a:prstGeom>
        </p:spPr>
      </p:pic>
      <p:sp>
        <p:nvSpPr>
          <p:cNvPr id="6" name="Footer Placeholder 11"/>
          <p:cNvSpPr>
            <a:spLocks noGrp="1"/>
          </p:cNvSpPr>
          <p:nvPr>
            <p:ph type="ftr" sz="quarter" idx="13"/>
          </p:nvPr>
        </p:nvSpPr>
        <p:spPr>
          <a:xfrm>
            <a:off x="445472" y="6400800"/>
            <a:ext cx="4431328" cy="314326"/>
          </a:xfrm>
          <a:prstGeom prst="rect">
            <a:avLst/>
          </a:prstGeom>
        </p:spPr>
        <p:txBody>
          <a:bodyPr/>
          <a:lstStyle>
            <a:lvl1pPr algn="l">
              <a:defRPr sz="1100" b="0">
                <a:solidFill>
                  <a:schemeClr val="tx1"/>
                </a:solidFill>
              </a:defRPr>
            </a:lvl1pPr>
          </a:lstStyle>
          <a:p>
            <a:r>
              <a:rPr lang="en-US" dirty="0" smtClean="0">
                <a:solidFill>
                  <a:srgbClr val="000000"/>
                </a:solidFill>
              </a:rPr>
              <a:t>LCLS-II Production Readiness Review, 13-14 September, 2016</a:t>
            </a:r>
            <a:endParaRPr lang="en-US" dirty="0">
              <a:solidFill>
                <a:srgbClr val="000000"/>
              </a:solidFill>
            </a:endParaRPr>
          </a:p>
        </p:txBody>
      </p:sp>
    </p:spTree>
    <p:extLst>
      <p:ext uri="{BB962C8B-B14F-4D97-AF65-F5344CB8AC3E}">
        <p14:creationId xmlns:p14="http://schemas.microsoft.com/office/powerpoint/2010/main" val="3379875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solidFill>
                  <a:srgbClr val="000000"/>
                </a:solidFill>
              </a:rPr>
              <a:pPr/>
              <a:t>54</a:t>
            </a:fld>
            <a:endParaRPr lang="en-US" dirty="0">
              <a:solidFill>
                <a:srgbClr val="000000"/>
              </a:solidFill>
            </a:endParaRPr>
          </a:p>
        </p:txBody>
      </p:sp>
      <p:sp>
        <p:nvSpPr>
          <p:cNvPr id="3" name="Title 2"/>
          <p:cNvSpPr>
            <a:spLocks noGrp="1"/>
          </p:cNvSpPr>
          <p:nvPr>
            <p:ph type="title"/>
          </p:nvPr>
        </p:nvSpPr>
        <p:spPr/>
        <p:txBody>
          <a:bodyPr/>
          <a:lstStyle/>
          <a:p>
            <a:r>
              <a:rPr lang="en-US" dirty="0" smtClean="0"/>
              <a:t>Test Labor</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66800" y="1278082"/>
            <a:ext cx="6629400" cy="5122718"/>
          </a:xfrm>
          <a:prstGeom prst="rect">
            <a:avLst/>
          </a:prstGeom>
        </p:spPr>
      </p:pic>
      <p:sp>
        <p:nvSpPr>
          <p:cNvPr id="6" name="Footer Placeholder 11"/>
          <p:cNvSpPr>
            <a:spLocks noGrp="1"/>
          </p:cNvSpPr>
          <p:nvPr>
            <p:ph type="ftr" sz="quarter" idx="13"/>
          </p:nvPr>
        </p:nvSpPr>
        <p:spPr>
          <a:xfrm>
            <a:off x="445472" y="6400800"/>
            <a:ext cx="4431328" cy="314326"/>
          </a:xfrm>
          <a:prstGeom prst="rect">
            <a:avLst/>
          </a:prstGeom>
        </p:spPr>
        <p:txBody>
          <a:bodyPr/>
          <a:lstStyle>
            <a:lvl1pPr algn="l">
              <a:defRPr sz="1100" b="0">
                <a:solidFill>
                  <a:schemeClr val="tx1"/>
                </a:solidFill>
              </a:defRPr>
            </a:lvl1pPr>
          </a:lstStyle>
          <a:p>
            <a:r>
              <a:rPr lang="en-US" dirty="0" smtClean="0">
                <a:solidFill>
                  <a:srgbClr val="000000"/>
                </a:solidFill>
              </a:rPr>
              <a:t>LCLS-II Production Readiness Review, 13-14 September, 2016</a:t>
            </a:r>
            <a:endParaRPr lang="en-US" dirty="0">
              <a:solidFill>
                <a:srgbClr val="000000"/>
              </a:solidFill>
            </a:endParaRPr>
          </a:p>
        </p:txBody>
      </p:sp>
    </p:spTree>
    <p:extLst>
      <p:ext uri="{BB962C8B-B14F-4D97-AF65-F5344CB8AC3E}">
        <p14:creationId xmlns:p14="http://schemas.microsoft.com/office/powerpoint/2010/main" val="19285645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solidFill>
                  <a:srgbClr val="000000"/>
                </a:solidFill>
              </a:rPr>
              <a:pPr/>
              <a:t>55</a:t>
            </a:fld>
            <a:endParaRPr lang="en-US" dirty="0">
              <a:solidFill>
                <a:srgbClr val="000000"/>
              </a:solidFill>
            </a:endParaRPr>
          </a:p>
        </p:txBody>
      </p:sp>
      <p:sp>
        <p:nvSpPr>
          <p:cNvPr id="3" name="Title 2"/>
          <p:cNvSpPr>
            <a:spLocks noGrp="1"/>
          </p:cNvSpPr>
          <p:nvPr>
            <p:ph type="title"/>
          </p:nvPr>
        </p:nvSpPr>
        <p:spPr/>
        <p:txBody>
          <a:bodyPr/>
          <a:lstStyle/>
          <a:p>
            <a:r>
              <a:rPr lang="en-US" dirty="0" smtClean="0"/>
              <a:t>Blue Crab Warehouse</a:t>
            </a:r>
            <a:endParaRPr lang="en-US" dirty="0"/>
          </a:p>
        </p:txBody>
      </p:sp>
      <p:sp>
        <p:nvSpPr>
          <p:cNvPr id="6" name="Footer Placeholder 11"/>
          <p:cNvSpPr>
            <a:spLocks noGrp="1"/>
          </p:cNvSpPr>
          <p:nvPr>
            <p:ph type="ftr" sz="quarter" idx="13"/>
          </p:nvPr>
        </p:nvSpPr>
        <p:spPr>
          <a:xfrm>
            <a:off x="445472" y="6400800"/>
            <a:ext cx="4431328" cy="314326"/>
          </a:xfrm>
          <a:prstGeom prst="rect">
            <a:avLst/>
          </a:prstGeom>
        </p:spPr>
        <p:txBody>
          <a:bodyPr/>
          <a:lstStyle>
            <a:lvl1pPr algn="l">
              <a:defRPr sz="1100" b="0">
                <a:solidFill>
                  <a:schemeClr val="tx1"/>
                </a:solidFill>
              </a:defRPr>
            </a:lvl1pPr>
          </a:lstStyle>
          <a:p>
            <a:r>
              <a:rPr lang="en-US" dirty="0" smtClean="0">
                <a:solidFill>
                  <a:srgbClr val="000000"/>
                </a:solidFill>
              </a:rPr>
              <a:t>LCLS-II Production Readiness Review, 13-14 September, 2016</a:t>
            </a:r>
            <a:endParaRPr lang="en-US" dirty="0">
              <a:solidFill>
                <a:srgbClr val="0000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1676400"/>
            <a:ext cx="8566150" cy="20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28605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Documentation</a:t>
            </a:r>
            <a:endParaRPr lang="en-US"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3000" y="1295400"/>
            <a:ext cx="6786563" cy="4191000"/>
          </a:xfrm>
          <a:prstGeom prst="rect">
            <a:avLst/>
          </a:prstGeom>
        </p:spPr>
      </p:pic>
      <p:sp>
        <p:nvSpPr>
          <p:cNvPr id="3" name="Oval Callout 2"/>
          <p:cNvSpPr/>
          <p:nvPr/>
        </p:nvSpPr>
        <p:spPr bwMode="auto">
          <a:xfrm>
            <a:off x="2133600" y="1828800"/>
            <a:ext cx="5943600" cy="685800"/>
          </a:xfrm>
          <a:prstGeom prst="wedgeEllipseCallout">
            <a:avLst>
              <a:gd name="adj1" fmla="val -66209"/>
              <a:gd name="adj2" fmla="val 1974"/>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tx1"/>
              </a:solidFill>
              <a:effectLst/>
              <a:latin typeface="Times New Roman" pitchFamily="18" charset="0"/>
            </a:endParaRPr>
          </a:p>
        </p:txBody>
      </p:sp>
      <p:sp>
        <p:nvSpPr>
          <p:cNvPr id="5" name="TextBox 4"/>
          <p:cNvSpPr txBox="1"/>
          <p:nvPr/>
        </p:nvSpPr>
        <p:spPr>
          <a:xfrm>
            <a:off x="-76200" y="1987034"/>
            <a:ext cx="1338828" cy="369332"/>
          </a:xfrm>
          <a:prstGeom prst="rect">
            <a:avLst/>
          </a:prstGeom>
          <a:noFill/>
        </p:spPr>
        <p:txBody>
          <a:bodyPr wrap="none" rtlCol="0">
            <a:spAutoFit/>
          </a:bodyPr>
          <a:lstStyle/>
          <a:p>
            <a:r>
              <a:rPr lang="en-US" dirty="0" smtClean="0"/>
              <a:t>Description</a:t>
            </a:r>
            <a:endParaRPr lang="en-US" dirty="0"/>
          </a:p>
        </p:txBody>
      </p:sp>
      <p:sp>
        <p:nvSpPr>
          <p:cNvPr id="6" name="Slide Number Placeholder 5"/>
          <p:cNvSpPr>
            <a:spLocks noGrp="1"/>
          </p:cNvSpPr>
          <p:nvPr>
            <p:ph type="sldNum" sz="quarter" idx="11"/>
          </p:nvPr>
        </p:nvSpPr>
        <p:spPr/>
        <p:txBody>
          <a:bodyPr/>
          <a:lstStyle/>
          <a:p>
            <a:fld id="{5BD36294-2849-48A8-8531-5354CF3095D2}" type="slidenum">
              <a:rPr lang="en-US" smtClean="0">
                <a:solidFill>
                  <a:srgbClr val="000000"/>
                </a:solidFill>
              </a:rPr>
              <a:pPr/>
              <a:t>56</a:t>
            </a:fld>
            <a:endParaRPr lang="en-US" dirty="0">
              <a:solidFill>
                <a:srgbClr val="000000"/>
              </a:solidFill>
            </a:endParaRPr>
          </a:p>
        </p:txBody>
      </p:sp>
      <p:sp>
        <p:nvSpPr>
          <p:cNvPr id="7" name="Footer Placeholder 11"/>
          <p:cNvSpPr>
            <a:spLocks noGrp="1"/>
          </p:cNvSpPr>
          <p:nvPr>
            <p:ph type="ftr" sz="quarter" idx="13"/>
          </p:nvPr>
        </p:nvSpPr>
        <p:spPr>
          <a:xfrm>
            <a:off x="445472" y="6400800"/>
            <a:ext cx="4431328" cy="314326"/>
          </a:xfrm>
          <a:prstGeom prst="rect">
            <a:avLst/>
          </a:prstGeom>
        </p:spPr>
        <p:txBody>
          <a:bodyPr/>
          <a:lstStyle>
            <a:lvl1pPr algn="l">
              <a:defRPr sz="1100" b="0">
                <a:solidFill>
                  <a:schemeClr val="tx1"/>
                </a:solidFill>
              </a:defRPr>
            </a:lvl1pPr>
          </a:lstStyle>
          <a:p>
            <a:r>
              <a:rPr lang="en-US" dirty="0" smtClean="0">
                <a:solidFill>
                  <a:srgbClr val="000000"/>
                </a:solidFill>
              </a:rPr>
              <a:t>LCLS-II Production Readiness Review, 13-14 September, 2016</a:t>
            </a:r>
            <a:endParaRPr lang="en-US" dirty="0">
              <a:solidFill>
                <a:srgbClr val="000000"/>
              </a:solidFill>
            </a:endParaRPr>
          </a:p>
        </p:txBody>
      </p:sp>
    </p:spTree>
    <p:extLst>
      <p:ext uri="{BB962C8B-B14F-4D97-AF65-F5344CB8AC3E}">
        <p14:creationId xmlns:p14="http://schemas.microsoft.com/office/powerpoint/2010/main" val="371846622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Documentation</a:t>
            </a:r>
            <a:endParaRPr lang="en-US"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19200" y="1295400"/>
            <a:ext cx="6786563" cy="4191000"/>
          </a:xfrm>
          <a:prstGeom prst="rect">
            <a:avLst/>
          </a:prstGeom>
        </p:spPr>
      </p:pic>
      <p:sp>
        <p:nvSpPr>
          <p:cNvPr id="5" name="Oval Callout 4"/>
          <p:cNvSpPr/>
          <p:nvPr/>
        </p:nvSpPr>
        <p:spPr bwMode="auto">
          <a:xfrm>
            <a:off x="1066800" y="3886200"/>
            <a:ext cx="7010400" cy="685800"/>
          </a:xfrm>
          <a:prstGeom prst="wedgeEllipseCallout">
            <a:avLst>
              <a:gd name="adj1" fmla="val -54938"/>
              <a:gd name="adj2" fmla="val 227217"/>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tx1"/>
              </a:solidFill>
              <a:effectLst/>
              <a:latin typeface="Times New Roman" pitchFamily="18" charset="0"/>
            </a:endParaRPr>
          </a:p>
        </p:txBody>
      </p:sp>
      <p:sp>
        <p:nvSpPr>
          <p:cNvPr id="6" name="TextBox 5"/>
          <p:cNvSpPr txBox="1"/>
          <p:nvPr/>
        </p:nvSpPr>
        <p:spPr>
          <a:xfrm>
            <a:off x="228600" y="5758934"/>
            <a:ext cx="5121980" cy="369332"/>
          </a:xfrm>
          <a:prstGeom prst="rect">
            <a:avLst/>
          </a:prstGeom>
          <a:noFill/>
        </p:spPr>
        <p:txBody>
          <a:bodyPr wrap="none" rtlCol="0">
            <a:spAutoFit/>
          </a:bodyPr>
          <a:lstStyle/>
          <a:p>
            <a:r>
              <a:rPr lang="en-US" dirty="0" smtClean="0"/>
              <a:t>Drawings referenced by the tasks in the traveler.</a:t>
            </a:r>
            <a:endParaRPr lang="en-US" dirty="0"/>
          </a:p>
        </p:txBody>
      </p:sp>
      <p:sp>
        <p:nvSpPr>
          <p:cNvPr id="3" name="Slide Number Placeholder 2"/>
          <p:cNvSpPr>
            <a:spLocks noGrp="1"/>
          </p:cNvSpPr>
          <p:nvPr>
            <p:ph type="sldNum" sz="quarter" idx="11"/>
          </p:nvPr>
        </p:nvSpPr>
        <p:spPr/>
        <p:txBody>
          <a:bodyPr/>
          <a:lstStyle/>
          <a:p>
            <a:fld id="{5BD36294-2849-48A8-8531-5354CF3095D2}" type="slidenum">
              <a:rPr lang="en-US" smtClean="0">
                <a:solidFill>
                  <a:srgbClr val="000000"/>
                </a:solidFill>
              </a:rPr>
              <a:pPr/>
              <a:t>57</a:t>
            </a:fld>
            <a:endParaRPr lang="en-US" dirty="0">
              <a:solidFill>
                <a:srgbClr val="000000"/>
              </a:solidFill>
            </a:endParaRPr>
          </a:p>
        </p:txBody>
      </p:sp>
      <p:sp>
        <p:nvSpPr>
          <p:cNvPr id="7" name="Footer Placeholder 11"/>
          <p:cNvSpPr>
            <a:spLocks noGrp="1"/>
          </p:cNvSpPr>
          <p:nvPr>
            <p:ph type="ftr" sz="quarter" idx="13"/>
          </p:nvPr>
        </p:nvSpPr>
        <p:spPr>
          <a:xfrm>
            <a:off x="445472" y="6400800"/>
            <a:ext cx="4431328" cy="314326"/>
          </a:xfrm>
          <a:prstGeom prst="rect">
            <a:avLst/>
          </a:prstGeom>
        </p:spPr>
        <p:txBody>
          <a:bodyPr/>
          <a:lstStyle>
            <a:lvl1pPr algn="l">
              <a:defRPr sz="1100" b="0">
                <a:solidFill>
                  <a:schemeClr val="tx1"/>
                </a:solidFill>
              </a:defRPr>
            </a:lvl1pPr>
          </a:lstStyle>
          <a:p>
            <a:r>
              <a:rPr lang="en-US" dirty="0" smtClean="0">
                <a:solidFill>
                  <a:srgbClr val="000000"/>
                </a:solidFill>
              </a:rPr>
              <a:t>LCLS-II Production Readiness Review, 13-14 September, 2016</a:t>
            </a:r>
            <a:endParaRPr lang="en-US" dirty="0">
              <a:solidFill>
                <a:srgbClr val="000000"/>
              </a:solidFill>
            </a:endParaRPr>
          </a:p>
        </p:txBody>
      </p:sp>
    </p:spTree>
    <p:extLst>
      <p:ext uri="{BB962C8B-B14F-4D97-AF65-F5344CB8AC3E}">
        <p14:creationId xmlns:p14="http://schemas.microsoft.com/office/powerpoint/2010/main" val="87137147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Documentation</a:t>
            </a:r>
            <a:endParaRPr lang="en-US"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3000" y="1295400"/>
            <a:ext cx="6786563" cy="4191000"/>
          </a:xfrm>
          <a:prstGeom prst="rect">
            <a:avLst/>
          </a:prstGeom>
        </p:spPr>
      </p:pic>
      <p:sp>
        <p:nvSpPr>
          <p:cNvPr id="5" name="Oval Callout 4"/>
          <p:cNvSpPr/>
          <p:nvPr/>
        </p:nvSpPr>
        <p:spPr bwMode="auto">
          <a:xfrm>
            <a:off x="838200" y="4191000"/>
            <a:ext cx="5867401" cy="914400"/>
          </a:xfrm>
          <a:prstGeom prst="wedgeEllipseCallout">
            <a:avLst>
              <a:gd name="adj1" fmla="val -30884"/>
              <a:gd name="adj2" fmla="val 126246"/>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tx1"/>
              </a:solidFill>
              <a:effectLst/>
              <a:latin typeface="Times New Roman" pitchFamily="18" charset="0"/>
            </a:endParaRPr>
          </a:p>
        </p:txBody>
      </p:sp>
      <p:sp>
        <p:nvSpPr>
          <p:cNvPr id="6" name="TextBox 5"/>
          <p:cNvSpPr txBox="1"/>
          <p:nvPr/>
        </p:nvSpPr>
        <p:spPr>
          <a:xfrm>
            <a:off x="304800" y="5715000"/>
            <a:ext cx="4365972" cy="646331"/>
          </a:xfrm>
          <a:prstGeom prst="rect">
            <a:avLst/>
          </a:prstGeom>
          <a:noFill/>
        </p:spPr>
        <p:txBody>
          <a:bodyPr wrap="square" rtlCol="0">
            <a:spAutoFit/>
          </a:bodyPr>
          <a:lstStyle/>
          <a:p>
            <a:r>
              <a:rPr lang="en-US" dirty="0" smtClean="0"/>
              <a:t>Procedures describing the work in detail contained in the tasks in the traveler.</a:t>
            </a:r>
            <a:endParaRPr lang="en-US" dirty="0"/>
          </a:p>
        </p:txBody>
      </p:sp>
      <p:sp>
        <p:nvSpPr>
          <p:cNvPr id="3" name="Slide Number Placeholder 2"/>
          <p:cNvSpPr>
            <a:spLocks noGrp="1"/>
          </p:cNvSpPr>
          <p:nvPr>
            <p:ph type="sldNum" sz="quarter" idx="11"/>
          </p:nvPr>
        </p:nvSpPr>
        <p:spPr/>
        <p:txBody>
          <a:bodyPr/>
          <a:lstStyle/>
          <a:p>
            <a:fld id="{5BD36294-2849-48A8-8531-5354CF3095D2}" type="slidenum">
              <a:rPr lang="en-US" smtClean="0">
                <a:solidFill>
                  <a:srgbClr val="000000"/>
                </a:solidFill>
              </a:rPr>
              <a:pPr/>
              <a:t>58</a:t>
            </a:fld>
            <a:endParaRPr lang="en-US" dirty="0">
              <a:solidFill>
                <a:srgbClr val="000000"/>
              </a:solidFill>
            </a:endParaRPr>
          </a:p>
        </p:txBody>
      </p:sp>
      <p:sp>
        <p:nvSpPr>
          <p:cNvPr id="7" name="Footer Placeholder 11"/>
          <p:cNvSpPr>
            <a:spLocks noGrp="1"/>
          </p:cNvSpPr>
          <p:nvPr>
            <p:ph type="ftr" sz="quarter" idx="13"/>
          </p:nvPr>
        </p:nvSpPr>
        <p:spPr>
          <a:xfrm>
            <a:off x="445472" y="6400800"/>
            <a:ext cx="4431328" cy="314326"/>
          </a:xfrm>
          <a:prstGeom prst="rect">
            <a:avLst/>
          </a:prstGeom>
        </p:spPr>
        <p:txBody>
          <a:bodyPr/>
          <a:lstStyle>
            <a:lvl1pPr algn="l">
              <a:defRPr sz="1100" b="0">
                <a:solidFill>
                  <a:schemeClr val="tx1"/>
                </a:solidFill>
              </a:defRPr>
            </a:lvl1pPr>
          </a:lstStyle>
          <a:p>
            <a:r>
              <a:rPr lang="en-US" dirty="0" smtClean="0">
                <a:solidFill>
                  <a:srgbClr val="000000"/>
                </a:solidFill>
              </a:rPr>
              <a:t>LCLS-II Production Readiness Review, 13-14 September, 2016</a:t>
            </a:r>
            <a:endParaRPr lang="en-US" dirty="0">
              <a:solidFill>
                <a:srgbClr val="000000"/>
              </a:solidFill>
            </a:endParaRPr>
          </a:p>
        </p:txBody>
      </p:sp>
    </p:spTree>
    <p:extLst>
      <p:ext uri="{BB962C8B-B14F-4D97-AF65-F5344CB8AC3E}">
        <p14:creationId xmlns:p14="http://schemas.microsoft.com/office/powerpoint/2010/main" val="22223283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Documentation</a:t>
            </a:r>
            <a:endParaRPr lang="en-US"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673" y="1295400"/>
            <a:ext cx="6786563" cy="4191000"/>
          </a:xfrm>
          <a:prstGeom prst="rect">
            <a:avLst/>
          </a:prstGeom>
        </p:spPr>
      </p:pic>
      <p:sp>
        <p:nvSpPr>
          <p:cNvPr id="5" name="Oval Callout 4"/>
          <p:cNvSpPr/>
          <p:nvPr/>
        </p:nvSpPr>
        <p:spPr bwMode="auto">
          <a:xfrm>
            <a:off x="6339073" y="4267200"/>
            <a:ext cx="1828800" cy="457200"/>
          </a:xfrm>
          <a:prstGeom prst="wedgeEllipseCallout">
            <a:avLst>
              <a:gd name="adj1" fmla="val -56294"/>
              <a:gd name="adj2" fmla="val 264110"/>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tx1"/>
              </a:solidFill>
              <a:effectLst/>
              <a:latin typeface="Times New Roman" pitchFamily="18" charset="0"/>
            </a:endParaRPr>
          </a:p>
        </p:txBody>
      </p:sp>
      <p:sp>
        <p:nvSpPr>
          <p:cNvPr id="6" name="TextBox 5"/>
          <p:cNvSpPr txBox="1"/>
          <p:nvPr/>
        </p:nvSpPr>
        <p:spPr>
          <a:xfrm>
            <a:off x="4572000" y="5715000"/>
            <a:ext cx="3505201" cy="646331"/>
          </a:xfrm>
          <a:prstGeom prst="rect">
            <a:avLst/>
          </a:prstGeom>
          <a:noFill/>
        </p:spPr>
        <p:txBody>
          <a:bodyPr wrap="square" rtlCol="0">
            <a:spAutoFit/>
          </a:bodyPr>
          <a:lstStyle/>
          <a:p>
            <a:r>
              <a:rPr lang="en-US" dirty="0" smtClean="0"/>
              <a:t>Mandatory documentation for DOE pressure systems.</a:t>
            </a:r>
            <a:endParaRPr lang="en-US" dirty="0"/>
          </a:p>
        </p:txBody>
      </p:sp>
      <p:sp>
        <p:nvSpPr>
          <p:cNvPr id="3" name="Slide Number Placeholder 2"/>
          <p:cNvSpPr>
            <a:spLocks noGrp="1"/>
          </p:cNvSpPr>
          <p:nvPr>
            <p:ph type="sldNum" sz="quarter" idx="11"/>
          </p:nvPr>
        </p:nvSpPr>
        <p:spPr/>
        <p:txBody>
          <a:bodyPr/>
          <a:lstStyle/>
          <a:p>
            <a:fld id="{5BD36294-2849-48A8-8531-5354CF3095D2}" type="slidenum">
              <a:rPr lang="en-US" smtClean="0">
                <a:solidFill>
                  <a:srgbClr val="000000"/>
                </a:solidFill>
              </a:rPr>
              <a:pPr/>
              <a:t>59</a:t>
            </a:fld>
            <a:endParaRPr lang="en-US" dirty="0">
              <a:solidFill>
                <a:srgbClr val="000000"/>
              </a:solidFill>
            </a:endParaRPr>
          </a:p>
        </p:txBody>
      </p:sp>
      <p:sp>
        <p:nvSpPr>
          <p:cNvPr id="7" name="Footer Placeholder 11"/>
          <p:cNvSpPr>
            <a:spLocks noGrp="1"/>
          </p:cNvSpPr>
          <p:nvPr>
            <p:ph type="ftr" sz="quarter" idx="13"/>
          </p:nvPr>
        </p:nvSpPr>
        <p:spPr>
          <a:xfrm>
            <a:off x="445472" y="6400800"/>
            <a:ext cx="4431328" cy="314326"/>
          </a:xfrm>
          <a:prstGeom prst="rect">
            <a:avLst/>
          </a:prstGeom>
        </p:spPr>
        <p:txBody>
          <a:bodyPr/>
          <a:lstStyle>
            <a:lvl1pPr algn="l">
              <a:defRPr sz="1100" b="0">
                <a:solidFill>
                  <a:schemeClr val="tx1"/>
                </a:solidFill>
              </a:defRPr>
            </a:lvl1pPr>
          </a:lstStyle>
          <a:p>
            <a:r>
              <a:rPr lang="en-US" dirty="0" smtClean="0">
                <a:solidFill>
                  <a:srgbClr val="000000"/>
                </a:solidFill>
              </a:rPr>
              <a:t>LCLS-II Production Readiness Review, 13-14 September, 2016</a:t>
            </a:r>
            <a:endParaRPr lang="en-US" dirty="0">
              <a:solidFill>
                <a:srgbClr val="000000"/>
              </a:solidFill>
            </a:endParaRPr>
          </a:p>
        </p:txBody>
      </p:sp>
    </p:spTree>
    <p:extLst>
      <p:ext uri="{BB962C8B-B14F-4D97-AF65-F5344CB8AC3E}">
        <p14:creationId xmlns:p14="http://schemas.microsoft.com/office/powerpoint/2010/main" val="23359307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Slide Number Placeholder 3"/>
          <p:cNvSpPr>
            <a:spLocks noGrp="1"/>
          </p:cNvSpPr>
          <p:nvPr>
            <p:ph type="sldNum" sz="quarter" idx="11"/>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6C13911D-7EF1-4933-955C-9196573B4CD0}" type="slidenum">
              <a:rPr lang="en-US" altLang="en-US" sz="1100"/>
              <a:pPr eaLnBrk="1" hangingPunct="1"/>
              <a:t>6</a:t>
            </a:fld>
            <a:endParaRPr lang="en-US" altLang="en-US" sz="1100" dirty="0"/>
          </a:p>
        </p:txBody>
      </p:sp>
      <p:sp>
        <p:nvSpPr>
          <p:cNvPr id="15362" name="Title 1"/>
          <p:cNvSpPr>
            <a:spLocks noGrp="1"/>
          </p:cNvSpPr>
          <p:nvPr>
            <p:ph type="title"/>
          </p:nvPr>
        </p:nvSpPr>
        <p:spPr>
          <a:xfrm>
            <a:off x="457200" y="228600"/>
            <a:ext cx="8108950" cy="753033"/>
          </a:xfrm>
        </p:spPr>
        <p:txBody>
          <a:bodyPr/>
          <a:lstStyle/>
          <a:p>
            <a:r>
              <a:rPr lang="en-US" altLang="en-US" sz="3200" dirty="0" smtClean="0"/>
              <a:t>Jlab Cryomodule Assembly – 7 Major Tasks</a:t>
            </a:r>
            <a:endParaRPr lang="en-US" altLang="en-US" sz="2800" dirty="0" smtClean="0">
              <a:latin typeface="Minion Pro"/>
            </a:endParaRPr>
          </a:p>
        </p:txBody>
      </p:sp>
      <p:sp>
        <p:nvSpPr>
          <p:cNvPr id="5" name="Content Placeholder 2"/>
          <p:cNvSpPr>
            <a:spLocks noGrp="1"/>
          </p:cNvSpPr>
          <p:nvPr>
            <p:ph sz="quarter" idx="14"/>
          </p:nvPr>
        </p:nvSpPr>
        <p:spPr>
          <a:xfrm>
            <a:off x="457200" y="1447800"/>
            <a:ext cx="8108950" cy="4623816"/>
          </a:xfrm>
        </p:spPr>
        <p:txBody>
          <a:bodyPr>
            <a:normAutofit/>
          </a:bodyPr>
          <a:lstStyle/>
          <a:p>
            <a:pPr marL="690562" lvl="1" indent="-457200">
              <a:buFont typeface="+mj-lt"/>
              <a:buAutoNum type="arabicPeriod"/>
            </a:pPr>
            <a:r>
              <a:rPr lang="en-US" altLang="en-US" dirty="0" smtClean="0">
                <a:solidFill>
                  <a:schemeClr val="bg1">
                    <a:lumMod val="75000"/>
                  </a:schemeClr>
                </a:solidFill>
                <a:latin typeface="+mn-lt"/>
              </a:rPr>
              <a:t>Cavity Preparation and Test – VTA area</a:t>
            </a:r>
          </a:p>
          <a:p>
            <a:pPr marL="690562" lvl="1" indent="-457200">
              <a:buFont typeface="+mj-lt"/>
              <a:buAutoNum type="arabicPeriod"/>
            </a:pPr>
            <a:r>
              <a:rPr lang="en-US" altLang="en-US" b="1" dirty="0" smtClean="0">
                <a:solidFill>
                  <a:srgbClr val="0000FF"/>
                </a:solidFill>
                <a:latin typeface="+mn-lt"/>
              </a:rPr>
              <a:t>Cavity String Assembly – Clean Room </a:t>
            </a:r>
          </a:p>
          <a:p>
            <a:pPr marL="690562" lvl="1" indent="-457200">
              <a:buFont typeface="+mj-lt"/>
              <a:buAutoNum type="arabicPeriod"/>
            </a:pPr>
            <a:r>
              <a:rPr lang="en-US" altLang="en-US" b="1" dirty="0" smtClean="0">
                <a:solidFill>
                  <a:srgbClr val="0000FF"/>
                </a:solidFill>
                <a:latin typeface="+mn-lt"/>
              </a:rPr>
              <a:t>Cold Mass Assembly I – Cryomodule Rails </a:t>
            </a:r>
          </a:p>
          <a:p>
            <a:pPr marL="690562" lvl="1" indent="-457200">
              <a:buFont typeface="+mj-lt"/>
              <a:buAutoNum type="arabicPeriod"/>
            </a:pPr>
            <a:r>
              <a:rPr lang="en-US" altLang="en-US" b="1" dirty="0" smtClean="0">
                <a:solidFill>
                  <a:srgbClr val="0000FF"/>
                </a:solidFill>
              </a:rPr>
              <a:t>Cold </a:t>
            </a:r>
            <a:r>
              <a:rPr lang="en-US" altLang="en-US" b="1" dirty="0">
                <a:solidFill>
                  <a:srgbClr val="0000FF"/>
                </a:solidFill>
              </a:rPr>
              <a:t>Mass Assembly </a:t>
            </a:r>
            <a:r>
              <a:rPr lang="en-US" altLang="en-US" b="1" dirty="0" smtClean="0">
                <a:solidFill>
                  <a:srgbClr val="0000FF"/>
                </a:solidFill>
              </a:rPr>
              <a:t>II </a:t>
            </a:r>
            <a:r>
              <a:rPr lang="en-US" altLang="en-US" b="1" dirty="0">
                <a:solidFill>
                  <a:srgbClr val="0000FF"/>
                </a:solidFill>
              </a:rPr>
              <a:t>– Cryomodule Rails </a:t>
            </a:r>
            <a:r>
              <a:rPr lang="en-US" altLang="en-US" b="1" dirty="0" smtClean="0">
                <a:solidFill>
                  <a:srgbClr val="0000FF"/>
                </a:solidFill>
                <a:latin typeface="+mn-lt"/>
              </a:rPr>
              <a:t>Existing</a:t>
            </a:r>
          </a:p>
          <a:p>
            <a:pPr marL="690562" lvl="1" indent="-457200">
              <a:buFont typeface="+mj-lt"/>
              <a:buAutoNum type="arabicPeriod"/>
            </a:pPr>
            <a:r>
              <a:rPr lang="en-US" altLang="en-US" b="1" dirty="0" smtClean="0">
                <a:solidFill>
                  <a:srgbClr val="0000FF"/>
                </a:solidFill>
                <a:latin typeface="+mn-lt"/>
              </a:rPr>
              <a:t>Vacuum Tank Assembly</a:t>
            </a:r>
          </a:p>
          <a:p>
            <a:pPr marL="690562" lvl="1" indent="-457200">
              <a:buFont typeface="+mj-lt"/>
              <a:buAutoNum type="arabicPeriod"/>
            </a:pPr>
            <a:r>
              <a:rPr lang="en-US" altLang="en-US" b="1" dirty="0" smtClean="0">
                <a:solidFill>
                  <a:srgbClr val="0000FF"/>
                </a:solidFill>
                <a:latin typeface="+mn-lt"/>
              </a:rPr>
              <a:t>Final Assembly</a:t>
            </a:r>
          </a:p>
          <a:p>
            <a:pPr marL="690562" lvl="1" indent="-457200">
              <a:buFont typeface="+mj-lt"/>
              <a:buAutoNum type="arabicPeriod"/>
            </a:pPr>
            <a:r>
              <a:rPr lang="en-US" altLang="en-US" dirty="0" smtClean="0">
                <a:solidFill>
                  <a:schemeClr val="bg1">
                    <a:lumMod val="75000"/>
                  </a:schemeClr>
                </a:solidFill>
                <a:latin typeface="+mn-lt"/>
              </a:rPr>
              <a:t>Test</a:t>
            </a:r>
            <a:endParaRPr lang="en-US" altLang="en-US" dirty="0">
              <a:solidFill>
                <a:schemeClr val="bg1">
                  <a:lumMod val="75000"/>
                </a:schemeClr>
              </a:solidFill>
              <a:latin typeface="+mn-lt"/>
            </a:endParaRPr>
          </a:p>
          <a:p>
            <a:pPr marL="233362" lvl="1" indent="0">
              <a:buNone/>
            </a:pPr>
            <a:endParaRPr lang="en-US" altLang="en-US" dirty="0">
              <a:solidFill>
                <a:schemeClr val="bg1">
                  <a:lumMod val="75000"/>
                </a:schemeClr>
              </a:solidFill>
              <a:latin typeface="+mn-lt"/>
            </a:endParaRPr>
          </a:p>
          <a:p>
            <a:pPr marL="457200" lvl="2" indent="0">
              <a:buNone/>
            </a:pPr>
            <a:endParaRPr lang="en-US" altLang="en-US" sz="1200" dirty="0"/>
          </a:p>
          <a:p>
            <a:pPr lvl="1"/>
            <a:endParaRPr lang="en-US" altLang="en-US" sz="1600" dirty="0"/>
          </a:p>
          <a:p>
            <a:pPr lvl="1"/>
            <a:endParaRPr lang="en-US" altLang="en-US" sz="1600" dirty="0">
              <a:latin typeface="+mn-lt"/>
            </a:endParaRPr>
          </a:p>
          <a:p>
            <a:endParaRPr lang="en-US" altLang="en-US" dirty="0" smtClean="0">
              <a:latin typeface="Minion Pro"/>
            </a:endParaRPr>
          </a:p>
        </p:txBody>
      </p:sp>
      <p:sp>
        <p:nvSpPr>
          <p:cNvPr id="6" name="Footer Placeholder 11"/>
          <p:cNvSpPr>
            <a:spLocks noGrp="1"/>
          </p:cNvSpPr>
          <p:nvPr>
            <p:ph type="ftr" sz="quarter" idx="13"/>
          </p:nvPr>
        </p:nvSpPr>
        <p:spPr>
          <a:xfrm>
            <a:off x="445472" y="6400800"/>
            <a:ext cx="4431328" cy="314326"/>
          </a:xfrm>
          <a:prstGeom prst="rect">
            <a:avLst/>
          </a:prstGeom>
        </p:spPr>
        <p:txBody>
          <a:bodyPr/>
          <a:lstStyle>
            <a:lvl1pPr algn="l">
              <a:defRPr sz="1100" b="0">
                <a:solidFill>
                  <a:schemeClr val="tx1"/>
                </a:solidFill>
              </a:defRPr>
            </a:lvl1pPr>
          </a:lstStyle>
          <a:p>
            <a:r>
              <a:rPr lang="en-US" dirty="0" smtClean="0">
                <a:solidFill>
                  <a:srgbClr val="000000"/>
                </a:solidFill>
              </a:rPr>
              <a:t>LCLS-II Production Readiness Review, 13-14 September, 2016</a:t>
            </a:r>
            <a:endParaRPr lang="en-US" dirty="0">
              <a:solidFill>
                <a:srgbClr val="000000"/>
              </a:solidFill>
            </a:endParaRPr>
          </a:p>
        </p:txBody>
      </p:sp>
    </p:spTree>
    <p:extLst>
      <p:ext uri="{BB962C8B-B14F-4D97-AF65-F5344CB8AC3E}">
        <p14:creationId xmlns:p14="http://schemas.microsoft.com/office/powerpoint/2010/main" val="32249844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40" name="Slide Number Placeholder 3"/>
          <p:cNvSpPr>
            <a:spLocks noGrp="1"/>
          </p:cNvSpPr>
          <p:nvPr>
            <p:ph type="sldNum" sz="quarter" idx="11"/>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457200" eaLnBrk="1" fontAlgn="auto" hangingPunct="1">
              <a:spcBef>
                <a:spcPts val="0"/>
              </a:spcBef>
              <a:spcAft>
                <a:spcPts val="0"/>
              </a:spcAft>
            </a:pPr>
            <a:fld id="{F48C5009-245B-4503-924A-A28F8257A7A1}" type="slidenum">
              <a:rPr lang="en-US" altLang="en-US">
                <a:solidFill>
                  <a:prstClr val="black"/>
                </a:solidFill>
              </a:rPr>
              <a:pPr defTabSz="457200" eaLnBrk="1" fontAlgn="auto" hangingPunct="1">
                <a:spcBef>
                  <a:spcPts val="0"/>
                </a:spcBef>
                <a:spcAft>
                  <a:spcPts val="0"/>
                </a:spcAft>
              </a:pPr>
              <a:t>7</a:t>
            </a:fld>
            <a:endParaRPr lang="en-US" altLang="en-US">
              <a:solidFill>
                <a:prstClr val="black"/>
              </a:solidFill>
            </a:endParaRPr>
          </a:p>
        </p:txBody>
      </p:sp>
      <p:sp>
        <p:nvSpPr>
          <p:cNvPr id="22530" name="Title 1"/>
          <p:cNvSpPr>
            <a:spLocks noGrp="1"/>
          </p:cNvSpPr>
          <p:nvPr>
            <p:ph type="title"/>
          </p:nvPr>
        </p:nvSpPr>
        <p:spPr/>
        <p:txBody>
          <a:bodyPr/>
          <a:lstStyle/>
          <a:p>
            <a:r>
              <a:rPr lang="en-US" altLang="en-US" sz="3200" dirty="0" smtClean="0"/>
              <a:t>SRF Facilities at JLab</a:t>
            </a:r>
            <a:endParaRPr lang="en-US" altLang="en-US" sz="3200" dirty="0" smtClean="0">
              <a:latin typeface="Minion Pro"/>
            </a:endParaRPr>
          </a:p>
        </p:txBody>
      </p:sp>
      <p:pic>
        <p:nvPicPr>
          <p:cNvPr id="2253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8335" y="1123018"/>
            <a:ext cx="6966020" cy="5283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37" name="TextBox 23"/>
          <p:cNvSpPr txBox="1">
            <a:spLocks noChangeArrowheads="1"/>
          </p:cNvSpPr>
          <p:nvPr/>
        </p:nvSpPr>
        <p:spPr bwMode="auto">
          <a:xfrm>
            <a:off x="7864623" y="4125896"/>
            <a:ext cx="11255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457200" eaLnBrk="1" fontAlgn="auto" hangingPunct="1">
              <a:spcBef>
                <a:spcPts val="0"/>
              </a:spcBef>
              <a:spcAft>
                <a:spcPts val="0"/>
              </a:spcAft>
            </a:pPr>
            <a:r>
              <a:rPr lang="en-US" altLang="en-US" sz="3200" b="1" dirty="0">
                <a:solidFill>
                  <a:srgbClr val="FF0000"/>
                </a:solidFill>
              </a:rPr>
              <a:t>Start</a:t>
            </a:r>
            <a:endParaRPr lang="en-US" altLang="en-US" sz="2000" b="1" dirty="0">
              <a:solidFill>
                <a:srgbClr val="FF0000"/>
              </a:solidFill>
            </a:endParaRPr>
          </a:p>
        </p:txBody>
      </p:sp>
      <p:sp>
        <p:nvSpPr>
          <p:cNvPr id="22538" name="TextBox 24"/>
          <p:cNvSpPr txBox="1">
            <a:spLocks noChangeArrowheads="1"/>
          </p:cNvSpPr>
          <p:nvPr/>
        </p:nvSpPr>
        <p:spPr bwMode="auto">
          <a:xfrm>
            <a:off x="202184" y="5576649"/>
            <a:ext cx="11604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457200" eaLnBrk="1" fontAlgn="auto" hangingPunct="1">
              <a:spcBef>
                <a:spcPts val="0"/>
              </a:spcBef>
              <a:spcAft>
                <a:spcPts val="0"/>
              </a:spcAft>
            </a:pPr>
            <a:r>
              <a:rPr lang="en-US" altLang="en-US" sz="3200" b="1" dirty="0">
                <a:solidFill>
                  <a:srgbClr val="FF0000"/>
                </a:solidFill>
              </a:rPr>
              <a:t>Ship</a:t>
            </a:r>
            <a:endParaRPr lang="en-US" altLang="en-US" b="1" dirty="0">
              <a:solidFill>
                <a:srgbClr val="FF0000"/>
              </a:solidFill>
            </a:endParaRPr>
          </a:p>
        </p:txBody>
      </p:sp>
      <p:cxnSp>
        <p:nvCxnSpPr>
          <p:cNvPr id="4" name="Straight Connector 3"/>
          <p:cNvCxnSpPr/>
          <p:nvPr/>
        </p:nvCxnSpPr>
        <p:spPr>
          <a:xfrm>
            <a:off x="6044665" y="2512194"/>
            <a:ext cx="0" cy="1315555"/>
          </a:xfrm>
          <a:prstGeom prst="line">
            <a:avLst/>
          </a:prstGeom>
          <a:ln w="381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3863671" y="3827749"/>
            <a:ext cx="2180994" cy="34926"/>
          </a:xfrm>
          <a:prstGeom prst="line">
            <a:avLst/>
          </a:prstGeom>
          <a:ln w="381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876371" y="3856324"/>
            <a:ext cx="0" cy="139700"/>
          </a:xfrm>
          <a:prstGeom prst="line">
            <a:avLst/>
          </a:prstGeom>
          <a:ln w="381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3863671" y="3948399"/>
            <a:ext cx="2586038" cy="34925"/>
          </a:xfrm>
          <a:prstGeom prst="line">
            <a:avLst/>
          </a:prstGeom>
          <a:ln w="381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454471" y="3926174"/>
            <a:ext cx="7938" cy="1174750"/>
          </a:xfrm>
          <a:prstGeom prst="line">
            <a:avLst/>
          </a:prstGeom>
          <a:ln w="381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3520771" y="5097750"/>
            <a:ext cx="2941638" cy="41274"/>
          </a:xfrm>
          <a:prstGeom prst="line">
            <a:avLst/>
          </a:prstGeom>
          <a:ln w="381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520771" y="4002374"/>
            <a:ext cx="0" cy="1149350"/>
          </a:xfrm>
          <a:prstGeom prst="line">
            <a:avLst/>
          </a:prstGeom>
          <a:ln w="381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419171" y="4002374"/>
            <a:ext cx="0" cy="1276350"/>
          </a:xfrm>
          <a:prstGeom prst="line">
            <a:avLst/>
          </a:prstGeom>
          <a:ln w="381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3419171" y="4008724"/>
            <a:ext cx="114300" cy="0"/>
          </a:xfrm>
          <a:prstGeom prst="line">
            <a:avLst/>
          </a:prstGeom>
          <a:ln w="381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412821" y="5253324"/>
            <a:ext cx="736600" cy="6350"/>
          </a:xfrm>
          <a:prstGeom prst="line">
            <a:avLst/>
          </a:prstGeom>
          <a:ln w="381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685800" y="5240624"/>
            <a:ext cx="3457271" cy="398176"/>
          </a:xfrm>
          <a:prstGeom prst="line">
            <a:avLst/>
          </a:prstGeom>
          <a:ln w="381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68317" y="2188713"/>
            <a:ext cx="1630018" cy="1169551"/>
          </a:xfrm>
          <a:prstGeom prst="rect">
            <a:avLst/>
          </a:prstGeom>
          <a:solidFill>
            <a:schemeClr val="bg1">
              <a:lumMod val="85000"/>
            </a:schemeClr>
          </a:solidFill>
        </p:spPr>
        <p:txBody>
          <a:bodyPr wrap="square" rtlCol="0">
            <a:spAutoFit/>
          </a:bodyPr>
          <a:lstStyle/>
          <a:p>
            <a:r>
              <a:rPr lang="en-US" sz="1400" dirty="0" smtClean="0"/>
              <a:t>Located in Annex –</a:t>
            </a:r>
          </a:p>
          <a:p>
            <a:r>
              <a:rPr lang="en-US" sz="1400" dirty="0" smtClean="0"/>
              <a:t>Receiving</a:t>
            </a:r>
          </a:p>
          <a:p>
            <a:r>
              <a:rPr lang="en-US" sz="1400" dirty="0" smtClean="0"/>
              <a:t>Inspection</a:t>
            </a:r>
          </a:p>
          <a:p>
            <a:r>
              <a:rPr lang="en-US" sz="1400" dirty="0" smtClean="0"/>
              <a:t>Inventory</a:t>
            </a:r>
          </a:p>
        </p:txBody>
      </p:sp>
      <p:sp>
        <p:nvSpPr>
          <p:cNvPr id="24" name="TextBox 23"/>
          <p:cNvSpPr txBox="1"/>
          <p:nvPr/>
        </p:nvSpPr>
        <p:spPr>
          <a:xfrm>
            <a:off x="230587" y="4271217"/>
            <a:ext cx="1630018" cy="738664"/>
          </a:xfrm>
          <a:prstGeom prst="rect">
            <a:avLst/>
          </a:prstGeom>
          <a:solidFill>
            <a:schemeClr val="bg1">
              <a:lumMod val="85000"/>
            </a:schemeClr>
          </a:solidFill>
        </p:spPr>
        <p:txBody>
          <a:bodyPr wrap="square" rtlCol="0">
            <a:spAutoFit/>
          </a:bodyPr>
          <a:lstStyle/>
          <a:p>
            <a:r>
              <a:rPr lang="en-US" sz="1400" dirty="0" smtClean="0"/>
              <a:t>Offsite considered for additional storage</a:t>
            </a:r>
            <a:endParaRPr lang="en-US" sz="1400" dirty="0"/>
          </a:p>
        </p:txBody>
      </p:sp>
      <p:cxnSp>
        <p:nvCxnSpPr>
          <p:cNvPr id="7" name="Straight Arrow Connector 6"/>
          <p:cNvCxnSpPr>
            <a:stCxn id="2" idx="0"/>
          </p:cNvCxnSpPr>
          <p:nvPr/>
        </p:nvCxnSpPr>
        <p:spPr>
          <a:xfrm flipH="1" flipV="1">
            <a:off x="230587" y="1979875"/>
            <a:ext cx="752739" cy="208838"/>
          </a:xfrm>
          <a:prstGeom prst="straightConnector1">
            <a:avLst/>
          </a:prstGeom>
          <a:ln w="15875">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4" idx="2"/>
          </p:cNvCxnSpPr>
          <p:nvPr/>
        </p:nvCxnSpPr>
        <p:spPr>
          <a:xfrm flipH="1">
            <a:off x="382988" y="5009881"/>
            <a:ext cx="662608" cy="268843"/>
          </a:xfrm>
          <a:prstGeom prst="straightConnector1">
            <a:avLst/>
          </a:prstGeom>
          <a:ln w="15875">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044665" y="2512194"/>
            <a:ext cx="1568918" cy="1905802"/>
          </a:xfrm>
          <a:prstGeom prst="line">
            <a:avLst/>
          </a:prstGeom>
          <a:ln w="381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291137" y="4640549"/>
            <a:ext cx="1598267" cy="307777"/>
          </a:xfrm>
          <a:prstGeom prst="rect">
            <a:avLst/>
          </a:prstGeom>
          <a:solidFill>
            <a:schemeClr val="bg1">
              <a:lumMod val="85000"/>
            </a:schemeClr>
          </a:solidFill>
        </p:spPr>
        <p:txBody>
          <a:bodyPr wrap="square" rtlCol="0">
            <a:spAutoFit/>
          </a:bodyPr>
          <a:lstStyle/>
          <a:p>
            <a:r>
              <a:rPr lang="en-US" sz="1400" b="1" dirty="0" smtClean="0"/>
              <a:t>CMM/RF Checks</a:t>
            </a:r>
            <a:endParaRPr lang="en-US" sz="1400" b="1" dirty="0"/>
          </a:p>
        </p:txBody>
      </p:sp>
      <p:sp>
        <p:nvSpPr>
          <p:cNvPr id="30" name="Footer Placeholder 11"/>
          <p:cNvSpPr>
            <a:spLocks noGrp="1"/>
          </p:cNvSpPr>
          <p:nvPr>
            <p:ph type="ftr" sz="quarter" idx="13"/>
          </p:nvPr>
        </p:nvSpPr>
        <p:spPr>
          <a:xfrm>
            <a:off x="445472" y="6400800"/>
            <a:ext cx="4431328" cy="314326"/>
          </a:xfrm>
          <a:prstGeom prst="rect">
            <a:avLst/>
          </a:prstGeom>
        </p:spPr>
        <p:txBody>
          <a:bodyPr/>
          <a:lstStyle>
            <a:lvl1pPr algn="l">
              <a:defRPr sz="1100" b="0">
                <a:solidFill>
                  <a:schemeClr val="tx1"/>
                </a:solidFill>
              </a:defRPr>
            </a:lvl1pPr>
          </a:lstStyle>
          <a:p>
            <a:r>
              <a:rPr lang="en-US" dirty="0" smtClean="0">
                <a:solidFill>
                  <a:srgbClr val="000000"/>
                </a:solidFill>
              </a:rPr>
              <a:t>LCLS-II Production Readiness Review, 13-14 September, 2016</a:t>
            </a:r>
            <a:endParaRPr lang="en-US" dirty="0">
              <a:solidFill>
                <a:srgbClr val="000000"/>
              </a:solidFill>
            </a:endParaRPr>
          </a:p>
        </p:txBody>
      </p:sp>
    </p:spTree>
    <p:extLst>
      <p:ext uri="{BB962C8B-B14F-4D97-AF65-F5344CB8AC3E}">
        <p14:creationId xmlns:p14="http://schemas.microsoft.com/office/powerpoint/2010/main" val="41471808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JLab</a:t>
            </a:r>
            <a:r>
              <a:rPr lang="en-US" dirty="0" smtClean="0"/>
              <a:t> Layout for LCLS-II CM Production</a:t>
            </a:r>
            <a:endParaRPr lang="en-US"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0821" y="1237311"/>
            <a:ext cx="8220446" cy="4983195"/>
          </a:xfrm>
          <a:prstGeom prst="rect">
            <a:avLst/>
          </a:prstGeom>
        </p:spPr>
      </p:pic>
      <p:cxnSp>
        <p:nvCxnSpPr>
          <p:cNvPr id="6" name="Straight Arrow Connector 5"/>
          <p:cNvCxnSpPr>
            <a:stCxn id="7" idx="2"/>
          </p:cNvCxnSpPr>
          <p:nvPr/>
        </p:nvCxnSpPr>
        <p:spPr>
          <a:xfrm flipH="1">
            <a:off x="7394699" y="3120165"/>
            <a:ext cx="172168" cy="153183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631029" y="2473834"/>
            <a:ext cx="1871676" cy="646331"/>
          </a:xfrm>
          <a:prstGeom prst="rect">
            <a:avLst/>
          </a:prstGeom>
          <a:noFill/>
        </p:spPr>
        <p:txBody>
          <a:bodyPr wrap="square" rtlCol="0">
            <a:spAutoFit/>
          </a:bodyPr>
          <a:lstStyle/>
          <a:p>
            <a:r>
              <a:rPr lang="en-US" dirty="0" smtClean="0"/>
              <a:t>Clean Room String Assembly</a:t>
            </a:r>
            <a:endParaRPr lang="en-US" dirty="0"/>
          </a:p>
        </p:txBody>
      </p:sp>
      <p:cxnSp>
        <p:nvCxnSpPr>
          <p:cNvPr id="10" name="Straight Arrow Connector 9"/>
          <p:cNvCxnSpPr>
            <a:stCxn id="11" idx="2"/>
          </p:cNvCxnSpPr>
          <p:nvPr/>
        </p:nvCxnSpPr>
        <p:spPr>
          <a:xfrm flipH="1">
            <a:off x="5295551" y="3662363"/>
            <a:ext cx="541172" cy="137876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997860" y="3016032"/>
            <a:ext cx="1677725" cy="646331"/>
          </a:xfrm>
          <a:prstGeom prst="rect">
            <a:avLst/>
          </a:prstGeom>
          <a:noFill/>
        </p:spPr>
        <p:txBody>
          <a:bodyPr wrap="square" rtlCol="0">
            <a:spAutoFit/>
          </a:bodyPr>
          <a:lstStyle/>
          <a:p>
            <a:r>
              <a:rPr lang="en-US" dirty="0" smtClean="0"/>
              <a:t>Phase I CM Assembly (2X)</a:t>
            </a:r>
            <a:endParaRPr lang="en-US" dirty="0"/>
          </a:p>
        </p:txBody>
      </p:sp>
      <p:cxnSp>
        <p:nvCxnSpPr>
          <p:cNvPr id="14" name="Straight Arrow Connector 13"/>
          <p:cNvCxnSpPr>
            <a:stCxn id="15" idx="2"/>
          </p:cNvCxnSpPr>
          <p:nvPr/>
        </p:nvCxnSpPr>
        <p:spPr>
          <a:xfrm flipH="1">
            <a:off x="3927944" y="2656558"/>
            <a:ext cx="1367607" cy="142516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090694" y="2010227"/>
            <a:ext cx="2409713" cy="646331"/>
          </a:xfrm>
          <a:prstGeom prst="rect">
            <a:avLst/>
          </a:prstGeom>
          <a:noFill/>
        </p:spPr>
        <p:txBody>
          <a:bodyPr wrap="square" rtlCol="0">
            <a:spAutoFit/>
          </a:bodyPr>
          <a:lstStyle/>
          <a:p>
            <a:pPr algn="ctr"/>
            <a:r>
              <a:rPr lang="en-US" dirty="0" smtClean="0">
                <a:solidFill>
                  <a:srgbClr val="FF0000"/>
                </a:solidFill>
              </a:rPr>
              <a:t>Phase II CM Assembly (2X)</a:t>
            </a:r>
            <a:endParaRPr lang="en-US" dirty="0">
              <a:solidFill>
                <a:srgbClr val="FF0000"/>
              </a:solidFill>
            </a:endParaRPr>
          </a:p>
        </p:txBody>
      </p:sp>
      <p:cxnSp>
        <p:nvCxnSpPr>
          <p:cNvPr id="18" name="Straight Arrow Connector 17"/>
          <p:cNvCxnSpPr>
            <a:stCxn id="19" idx="0"/>
          </p:cNvCxnSpPr>
          <p:nvPr/>
        </p:nvCxnSpPr>
        <p:spPr>
          <a:xfrm flipV="1">
            <a:off x="2320915" y="4946800"/>
            <a:ext cx="748288" cy="48054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433108" y="5427348"/>
            <a:ext cx="1775614" cy="646331"/>
          </a:xfrm>
          <a:prstGeom prst="rect">
            <a:avLst/>
          </a:prstGeom>
          <a:noFill/>
        </p:spPr>
        <p:txBody>
          <a:bodyPr wrap="square" rtlCol="0">
            <a:spAutoFit/>
          </a:bodyPr>
          <a:lstStyle/>
          <a:p>
            <a:r>
              <a:rPr lang="en-US" dirty="0" smtClean="0">
                <a:solidFill>
                  <a:srgbClr val="FF0000"/>
                </a:solidFill>
              </a:rPr>
              <a:t>Vacuum Vessel Installation</a:t>
            </a:r>
            <a:endParaRPr lang="en-US" dirty="0">
              <a:solidFill>
                <a:srgbClr val="FF0000"/>
              </a:solidFill>
            </a:endParaRPr>
          </a:p>
        </p:txBody>
      </p:sp>
      <p:cxnSp>
        <p:nvCxnSpPr>
          <p:cNvPr id="20" name="Straight Arrow Connector 19"/>
          <p:cNvCxnSpPr>
            <a:stCxn id="21" idx="0"/>
          </p:cNvCxnSpPr>
          <p:nvPr/>
        </p:nvCxnSpPr>
        <p:spPr>
          <a:xfrm flipV="1">
            <a:off x="1403574" y="3728908"/>
            <a:ext cx="512690" cy="96666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86232" y="4695570"/>
            <a:ext cx="1834683" cy="923330"/>
          </a:xfrm>
          <a:prstGeom prst="rect">
            <a:avLst/>
          </a:prstGeom>
          <a:noFill/>
        </p:spPr>
        <p:txBody>
          <a:bodyPr wrap="square" rtlCol="0">
            <a:spAutoFit/>
          </a:bodyPr>
          <a:lstStyle/>
          <a:p>
            <a:r>
              <a:rPr lang="en-US" dirty="0" smtClean="0"/>
              <a:t>Final Assembly / Prep for Testing</a:t>
            </a:r>
            <a:endParaRPr lang="en-US" dirty="0"/>
          </a:p>
        </p:txBody>
      </p:sp>
      <p:cxnSp>
        <p:nvCxnSpPr>
          <p:cNvPr id="26" name="Straight Arrow Connector 25"/>
          <p:cNvCxnSpPr>
            <a:stCxn id="27" idx="1"/>
          </p:cNvCxnSpPr>
          <p:nvPr/>
        </p:nvCxnSpPr>
        <p:spPr>
          <a:xfrm flipH="1">
            <a:off x="2767053" y="1692840"/>
            <a:ext cx="1323641" cy="76460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090694" y="1508174"/>
            <a:ext cx="1399542" cy="369332"/>
          </a:xfrm>
          <a:prstGeom prst="rect">
            <a:avLst/>
          </a:prstGeom>
          <a:noFill/>
        </p:spPr>
        <p:txBody>
          <a:bodyPr wrap="square" rtlCol="0">
            <a:spAutoFit/>
          </a:bodyPr>
          <a:lstStyle/>
          <a:p>
            <a:r>
              <a:rPr lang="en-US" dirty="0" smtClean="0">
                <a:solidFill>
                  <a:srgbClr val="FF0000"/>
                </a:solidFill>
              </a:rPr>
              <a:t>CM Testing</a:t>
            </a:r>
            <a:endParaRPr lang="en-US" dirty="0">
              <a:solidFill>
                <a:srgbClr val="FF0000"/>
              </a:solidFill>
            </a:endParaRPr>
          </a:p>
        </p:txBody>
      </p:sp>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8</a:t>
            </a:fld>
            <a:endParaRPr lang="en-US" dirty="0">
              <a:solidFill>
                <a:srgbClr val="000000"/>
              </a:solidFill>
            </a:endParaRPr>
          </a:p>
        </p:txBody>
      </p:sp>
      <p:sp>
        <p:nvSpPr>
          <p:cNvPr id="17" name="Footer Placeholder 11"/>
          <p:cNvSpPr>
            <a:spLocks noGrp="1"/>
          </p:cNvSpPr>
          <p:nvPr>
            <p:ph type="ftr" sz="quarter" idx="13"/>
          </p:nvPr>
        </p:nvSpPr>
        <p:spPr>
          <a:xfrm>
            <a:off x="445472" y="6400800"/>
            <a:ext cx="4431328" cy="314326"/>
          </a:xfrm>
          <a:prstGeom prst="rect">
            <a:avLst/>
          </a:prstGeom>
        </p:spPr>
        <p:txBody>
          <a:bodyPr/>
          <a:lstStyle>
            <a:lvl1pPr algn="l">
              <a:defRPr sz="1100" b="0">
                <a:solidFill>
                  <a:schemeClr val="tx1"/>
                </a:solidFill>
              </a:defRPr>
            </a:lvl1pPr>
          </a:lstStyle>
          <a:p>
            <a:r>
              <a:rPr lang="en-US" dirty="0" smtClean="0">
                <a:solidFill>
                  <a:srgbClr val="000000"/>
                </a:solidFill>
              </a:rPr>
              <a:t>LCLS-II Production Readiness Review, 13-14 September, 2016</a:t>
            </a:r>
            <a:endParaRPr lang="en-US" dirty="0">
              <a:solidFill>
                <a:srgbClr val="000000"/>
              </a:solidFill>
            </a:endParaRPr>
          </a:p>
        </p:txBody>
      </p:sp>
    </p:spTree>
    <p:extLst>
      <p:ext uri="{BB962C8B-B14F-4D97-AF65-F5344CB8AC3E}">
        <p14:creationId xmlns:p14="http://schemas.microsoft.com/office/powerpoint/2010/main" val="23676175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Qualified Cavities Staged for String Assembly</a:t>
            </a:r>
            <a:endParaRPr lang="en-US" sz="2800" dirty="0"/>
          </a:p>
        </p:txBody>
      </p:sp>
      <p:sp>
        <p:nvSpPr>
          <p:cNvPr id="3" name="Content Placeholder 2"/>
          <p:cNvSpPr>
            <a:spLocks noGrp="1"/>
          </p:cNvSpPr>
          <p:nvPr>
            <p:ph sz="half" idx="4294967295"/>
          </p:nvPr>
        </p:nvSpPr>
        <p:spPr>
          <a:xfrm>
            <a:off x="457200" y="1600200"/>
            <a:ext cx="4038600" cy="4525963"/>
          </a:xfrm>
          <a:prstGeom prst="rect">
            <a:avLst/>
          </a:prstGeom>
        </p:spPr>
        <p:txBody>
          <a:bodyPr>
            <a:normAutofit fontScale="92500" lnSpcReduction="20000"/>
          </a:bodyPr>
          <a:lstStyle/>
          <a:p>
            <a:r>
              <a:rPr lang="en-US" dirty="0">
                <a:solidFill>
                  <a:srgbClr val="0070C0"/>
                </a:solidFill>
              </a:rPr>
              <a:t>Cavities return to clean room post </a:t>
            </a:r>
            <a:r>
              <a:rPr lang="en-US" dirty="0" smtClean="0">
                <a:solidFill>
                  <a:srgbClr val="0070C0"/>
                </a:solidFill>
              </a:rPr>
              <a:t>VTA test </a:t>
            </a:r>
            <a:r>
              <a:rPr lang="en-US" dirty="0">
                <a:solidFill>
                  <a:srgbClr val="0070C0"/>
                </a:solidFill>
              </a:rPr>
              <a:t>via crane lift to VAA</a:t>
            </a:r>
          </a:p>
          <a:p>
            <a:endParaRPr lang="en-US" dirty="0" smtClean="0"/>
          </a:p>
          <a:p>
            <a:r>
              <a:rPr lang="en-US" b="1" dirty="0" smtClean="0">
                <a:solidFill>
                  <a:srgbClr val="0000FF"/>
                </a:solidFill>
              </a:rPr>
              <a:t>Cavities will be isolated, left under vacuum and installed on the clean room storage rack.  </a:t>
            </a:r>
          </a:p>
          <a:p>
            <a:endParaRPr lang="en-US" dirty="0"/>
          </a:p>
          <a:p>
            <a:r>
              <a:rPr lang="en-US" dirty="0" smtClean="0"/>
              <a:t>The </a:t>
            </a:r>
            <a:r>
              <a:rPr lang="en-US" dirty="0" err="1" smtClean="0"/>
              <a:t>Backtech</a:t>
            </a:r>
            <a:r>
              <a:rPr lang="en-US" dirty="0" smtClean="0"/>
              <a:t> equipped with the two arm tooling will be used for transfer.  </a:t>
            </a:r>
          </a:p>
          <a:p>
            <a:endParaRPr lang="en-US" dirty="0"/>
          </a:p>
        </p:txBody>
      </p:sp>
      <p:sp>
        <p:nvSpPr>
          <p:cNvPr id="5" name="Slide Number Placeholder 4"/>
          <p:cNvSpPr>
            <a:spLocks noGrp="1"/>
          </p:cNvSpPr>
          <p:nvPr>
            <p:ph type="sldNum" sz="quarter" idx="11"/>
          </p:nvPr>
        </p:nvSpPr>
        <p:spPr/>
        <p:txBody>
          <a:bodyPr/>
          <a:lstStyle/>
          <a:p>
            <a:fld id="{5BD36294-2849-48A8-8531-5354CF3095D2}" type="slidenum">
              <a:rPr lang="en-US" smtClean="0"/>
              <a:pPr/>
              <a:t>9</a:t>
            </a:fld>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65306" y="1676400"/>
            <a:ext cx="3438944"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2440887"/>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stName_Template_FAC201502">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1_LastName_Template_FAC201502">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xml><?xml version="1.0" encoding="utf-8"?>
<a:theme xmlns:a="http://schemas.openxmlformats.org/drawingml/2006/main" name="2_LastName_Template_FAC201502">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5.xml><?xml version="1.0" encoding="utf-8"?>
<a:theme xmlns:a="http://schemas.openxmlformats.org/drawingml/2006/main" name="LastName_Title_DR201608">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6.xml><?xml version="1.0" encoding="utf-8"?>
<a:theme xmlns:a="http://schemas.openxmlformats.org/drawingml/2006/main" name="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7.xml><?xml version="1.0" encoding="utf-8"?>
<a:theme xmlns:a="http://schemas.openxmlformats.org/drawingml/2006/main" name="1_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4041</TotalTime>
  <Words>3626</Words>
  <Application>Microsoft Office PowerPoint</Application>
  <PresentationFormat>On-screen Show (4:3)</PresentationFormat>
  <Paragraphs>784</Paragraphs>
  <Slides>59</Slides>
  <Notes>10</Notes>
  <HiddenSlides>0</HiddenSlides>
  <MMClips>0</MMClips>
  <ScaleCrop>false</ScaleCrop>
  <HeadingPairs>
    <vt:vector size="8" baseType="variant">
      <vt:variant>
        <vt:lpstr>Fonts Used</vt:lpstr>
      </vt:variant>
      <vt:variant>
        <vt:i4>7</vt:i4>
      </vt:variant>
      <vt:variant>
        <vt:lpstr>Theme</vt:lpstr>
      </vt:variant>
      <vt:variant>
        <vt:i4>7</vt:i4>
      </vt:variant>
      <vt:variant>
        <vt:lpstr>Embedded OLE Servers</vt:lpstr>
      </vt:variant>
      <vt:variant>
        <vt:i4>1</vt:i4>
      </vt:variant>
      <vt:variant>
        <vt:lpstr>Slide Titles</vt:lpstr>
      </vt:variant>
      <vt:variant>
        <vt:i4>59</vt:i4>
      </vt:variant>
    </vt:vector>
  </HeadingPairs>
  <TitlesOfParts>
    <vt:vector size="74" baseType="lpstr">
      <vt:lpstr>ＭＳ Ｐゴシック</vt:lpstr>
      <vt:lpstr>Arial</vt:lpstr>
      <vt:lpstr>Calibri</vt:lpstr>
      <vt:lpstr>Minion Pro</vt:lpstr>
      <vt:lpstr>Times</vt:lpstr>
      <vt:lpstr>Times New Roman</vt:lpstr>
      <vt:lpstr>Wingdings</vt:lpstr>
      <vt:lpstr>Custom Design</vt:lpstr>
      <vt:lpstr>LastName_Template_FAC201502</vt:lpstr>
      <vt:lpstr>1_LastName_Template_FAC201502</vt:lpstr>
      <vt:lpstr>2_LastName_Template_FAC201502</vt:lpstr>
      <vt:lpstr>LastName_Title_DR201608</vt:lpstr>
      <vt:lpstr>Blank</vt:lpstr>
      <vt:lpstr>1_Blank</vt:lpstr>
      <vt:lpstr>Worksheet</vt:lpstr>
      <vt:lpstr>JLab CM Production Plan</vt:lpstr>
      <vt:lpstr>Outline</vt:lpstr>
      <vt:lpstr>Scope by WBS Element</vt:lpstr>
      <vt:lpstr>JLab LCLS II Production Schedule</vt:lpstr>
      <vt:lpstr>Typical LCLS II CM Assembly Schedule</vt:lpstr>
      <vt:lpstr>Jlab Cryomodule Assembly – 7 Major Tasks</vt:lpstr>
      <vt:lpstr>SRF Facilities at JLab</vt:lpstr>
      <vt:lpstr>JLab Layout for LCLS-II CM Production</vt:lpstr>
      <vt:lpstr>Qualified Cavities Staged for String Assembly</vt:lpstr>
      <vt:lpstr>Cavity String Assembly in Clean Room</vt:lpstr>
      <vt:lpstr>JLab Cavity String Assembly – Berry Bolts</vt:lpstr>
      <vt:lpstr>PowerPoint Presentation</vt:lpstr>
      <vt:lpstr>PowerPoint Presentation</vt:lpstr>
      <vt:lpstr>WS1 - pCM String Assembly Completed in May 2016</vt:lpstr>
      <vt:lpstr>Cryomodule Assembly</vt:lpstr>
      <vt:lpstr>Cryomodule Cold Mass Assembly</vt:lpstr>
      <vt:lpstr>LCLS-II Cold Mass Assembly II</vt:lpstr>
      <vt:lpstr>LCLS-II Cold Mass Spreader Bar Installed</vt:lpstr>
      <vt:lpstr>Vacuum Vessel and Final Assembly</vt:lpstr>
      <vt:lpstr>JLab Cantilever System</vt:lpstr>
      <vt:lpstr>LCLS II Cryomodule Assembly </vt:lpstr>
      <vt:lpstr>Magnetic Hygiene Program </vt:lpstr>
      <vt:lpstr>Prep for Shipping</vt:lpstr>
      <vt:lpstr>Staying on Track </vt:lpstr>
      <vt:lpstr>Planned Production Rate</vt:lpstr>
      <vt:lpstr>JLAB CMTF: Production Rate Limiter</vt:lpstr>
      <vt:lpstr>ISM &amp; Safety</vt:lpstr>
      <vt:lpstr>Potential Risks to Schedule</vt:lpstr>
      <vt:lpstr>JLab Org Chart</vt:lpstr>
      <vt:lpstr>Cryomodule Assembly Team </vt:lpstr>
      <vt:lpstr>Hands on Cryomodule Assemblers</vt:lpstr>
      <vt:lpstr>Staffing Ramp</vt:lpstr>
      <vt:lpstr>JLab LCLS II Cryomodule Labor</vt:lpstr>
      <vt:lpstr>1.3 GHz Production CM Procurement Status</vt:lpstr>
      <vt:lpstr>Off-Site Storage and Inspection</vt:lpstr>
      <vt:lpstr>Blue-Crab  off-site storage</vt:lpstr>
      <vt:lpstr>Cryomodule Travelers</vt:lpstr>
      <vt:lpstr>Documentation</vt:lpstr>
      <vt:lpstr>Documentation</vt:lpstr>
      <vt:lpstr>CM Production Preparations at JLab</vt:lpstr>
      <vt:lpstr>Production Readiness</vt:lpstr>
      <vt:lpstr>Back Up Slides</vt:lpstr>
      <vt:lpstr>JLab Facilities Improvements:  Clean Room Modifications Completed</vt:lpstr>
      <vt:lpstr>JLab Cavity Vertical Test</vt:lpstr>
      <vt:lpstr>LCLS-II Cavity/Cryomodule Process at JLab</vt:lpstr>
      <vt:lpstr>Strategy – One Design, Two Production Lines</vt:lpstr>
      <vt:lpstr>PowerPoint Presentation</vt:lpstr>
      <vt:lpstr>PowerPoint Presentation</vt:lpstr>
      <vt:lpstr>Staff Training – LMS &amp; SRL</vt:lpstr>
      <vt:lpstr>Staff Training – Welding and brazing</vt:lpstr>
      <vt:lpstr>Cavity Qualification and VTA Labor</vt:lpstr>
      <vt:lpstr>String Assembly Labor</vt:lpstr>
      <vt:lpstr>Cryomodule Assembly Labor</vt:lpstr>
      <vt:lpstr>Test Labor</vt:lpstr>
      <vt:lpstr>Blue Crab Warehouse</vt:lpstr>
      <vt:lpstr>Documentation</vt:lpstr>
      <vt:lpstr>Documentation</vt:lpstr>
      <vt:lpstr>Documentation</vt:lpstr>
      <vt:lpstr>Documentation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rlegg</dc:creator>
  <cp:lastModifiedBy>Bob</cp:lastModifiedBy>
  <cp:revision>221</cp:revision>
  <dcterms:created xsi:type="dcterms:W3CDTF">2013-10-02T12:24:50Z</dcterms:created>
  <dcterms:modified xsi:type="dcterms:W3CDTF">2016-09-14T13:16:48Z</dcterms:modified>
</cp:coreProperties>
</file>