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21" r:id="rId4"/>
    <p:sldMasterId id="2147484031" r:id="rId5"/>
    <p:sldMasterId id="2147484039" r:id="rId6"/>
  </p:sldMasterIdLst>
  <p:notesMasterIdLst>
    <p:notesMasterId r:id="rId32"/>
  </p:notesMasterIdLst>
  <p:handoutMasterIdLst>
    <p:handoutMasterId r:id="rId33"/>
  </p:handoutMasterIdLst>
  <p:sldIdLst>
    <p:sldId id="577" r:id="rId7"/>
    <p:sldId id="738" r:id="rId8"/>
    <p:sldId id="740" r:id="rId9"/>
    <p:sldId id="741" r:id="rId10"/>
    <p:sldId id="742" r:id="rId11"/>
    <p:sldId id="746" r:id="rId12"/>
    <p:sldId id="743" r:id="rId13"/>
    <p:sldId id="761" r:id="rId14"/>
    <p:sldId id="744" r:id="rId15"/>
    <p:sldId id="748" r:id="rId16"/>
    <p:sldId id="745" r:id="rId17"/>
    <p:sldId id="747" r:id="rId18"/>
    <p:sldId id="750" r:id="rId19"/>
    <p:sldId id="754" r:id="rId20"/>
    <p:sldId id="756" r:id="rId21"/>
    <p:sldId id="749" r:id="rId22"/>
    <p:sldId id="751" r:id="rId23"/>
    <p:sldId id="755" r:id="rId24"/>
    <p:sldId id="757" r:id="rId25"/>
    <p:sldId id="758" r:id="rId26"/>
    <p:sldId id="764" r:id="rId27"/>
    <p:sldId id="759" r:id="rId28"/>
    <p:sldId id="760" r:id="rId29"/>
    <p:sldId id="762" r:id="rId30"/>
    <p:sldId id="753" r:id="rId31"/>
  </p:sldIdLst>
  <p:sldSz cx="9144000" cy="6858000" type="screen4x3"/>
  <p:notesSz cx="69850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4">
          <p15:clr>
            <a:srgbClr val="A4A3A4"/>
          </p15:clr>
        </p15:guide>
        <p15:guide id="2" pos="22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FF"/>
    <a:srgbClr val="0033CC"/>
    <a:srgbClr val="FF9966"/>
    <a:srgbClr val="99CCFF"/>
    <a:srgbClr val="6699FF"/>
    <a:srgbClr val="9D3431"/>
    <a:srgbClr val="FFCC99"/>
    <a:srgbClr val="FFFFCC"/>
    <a:srgbClr val="0080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56" autoAdjust="0"/>
    <p:restoredTop sz="80000" autoAdjust="0"/>
  </p:normalViewPr>
  <p:slideViewPr>
    <p:cSldViewPr snapToGrid="0">
      <p:cViewPr varScale="1">
        <p:scale>
          <a:sx n="105" d="100"/>
          <a:sy n="105" d="100"/>
        </p:scale>
        <p:origin x="1872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-3498" y="-78"/>
      </p:cViewPr>
      <p:guideLst>
        <p:guide orient="horz" pos="2924"/>
        <p:guide pos="22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27466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89" tIns="45594" rIns="91189" bIns="45594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14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5953" y="0"/>
            <a:ext cx="3027466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89" tIns="45594" rIns="91189" bIns="4559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14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17612"/>
            <a:ext cx="3027466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89" tIns="45594" rIns="91189" bIns="45594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14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5953" y="8817612"/>
            <a:ext cx="3027466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89" tIns="45594" rIns="91189" bIns="4559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E8226311-62EA-456F-8B76-9220A4C1A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8078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27466" cy="462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6" tIns="46458" rIns="92916" bIns="46458" numCol="1" anchor="t" anchorCtr="0" compatLnSpc="1">
            <a:prstTxWarp prst="textNoShape">
              <a:avLst/>
            </a:prstTxWarp>
          </a:bodyPr>
          <a:lstStyle>
            <a:lvl1pPr defTabSz="929627">
              <a:defRPr sz="13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5953" y="0"/>
            <a:ext cx="3027466" cy="462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6" tIns="46458" rIns="92916" bIns="46458" numCol="1" anchor="t" anchorCtr="0" compatLnSpc="1">
            <a:prstTxWarp prst="textNoShape">
              <a:avLst/>
            </a:prstTxWarp>
          </a:bodyPr>
          <a:lstStyle>
            <a:lvl1pPr algn="r" defTabSz="929627">
              <a:defRPr sz="13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157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9133" y="4410392"/>
            <a:ext cx="5586735" cy="417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6" tIns="46458" rIns="92916" bIns="464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19198"/>
            <a:ext cx="3027466" cy="462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6" tIns="46458" rIns="92916" bIns="46458" numCol="1" anchor="b" anchorCtr="0" compatLnSpc="1">
            <a:prstTxWarp prst="textNoShape">
              <a:avLst/>
            </a:prstTxWarp>
          </a:bodyPr>
          <a:lstStyle>
            <a:lvl1pPr defTabSz="929627">
              <a:defRPr sz="13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5953" y="8819198"/>
            <a:ext cx="3027466" cy="462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6" tIns="46458" rIns="92916" bIns="46458" numCol="1" anchor="b" anchorCtr="0" compatLnSpc="1">
            <a:prstTxWarp prst="textNoShape">
              <a:avLst/>
            </a:prstTxWarp>
          </a:bodyPr>
          <a:lstStyle>
            <a:lvl1pPr algn="r" defTabSz="929627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fld id="{8C1C09D7-2034-4A7F-959F-75165A7C71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3175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1C09D7-2034-4A7F-959F-75165A7C71A3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3102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1C09D7-2034-4A7F-959F-75165A7C71A3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48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1C09D7-2034-4A7F-959F-75165A7C71A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3962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1C09D7-2034-4A7F-959F-75165A7C71A3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9911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1C09D7-2034-4A7F-959F-75165A7C71A3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4289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1C09D7-2034-4A7F-959F-75165A7C71A3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6265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1C09D7-2034-4A7F-959F-75165A7C71A3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4061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1C09D7-2034-4A7F-959F-75165A7C71A3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733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tif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gif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gif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5.png"/><Relationship Id="rId7" Type="http://schemas.openxmlformats.org/officeDocument/2006/relationships/image" Target="../media/image18.tiff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7.jpeg"/><Relationship Id="rId5" Type="http://schemas.openxmlformats.org/officeDocument/2006/relationships/image" Target="../media/image4.gif"/><Relationship Id="rId10" Type="http://schemas.openxmlformats.org/officeDocument/2006/relationships/image" Target="../media/image13.jpeg"/><Relationship Id="rId4" Type="http://schemas.openxmlformats.org/officeDocument/2006/relationships/image" Target="../media/image16.png"/><Relationship Id="rId9" Type="http://schemas.openxmlformats.org/officeDocument/2006/relationships/image" Target="../media/image8.gif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1.png"/><Relationship Id="rId7" Type="http://schemas.openxmlformats.org/officeDocument/2006/relationships/image" Target="../media/image23.tiff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7.jpeg"/><Relationship Id="rId5" Type="http://schemas.openxmlformats.org/officeDocument/2006/relationships/image" Target="../media/image4.gif"/><Relationship Id="rId10" Type="http://schemas.openxmlformats.org/officeDocument/2006/relationships/image" Target="../media/image13.jpeg"/><Relationship Id="rId4" Type="http://schemas.openxmlformats.org/officeDocument/2006/relationships/image" Target="../media/image22.png"/><Relationship Id="rId9" Type="http://schemas.openxmlformats.org/officeDocument/2006/relationships/image" Target="../media/image8.gif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bronwynb\Desktop\Branding\divider_template_backg#5330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9100" y="3876675"/>
            <a:ext cx="2524389" cy="7334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24575"/>
            <a:ext cx="1973584" cy="7178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3" y="536575"/>
            <a:ext cx="8008937" cy="2246313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213" y="3181350"/>
            <a:ext cx="7989887" cy="2652522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 dirty="0" smtClean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3" y="2755011"/>
            <a:ext cx="8008937" cy="3691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8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 smtClean="0"/>
              <a:t>Click to edit Master subtitle style</a:t>
            </a:r>
          </a:p>
        </p:txBody>
      </p:sp>
      <p:pic>
        <p:nvPicPr>
          <p:cNvPr id="12" name="Picture 2" descr="C:\Documents and Settings\mcdunn\Desktop\LBNL_Full_Logo_Final.gif"/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0800" y="3590925"/>
            <a:ext cx="907882" cy="776239"/>
          </a:xfrm>
          <a:prstGeom prst="rect">
            <a:avLst/>
          </a:prstGeom>
          <a:noFill/>
        </p:spPr>
      </p:pic>
      <p:pic>
        <p:nvPicPr>
          <p:cNvPr id="13" name="Picture 39" descr="http://inside.anl.gov/resources/standards/images/logos/ANL_H_Black.jpg"/>
          <p:cNvPicPr>
            <a:picLocks noChangeAspect="1" noChangeArrowheads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91503" y="3680008"/>
            <a:ext cx="1223871" cy="569939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</p:pic>
      <p:pic>
        <p:nvPicPr>
          <p:cNvPr id="1026" name="Picture 2" descr="C:\Users\tor\Downloads\FermiLogo.tiff"/>
          <p:cNvPicPr>
            <a:picLocks noChangeAspect="1" noChangeArrowheads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9601" y="4531614"/>
            <a:ext cx="1792224" cy="323468"/>
          </a:xfrm>
          <a:prstGeom prst="rect">
            <a:avLst/>
          </a:prstGeom>
          <a:noFill/>
        </p:spPr>
      </p:pic>
      <p:pic>
        <p:nvPicPr>
          <p:cNvPr id="14" name="Picture 13" descr="JLab_logo_white1.jpg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7076" y="4380905"/>
            <a:ext cx="1952624" cy="610194"/>
          </a:xfrm>
          <a:prstGeom prst="rect">
            <a:avLst/>
          </a:prstGeom>
        </p:spPr>
      </p:pic>
      <p:pic>
        <p:nvPicPr>
          <p:cNvPr id="16" name="Picture 15" descr="cornell university 2.gif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0050" y="4371975"/>
            <a:ext cx="775963" cy="754745"/>
          </a:xfrm>
          <a:prstGeom prst="rect">
            <a:avLst/>
          </a:prstGeom>
        </p:spPr>
      </p:pic>
      <p:pic>
        <p:nvPicPr>
          <p:cNvPr id="17" name="Picture 4" descr="C:\Users\boyce\Documents\lclsII_banner_v01_wd565.jpg"/>
          <p:cNvPicPr>
            <a:picLocks noChangeAspect="1" noChangeArrowheads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100" y="414089"/>
            <a:ext cx="5349126" cy="1107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8751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bronwynb\Desktop\Branding\divider_template_backg#5330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100" y="3876675"/>
            <a:ext cx="2524389" cy="7334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4575"/>
            <a:ext cx="1973584" cy="7178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3" y="536575"/>
            <a:ext cx="8008937" cy="2246313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213" y="3181350"/>
            <a:ext cx="7989887" cy="2652522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CA" dirty="0" smtClean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3" y="2755011"/>
            <a:ext cx="8008937" cy="3691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8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 smtClean="0"/>
              <a:t>Click to edit Master subtitle style</a:t>
            </a:r>
          </a:p>
        </p:txBody>
      </p:sp>
      <p:pic>
        <p:nvPicPr>
          <p:cNvPr id="12" name="Picture 2" descr="C:\Documents and Settings\mcdunn\Desktop\LBNL_Full_Logo_Final.gif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6400800" y="3590925"/>
            <a:ext cx="907882" cy="776239"/>
          </a:xfrm>
          <a:prstGeom prst="rect">
            <a:avLst/>
          </a:prstGeom>
          <a:noFill/>
        </p:spPr>
      </p:pic>
      <p:pic>
        <p:nvPicPr>
          <p:cNvPr id="13" name="Picture 39" descr="http://inside.anl.gov/resources/standards/images/logos/ANL_H_Black.jpg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7491503" y="3680008"/>
            <a:ext cx="1223871" cy="569939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</p:pic>
      <p:pic>
        <p:nvPicPr>
          <p:cNvPr id="1026" name="Picture 2" descr="C:\Users\tor\Downloads\FermiLogo.tiff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5189601" y="4531614"/>
            <a:ext cx="1792224" cy="323468"/>
          </a:xfrm>
          <a:prstGeom prst="rect">
            <a:avLst/>
          </a:prstGeom>
          <a:noFill/>
        </p:spPr>
      </p:pic>
      <p:pic>
        <p:nvPicPr>
          <p:cNvPr id="14" name="Picture 13" descr="JLab_logo_white1.jpg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077076" y="4380905"/>
            <a:ext cx="1952624" cy="610194"/>
          </a:xfrm>
          <a:prstGeom prst="rect">
            <a:avLst/>
          </a:prstGeom>
        </p:spPr>
      </p:pic>
      <p:pic>
        <p:nvPicPr>
          <p:cNvPr id="16" name="Picture 15" descr="cornell university 2.gif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4210050" y="4371975"/>
            <a:ext cx="775963" cy="754745"/>
          </a:xfrm>
          <a:prstGeom prst="rect">
            <a:avLst/>
          </a:prstGeom>
        </p:spPr>
      </p:pic>
      <p:pic>
        <p:nvPicPr>
          <p:cNvPr id="17" name="Picture 4" descr="C:\Users\boyce\Documents\lclsII_banner_v01_wd565.jpg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414089"/>
            <a:ext cx="5349126" cy="1107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07983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A4001D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Cryomodule / Cavity Test Workshop 29 – 30 October 2015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810895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 b="0"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78179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LCLS-II Prototype Cryomodule FDR, 21 - 22  January 2015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6818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LCLS-II Prototype Cryomodule FDR, 21 - 22  January 2015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11" name="Content Placeholder 15"/>
          <p:cNvSpPr>
            <a:spLocks noGrp="1"/>
          </p:cNvSpPr>
          <p:nvPr>
            <p:ph sz="quarter" idx="15"/>
          </p:nvPr>
        </p:nvSpPr>
        <p:spPr>
          <a:xfrm>
            <a:off x="4648200" y="1252729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3896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646488" y="1252728"/>
            <a:ext cx="2442340" cy="2481072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C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646488" y="3886200"/>
            <a:ext cx="2442340" cy="243205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C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242954" y="1243584"/>
            <a:ext cx="2442340" cy="5065522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457200" y="1243584"/>
            <a:ext cx="3013075" cy="506552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14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LCLS-II Prototype Cryomodule FDR, 21 - 22  January 2015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7434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har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6007100" y="1243584"/>
            <a:ext cx="2667000" cy="5065522"/>
          </a:xfrm>
        </p:spPr>
        <p:txBody>
          <a:bodyPr/>
          <a:lstStyle/>
          <a:p>
            <a:r>
              <a:rPr lang="en-US" dirty="0" smtClean="0"/>
              <a:t>Click icon to add chart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457200" y="1243584"/>
            <a:ext cx="5484812" cy="506552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11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LCLS-II Prototype Cryomodule FDR, 21 - 22  January 2015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08007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imple Titl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11469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bronwynb\Desktop\Branding\divider_template_backg#5330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9100" y="3876675"/>
            <a:ext cx="2524389" cy="7334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24575"/>
            <a:ext cx="1973584" cy="7178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3" y="536575"/>
            <a:ext cx="8008937" cy="2246313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213" y="3181350"/>
            <a:ext cx="7989887" cy="2652522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 dirty="0" smtClean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3" y="2755011"/>
            <a:ext cx="8008937" cy="3691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8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 smtClean="0"/>
              <a:t>Click to edit Master subtitle style</a:t>
            </a:r>
          </a:p>
        </p:txBody>
      </p:sp>
      <p:pic>
        <p:nvPicPr>
          <p:cNvPr id="12" name="Picture 2" descr="C:\Documents and Settings\mcdunn\Desktop\LBNL_Full_Logo_Final.gif"/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0800" y="3590925"/>
            <a:ext cx="907882" cy="776239"/>
          </a:xfrm>
          <a:prstGeom prst="rect">
            <a:avLst/>
          </a:prstGeom>
          <a:noFill/>
        </p:spPr>
      </p:pic>
      <p:pic>
        <p:nvPicPr>
          <p:cNvPr id="13" name="Picture 39" descr="http://inside.anl.gov/resources/standards/images/logos/ANL_H_Black.jpg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7491503" y="3680008"/>
            <a:ext cx="1223871" cy="569939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</p:pic>
      <p:pic>
        <p:nvPicPr>
          <p:cNvPr id="1026" name="Picture 2" descr="C:\Users\tor\Downloads\FermiLogo.tiff"/>
          <p:cNvPicPr>
            <a:picLocks noChangeAspect="1" noChangeArrowheads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9601" y="4531614"/>
            <a:ext cx="1792224" cy="323468"/>
          </a:xfrm>
          <a:prstGeom prst="rect">
            <a:avLst/>
          </a:prstGeom>
          <a:noFill/>
        </p:spPr>
      </p:pic>
      <p:pic>
        <p:nvPicPr>
          <p:cNvPr id="14" name="Picture 13" descr="JLab_logo_white1.jpg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7076" y="4380905"/>
            <a:ext cx="1952624" cy="610194"/>
          </a:xfrm>
          <a:prstGeom prst="rect">
            <a:avLst/>
          </a:prstGeom>
        </p:spPr>
      </p:pic>
      <p:pic>
        <p:nvPicPr>
          <p:cNvPr id="16" name="Picture 15" descr="cornell university 2.gif"/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0050" y="4371975"/>
            <a:ext cx="775963" cy="754745"/>
          </a:xfrm>
          <a:prstGeom prst="rect">
            <a:avLst/>
          </a:prstGeom>
        </p:spPr>
      </p:pic>
      <p:pic>
        <p:nvPicPr>
          <p:cNvPr id="17" name="Picture 4" descr="C:\Users\boyce\Documents\lclsII_banner_v01_wd565.jpg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100" y="414089"/>
            <a:ext cx="5349126" cy="1107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99757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A4001D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LCLS-II PCM PRR, 13-14 September, 2016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810895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 b="0"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3125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LCLS-II PCM PRR, 13-14 September, 2016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0462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A4001D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AUTHOR - CM PRR Sep.13-14 2016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810895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 b="0"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LCLS-II PCM PRR, 13-14 September, 2016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11" name="Content Placeholder 15"/>
          <p:cNvSpPr>
            <a:spLocks noGrp="1"/>
          </p:cNvSpPr>
          <p:nvPr>
            <p:ph sz="quarter" idx="15"/>
          </p:nvPr>
        </p:nvSpPr>
        <p:spPr>
          <a:xfrm>
            <a:off x="4648200" y="1252729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1350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646488" y="1252728"/>
            <a:ext cx="2442340" cy="2481072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C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646488" y="3886200"/>
            <a:ext cx="2442340" cy="243205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C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242954" y="1243584"/>
            <a:ext cx="2442340" cy="5065522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457200" y="1243584"/>
            <a:ext cx="3013075" cy="50655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14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LCLS-II PCM PRR, 13-14 September, 2016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71837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har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6007100" y="1243584"/>
            <a:ext cx="2667000" cy="5065522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457200" y="1243584"/>
            <a:ext cx="5484812" cy="50655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11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LCLS-II PCM PRR, 13-14 September, 2016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1637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LCLS-II PCM PRR, 13-14 September, 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77322-67CF-4034-803F-189038E0D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1732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LCLS-II PCM PRR, 13-14 September, 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77322-67CF-4034-803F-189038E0D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948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AUTHOR - CM PRR Sep.13-14 2016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AUTHOR - CM PRR Sep.13-14 2016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11" name="Content Placeholder 15"/>
          <p:cNvSpPr>
            <a:spLocks noGrp="1"/>
          </p:cNvSpPr>
          <p:nvPr>
            <p:ph sz="quarter" idx="15"/>
          </p:nvPr>
        </p:nvSpPr>
        <p:spPr>
          <a:xfrm>
            <a:off x="4648200" y="1252729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646488" y="1252728"/>
            <a:ext cx="2442340" cy="2481072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C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646488" y="3886200"/>
            <a:ext cx="2442340" cy="243205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C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242954" y="1243584"/>
            <a:ext cx="2442340" cy="5065522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457200" y="1243584"/>
            <a:ext cx="3013075" cy="50655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14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AUTHOR - CM PRR Sep.13-14 2016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9646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har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6007100" y="1243584"/>
            <a:ext cx="2667000" cy="5065522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457200" y="1243584"/>
            <a:ext cx="5484812" cy="50655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11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AUTHOR - CM PRR Sep.13-14 2016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5472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mple Titl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8751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AUTHOR - CM PRR Sep.13-14 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469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imple Titl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ronwynb\Desktop\Branding\divider_template_backg#5330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8400" y="6196866"/>
            <a:ext cx="3147290" cy="914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7128" y="6096000"/>
            <a:ext cx="2765528" cy="10058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3" y="536575"/>
            <a:ext cx="8008937" cy="2246313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67050" y="3646170"/>
            <a:ext cx="5480050" cy="2187702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 dirty="0" smtClean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3" y="2755011"/>
            <a:ext cx="8008937" cy="6358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600" b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 smtClean="0"/>
              <a:t>Click to edit Master subtitle style</a:t>
            </a:r>
          </a:p>
        </p:txBody>
      </p:sp>
      <p:pic>
        <p:nvPicPr>
          <p:cNvPr id="2052" name="Picture 4" descr="C:\Users\boyce\Documents\lclsII_banner_v01_wd565.jp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049" y="79409"/>
            <a:ext cx="6137377" cy="127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8751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1822" y="129091"/>
            <a:ext cx="8103570" cy="75303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43584"/>
            <a:ext cx="8109919" cy="5029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6150" y="6318251"/>
            <a:ext cx="318932" cy="539750"/>
          </a:xfrm>
          <a:prstGeom prst="rect">
            <a:avLst/>
          </a:prstGeom>
        </p:spPr>
        <p:txBody>
          <a:bodyPr vert="horz" lIns="72000" tIns="57600" rIns="72000" bIns="45720" rtlCol="0" anchor="ctr"/>
          <a:lstStyle>
            <a:lvl1pPr algn="l">
              <a:defRPr sz="11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AUTHOR - CM PRR Sep.13-14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531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2" r:id="rId1"/>
    <p:sldLayoutId id="2147484023" r:id="rId2"/>
    <p:sldLayoutId id="2147484024" r:id="rId3"/>
    <p:sldLayoutId id="2147484025" r:id="rId4"/>
    <p:sldLayoutId id="2147484026" r:id="rId5"/>
    <p:sldLayoutId id="2147484027" r:id="rId6"/>
    <p:sldLayoutId id="2147484028" r:id="rId7"/>
    <p:sldLayoutId id="2147484029" r:id="rId8"/>
    <p:sldLayoutId id="2147484030" r:id="rId9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bg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tx1"/>
        </a:buClr>
        <a:buFont typeface="Arial" pitchFamily="34" charset="0"/>
        <a:buNone/>
        <a:defRPr sz="2400" b="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23838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bg2"/>
        </a:buClr>
        <a:buSzPct val="100000"/>
        <a:buFont typeface="Arial" pitchFamily="34" charset="0"/>
        <a:buChar char="•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905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23838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477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1822" y="129091"/>
            <a:ext cx="8103570" cy="75303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43584"/>
            <a:ext cx="8109919" cy="5029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6150" y="6318251"/>
            <a:ext cx="318932" cy="539750"/>
          </a:xfrm>
          <a:prstGeom prst="rect">
            <a:avLst/>
          </a:prstGeom>
        </p:spPr>
        <p:txBody>
          <a:bodyPr vert="horz" lIns="72000" tIns="57600" rIns="72000" bIns="45720" rtlCol="0" anchor="ctr"/>
          <a:lstStyle>
            <a:lvl1pPr algn="l">
              <a:defRPr sz="11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445472" y="6400800"/>
            <a:ext cx="44948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Cryomodule / Cavity Test Workshop 29 – 30 October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800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2" r:id="rId1"/>
    <p:sldLayoutId id="2147484033" r:id="rId2"/>
    <p:sldLayoutId id="2147484034" r:id="rId3"/>
    <p:sldLayoutId id="2147484035" r:id="rId4"/>
    <p:sldLayoutId id="2147484036" r:id="rId5"/>
    <p:sldLayoutId id="2147484037" r:id="rId6"/>
    <p:sldLayoutId id="2147484038" r:id="rId7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bg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tx1"/>
        </a:buClr>
        <a:buFont typeface="Arial" pitchFamily="34" charset="0"/>
        <a:buNone/>
        <a:defRPr sz="2400" b="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23838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bg2"/>
        </a:buClr>
        <a:buSzPct val="100000"/>
        <a:buFont typeface="Arial" pitchFamily="34" charset="0"/>
        <a:buChar char="•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905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23838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477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1822" y="129091"/>
            <a:ext cx="8103570" cy="75303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43584"/>
            <a:ext cx="8109919" cy="5029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6150" y="6318251"/>
            <a:ext cx="318932" cy="539750"/>
          </a:xfrm>
          <a:prstGeom prst="rect">
            <a:avLst/>
          </a:prstGeom>
        </p:spPr>
        <p:txBody>
          <a:bodyPr vert="horz" lIns="72000" tIns="57600" rIns="72000" bIns="45720" rtlCol="0" anchor="ctr"/>
          <a:lstStyle>
            <a:lvl1pPr algn="l">
              <a:defRPr sz="11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LCLS-II PCM PRR, 13-14 September,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520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0" r:id="rId1"/>
    <p:sldLayoutId id="2147484041" r:id="rId2"/>
    <p:sldLayoutId id="2147484042" r:id="rId3"/>
    <p:sldLayoutId id="2147484043" r:id="rId4"/>
    <p:sldLayoutId id="2147484044" r:id="rId5"/>
    <p:sldLayoutId id="2147484045" r:id="rId6"/>
    <p:sldLayoutId id="2147484046" r:id="rId7"/>
    <p:sldLayoutId id="2147484047" r:id="rId8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bg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tx1"/>
        </a:buClr>
        <a:buFont typeface="Arial" pitchFamily="34" charset="0"/>
        <a:buNone/>
        <a:defRPr sz="2400" b="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23838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bg2"/>
        </a:buClr>
        <a:buSzPct val="100000"/>
        <a:buFont typeface="Arial" pitchFamily="34" charset="0"/>
        <a:buChar char="•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905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23838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477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57213" y="550642"/>
            <a:ext cx="8008937" cy="2246313"/>
          </a:xfrm>
        </p:spPr>
        <p:txBody>
          <a:bodyPr/>
          <a:lstStyle/>
          <a:p>
            <a:r>
              <a:rPr lang="en-US" sz="4000" dirty="0" smtClean="0"/>
              <a:t>JLAB Prototype CM Test Plan</a:t>
            </a:r>
            <a:endParaRPr lang="en-US" sz="4000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33564" y="2877317"/>
            <a:ext cx="7989887" cy="2652522"/>
          </a:xfrm>
        </p:spPr>
        <p:txBody>
          <a:bodyPr/>
          <a:lstStyle/>
          <a:p>
            <a:r>
              <a:rPr lang="en-US" sz="1800" dirty="0" smtClean="0"/>
              <a:t>Mike Drury representing the JLAB CMTF Team </a:t>
            </a:r>
          </a:p>
          <a:p>
            <a:r>
              <a:rPr lang="en-US" sz="1800" dirty="0" smtClean="0"/>
              <a:t>LCLS-II 1.3 GHz Cryomodule Production Readiness Review</a:t>
            </a:r>
          </a:p>
          <a:p>
            <a:r>
              <a:rPr lang="en-US" sz="1800" dirty="0" smtClean="0"/>
              <a:t>13-14 September, 2016</a:t>
            </a:r>
          </a:p>
        </p:txBody>
      </p:sp>
    </p:spTree>
    <p:extLst>
      <p:ext uri="{BB962C8B-B14F-4D97-AF65-F5344CB8AC3E}">
        <p14:creationId xmlns:p14="http://schemas.microsoft.com/office/powerpoint/2010/main" val="222782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D36294-2849-48A8-8531-5354CF3095D2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-110" charset="-128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-110" charset="-128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Upgrades for LCLS </a:t>
            </a:r>
            <a:r>
              <a:rPr lang="en-US" dirty="0" smtClean="0"/>
              <a:t>II-Shielding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-110" charset="-128"/>
                <a:cs typeface="+mn-cs"/>
              </a:rPr>
              <a:t>Cryomodule / Cavity Test Workshop 29 – 30 October 2015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2073" y="1478741"/>
            <a:ext cx="41261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-110" charset="-128"/>
                <a:cs typeface="+mn-cs"/>
              </a:rPr>
              <a:t>Enhanced shielding (extra lead bricks) around fan-stack on mezzanine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rgbClr val="000000"/>
                </a:solidFill>
              </a:rPr>
              <a:t>To be completed in September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-110" charset="-128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461" y="2710779"/>
            <a:ext cx="6184899" cy="3479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76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D36294-2849-48A8-8531-5354CF3095D2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-110" charset="-128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-110" charset="-128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Upgrades for LCLS II – End Cans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-110" charset="-128"/>
                <a:cs typeface="+mn-cs"/>
              </a:rPr>
              <a:t>Cryomodule / Cavity Test Workshop 29 – 30 October 2015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sz="1600" b="1" dirty="0"/>
              <a:t>End Cans (2 sets to support CM production rate) Design complete, in house fabrication complete for prototype </a:t>
            </a:r>
            <a:r>
              <a:rPr lang="en-US" sz="1600" b="1" dirty="0" err="1"/>
              <a:t>cryomodule</a:t>
            </a:r>
            <a:r>
              <a:rPr lang="en-US" sz="1600" b="1" dirty="0"/>
              <a:t> testing</a:t>
            </a:r>
          </a:p>
          <a:p>
            <a:pPr lvl="1"/>
            <a:r>
              <a:rPr lang="en-US" sz="1400" dirty="0"/>
              <a:t>Connects CM to CTF valve box via u-tubes</a:t>
            </a:r>
          </a:p>
          <a:p>
            <a:pPr lvl="1"/>
            <a:r>
              <a:rPr lang="en-US" sz="1400" dirty="0"/>
              <a:t>Interfaces for valves, LL and diodes to monitor and control helium flow/inventory</a:t>
            </a:r>
          </a:p>
          <a:p>
            <a:pPr lvl="1"/>
            <a:r>
              <a:rPr lang="en-US" sz="1400" dirty="0"/>
              <a:t>Provides reliefs for primary circuit, shield circuit and insulating vacuum space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912" y="2535130"/>
            <a:ext cx="5267324" cy="4081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626" y="3428999"/>
            <a:ext cx="3118286" cy="289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323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CM Test Facility – Checking CM Position</a:t>
            </a:r>
            <a:endParaRPr lang="en-US" sz="3200" dirty="0"/>
          </a:p>
        </p:txBody>
      </p:sp>
      <p:pic>
        <p:nvPicPr>
          <p:cNvPr id="3074" name="Picture 2" descr="M:\asd\asddata\CryomoduleAssembly\pictures\LCLS\Coaxial Install\DSC_072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22" y="1364619"/>
            <a:ext cx="4736320" cy="3137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D36294-2849-48A8-8531-5354CF3095D2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-110" charset="-128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-110" charset="-128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-110" charset="-128"/>
                <a:cs typeface="+mn-cs"/>
              </a:rPr>
              <a:t>LCLS-II PCM PRR, 13-14 September, 2016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-110" charset="-128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8872" y="1364619"/>
            <a:ext cx="32278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CM positioning exercise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Measurements for u-tube fabrication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Final </a:t>
            </a:r>
            <a:r>
              <a:rPr lang="en-US" dirty="0"/>
              <a:t>placement of waveguide drops to FPC’s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2" y="3178418"/>
            <a:ext cx="5728679" cy="3222382"/>
          </a:xfrm>
          <a:prstGeom prst="rect">
            <a:avLst/>
          </a:prstGeom>
        </p:spPr>
      </p:pic>
      <p:cxnSp>
        <p:nvCxnSpPr>
          <p:cNvPr id="8" name="Straight Arrow Connector 7"/>
          <p:cNvCxnSpPr>
            <a:stCxn id="3" idx="2"/>
          </p:cNvCxnSpPr>
          <p:nvPr/>
        </p:nvCxnSpPr>
        <p:spPr>
          <a:xfrm>
            <a:off x="1732788" y="2841947"/>
            <a:ext cx="605966" cy="1369568"/>
          </a:xfrm>
          <a:prstGeom prst="straightConnector1">
            <a:avLst/>
          </a:prstGeom>
          <a:ln w="22225">
            <a:solidFill>
              <a:srgbClr val="FF000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732788" y="2841947"/>
            <a:ext cx="2935927" cy="2296294"/>
          </a:xfrm>
          <a:prstGeom prst="straightConnector1">
            <a:avLst/>
          </a:prstGeom>
          <a:ln w="22225">
            <a:solidFill>
              <a:srgbClr val="FF000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3549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Schedule Concerns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 smtClean="0"/>
              <a:t>LCLS-II PCM PRR, 13-14 September, 2016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Interlock Chassis – ready to install Oct </a:t>
            </a:r>
            <a:r>
              <a:rPr lang="en-US" dirty="0" smtClean="0">
                <a:solidFill>
                  <a:srgbClr val="FF0000"/>
                </a:solidFill>
              </a:rPr>
              <a:t>10</a:t>
            </a:r>
          </a:p>
          <a:p>
            <a:pPr marL="800100" lvl="1" indent="-342900"/>
            <a:r>
              <a:rPr lang="en-US" dirty="0" smtClean="0"/>
              <a:t>A bit too close to the start of testing</a:t>
            </a:r>
          </a:p>
          <a:p>
            <a:pPr marL="800100" lvl="1" indent="-342900"/>
            <a:r>
              <a:rPr lang="en-US" dirty="0" smtClean="0"/>
              <a:t>Check out, software integration, etc. needs to happen quickly</a:t>
            </a:r>
          </a:p>
          <a:p>
            <a:pPr lvl="1" indent="0">
              <a:buNone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Temperature </a:t>
            </a:r>
            <a:r>
              <a:rPr lang="en-US" dirty="0">
                <a:solidFill>
                  <a:srgbClr val="FF0000"/>
                </a:solidFill>
              </a:rPr>
              <a:t>measurement – </a:t>
            </a:r>
            <a:r>
              <a:rPr lang="en-US" dirty="0" smtClean="0">
                <a:solidFill>
                  <a:srgbClr val="FF0000"/>
                </a:solidFill>
              </a:rPr>
              <a:t>TBD for </a:t>
            </a:r>
            <a:r>
              <a:rPr lang="en-US" dirty="0" err="1" smtClean="0">
                <a:solidFill>
                  <a:srgbClr val="FF0000"/>
                </a:solidFill>
              </a:rPr>
              <a:t>Cernox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readback</a:t>
            </a:r>
            <a:endParaRPr lang="en-US" dirty="0" smtClean="0">
              <a:solidFill>
                <a:srgbClr val="FF0000"/>
              </a:solidFill>
            </a:endParaRPr>
          </a:p>
          <a:p>
            <a:pPr marL="800100" lvl="1" indent="-342900"/>
            <a:r>
              <a:rPr lang="en-US" dirty="0" smtClean="0"/>
              <a:t>Late change in plans for temperature monitoring hardware</a:t>
            </a:r>
          </a:p>
          <a:p>
            <a:pPr marL="800100" lvl="1" indent="-342900"/>
            <a:r>
              <a:rPr lang="en-US" dirty="0" smtClean="0"/>
              <a:t>Not yet a problem but needs to be sorted out</a:t>
            </a:r>
          </a:p>
          <a:p>
            <a:pPr lvl="1" indent="0">
              <a:buNone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rgbClr val="FF0000"/>
                </a:solidFill>
              </a:rPr>
              <a:t>Cryomodule</a:t>
            </a:r>
            <a:r>
              <a:rPr lang="en-US" dirty="0" smtClean="0">
                <a:solidFill>
                  <a:srgbClr val="FF0000"/>
                </a:solidFill>
              </a:rPr>
              <a:t> Testing ongoing during reconfiguration</a:t>
            </a:r>
          </a:p>
          <a:p>
            <a:pPr marL="800100" lvl="1" indent="-342900"/>
            <a:r>
              <a:rPr lang="en-US" dirty="0" smtClean="0"/>
              <a:t>Just completed C50 Acceptance Test</a:t>
            </a:r>
          </a:p>
          <a:p>
            <a:pPr marL="800100" lvl="1" indent="-342900"/>
            <a:r>
              <a:rPr lang="en-US" dirty="0" smtClean="0"/>
              <a:t>C100 style quarter </a:t>
            </a:r>
            <a:r>
              <a:rPr lang="en-US" dirty="0" err="1" smtClean="0"/>
              <a:t>cryomodule</a:t>
            </a:r>
            <a:r>
              <a:rPr lang="en-US" dirty="0" smtClean="0"/>
              <a:t> testing about to begin</a:t>
            </a:r>
          </a:p>
          <a:p>
            <a:endParaRPr lang="en-US" dirty="0"/>
          </a:p>
          <a:p>
            <a:pPr marL="800100" lvl="1" indent="-342900"/>
            <a:endParaRPr lang="en-US" dirty="0" smtClean="0">
              <a:solidFill>
                <a:srgbClr val="FF0000"/>
              </a:solidFill>
            </a:endParaRPr>
          </a:p>
          <a:p>
            <a:pPr lvl="1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0638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ISM &amp; Safety- CMTF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Safety is integrated into all work performed in the CMTF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OSP – recently updated to cover LCLS II concerns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TOSP’s as necessary to cover off – normal work</a:t>
            </a:r>
          </a:p>
          <a:p>
            <a:pPr marL="800100" lvl="1" indent="-342900"/>
            <a:r>
              <a:rPr lang="en-US" dirty="0" smtClean="0"/>
              <a:t>Ex. Early Testing of SSA’s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OSP and TOSP’s call out specific training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Task Hazard Analyses – awareness of hazards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All procedures and travelers call out hazards and required training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 smtClean="0"/>
              <a:t>ATLis</a:t>
            </a:r>
            <a:r>
              <a:rPr lang="en-US" sz="2400" dirty="0" smtClean="0"/>
              <a:t> for communicating work within Test Lab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D36294-2849-48A8-8531-5354CF3095D2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-110" charset="-128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-110" charset="-128"/>
              <a:cs typeface="Arial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-110" charset="-128"/>
                <a:cs typeface="+mn-cs"/>
              </a:rPr>
              <a:t>LCLS-II PCM PRR, 13-14 September, 2016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-11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444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D36294-2849-48A8-8531-5354CF3095D2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-110" charset="-128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-110" charset="-128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ISM &amp; Testing – High Power Checklist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-110" charset="-128"/>
                <a:cs typeface="+mn-cs"/>
              </a:rPr>
              <a:t>Cryomodule / Cavity Test Workshop 29 – 30 October 2015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 lnSpcReduction="10000"/>
          </a:bodyPr>
          <a:lstStyle/>
          <a:p>
            <a:pPr marL="342900" lvl="0" indent="-342900"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Complete RF Cable Calibrations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Inspect </a:t>
            </a:r>
            <a:r>
              <a:rPr lang="en-US" dirty="0">
                <a:solidFill>
                  <a:srgbClr val="000000"/>
                </a:solidFill>
              </a:rPr>
              <a:t>all Waveguide flange connections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Inspect all </a:t>
            </a:r>
            <a:r>
              <a:rPr lang="en-US" dirty="0" smtClean="0">
                <a:solidFill>
                  <a:srgbClr val="000000"/>
                </a:solidFill>
              </a:rPr>
              <a:t>RF </a:t>
            </a:r>
            <a:r>
              <a:rPr lang="en-US" dirty="0">
                <a:solidFill>
                  <a:srgbClr val="000000"/>
                </a:solidFill>
              </a:rPr>
              <a:t>cable connections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Check placement of GM </a:t>
            </a:r>
            <a:r>
              <a:rPr lang="en-US" dirty="0" smtClean="0">
                <a:solidFill>
                  <a:srgbClr val="000000"/>
                </a:solidFill>
              </a:rPr>
              <a:t>tubes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Machine </a:t>
            </a:r>
            <a:r>
              <a:rPr lang="en-US" dirty="0">
                <a:solidFill>
                  <a:srgbClr val="000000"/>
                </a:solidFill>
              </a:rPr>
              <a:t>Protection Interlock </a:t>
            </a:r>
            <a:r>
              <a:rPr lang="en-US" dirty="0" smtClean="0">
                <a:solidFill>
                  <a:srgbClr val="000000"/>
                </a:solidFill>
              </a:rPr>
              <a:t>Check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err="1" smtClean="0">
                <a:solidFill>
                  <a:srgbClr val="000000"/>
                </a:solidFill>
              </a:rPr>
              <a:t>RadCon</a:t>
            </a:r>
            <a:r>
              <a:rPr lang="en-US" dirty="0" smtClean="0">
                <a:solidFill>
                  <a:srgbClr val="000000"/>
                </a:solidFill>
              </a:rPr>
              <a:t> Checks</a:t>
            </a:r>
          </a:p>
          <a:p>
            <a:pPr marL="800100" lvl="1" indent="-342900"/>
            <a:r>
              <a:rPr lang="en-US" altLang="en-US" sz="2400" dirty="0">
                <a:latin typeface="Arial Unicode MS" panose="020B0604020202020204" pitchFamily="34" charset="-128"/>
              </a:rPr>
              <a:t>Shielding configuration </a:t>
            </a:r>
            <a:r>
              <a:rPr lang="en-US" altLang="en-US" sz="2400" dirty="0" smtClean="0">
                <a:latin typeface="Arial Unicode MS" panose="020B0604020202020204" pitchFamily="34" charset="-128"/>
              </a:rPr>
              <a:t>(</a:t>
            </a:r>
            <a:r>
              <a:rPr lang="en-US" altLang="en-US" sz="2400" dirty="0">
                <a:latin typeface="Arial Unicode MS" panose="020B0604020202020204" pitchFamily="34" charset="-128"/>
              </a:rPr>
              <a:t>inspections up-to-date</a:t>
            </a:r>
            <a:r>
              <a:rPr lang="en-US" altLang="en-US" sz="2400" dirty="0" smtClean="0">
                <a:latin typeface="Arial Unicode MS" panose="020B0604020202020204" pitchFamily="34" charset="-128"/>
              </a:rPr>
              <a:t>)</a:t>
            </a:r>
          </a:p>
          <a:p>
            <a:pPr marL="800100" lvl="1" indent="-342900"/>
            <a:r>
              <a:rPr lang="en-US" altLang="en-US" sz="2400" dirty="0">
                <a:latin typeface="Arial Unicode MS" panose="020B0604020202020204" pitchFamily="34" charset="-128"/>
              </a:rPr>
              <a:t>CARMs in proper location and calibrations </a:t>
            </a:r>
            <a:r>
              <a:rPr lang="en-US" altLang="en-US" sz="2400" dirty="0" smtClean="0">
                <a:latin typeface="Arial Unicode MS" panose="020B0604020202020204" pitchFamily="34" charset="-128"/>
              </a:rPr>
              <a:t>valid</a:t>
            </a:r>
          </a:p>
          <a:p>
            <a:pPr marL="800100" lvl="1" indent="-342900"/>
            <a:r>
              <a:rPr lang="en-US" altLang="en-US" sz="2400" dirty="0">
                <a:latin typeface="Arial Unicode MS" panose="020B0604020202020204" pitchFamily="34" charset="-128"/>
              </a:rPr>
              <a:t>EDM display screens correct and CARMs </a:t>
            </a:r>
            <a:r>
              <a:rPr lang="en-US" altLang="en-US" sz="2400" dirty="0" smtClean="0">
                <a:latin typeface="Arial Unicode MS" panose="020B0604020202020204" pitchFamily="34" charset="-128"/>
              </a:rPr>
              <a:t>online</a:t>
            </a:r>
          </a:p>
          <a:p>
            <a:pPr marL="800100" lvl="1" indent="-342900"/>
            <a:r>
              <a:rPr lang="en-US" altLang="en-US" sz="2400" dirty="0">
                <a:latin typeface="Arial Unicode MS" panose="020B0604020202020204" pitchFamily="34" charset="-128"/>
              </a:rPr>
              <a:t>Radiological </a:t>
            </a:r>
            <a:r>
              <a:rPr lang="en-US" altLang="en-US" sz="2400" dirty="0" smtClean="0">
                <a:latin typeface="Arial Unicode MS" panose="020B0604020202020204" pitchFamily="34" charset="-128"/>
              </a:rPr>
              <a:t>postings correct</a:t>
            </a:r>
          </a:p>
          <a:p>
            <a:pPr marL="800100" lvl="1" indent="-342900"/>
            <a:r>
              <a:rPr lang="en-US" altLang="en-US" sz="2400" dirty="0">
                <a:latin typeface="Arial Unicode MS" panose="020B0604020202020204" pitchFamily="34" charset="-128"/>
              </a:rPr>
              <a:t>Environmental dosimetry in place. </a:t>
            </a:r>
            <a:endParaRPr lang="en-US" dirty="0">
              <a:solidFill>
                <a:srgbClr val="000000"/>
              </a:solidFill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Personal Safety System Functional Check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73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pCM</a:t>
            </a:r>
            <a:r>
              <a:rPr lang="en-US" dirty="0" smtClean="0"/>
              <a:t> Testing – Total Duration is 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LCLS-II PCM PRR, 13-14 September, 2016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2" y="1284446"/>
            <a:ext cx="8976783" cy="494050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73162" y="5310554"/>
            <a:ext cx="160020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2 shift / day</a:t>
            </a:r>
          </a:p>
          <a:p>
            <a:r>
              <a:rPr lang="en-US" dirty="0" smtClean="0"/>
              <a:t>7 day / week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9594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pCM</a:t>
            </a:r>
            <a:r>
              <a:rPr lang="en-US" dirty="0" smtClean="0"/>
              <a:t> Testing - Schedule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LCLS-II PCM PRR, 13-14 September, 2016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Assumes transfer of CM to CMTF on 10/20/16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Time estimated is generous – does not account for surprises and / or problems.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Includes~ 4 days for LCLS II </a:t>
            </a:r>
            <a:r>
              <a:rPr lang="en-US" dirty="0" err="1" smtClean="0">
                <a:solidFill>
                  <a:srgbClr val="FF0000"/>
                </a:solidFill>
              </a:rPr>
              <a:t>llrf</a:t>
            </a:r>
            <a:r>
              <a:rPr lang="en-US" dirty="0" smtClean="0">
                <a:solidFill>
                  <a:srgbClr val="FF0000"/>
                </a:solidFill>
              </a:rPr>
              <a:t> testing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Review of test results as we go – may add more time but is necessary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  “No Surprises” test completes end of November.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Likely that testing pushes into December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6965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pCM</a:t>
            </a:r>
            <a:r>
              <a:rPr lang="en-US" dirty="0" smtClean="0"/>
              <a:t> Testing Highlights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LCLS-II PCM PRR, 13-14 September, 2016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Low power Tests (&lt;1 W)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Frequencies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Tuners Mechanical and Piezo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BPM checks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98" y="3666634"/>
            <a:ext cx="4426080" cy="241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0905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pCM</a:t>
            </a:r>
            <a:r>
              <a:rPr lang="en-US" dirty="0" smtClean="0"/>
              <a:t> Testing Highlights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LCLS-II PCM PRR, 13-14 September, 2016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High Power Tests / </a:t>
            </a:r>
            <a:r>
              <a:rPr lang="en-US" dirty="0" smtClean="0">
                <a:solidFill>
                  <a:srgbClr val="0070C0"/>
                </a:solidFill>
              </a:rPr>
              <a:t>Minimum Acceptable Performance</a:t>
            </a:r>
          </a:p>
          <a:p>
            <a:pPr marL="800100" lvl="1" indent="-342900"/>
            <a:r>
              <a:rPr lang="en-US" dirty="0" smtClean="0">
                <a:latin typeface="Calibri" panose="020F0502020204030204" pitchFamily="34" charset="0"/>
              </a:rPr>
              <a:t>Max Gradient / Coupler Processing / Field Emission </a:t>
            </a:r>
          </a:p>
          <a:p>
            <a:pPr marL="1033463" lvl="2" indent="-342900"/>
            <a:r>
              <a:rPr lang="en-US" dirty="0" smtClean="0">
                <a:solidFill>
                  <a:srgbClr val="0070C0"/>
                </a:solidFill>
                <a:latin typeface="Calibri" panose="020F0502020204030204" pitchFamily="34" charset="0"/>
              </a:rPr>
              <a:t>FPC </a:t>
            </a:r>
            <a:r>
              <a:rPr lang="en-US" dirty="0" err="1">
                <a:solidFill>
                  <a:srgbClr val="0070C0"/>
                </a:solidFill>
                <a:latin typeface="Calibri" panose="020F0502020204030204" pitchFamily="34" charset="0"/>
              </a:rPr>
              <a:t>Qext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</a:rPr>
              <a:t> = 4e7; range 1e7 - </a:t>
            </a:r>
            <a:r>
              <a:rPr lang="en-US" dirty="0" smtClean="0">
                <a:solidFill>
                  <a:srgbClr val="0070C0"/>
                </a:solidFill>
                <a:latin typeface="Calibri" panose="020F0502020204030204" pitchFamily="34" charset="0"/>
              </a:rPr>
              <a:t>6e7</a:t>
            </a:r>
          </a:p>
          <a:p>
            <a:pPr marL="1033463" lvl="2" indent="-342900"/>
            <a:r>
              <a:rPr lang="en-US" dirty="0" smtClean="0">
                <a:solidFill>
                  <a:srgbClr val="0070C0"/>
                </a:solidFill>
                <a:latin typeface="Calibri" panose="020F0502020204030204" pitchFamily="34" charset="0"/>
              </a:rPr>
              <a:t>Average Cavity gradient  &gt;= 15.4 MV/m</a:t>
            </a:r>
          </a:p>
          <a:p>
            <a:pPr marL="1033463" lvl="2" indent="-342900"/>
            <a:r>
              <a:rPr lang="en-US" dirty="0" smtClean="0">
                <a:solidFill>
                  <a:srgbClr val="0070C0"/>
                </a:solidFill>
                <a:latin typeface="Calibri" panose="020F0502020204030204" pitchFamily="34" charset="0"/>
              </a:rPr>
              <a:t>Total Voltage  &gt;= </a:t>
            </a:r>
          </a:p>
          <a:p>
            <a:pPr marL="1033463" lvl="2" indent="-342900"/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</a:rPr>
              <a:t>HOM </a:t>
            </a:r>
            <a:r>
              <a:rPr lang="en-US" dirty="0" err="1">
                <a:solidFill>
                  <a:srgbClr val="0070C0"/>
                </a:solidFill>
                <a:latin typeface="Calibri" panose="020F0502020204030204" pitchFamily="34" charset="0"/>
              </a:rPr>
              <a:t>Qext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</a:rPr>
              <a:t> &gt;= 5e11; max power at single HOM 1.5 W @ 16 </a:t>
            </a:r>
            <a:r>
              <a:rPr lang="en-US" dirty="0" smtClean="0">
                <a:solidFill>
                  <a:srgbClr val="0070C0"/>
                </a:solidFill>
                <a:latin typeface="Calibri" panose="020F0502020204030204" pitchFamily="34" charset="0"/>
              </a:rPr>
              <a:t>MV/m</a:t>
            </a:r>
          </a:p>
          <a:p>
            <a:pPr marL="1033463" lvl="2" indent="-342900"/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</a:rPr>
              <a:t>FE Onset &gt;= 14 </a:t>
            </a:r>
            <a:r>
              <a:rPr lang="en-US" dirty="0" smtClean="0">
                <a:solidFill>
                  <a:srgbClr val="0070C0"/>
                </a:solidFill>
                <a:latin typeface="Calibri" panose="020F0502020204030204" pitchFamily="34" charset="0"/>
              </a:rPr>
              <a:t>MV/m / Dark current &lt; 10 </a:t>
            </a:r>
            <a:r>
              <a:rPr lang="en-US" dirty="0" err="1" smtClean="0">
                <a:solidFill>
                  <a:srgbClr val="0070C0"/>
                </a:solidFill>
                <a:latin typeface="Calibri" panose="020F0502020204030204" pitchFamily="34" charset="0"/>
              </a:rPr>
              <a:t>nA</a:t>
            </a:r>
            <a:endParaRPr lang="en-US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marL="1033463" lvl="2" indent="-342900"/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</a:rPr>
              <a:t>Magnet Package No shorts or opens - Max current 20 A w/o </a:t>
            </a:r>
            <a:r>
              <a:rPr lang="en-US" dirty="0" smtClean="0">
                <a:solidFill>
                  <a:srgbClr val="0070C0"/>
                </a:solidFill>
                <a:latin typeface="Calibri" panose="020F0502020204030204" pitchFamily="34" charset="0"/>
              </a:rPr>
              <a:t>quenching</a:t>
            </a:r>
          </a:p>
          <a:p>
            <a:pPr marL="800100" lvl="1" indent="-342900"/>
            <a:r>
              <a:rPr lang="en-US" dirty="0" err="1" smtClean="0">
                <a:latin typeface="Calibri" panose="020F0502020204030204" pitchFamily="34" charset="0"/>
              </a:rPr>
              <a:t>Qo</a:t>
            </a:r>
            <a:r>
              <a:rPr lang="en-US" dirty="0" smtClean="0">
                <a:latin typeface="Calibri" panose="020F0502020204030204" pitchFamily="34" charset="0"/>
              </a:rPr>
              <a:t> Measurements - </a:t>
            </a:r>
            <a:r>
              <a:rPr lang="it-IT" dirty="0" smtClean="0">
                <a:solidFill>
                  <a:srgbClr val="0070C0"/>
                </a:solidFill>
                <a:latin typeface="Calibri" panose="020F0502020204030204" pitchFamily="34" charset="0"/>
              </a:rPr>
              <a:t>Qo </a:t>
            </a:r>
            <a:r>
              <a:rPr lang="it-IT" dirty="0">
                <a:solidFill>
                  <a:srgbClr val="0070C0"/>
                </a:solidFill>
                <a:latin typeface="Calibri" panose="020F0502020204030204" pitchFamily="34" charset="0"/>
              </a:rPr>
              <a:t>&gt;= 2.5e10 at 16 </a:t>
            </a:r>
            <a:r>
              <a:rPr lang="it-IT" dirty="0" smtClean="0">
                <a:solidFill>
                  <a:srgbClr val="0070C0"/>
                </a:solidFill>
                <a:latin typeface="Calibri" panose="020F0502020204030204" pitchFamily="34" charset="0"/>
              </a:rPr>
              <a:t>M/m</a:t>
            </a:r>
          </a:p>
          <a:p>
            <a:pPr marL="800100" lvl="1" indent="-342900"/>
            <a:endParaRPr lang="en-US" dirty="0" smtClean="0">
              <a:latin typeface="Calibri" panose="020F0502020204030204" pitchFamily="34" charset="0"/>
            </a:endParaRPr>
          </a:p>
          <a:p>
            <a:pPr marL="800100" lvl="1" indent="-342900"/>
            <a:endParaRPr lang="en-US" dirty="0">
              <a:latin typeface="Calibri" panose="020F0502020204030204" pitchFamily="34" charset="0"/>
            </a:endParaRPr>
          </a:p>
          <a:p>
            <a:pPr marL="1033463" lvl="2" indent="-342900"/>
            <a:endParaRPr lang="en-US" dirty="0">
              <a:latin typeface="Calibri" panose="020F0502020204030204" pitchFamily="34" charset="0"/>
            </a:endParaRPr>
          </a:p>
          <a:p>
            <a:pPr marL="1033463" lvl="2" indent="-342900"/>
            <a:endParaRPr lang="en-US" dirty="0">
              <a:latin typeface="Calibri" panose="020F0502020204030204" pitchFamily="34" charset="0"/>
            </a:endParaRPr>
          </a:p>
          <a:p>
            <a:pPr marL="1033463" lvl="2" indent="-342900"/>
            <a:endParaRPr lang="en-US" dirty="0" smtClean="0">
              <a:solidFill>
                <a:srgbClr val="ED1C24"/>
              </a:solidFill>
              <a:latin typeface="Calibri" panose="020F0502020204030204" pitchFamily="34" charset="0"/>
            </a:endParaRPr>
          </a:p>
          <a:p>
            <a:pPr marL="1033463" lvl="2" indent="-342900"/>
            <a:endParaRPr lang="en-US" dirty="0" smtClean="0">
              <a:solidFill>
                <a:srgbClr val="ED1C24"/>
              </a:solidFill>
              <a:latin typeface="Calibri" panose="020F0502020204030204" pitchFamily="34" charset="0"/>
            </a:endParaRPr>
          </a:p>
          <a:p>
            <a:pPr marL="800100" lvl="1" indent="-342900"/>
            <a:endParaRPr lang="en-US" dirty="0"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800100" lvl="1" indent="-342900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584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 smtClean="0"/>
              <a:t>AUTHOR - CM PRR Sep.13-14 2016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CMTF Capabilities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LCLS II Upgrades and Status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Test Plans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Schedule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42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pCM</a:t>
            </a:r>
            <a:r>
              <a:rPr lang="en-US" dirty="0"/>
              <a:t> Testing Highlights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LCLS-II PCM PRR, 13-14 September, 2016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Eight Cavity Run</a:t>
            </a:r>
          </a:p>
          <a:p>
            <a:pPr marL="800100" lvl="1" indent="-342900"/>
            <a:r>
              <a:rPr lang="en-US" dirty="0"/>
              <a:t>Run all 8 </a:t>
            </a:r>
            <a:r>
              <a:rPr lang="en-US" dirty="0" smtClean="0"/>
              <a:t>cavities at max operating gradients</a:t>
            </a:r>
          </a:p>
          <a:p>
            <a:pPr marL="1033463" lvl="2" indent="-342900"/>
            <a:r>
              <a:rPr lang="en-US" b="1" dirty="0" smtClean="0"/>
              <a:t>Requirement  total Voltage ≥ 128 MV</a:t>
            </a:r>
          </a:p>
          <a:p>
            <a:pPr marL="1033463" lvl="2" indent="-342900"/>
            <a:r>
              <a:rPr lang="en-US" b="1" dirty="0" smtClean="0"/>
              <a:t>run until couplers reach thermal equilibrium</a:t>
            </a:r>
          </a:p>
          <a:p>
            <a:pPr marL="800100" lvl="1" indent="-342900"/>
            <a:r>
              <a:rPr lang="en-US" dirty="0" smtClean="0"/>
              <a:t>Attempt to measure heat loads</a:t>
            </a:r>
          </a:p>
          <a:p>
            <a:pPr marL="800100" lvl="1" indent="-342900"/>
            <a:r>
              <a:rPr lang="en-US" dirty="0" smtClean="0"/>
              <a:t>~</a:t>
            </a:r>
            <a:r>
              <a:rPr lang="en-US" dirty="0" smtClean="0"/>
              <a:t>100 W needed for CW operations (16 MV/m, 2.7x10^10)</a:t>
            </a:r>
          </a:p>
          <a:p>
            <a:pPr marL="800100" lvl="1" indent="-342900"/>
            <a:endParaRPr lang="en-US" dirty="0" smtClean="0"/>
          </a:p>
          <a:p>
            <a:pPr marL="342900" indent="-342900"/>
            <a:r>
              <a:rPr lang="en-US" dirty="0" smtClean="0">
                <a:solidFill>
                  <a:srgbClr val="FF0000"/>
                </a:solidFill>
              </a:rPr>
              <a:t>Concern: This test will challenge the CTF refrigerator and perhaps compromise the VTA testing schedule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1081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 - Refrigerator concerns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LCLS-II PCM PRR, 13-14 September, 2016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>
            <a:normAutofit lnSpcReduction="10000"/>
          </a:bodyPr>
          <a:lstStyle/>
          <a:p>
            <a:pPr marL="342900" lvl="3" indent="-342900">
              <a:spcAft>
                <a:spcPts val="300"/>
              </a:spcAft>
              <a:buSzTx/>
            </a:pPr>
            <a:endParaRPr lang="en-US" sz="2400" dirty="0" smtClean="0"/>
          </a:p>
          <a:p>
            <a:pPr marL="342900" lvl="3" indent="-342900">
              <a:spcAft>
                <a:spcPts val="300"/>
              </a:spcAft>
              <a:buSzTx/>
            </a:pPr>
            <a:r>
              <a:rPr lang="en-US" sz="2400" dirty="0" smtClean="0">
                <a:solidFill>
                  <a:srgbClr val="FF0000"/>
                </a:solidFill>
              </a:rPr>
              <a:t>Currently, Primary circuit can </a:t>
            </a:r>
            <a:r>
              <a:rPr lang="en-US" sz="2400" dirty="0">
                <a:solidFill>
                  <a:srgbClr val="FF0000"/>
                </a:solidFill>
              </a:rPr>
              <a:t>supply up to 7-8 g/s </a:t>
            </a:r>
            <a:r>
              <a:rPr lang="en-US" sz="2400" dirty="0" smtClean="0">
                <a:solidFill>
                  <a:srgbClr val="FF0000"/>
                </a:solidFill>
              </a:rPr>
              <a:t>at </a:t>
            </a:r>
            <a:r>
              <a:rPr lang="en-US" sz="2400" dirty="0">
                <a:solidFill>
                  <a:srgbClr val="FF0000"/>
                </a:solidFill>
              </a:rPr>
              <a:t>4K </a:t>
            </a:r>
            <a:r>
              <a:rPr lang="en-US" sz="2400" dirty="0" smtClean="0">
                <a:solidFill>
                  <a:srgbClr val="FF0000"/>
                </a:solidFill>
              </a:rPr>
              <a:t>for cool-down</a:t>
            </a:r>
          </a:p>
          <a:p>
            <a:pPr marL="342900" lvl="3" indent="-342900">
              <a:spcAft>
                <a:spcPts val="300"/>
              </a:spcAft>
              <a:buSzTx/>
            </a:pPr>
            <a:r>
              <a:rPr lang="en-US" sz="2400" dirty="0" smtClean="0">
                <a:solidFill>
                  <a:srgbClr val="FF0000"/>
                </a:solidFill>
              </a:rPr>
              <a:t>LCLS II cool down 8-10 g/s maximum</a:t>
            </a:r>
          </a:p>
          <a:p>
            <a:pPr marL="342900" lvl="3" indent="-342900">
              <a:spcAft>
                <a:spcPts val="300"/>
              </a:spcAft>
              <a:buSzTx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New hardware installation tentatively planned in early 2017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Cold compressors replace aging expansion </a:t>
            </a:r>
            <a:r>
              <a:rPr lang="en-US" dirty="0" smtClean="0"/>
              <a:t>engines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New hardware should help mitigate CM cool down concerns and Eight Cavity Run concerns</a:t>
            </a:r>
            <a:endParaRPr lang="en-US" dirty="0"/>
          </a:p>
          <a:p>
            <a:pPr marL="342900" lvl="3" indent="-342900">
              <a:spcAft>
                <a:spcPts val="300"/>
              </a:spcAft>
              <a:buSzTx/>
            </a:pPr>
            <a:endParaRPr lang="en-US" sz="2400" dirty="0" smtClean="0"/>
          </a:p>
          <a:p>
            <a:pPr marL="342900" lvl="3" indent="-342900">
              <a:spcAft>
                <a:spcPts val="300"/>
              </a:spcAft>
              <a:buSzTx/>
            </a:pPr>
            <a:endParaRPr lang="en-US" sz="2400" dirty="0" smtClean="0"/>
          </a:p>
          <a:p>
            <a:pPr marL="342900" lvl="3" indent="-342900">
              <a:spcAft>
                <a:spcPts val="300"/>
              </a:spcAft>
              <a:buSzTx/>
            </a:pPr>
            <a:endParaRPr lang="en-US" sz="2400" dirty="0" smtClean="0"/>
          </a:p>
          <a:p>
            <a:pPr marL="342900" lvl="3" indent="-342900">
              <a:spcAft>
                <a:spcPts val="300"/>
              </a:spcAft>
              <a:buSzTx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6328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CM Testing – Production Schedule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LCLS-II PCM PRR, 13-14 September, 2016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38531"/>
            <a:ext cx="9150109" cy="314554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03385" y="5073162"/>
            <a:ext cx="39228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This is a challenging schedule </a:t>
            </a:r>
          </a:p>
          <a:p>
            <a:r>
              <a:rPr lang="en-US" dirty="0" smtClean="0"/>
              <a:t>Can be met on average</a:t>
            </a:r>
          </a:p>
          <a:p>
            <a:r>
              <a:rPr lang="en-US" dirty="0" smtClean="0"/>
              <a:t>Fewer problems = faster turn around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5444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LCLS-II PCM PRR, 13-14 September, 2016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Most hardware ready for use in CMTF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Some concern that all LLRF and </a:t>
            </a:r>
            <a:r>
              <a:rPr lang="en-US" smtClean="0"/>
              <a:t>Data Acquisition hardware </a:t>
            </a:r>
            <a:r>
              <a:rPr lang="en-US" dirty="0" smtClean="0"/>
              <a:t>will be available by </a:t>
            </a:r>
            <a:r>
              <a:rPr lang="en-US" dirty="0" err="1" smtClean="0"/>
              <a:t>pCM</a:t>
            </a:r>
            <a:r>
              <a:rPr lang="en-US" dirty="0" smtClean="0"/>
              <a:t> install date.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Production Testing Schedule is challenging but not impossible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Eight Cavity Testing requirement will be a challenge for the refrigerator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9708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LCLS-II PCM PRR, 13-14 September, 2016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algn="ctr"/>
            <a:r>
              <a:rPr lang="en-US" dirty="0" smtClean="0"/>
              <a:t>Back 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514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7672"/>
            <a:ext cx="9144000" cy="791003"/>
          </a:xfrm>
        </p:spPr>
        <p:txBody>
          <a:bodyPr/>
          <a:lstStyle/>
          <a:p>
            <a:r>
              <a:rPr lang="en-US" dirty="0" smtClean="0"/>
              <a:t>    LCLS II Uses Well-Established JLab ISM program</a:t>
            </a:r>
            <a:endParaRPr lang="en-US" sz="28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248" y="1114425"/>
            <a:ext cx="4413289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143393" y="6457950"/>
            <a:ext cx="4126528" cy="314326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-110" charset="-128"/>
                <a:cs typeface="+mn-cs"/>
              </a:rPr>
              <a:t>LCLS-II PCM PRR, 13-14 September, 2016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-110" charset="-128"/>
              <a:cs typeface="+mn-cs"/>
            </a:endParaRPr>
          </a:p>
        </p:txBody>
      </p:sp>
      <p:sp>
        <p:nvSpPr>
          <p:cNvPr id="14" name="Content Placeholder 4"/>
          <p:cNvSpPr>
            <a:spLocks noGrp="1"/>
          </p:cNvSpPr>
          <p:nvPr>
            <p:ph sz="quarter" idx="14"/>
          </p:nvPr>
        </p:nvSpPr>
        <p:spPr>
          <a:xfrm>
            <a:off x="4076700" y="1298475"/>
            <a:ext cx="4972050" cy="2682975"/>
          </a:xfrm>
        </p:spPr>
        <p:txBody>
          <a:bodyPr>
            <a:normAutofit/>
          </a:bodyPr>
          <a:lstStyle/>
          <a:p>
            <a:pPr marL="800100" lvl="1" indent="-342900"/>
            <a:r>
              <a:rPr lang="en-US" dirty="0" smtClean="0"/>
              <a:t>15 work </a:t>
            </a:r>
            <a:r>
              <a:rPr lang="en-US" dirty="0"/>
              <a:t>Observations were </a:t>
            </a:r>
            <a:r>
              <a:rPr lang="en-US" dirty="0" smtClean="0"/>
              <a:t>conducted, </a:t>
            </a:r>
          </a:p>
          <a:p>
            <a:pPr marL="800100" lvl="1" indent="-342900"/>
            <a:r>
              <a:rPr lang="en-US" dirty="0" smtClean="0"/>
              <a:t>ESH </a:t>
            </a:r>
            <a:r>
              <a:rPr lang="en-US" dirty="0"/>
              <a:t>professionals, Division Safety Officer, and Accelerator Division staff and </a:t>
            </a:r>
            <a:r>
              <a:rPr lang="en-US" dirty="0" smtClean="0"/>
              <a:t>management.</a:t>
            </a:r>
          </a:p>
          <a:p>
            <a:pPr marL="800100" lvl="1" indent="-342900"/>
            <a:r>
              <a:rPr lang="en-US" dirty="0" smtClean="0"/>
              <a:t>All safe for all observations</a:t>
            </a:r>
          </a:p>
          <a:p>
            <a:pPr marL="800100" lvl="1" indent="-342900"/>
            <a:endParaRPr lang="en-US" dirty="0"/>
          </a:p>
          <a:p>
            <a:pPr lvl="0"/>
            <a:endParaRPr lang="en-US" sz="2000" dirty="0"/>
          </a:p>
        </p:txBody>
      </p:sp>
      <p:sp>
        <p:nvSpPr>
          <p:cNvPr id="15" name="Content Placeholder 4"/>
          <p:cNvSpPr txBox="1">
            <a:spLocks/>
          </p:cNvSpPr>
          <p:nvPr/>
        </p:nvSpPr>
        <p:spPr>
          <a:xfrm>
            <a:off x="123825" y="4486274"/>
            <a:ext cx="8782050" cy="1952625"/>
          </a:xfrm>
          <a:prstGeom prst="rect">
            <a:avLst/>
          </a:prstGeom>
        </p:spPr>
        <p:txBody>
          <a:bodyPr vert="horz" lIns="0" tIns="0" rIns="0" bIns="0" rtlCol="0">
            <a:normAutofit fontScale="85000" lnSpcReduction="20000"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rgbClr val="981E32"/>
              </a:buClr>
              <a:buFont typeface="Arial" pitchFamily="34" charset="0"/>
              <a:buNone/>
              <a:defRPr sz="24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81E32"/>
              </a:buClr>
              <a:buSzPct val="100000"/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90563" indent="-233363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981E32"/>
              </a:buClr>
              <a:buSzPct val="100000"/>
              <a:buFont typeface="Arial" pitchFamily="34" charset="0"/>
              <a:buChar char="-"/>
              <a:defRPr sz="20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981E32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147763" indent="-233363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981E32"/>
              </a:buClr>
              <a:buSzPct val="100000"/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0100" marR="0" lvl="1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81E32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ISM – Integrated Safety Management applies for all work.</a:t>
            </a:r>
          </a:p>
          <a:p>
            <a:pPr marL="1033463" marR="0" lvl="2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981E32"/>
              </a:buClr>
              <a:buSzPct val="100000"/>
              <a:buFont typeface="Arial" pitchFamily="34" charset="0"/>
              <a:buChar char="-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Presenters will address their specific areas (VTA, Assembly, Testing)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81E32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Example - Shoulder injury experienced by a technician while loosing a bolt on a LCLSII cavity flange.</a:t>
            </a:r>
          </a:p>
          <a:p>
            <a:pPr marL="1033463" marR="0" lvl="2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981E32"/>
              </a:buClr>
              <a:buSzPct val="100000"/>
              <a:buFont typeface="Arial" pitchFamily="34" charset="0"/>
              <a:buChar char="-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Immediate actions to modify work procedures, larger wrench</a:t>
            </a:r>
          </a:p>
          <a:p>
            <a:pPr marL="1033463" marR="0" lvl="2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981E32"/>
              </a:buClr>
              <a:buSzPct val="100000"/>
              <a:buFont typeface="Arial" pitchFamily="34" charset="0"/>
              <a:buChar char="-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Follow up in depth investigation by Division Safety Officer</a:t>
            </a:r>
          </a:p>
          <a:p>
            <a:pPr marL="1033463" marR="0" lvl="2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981E32"/>
              </a:buClr>
              <a:buSzPct val="100000"/>
              <a:buFont typeface="Arial" pitchFamily="34" charset="0"/>
              <a:buChar char="-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All corrective actions are either complete or on-schedule for completion. </a:t>
            </a:r>
          </a:p>
          <a:p>
            <a:pPr marL="800100" marR="0" lvl="1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81E32"/>
              </a:buClr>
              <a:buSzPct val="100000"/>
              <a:buFont typeface="Arial" pitchFamily="34" charset="0"/>
              <a:buChar char="•"/>
              <a:tabLst/>
              <a:defRPr/>
            </a:pPr>
            <a:endParaRPr kumimoji="0" lang="en-US" sz="2200" b="0" i="1" u="sng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D36294-2849-48A8-8531-5354CF3095D2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-110" charset="-128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-110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923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Cryomodule Test Facility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Cryomodule / Cavity Test Workshop 29 – 30 October 2015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8077200" cy="5004816"/>
          </a:xfrm>
        </p:spPr>
        <p:txBody>
          <a:bodyPr>
            <a:normAutofit fontScale="92500" lnSpcReduction="20000"/>
          </a:bodyPr>
          <a:lstStyle/>
          <a:p>
            <a:pPr defTabSz="457200"/>
            <a:r>
              <a:rPr lang="en-US" sz="1800" b="1" dirty="0">
                <a:solidFill>
                  <a:prstClr val="black"/>
                </a:solidFill>
              </a:rPr>
              <a:t>The Cryomodule Test Facility (CMTF) at Jefferson Lab has carried out at least 40 successful </a:t>
            </a:r>
            <a:r>
              <a:rPr lang="en-US" sz="1800" b="1" dirty="0" err="1">
                <a:solidFill>
                  <a:prstClr val="black"/>
                </a:solidFill>
              </a:rPr>
              <a:t>cryomodule</a:t>
            </a:r>
            <a:r>
              <a:rPr lang="en-US" sz="1800" b="1" dirty="0">
                <a:solidFill>
                  <a:prstClr val="black"/>
                </a:solidFill>
              </a:rPr>
              <a:t> tests.</a:t>
            </a:r>
            <a:r>
              <a:rPr lang="en-US" sz="1800" dirty="0">
                <a:solidFill>
                  <a:prstClr val="black"/>
                </a:solidFill>
              </a:rPr>
              <a:t>  </a:t>
            </a:r>
          </a:p>
          <a:p>
            <a:pPr lvl="1" defTabSz="457200"/>
            <a:r>
              <a:rPr lang="en-US" sz="1600" dirty="0">
                <a:solidFill>
                  <a:prstClr val="black"/>
                </a:solidFill>
              </a:rPr>
              <a:t>These include various CEBAF designs from C20 to C100 as well as SNS </a:t>
            </a:r>
            <a:r>
              <a:rPr lang="en-US" sz="1600" dirty="0" err="1">
                <a:solidFill>
                  <a:prstClr val="black"/>
                </a:solidFill>
              </a:rPr>
              <a:t>cryomodules</a:t>
            </a:r>
            <a:r>
              <a:rPr lang="en-US" sz="1600" dirty="0">
                <a:solidFill>
                  <a:prstClr val="black"/>
                </a:solidFill>
              </a:rPr>
              <a:t> and several HTB tests for CEBAF and LCLS </a:t>
            </a:r>
            <a:r>
              <a:rPr lang="en-US" sz="1600" dirty="0" smtClean="0">
                <a:solidFill>
                  <a:prstClr val="black"/>
                </a:solidFill>
              </a:rPr>
              <a:t>II.</a:t>
            </a:r>
          </a:p>
          <a:p>
            <a:pPr lvl="1" defTabSz="457200"/>
            <a:r>
              <a:rPr lang="en-US" sz="1600" dirty="0" smtClean="0">
                <a:solidFill>
                  <a:prstClr val="black"/>
                </a:solidFill>
              </a:rPr>
              <a:t>Can be quickly reconfigured to test any of the current CEBAF designs as well as the LCLS design.</a:t>
            </a:r>
          </a:p>
          <a:p>
            <a:pPr marL="233362" lvl="1" indent="0" defTabSz="457200">
              <a:buNone/>
            </a:pPr>
            <a:endParaRPr lang="en-US" sz="1600" dirty="0" smtClean="0">
              <a:solidFill>
                <a:prstClr val="black"/>
              </a:solidFill>
            </a:endParaRPr>
          </a:p>
          <a:p>
            <a:pPr lvl="1" defTabSz="457200"/>
            <a:r>
              <a:rPr lang="en-US" sz="1600" dirty="0" smtClean="0">
                <a:solidFill>
                  <a:prstClr val="black"/>
                </a:solidFill>
              </a:rPr>
              <a:t>The CMTF currently consists of:</a:t>
            </a:r>
          </a:p>
          <a:p>
            <a:pPr lvl="2" defTabSz="457200"/>
            <a:r>
              <a:rPr lang="en-US" sz="1400" b="1" dirty="0">
                <a:solidFill>
                  <a:prstClr val="black"/>
                </a:solidFill>
              </a:rPr>
              <a:t>Dedicated shielded cave with Personnel Safety System (PSS)</a:t>
            </a:r>
          </a:p>
          <a:p>
            <a:pPr lvl="3" defTabSz="457200"/>
            <a:r>
              <a:rPr lang="en-US" sz="1200" dirty="0">
                <a:solidFill>
                  <a:prstClr val="black"/>
                </a:solidFill>
              </a:rPr>
              <a:t>Radiation shielding – 4.5 </a:t>
            </a:r>
            <a:r>
              <a:rPr lang="en-US" sz="1200" dirty="0" err="1">
                <a:solidFill>
                  <a:prstClr val="black"/>
                </a:solidFill>
              </a:rPr>
              <a:t>ft</a:t>
            </a:r>
            <a:r>
              <a:rPr lang="en-US" sz="1200" dirty="0">
                <a:solidFill>
                  <a:prstClr val="black"/>
                </a:solidFill>
              </a:rPr>
              <a:t> thick concrete walls and 3 ft. concrete roof.</a:t>
            </a:r>
          </a:p>
          <a:p>
            <a:pPr lvl="3" defTabSz="457200"/>
            <a:r>
              <a:rPr lang="en-US" sz="1200" dirty="0">
                <a:solidFill>
                  <a:prstClr val="black"/>
                </a:solidFill>
              </a:rPr>
              <a:t>Magnetic shielding – magnetic fields in the vicinity of the </a:t>
            </a:r>
            <a:r>
              <a:rPr lang="en-US" sz="1200" dirty="0" err="1" smtClean="0">
                <a:solidFill>
                  <a:prstClr val="black"/>
                </a:solidFill>
              </a:rPr>
              <a:t>cryomodule</a:t>
            </a:r>
            <a:r>
              <a:rPr lang="en-US" sz="1200" dirty="0" smtClean="0">
                <a:solidFill>
                  <a:prstClr val="black"/>
                </a:solidFill>
              </a:rPr>
              <a:t> of </a:t>
            </a:r>
            <a:r>
              <a:rPr lang="en-US" sz="1200" dirty="0">
                <a:solidFill>
                  <a:prstClr val="black"/>
                </a:solidFill>
              </a:rPr>
              <a:t>50 </a:t>
            </a:r>
            <a:r>
              <a:rPr lang="en-US" sz="1200" dirty="0" err="1">
                <a:solidFill>
                  <a:prstClr val="black"/>
                </a:solidFill>
              </a:rPr>
              <a:t>mG</a:t>
            </a:r>
            <a:r>
              <a:rPr lang="en-US" sz="1200" dirty="0">
                <a:solidFill>
                  <a:prstClr val="black"/>
                </a:solidFill>
              </a:rPr>
              <a:t> or less</a:t>
            </a:r>
            <a:r>
              <a:rPr lang="en-US" sz="1200" dirty="0" smtClean="0">
                <a:solidFill>
                  <a:prstClr val="black"/>
                </a:solidFill>
              </a:rPr>
              <a:t>.</a:t>
            </a:r>
          </a:p>
          <a:p>
            <a:pPr lvl="2" defTabSz="457200"/>
            <a:r>
              <a:rPr lang="en-US" sz="1400" b="1" dirty="0">
                <a:solidFill>
                  <a:prstClr val="black"/>
                </a:solidFill>
              </a:rPr>
              <a:t>Close loop 2K helium refrigerator shared with the Vertical Test Area (VTA)</a:t>
            </a:r>
          </a:p>
          <a:p>
            <a:pPr lvl="3" defTabSz="457200"/>
            <a:r>
              <a:rPr lang="en-US" sz="1200" dirty="0">
                <a:solidFill>
                  <a:prstClr val="black"/>
                </a:solidFill>
              </a:rPr>
              <a:t>Primary circuit supply up to 7-8 g/s 2.8 Bar 4K supply for cool-down, steady state ~2-3 g/s</a:t>
            </a:r>
          </a:p>
          <a:p>
            <a:pPr lvl="3" defTabSz="457200">
              <a:lnSpc>
                <a:spcPct val="130000"/>
              </a:lnSpc>
            </a:pPr>
            <a:r>
              <a:rPr lang="en-US" sz="1200" dirty="0">
                <a:solidFill>
                  <a:prstClr val="black"/>
                </a:solidFill>
              </a:rPr>
              <a:t>50 K shield circuit, several g/s (not a limit to operations)</a:t>
            </a:r>
          </a:p>
          <a:p>
            <a:pPr lvl="2" defTabSz="457200">
              <a:lnSpc>
                <a:spcPct val="130000"/>
              </a:lnSpc>
            </a:pPr>
            <a:r>
              <a:rPr lang="en-US" sz="1400" b="1" dirty="0">
                <a:solidFill>
                  <a:prstClr val="black"/>
                </a:solidFill>
              </a:rPr>
              <a:t>2 channels of High Power RF, 12 kW each,  2 Klystrons operating in pairs deliver 12 kW per channel at 1497 </a:t>
            </a:r>
            <a:r>
              <a:rPr lang="en-US" sz="1400" b="1" dirty="0" err="1">
                <a:solidFill>
                  <a:prstClr val="black"/>
                </a:solidFill>
              </a:rPr>
              <a:t>MHz.</a:t>
            </a:r>
            <a:endParaRPr lang="en-US" sz="1400" b="1" dirty="0">
              <a:solidFill>
                <a:prstClr val="black"/>
              </a:solidFill>
            </a:endParaRPr>
          </a:p>
          <a:p>
            <a:pPr lvl="3" defTabSz="457200"/>
            <a:endParaRPr lang="en-US" sz="1200" dirty="0" smtClean="0">
              <a:solidFill>
                <a:prstClr val="black"/>
              </a:solidFill>
            </a:endParaRPr>
          </a:p>
          <a:p>
            <a:pPr lvl="2" defTabSz="457200">
              <a:lnSpc>
                <a:spcPct val="130000"/>
              </a:lnSpc>
            </a:pPr>
            <a:r>
              <a:rPr lang="en-US" sz="1400" b="1" dirty="0">
                <a:solidFill>
                  <a:prstClr val="black"/>
                </a:solidFill>
              </a:rPr>
              <a:t>Control Room</a:t>
            </a:r>
          </a:p>
          <a:p>
            <a:pPr lvl="3" defTabSz="457200"/>
            <a:r>
              <a:rPr lang="en-US" sz="1200" dirty="0" smtClean="0">
                <a:solidFill>
                  <a:prstClr val="black"/>
                </a:solidFill>
              </a:rPr>
              <a:t>Currently VXI / VME / GPIB based data acquisition and controls</a:t>
            </a:r>
          </a:p>
          <a:p>
            <a:pPr lvl="3" defTabSz="457200"/>
            <a:r>
              <a:rPr lang="en-US" sz="1200" dirty="0">
                <a:solidFill>
                  <a:prstClr val="black"/>
                </a:solidFill>
              </a:rPr>
              <a:t>Three Windows PC’s running </a:t>
            </a:r>
            <a:r>
              <a:rPr lang="en-US" sz="1200" dirty="0" err="1">
                <a:solidFill>
                  <a:prstClr val="black"/>
                </a:solidFill>
              </a:rPr>
              <a:t>Labview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dirty="0" smtClean="0">
                <a:solidFill>
                  <a:prstClr val="black"/>
                </a:solidFill>
              </a:rPr>
              <a:t>for control and </a:t>
            </a:r>
            <a:r>
              <a:rPr lang="en-US" sz="1200" dirty="0">
                <a:solidFill>
                  <a:prstClr val="black"/>
                </a:solidFill>
              </a:rPr>
              <a:t>data acquisition</a:t>
            </a:r>
          </a:p>
          <a:p>
            <a:pPr lvl="4" defTabSz="457200"/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Faster RF </a:t>
            </a:r>
            <a:r>
              <a:rPr lang="en-US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acquisition and control</a:t>
            </a:r>
            <a:endParaRPr lang="en-US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4" defTabSz="457200"/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Slower process </a:t>
            </a:r>
            <a:r>
              <a:rPr lang="en-US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acquisition 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(liquid level, He pressure, temperatures)</a:t>
            </a:r>
          </a:p>
          <a:p>
            <a:pPr lvl="4" defTabSz="457200"/>
            <a:r>
              <a:rPr lang="en-US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Microphonics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tuner control and </a:t>
            </a:r>
            <a:r>
              <a:rPr lang="en-US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characterization</a:t>
            </a:r>
          </a:p>
          <a:p>
            <a:pPr lvl="3" defTabSz="457200"/>
            <a:endParaRPr lang="en-US" sz="1400" dirty="0" smtClean="0">
              <a:solidFill>
                <a:prstClr val="black"/>
              </a:solidFill>
              <a:latin typeface="Minion Pro"/>
              <a:cs typeface="Arial" pitchFamily="34" charset="0"/>
            </a:endParaRPr>
          </a:p>
          <a:p>
            <a:pPr marL="233362" lvl="1" indent="0" defTabSz="457200">
              <a:buNone/>
            </a:pPr>
            <a:endParaRPr lang="en-US" sz="1600" dirty="0">
              <a:solidFill>
                <a:prstClr val="black"/>
              </a:solidFill>
              <a:latin typeface="Minion Pro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51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Cryomodule Test Facility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Cryomodule / Cavity Test Workshop 29 – 30 October 2015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Instrumentation includes: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Six channels RF Power Measurement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Ten Channels Portable GM tubes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Gamma / Neutron Probes (owned by Safety Group)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Several Network Analyzers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Spectrum Analyzers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Variety of Scopes, Waveform Generators, </a:t>
            </a:r>
            <a:r>
              <a:rPr lang="en-US" dirty="0" err="1" smtClean="0"/>
              <a:t>etc</a:t>
            </a:r>
            <a:r>
              <a:rPr lang="en-US" dirty="0" smtClean="0"/>
              <a:t>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Temp Diodes, Thermocouples, Vacuum gauges, Pressure Transducers, </a:t>
            </a:r>
            <a:r>
              <a:rPr lang="en-US" dirty="0" smtClean="0"/>
              <a:t>Cameras</a:t>
            </a:r>
            <a:r>
              <a:rPr lang="en-US" dirty="0"/>
              <a:t>, </a:t>
            </a:r>
            <a:r>
              <a:rPr lang="en-US" dirty="0" err="1"/>
              <a:t>etc</a:t>
            </a:r>
            <a:r>
              <a:rPr lang="en-US" dirty="0"/>
              <a:t>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32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Upgrades for LCLS </a:t>
            </a:r>
            <a:r>
              <a:rPr lang="en-US" dirty="0" smtClean="0"/>
              <a:t>II – LLRF and Data Acquisition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Cryomodule / Cavity Test Workshop 29 – 30 October 2015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428625" y="1243584"/>
            <a:ext cx="8137525" cy="4880991"/>
          </a:xfrm>
        </p:spPr>
        <p:txBody>
          <a:bodyPr>
            <a:normAutofit fontScale="850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Addition of eight digital Field Control Chassis</a:t>
            </a:r>
          </a:p>
          <a:p>
            <a:pPr lvl="1"/>
            <a:r>
              <a:rPr lang="en-US" dirty="0"/>
              <a:t>Based on C100 design- modified for CMTF operation and for 1.3 GHz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New </a:t>
            </a:r>
            <a:r>
              <a:rPr lang="en-US" dirty="0"/>
              <a:t>interlock chassis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New temperature </a:t>
            </a:r>
            <a:r>
              <a:rPr lang="en-US" dirty="0" smtClean="0">
                <a:solidFill>
                  <a:srgbClr val="FF0000"/>
                </a:solidFill>
              </a:rPr>
              <a:t>measurement scheme</a:t>
            </a:r>
            <a:endParaRPr lang="en-US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New </a:t>
            </a:r>
            <a:r>
              <a:rPr lang="en-US" dirty="0" smtClean="0"/>
              <a:t>resonance </a:t>
            </a:r>
            <a:r>
              <a:rPr lang="en-US" dirty="0"/>
              <a:t>control chassis – cavity tuners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Moving away from VME / VXI based hardware to PC104 / IOC / epics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CMTF Network infrastructure upgraded to support this approach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 smtClean="0"/>
              <a:t>LabView</a:t>
            </a:r>
            <a:r>
              <a:rPr lang="en-US" dirty="0" smtClean="0"/>
              <a:t> will be used as top level interface to epics / Channel Access and to talk to other GPIB based instruments.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 smtClean="0"/>
              <a:t>Labview</a:t>
            </a:r>
            <a:r>
              <a:rPr lang="en-US" dirty="0" smtClean="0"/>
              <a:t> handling </a:t>
            </a:r>
            <a:r>
              <a:rPr lang="en-US" dirty="0" err="1" smtClean="0"/>
              <a:t>datalogging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62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Upgrade Hardware Status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AUTHOR - CM PRR Sep.13-14 2016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Field Control Chassis – ready to be installed now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Interlock Chassis – ready to install Oct 10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Resonance Control Chassis – ready to install now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Temperature measurement – </a:t>
            </a:r>
            <a:r>
              <a:rPr lang="en-US" dirty="0" err="1" smtClean="0">
                <a:solidFill>
                  <a:srgbClr val="FF0000"/>
                </a:solidFill>
              </a:rPr>
              <a:t>cernox</a:t>
            </a:r>
            <a:r>
              <a:rPr lang="en-US" dirty="0" smtClean="0">
                <a:solidFill>
                  <a:srgbClr val="FF0000"/>
                </a:solidFill>
              </a:rPr>
              <a:t> sensor </a:t>
            </a:r>
            <a:r>
              <a:rPr lang="en-US" dirty="0" err="1" smtClean="0">
                <a:solidFill>
                  <a:srgbClr val="FF0000"/>
                </a:solidFill>
              </a:rPr>
              <a:t>readback</a:t>
            </a:r>
            <a:r>
              <a:rPr lang="en-US" dirty="0" smtClean="0">
                <a:solidFill>
                  <a:srgbClr val="FF0000"/>
                </a:solidFill>
              </a:rPr>
              <a:t> solution needs to be defined; comparing custom and off-the-shelf solutions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Any new instrumentation cables – install in September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7290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Upgrades for LCLS </a:t>
            </a:r>
            <a:r>
              <a:rPr lang="en-US" dirty="0" smtClean="0"/>
              <a:t>II-HPRF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566150" y="6318250"/>
            <a:ext cx="319088" cy="5397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16E5410-9907-4D1F-B8AB-BEE6983E57DE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597872" y="6553200"/>
            <a:ext cx="4126528" cy="31432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Cryomodule / Cavity Test Workshop 29 – 30 October 2015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118987" y="1148862"/>
            <a:ext cx="1947672" cy="949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0" y="1188470"/>
            <a:ext cx="42702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Addition of Eight 1.3 GHz, 3.8 kW Solid State Amplifiers</a:t>
            </a:r>
          </a:p>
          <a:p>
            <a:r>
              <a:rPr lang="en-US" dirty="0" smtClean="0"/>
              <a:t>New 1.3 GHz RF network</a:t>
            </a:r>
          </a:p>
          <a:p>
            <a:endParaRPr lang="en-US" dirty="0"/>
          </a:p>
          <a:p>
            <a:r>
              <a:rPr lang="en-US" dirty="0" smtClean="0"/>
              <a:t>Units are installed and operational</a:t>
            </a:r>
          </a:p>
          <a:p>
            <a:r>
              <a:rPr lang="en-US" dirty="0" smtClean="0"/>
              <a:t>Integrated into Personnel Safety System</a:t>
            </a:r>
          </a:p>
          <a:p>
            <a:r>
              <a:rPr lang="en-US" dirty="0" smtClean="0"/>
              <a:t>RF Distribution Network Completed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80" y="3499612"/>
            <a:ext cx="5010912" cy="28186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148862"/>
            <a:ext cx="4343400" cy="24431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65750" y="4050792"/>
            <a:ext cx="3519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Additional </a:t>
            </a:r>
            <a:r>
              <a:rPr lang="en-US" dirty="0" err="1" smtClean="0"/>
              <a:t>Heliax</a:t>
            </a:r>
            <a:r>
              <a:rPr lang="en-US" dirty="0" smtClean="0"/>
              <a:t> Cable to be installed in September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396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Upgrades for LCLS </a:t>
            </a:r>
            <a:r>
              <a:rPr lang="en-US" dirty="0" smtClean="0"/>
              <a:t>II - Shielding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Cryomodule / Cavity Test Workshop 29 – 30 October 2015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Shielding enhancements required for several reasons: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Length of the LCLS II </a:t>
            </a:r>
            <a:r>
              <a:rPr lang="en-US" sz="2000" dirty="0" err="1" smtClean="0"/>
              <a:t>cryomodule</a:t>
            </a:r>
            <a:r>
              <a:rPr lang="en-US" sz="2000" dirty="0" smtClean="0"/>
              <a:t> positions last cavity at the edge of the CMTF concrete walls</a:t>
            </a:r>
          </a:p>
          <a:p>
            <a:pPr marL="800100" lvl="1" indent="-342900"/>
            <a:r>
              <a:rPr lang="en-US" sz="2000" dirty="0" smtClean="0"/>
              <a:t> Concrete blocks added above the outer door to enhance an area with weaker shielding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Experience with the C100 </a:t>
            </a:r>
            <a:r>
              <a:rPr lang="en-US" sz="2000" dirty="0" err="1" smtClean="0"/>
              <a:t>cryomodules</a:t>
            </a:r>
            <a:r>
              <a:rPr lang="en-US" sz="2000" dirty="0" smtClean="0"/>
              <a:t> identified weaknesses in the CMTF shielding - specifically the roof and south wall (bordering the VTA)</a:t>
            </a:r>
          </a:p>
          <a:p>
            <a:pPr marL="800100" lvl="1" indent="-342900"/>
            <a:r>
              <a:rPr lang="en-US" sz="2000" dirty="0" smtClean="0"/>
              <a:t>Increased shielding around the fan-stack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Other mitigations include the posting of Radiologically Controlled Areas (RCA’s) on the CMTF roof and in the VTA once LCLS II testing begins.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New mitigations are called out in the CMTF OSP.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3486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D36294-2849-48A8-8531-5354CF3095D2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-110" charset="-128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-110" charset="-128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Upgrades for LCLS </a:t>
            </a:r>
            <a:r>
              <a:rPr lang="en-US" dirty="0" smtClean="0"/>
              <a:t>II-Shielding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-110" charset="-128"/>
                <a:cs typeface="+mn-cs"/>
              </a:rPr>
              <a:t>Cryomodule / Cavity Test Workshop 29 – 30 October 2015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599" y="914400"/>
            <a:ext cx="3904511" cy="2832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Users\jhenry\Desktop\print_screen\ScreenShot602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86200"/>
            <a:ext cx="8342858" cy="2233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 bwMode="auto">
          <a:xfrm flipH="1">
            <a:off x="1885950" y="1695450"/>
            <a:ext cx="5029200" cy="2790825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TextBox 8"/>
          <p:cNvSpPr txBox="1"/>
          <p:nvPr/>
        </p:nvSpPr>
        <p:spPr>
          <a:xfrm>
            <a:off x="340518" y="3134368"/>
            <a:ext cx="38862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-110" charset="-128"/>
                <a:cs typeface="+mn-cs"/>
              </a:rPr>
              <a:t>Additional shielding blocks have been installed above the roll up doors to compensate for greater length of LCLS II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-110" charset="-128"/>
              <a:cs typeface="+mn-cs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5467350" y="1800225"/>
            <a:ext cx="1771650" cy="704850"/>
          </a:xfrm>
          <a:prstGeom prst="straightConnector1">
            <a:avLst/>
          </a:prstGeom>
          <a:ln w="15875">
            <a:solidFill>
              <a:srgbClr val="0070C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1171575" y="3747257"/>
            <a:ext cx="2047875" cy="805693"/>
          </a:xfrm>
          <a:prstGeom prst="straightConnector1">
            <a:avLst/>
          </a:prstGeom>
          <a:ln w="15875">
            <a:solidFill>
              <a:srgbClr val="0070C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87" y="1022746"/>
            <a:ext cx="3676650" cy="2068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03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stName_Title_DR201608">
  <a:themeElements>
    <a:clrScheme name="SLAC_RevisedPalette_2012">
      <a:dk1>
        <a:srgbClr val="000000"/>
      </a:dk1>
      <a:lt1>
        <a:sysClr val="window" lastClr="FFFFFF"/>
      </a:lt1>
      <a:dk2>
        <a:srgbClr val="E17000"/>
      </a:dk2>
      <a:lt2>
        <a:srgbClr val="A4001D"/>
      </a:lt2>
      <a:accent1>
        <a:srgbClr val="A4001D"/>
      </a:accent1>
      <a:accent2>
        <a:srgbClr val="E17000"/>
      </a:accent2>
      <a:accent3>
        <a:srgbClr val="4D4F53"/>
      </a:accent3>
      <a:accent4>
        <a:srgbClr val="545455"/>
      </a:accent4>
      <a:accent5>
        <a:srgbClr val="0099CC"/>
      </a:accent5>
      <a:accent6>
        <a:srgbClr val="69BE28"/>
      </a:accent6>
      <a:hlink>
        <a:srgbClr val="A4001D"/>
      </a:hlink>
      <a:folHlink>
        <a:srgbClr val="A4001D"/>
      </a:folHlink>
    </a:clrScheme>
    <a:fontScheme name="TH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5875">
          <a:solidFill>
            <a:srgbClr val="0070C0"/>
          </a:solidFill>
          <a:headEnd type="triangle"/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Blank">
  <a:themeElements>
    <a:clrScheme name="SLAC_RevisedPalette_2012">
      <a:dk1>
        <a:srgbClr val="000000"/>
      </a:dk1>
      <a:lt1>
        <a:sysClr val="window" lastClr="FFFFFF"/>
      </a:lt1>
      <a:dk2>
        <a:srgbClr val="E17000"/>
      </a:dk2>
      <a:lt2>
        <a:srgbClr val="A4001D"/>
      </a:lt2>
      <a:accent1>
        <a:srgbClr val="A4001D"/>
      </a:accent1>
      <a:accent2>
        <a:srgbClr val="E17000"/>
      </a:accent2>
      <a:accent3>
        <a:srgbClr val="4D4F53"/>
      </a:accent3>
      <a:accent4>
        <a:srgbClr val="545455"/>
      </a:accent4>
      <a:accent5>
        <a:srgbClr val="0099CC"/>
      </a:accent5>
      <a:accent6>
        <a:srgbClr val="69BE28"/>
      </a:accent6>
      <a:hlink>
        <a:srgbClr val="A4001D"/>
      </a:hlink>
      <a:folHlink>
        <a:srgbClr val="A4001D"/>
      </a:folHlink>
    </a:clrScheme>
    <a:fontScheme name="TH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5875">
          <a:solidFill>
            <a:srgbClr val="0070C0"/>
          </a:solidFill>
          <a:headEnd type="triangle"/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LastName_Template_FAC201502">
  <a:themeElements>
    <a:clrScheme name="SLAC_RevisedPalette_2012">
      <a:dk1>
        <a:srgbClr val="000000"/>
      </a:dk1>
      <a:lt1>
        <a:sysClr val="window" lastClr="FFFFFF"/>
      </a:lt1>
      <a:dk2>
        <a:srgbClr val="E17000"/>
      </a:dk2>
      <a:lt2>
        <a:srgbClr val="A4001D"/>
      </a:lt2>
      <a:accent1>
        <a:srgbClr val="A4001D"/>
      </a:accent1>
      <a:accent2>
        <a:srgbClr val="E17000"/>
      </a:accent2>
      <a:accent3>
        <a:srgbClr val="4D4F53"/>
      </a:accent3>
      <a:accent4>
        <a:srgbClr val="545455"/>
      </a:accent4>
      <a:accent5>
        <a:srgbClr val="0099CC"/>
      </a:accent5>
      <a:accent6>
        <a:srgbClr val="69BE28"/>
      </a:accent6>
      <a:hlink>
        <a:srgbClr val="A4001D"/>
      </a:hlink>
      <a:folHlink>
        <a:srgbClr val="A4001D"/>
      </a:folHlink>
    </a:clrScheme>
    <a:fontScheme name="TH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5875">
          <a:solidFill>
            <a:srgbClr val="0070C0"/>
          </a:solidFill>
          <a:headEnd type="triangle"/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>
    <Breakout_x0020_Session xmlns="f15a050e-1ce7-4ed2-9890-60f9658c1ede">Template</Breakout_x0020_Session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48A4933D0FB4B4CA82280B30CAF47E2" ma:contentTypeVersion="14" ma:contentTypeDescription="Create a new document." ma:contentTypeScope="" ma:versionID="7b68698eab841f6565c5c3885a08d4e9">
  <xsd:schema xmlns:xsd="http://www.w3.org/2001/XMLSchema" xmlns:xs="http://www.w3.org/2001/XMLSchema" xmlns:p="http://schemas.microsoft.com/office/2006/metadata/properties" xmlns:ns2="f15a050e-1ce7-4ed2-9890-60f9658c1ede" targetNamespace="http://schemas.microsoft.com/office/2006/metadata/properties" ma:root="true" ma:fieldsID="099edc80864fba8e7bdccaf9ddf53b95" ns2:_="">
    <xsd:import namespace="f15a050e-1ce7-4ed2-9890-60f9658c1ede"/>
    <xsd:element name="properties">
      <xsd:complexType>
        <xsd:sequence>
          <xsd:element name="documentManagement">
            <xsd:complexType>
              <xsd:all>
                <xsd:element ref="ns2:Breakout_x0020_Ses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5a050e-1ce7-4ed2-9890-60f9658c1ede" elementFormDefault="qualified">
    <xsd:import namespace="http://schemas.microsoft.com/office/2006/documentManagement/types"/>
    <xsd:import namespace="http://schemas.microsoft.com/office/infopath/2007/PartnerControls"/>
    <xsd:element name="Breakout_x0020_Session" ma:index="8" nillable="true" ma:displayName="Breakout Session" ma:format="Dropdown" ma:internalName="Breakout_x0020_Session">
      <xsd:simpleType>
        <xsd:restriction base="dms:Choice">
          <xsd:enumeration value="Plenary"/>
          <xsd:enumeration value="1 - Accelerator Physics"/>
          <xsd:enumeration value="2 - Injector/Linac"/>
          <xsd:enumeration value="3 - RF Power Systems"/>
          <xsd:enumeration value="4&amp;5 - Undulator/XTES System"/>
          <xsd:enumeration value="6&amp;7 - Cryoplant/Cryomodules Systems"/>
          <xsd:enumeration value="8 - Controls/Safety Systems"/>
          <xsd:enumeration value="9 - Conventional Facilities and Infrastructure"/>
          <xsd:enumeration value="10 - Env., Safety &amp; Health"/>
          <xsd:enumeration value="11 - Cost and Schedule"/>
          <xsd:enumeration value="12 - Project Management"/>
          <xsd:enumeration value="Closeout"/>
          <xsd:enumeration value="Template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DE3F1C6-E643-4597-BD68-C599B5629AD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C1B16AA-9221-46AE-B700-523442ABDABD}">
  <ds:schemaRefs>
    <ds:schemaRef ds:uri="http://schemas.microsoft.com/office/2006/documentManagement/types"/>
    <ds:schemaRef ds:uri="http://www.w3.org/XML/1998/namespace"/>
    <ds:schemaRef ds:uri="f15a050e-1ce7-4ed2-9890-60f9658c1ede"/>
    <ds:schemaRef ds:uri="http://purl.org/dc/dcmitype/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96AC9E9B-2714-4E54-AEB1-61E0F4B7D9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15a050e-1ce7-4ed2-9890-60f9658c1ed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LastName_Title_DR201608</Template>
  <TotalTime>5163</TotalTime>
  <Words>1654</Words>
  <Application>Microsoft Office PowerPoint</Application>
  <PresentationFormat>On-screen Show (4:3)</PresentationFormat>
  <Paragraphs>256</Paragraphs>
  <Slides>25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 Unicode MS</vt:lpstr>
      <vt:lpstr>MS PGothic</vt:lpstr>
      <vt:lpstr>Arial</vt:lpstr>
      <vt:lpstr>Calibri</vt:lpstr>
      <vt:lpstr>Minion Pro</vt:lpstr>
      <vt:lpstr>LastName_Title_DR201608</vt:lpstr>
      <vt:lpstr>Blank</vt:lpstr>
      <vt:lpstr>LastName_Template_FAC201502</vt:lpstr>
      <vt:lpstr>JLAB Prototype CM Test Plan</vt:lpstr>
      <vt:lpstr>Outline</vt:lpstr>
      <vt:lpstr>Cryomodule Test Facility </vt:lpstr>
      <vt:lpstr>Cryomodule Test Facility</vt:lpstr>
      <vt:lpstr>Upgrades for LCLS II – LLRF and Data Acquisition </vt:lpstr>
      <vt:lpstr>Upgrade Hardware Status</vt:lpstr>
      <vt:lpstr>Upgrades for LCLS II-HPRF</vt:lpstr>
      <vt:lpstr>Upgrades for LCLS II - Shielding</vt:lpstr>
      <vt:lpstr>Upgrades for LCLS II-Shielding</vt:lpstr>
      <vt:lpstr>Upgrades for LCLS II-Shielding</vt:lpstr>
      <vt:lpstr>Upgrades for LCLS II – End Cans</vt:lpstr>
      <vt:lpstr>CM Test Facility – Checking CM Position</vt:lpstr>
      <vt:lpstr>Schedule Concerns</vt:lpstr>
      <vt:lpstr>ISM &amp; Safety- CMTF</vt:lpstr>
      <vt:lpstr>ISM &amp; Testing – High Power Checklist</vt:lpstr>
      <vt:lpstr>pCM Testing – Total Duration is ?</vt:lpstr>
      <vt:lpstr>pCM Testing - Schedule</vt:lpstr>
      <vt:lpstr>pCM Testing Highlights</vt:lpstr>
      <vt:lpstr>pCM Testing Highlights</vt:lpstr>
      <vt:lpstr>pCM Testing Highlights</vt:lpstr>
      <vt:lpstr>Testing  - Refrigerator concerns</vt:lpstr>
      <vt:lpstr>CM Testing – Production Schedule</vt:lpstr>
      <vt:lpstr>Summary</vt:lpstr>
      <vt:lpstr>PowerPoint Presentation</vt:lpstr>
      <vt:lpstr>    LCLS II Uses Well-Established JLab ISM program</vt:lpstr>
    </vt:vector>
  </TitlesOfParts>
  <Company>SLAC National Accelerator Laboratory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D'Amato, Jennifer Ashley</dc:creator>
  <cp:lastModifiedBy>Michael Drury</cp:lastModifiedBy>
  <cp:revision>116</cp:revision>
  <cp:lastPrinted>2009-07-27T17:31:51Z</cp:lastPrinted>
  <dcterms:created xsi:type="dcterms:W3CDTF">2016-07-26T16:16:01Z</dcterms:created>
  <dcterms:modified xsi:type="dcterms:W3CDTF">2016-09-13T21:12:14Z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0x010100B48A4933D0FB4B4CA82280B30CAF47E2</vt:lpwstr>
  </property>
  <property fmtid="{D5CDD505-2E9C-101B-9397-08002B2CF9AE}" pid="3" name="DocType">
    <vt:lpwstr>Presentation</vt:lpwstr>
  </property>
  <property fmtid="{D5CDD505-2E9C-101B-9397-08002B2CF9AE}" pid="4" name="Plenary Agenda Item">
    <vt:lpwstr>7</vt:lpwstr>
  </property>
  <property fmtid="{D5CDD505-2E9C-101B-9397-08002B2CF9AE}" pid="5" name="Formatting Updated">
    <vt:lpwstr>true</vt:lpwstr>
  </property>
  <property fmtid="{D5CDD505-2E9C-101B-9397-08002B2CF9AE}" pid="6" name="Plenary Agenda">
    <vt:lpwstr>8</vt:lpwstr>
  </property>
</Properties>
</file>