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</p:sldMasterIdLst>
  <p:notesMasterIdLst>
    <p:notesMasterId r:id="rId38"/>
  </p:notesMasterIdLst>
  <p:handoutMasterIdLst>
    <p:handoutMasterId r:id="rId39"/>
  </p:handoutMasterIdLst>
  <p:sldIdLst>
    <p:sldId id="662" r:id="rId5"/>
    <p:sldId id="758" r:id="rId6"/>
    <p:sldId id="765" r:id="rId7"/>
    <p:sldId id="773" r:id="rId8"/>
    <p:sldId id="766" r:id="rId9"/>
    <p:sldId id="797" r:id="rId10"/>
    <p:sldId id="798" r:id="rId11"/>
    <p:sldId id="799" r:id="rId12"/>
    <p:sldId id="800" r:id="rId13"/>
    <p:sldId id="795" r:id="rId14"/>
    <p:sldId id="776" r:id="rId15"/>
    <p:sldId id="777" r:id="rId16"/>
    <p:sldId id="778" r:id="rId17"/>
    <p:sldId id="779" r:id="rId18"/>
    <p:sldId id="780" r:id="rId19"/>
    <p:sldId id="781" r:id="rId20"/>
    <p:sldId id="782" r:id="rId21"/>
    <p:sldId id="783" r:id="rId22"/>
    <p:sldId id="784" r:id="rId23"/>
    <p:sldId id="785" r:id="rId24"/>
    <p:sldId id="786" r:id="rId25"/>
    <p:sldId id="787" r:id="rId26"/>
    <p:sldId id="788" r:id="rId27"/>
    <p:sldId id="790" r:id="rId28"/>
    <p:sldId id="805" r:id="rId29"/>
    <p:sldId id="807" r:id="rId30"/>
    <p:sldId id="806" r:id="rId31"/>
    <p:sldId id="768" r:id="rId32"/>
    <p:sldId id="769" r:id="rId33"/>
    <p:sldId id="770" r:id="rId34"/>
    <p:sldId id="757" r:id="rId35"/>
    <p:sldId id="803" r:id="rId36"/>
    <p:sldId id="802" r:id="rId3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 autoAdjust="0"/>
    <p:restoredTop sz="89680" autoAdjust="0"/>
  </p:normalViewPr>
  <p:slideViewPr>
    <p:cSldViewPr snapToGrid="0">
      <p:cViewPr>
        <p:scale>
          <a:sx n="90" d="100"/>
          <a:sy n="90" d="100"/>
        </p:scale>
        <p:origin x="-48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6263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6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7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80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26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21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68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63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91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41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93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54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9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93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9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10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5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1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Genfa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4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0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ector-onsite.fnal.gov/GenerateTravelerRequest.asp?qsDocID=18229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57213" y="631825"/>
            <a:ext cx="8008937" cy="2246313"/>
          </a:xfrm>
        </p:spPr>
        <p:txBody>
          <a:bodyPr/>
          <a:lstStyle/>
          <a:p>
            <a:r>
              <a:rPr lang="en-US" sz="4400" dirty="0" smtClean="0"/>
              <a:t>Fermilab </a:t>
            </a:r>
            <a:r>
              <a:rPr lang="en-US" sz="4400" dirty="0" err="1" smtClean="0"/>
              <a:t>pCM</a:t>
            </a:r>
            <a:r>
              <a:rPr lang="en-US" sz="4400" dirty="0" smtClean="0"/>
              <a:t> test results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E. Harms, G. Wu</a:t>
            </a:r>
          </a:p>
          <a:p>
            <a:r>
              <a:rPr lang="en-US" sz="1800" dirty="0"/>
              <a:t>LCLS-II 1.3 GHz Cryomodule Production Readiness Review</a:t>
            </a:r>
          </a:p>
          <a:p>
            <a:r>
              <a:rPr lang="en-US" sz="1800" dirty="0"/>
              <a:t>13-14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17352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results/Acceptance Criteria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93076"/>
              </p:ext>
            </p:extLst>
          </p:nvPr>
        </p:nvGraphicFramePr>
        <p:xfrm>
          <a:off x="566607" y="1444362"/>
          <a:ext cx="7874000" cy="2745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9949"/>
                <a:gridCol w="1679222"/>
                <a:gridCol w="2144889"/>
                <a:gridCol w="2259940"/>
              </a:tblGrid>
              <a:tr h="91440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Measure total static heat load on the CM with all cavities operating at 16 MV/m  and document for comparison with the LCLS-II Cryogenic Heat Load table developed by Tom Peterson. A summary of these values is listed below for reference assuming a Q</a:t>
                      </a:r>
                      <a:r>
                        <a:rPr lang="en-US" sz="1600" u="none" strike="noStrike" baseline="-25000" dirty="0">
                          <a:effectLst/>
                        </a:rPr>
                        <a:t>0</a:t>
                      </a:r>
                      <a:r>
                        <a:rPr lang="en-US" sz="1600" u="none" strike="noStrike" dirty="0">
                          <a:effectLst/>
                        </a:rPr>
                        <a:t> = 2.5e</a:t>
                      </a:r>
                      <a:r>
                        <a:rPr lang="en-US" sz="1600" u="none" strike="noStrike" baseline="30000" dirty="0">
                          <a:effectLst/>
                        </a:rPr>
                        <a:t>10</a:t>
                      </a:r>
                      <a:r>
                        <a:rPr lang="en-US" sz="1600" u="none" strike="noStrike" dirty="0">
                          <a:effectLst/>
                        </a:rPr>
                        <a:t> and all 8 cavities are operating.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WS2-5 – Final Assembly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</a:tr>
              <a:tr h="5461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Dynamic 2K = 92 W</a:t>
                      </a:r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Dynamic 5K =  8 W</a:t>
                      </a:r>
                      <a:endParaRPr lang="en-US" sz="14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Dynamic 45K =  92 W</a:t>
                      </a:r>
                      <a:endParaRPr lang="en-US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Static 2K = 7 W</a:t>
                      </a:r>
                      <a:endParaRPr lang="en-US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400" u="none" strike="noStrike">
                          <a:effectLst/>
                        </a:rPr>
                        <a:t>Static  5K = 17 W</a:t>
                      </a:r>
                      <a:endParaRPr lang="is-IS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400" u="none" strike="noStrike">
                          <a:effectLst/>
                        </a:rPr>
                        <a:t>Static  45K = 123 W</a:t>
                      </a:r>
                      <a:endParaRPr lang="is-IS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nb-NO" sz="1400" u="none" strike="noStrike">
                          <a:effectLst/>
                        </a:rPr>
                        <a:t>Total 2K  = 99 W</a:t>
                      </a:r>
                      <a:endParaRPr lang="nb-NO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400" u="none" strike="noStrike">
                          <a:effectLst/>
                        </a:rPr>
                        <a:t>Total 5K =  25 W</a:t>
                      </a:r>
                      <a:endParaRPr lang="is-IS" sz="14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s-IS" sz="1400" u="none" strike="noStrike" dirty="0">
                          <a:effectLst/>
                        </a:rPr>
                        <a:t>Total 45K =  215 W</a:t>
                      </a:r>
                      <a:endParaRPr lang="is-IS" sz="14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1279" y="5246701"/>
            <a:ext cx="692727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To be tested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9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field management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Demagnetization (results)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Active cancellation (results)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Fast cool down (in progress)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9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magnetic field management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4294967295"/>
          </p:nvPr>
        </p:nvSpPr>
        <p:spPr>
          <a:xfrm>
            <a:off x="741219" y="1734914"/>
            <a:ext cx="8686799" cy="3322355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Vessels come with high, non-uniform residual magnetic fields </a:t>
            </a:r>
          </a:p>
          <a:p>
            <a:r>
              <a:rPr lang="en-US" sz="2000" dirty="0" smtClean="0"/>
              <a:t>Demagnetization reduces magnitude by a factor of 10</a:t>
            </a:r>
          </a:p>
          <a:p>
            <a:pPr lvl="1"/>
            <a:r>
              <a:rPr lang="en-US" sz="1800" dirty="0" smtClean="0"/>
              <a:t>Increases magnetic shielding efficiency of vessel</a:t>
            </a:r>
            <a:endParaRPr lang="en-US" sz="1800" dirty="0"/>
          </a:p>
        </p:txBody>
      </p:sp>
      <p:pic>
        <p:nvPicPr>
          <p:cNvPr id="8" name="Picture 7" descr="M:\Saravan\Magnetic shield LCLS-II\Demag vacuum vessel\Demag and expts\20160510_15464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3" b="35149"/>
          <a:stretch/>
        </p:blipFill>
        <p:spPr bwMode="auto">
          <a:xfrm>
            <a:off x="620126" y="1342140"/>
            <a:ext cx="7766962" cy="1767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015"/>
            <a:ext cx="4537704" cy="3579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04" y="3293686"/>
            <a:ext cx="4606296" cy="3564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1714" y="3888219"/>
            <a:ext cx="235527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B</a:t>
            </a:r>
            <a:r>
              <a:rPr lang="en-US" sz="1600" baseline="-25000" dirty="0" err="1" smtClean="0"/>
              <a:t>avg</a:t>
            </a:r>
            <a:r>
              <a:rPr lang="en-US" sz="1600" baseline="-25000" dirty="0" smtClean="0"/>
              <a:t>  </a:t>
            </a:r>
            <a:r>
              <a:rPr lang="en-US" sz="1600" dirty="0" smtClean="0"/>
              <a:t>&gt; 500 </a:t>
            </a:r>
            <a:r>
              <a:rPr lang="en-US" sz="1600" dirty="0" err="1" smtClean="0"/>
              <a:t>mG</a:t>
            </a:r>
            <a:endParaRPr lang="en-US" sz="1600" dirty="0" smtClean="0"/>
          </a:p>
          <a:p>
            <a:pPr algn="ctr"/>
            <a:r>
              <a:rPr lang="en-US" sz="1600" dirty="0" smtClean="0"/>
              <a:t>↓ </a:t>
            </a:r>
          </a:p>
          <a:p>
            <a:pPr algn="ctr"/>
            <a:r>
              <a:rPr lang="en-US" sz="1600" dirty="0" smtClean="0"/>
              <a:t>&lt;</a:t>
            </a:r>
            <a:r>
              <a:rPr lang="en-US" sz="1600" dirty="0"/>
              <a:t>50 </a:t>
            </a:r>
            <a:r>
              <a:rPr lang="en-US" sz="1600" dirty="0" err="1" smtClean="0"/>
              <a:t>mG</a:t>
            </a:r>
            <a:r>
              <a:rPr lang="en-US" sz="1600" dirty="0" smtClean="0"/>
              <a:t> &amp; uniform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7230" y="3303443"/>
            <a:ext cx="2417452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err="1" smtClean="0"/>
              <a:t>B</a:t>
            </a:r>
            <a:r>
              <a:rPr lang="en-US" sz="1600" baseline="-25000" dirty="0" err="1" smtClean="0"/>
              <a:t>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&gt; 300 </a:t>
            </a:r>
            <a:r>
              <a:rPr lang="en-US" sz="1600" dirty="0" err="1" smtClean="0"/>
              <a:t>mG</a:t>
            </a:r>
            <a:endParaRPr lang="en-US" sz="1600" dirty="0" smtClean="0"/>
          </a:p>
          <a:p>
            <a:pPr algn="ctr"/>
            <a:r>
              <a:rPr lang="en-US" sz="1600" dirty="0" smtClean="0"/>
              <a:t>↓ </a:t>
            </a:r>
          </a:p>
          <a:p>
            <a:pPr algn="ctr"/>
            <a:r>
              <a:rPr lang="en-US" sz="1600" dirty="0" smtClean="0"/>
              <a:t>&lt;</a:t>
            </a:r>
            <a:r>
              <a:rPr lang="en-US" sz="1600" dirty="0"/>
              <a:t>50 </a:t>
            </a:r>
            <a:r>
              <a:rPr lang="en-US" sz="1600" dirty="0" err="1" smtClean="0"/>
              <a:t>mG</a:t>
            </a:r>
            <a:r>
              <a:rPr lang="en-US" sz="1600" dirty="0" smtClean="0"/>
              <a:t> &amp; uniform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7469" y="5948919"/>
            <a:ext cx="3848147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Chandrasekaran and colleagues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4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3045" y="129091"/>
            <a:ext cx="8880955" cy="753033"/>
          </a:xfrm>
        </p:spPr>
        <p:txBody>
          <a:bodyPr/>
          <a:lstStyle/>
          <a:p>
            <a:r>
              <a:rPr lang="en-US" dirty="0"/>
              <a:t>Magnetic field management </a:t>
            </a:r>
            <a:r>
              <a:rPr lang="en-US"/>
              <a:t>( </a:t>
            </a:r>
            <a:r>
              <a:rPr lang="en-US" smtClean="0"/>
              <a:t>Cryomodule Demagnetization 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4" y="1201566"/>
            <a:ext cx="7351413" cy="5513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8100" y="5948919"/>
            <a:ext cx="3848147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Chandrasekaran and colleagues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1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4" y="1200542"/>
            <a:ext cx="7248971" cy="5436729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Magnetic field management ( Demagnetization 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31848" y="5948919"/>
            <a:ext cx="3848147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Chandrasekaran and colleagues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8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49472"/>
            <a:ext cx="7195406" cy="5396555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Magnetic field management ( Demagnetization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1659" y="5948919"/>
            <a:ext cx="3848147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Chandrasekaran and colleagues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68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field management (Active Coil Cancellation)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71" y="1260592"/>
            <a:ext cx="6761790" cy="5071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6714" y="5948919"/>
            <a:ext cx="3848147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S. Chandrasekaran and colleagues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2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management (Active Coil Cancellation)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822" y="2900004"/>
            <a:ext cx="8433260" cy="2828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charset="0"/>
              <a:buChar char="•"/>
              <a:defRPr sz="2400" b="0" baseline="0">
                <a:ea typeface="+mn-ea"/>
                <a:cs typeface="Arial" pitchFamily="34" charset="0"/>
              </a:defRPr>
            </a:lvl1pPr>
            <a:lvl2pPr marL="800100" lvl="1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charset="0"/>
              <a:buChar char="•"/>
              <a:defRPr sz="2200">
                <a:ea typeface="+mn-ea"/>
                <a:cs typeface="Arial" pitchFamily="34" charset="0"/>
              </a:defRPr>
            </a:lvl2pPr>
            <a:lvl3pPr marL="1033463" lvl="2" indent="-342900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charset="0"/>
              <a:buChar char="•"/>
              <a:defRPr sz="2000" b="0">
                <a:ea typeface="+mn-ea"/>
                <a:cs typeface="Arial" pitchFamily="34" charset="0"/>
              </a:defRPr>
            </a:lvl3pPr>
            <a:lvl4pPr marL="914400" indent="-223838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>
                <a:ea typeface="+mn-ea"/>
                <a:cs typeface="Arial" pitchFamily="34" charset="0"/>
              </a:defRPr>
            </a:lvl4pPr>
            <a:lvl5pPr marL="1147763" indent="-233363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dirty="0"/>
              <a:t>If magnetic shields have consistent high permeability as in </a:t>
            </a:r>
            <a:r>
              <a:rPr lang="en-US" dirty="0" err="1"/>
              <a:t>pCM</a:t>
            </a:r>
            <a:r>
              <a:rPr lang="en-US" dirty="0"/>
              <a:t>, cryomodule will have very low remnant field. </a:t>
            </a:r>
          </a:p>
          <a:p>
            <a:r>
              <a:rPr lang="en-US" dirty="0"/>
              <a:t>Active coil cancellation will depend on the ambient fields at final installed location. </a:t>
            </a:r>
          </a:p>
          <a:p>
            <a:r>
              <a:rPr lang="en-US" dirty="0"/>
              <a:t>7 production cryomodules and 2 prototype cryomodules will be available to implement the active cancellation.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472" y="1660231"/>
            <a:ext cx="843961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internal fluxgate sensors reads &lt;1.5 </a:t>
            </a:r>
            <a:r>
              <a:rPr lang="en-US" sz="2400" dirty="0" err="1" smtClean="0"/>
              <a:t>mG</a:t>
            </a:r>
            <a:r>
              <a:rPr lang="en-US" sz="2400" dirty="0" smtClean="0"/>
              <a:t> in Fermilab </a:t>
            </a:r>
            <a:r>
              <a:rPr lang="en-US" sz="2400" dirty="0" err="1" smtClean="0"/>
              <a:t>pCM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910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management </a:t>
            </a:r>
            <a:r>
              <a:rPr lang="en-US" dirty="0" smtClean="0"/>
              <a:t>(Flux expulsion)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1822" y="1694659"/>
            <a:ext cx="8433260" cy="28284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charset="0"/>
              <a:buChar char="•"/>
              <a:defRPr sz="2400" b="0" baseline="0">
                <a:ea typeface="+mn-ea"/>
                <a:cs typeface="Arial" pitchFamily="34" charset="0"/>
              </a:defRPr>
            </a:lvl1pPr>
            <a:lvl2pPr marL="800100" lvl="1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charset="0"/>
              <a:buChar char="•"/>
              <a:defRPr sz="2200">
                <a:ea typeface="+mn-ea"/>
                <a:cs typeface="Arial" pitchFamily="34" charset="0"/>
              </a:defRPr>
            </a:lvl2pPr>
            <a:lvl3pPr marL="1033463" lvl="2" indent="-342900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charset="0"/>
              <a:buChar char="•"/>
              <a:defRPr sz="2000" b="0">
                <a:ea typeface="+mn-ea"/>
                <a:cs typeface="Arial" pitchFamily="34" charset="0"/>
              </a:defRPr>
            </a:lvl3pPr>
            <a:lvl4pPr marL="914400" indent="-223838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>
                <a:ea typeface="+mn-ea"/>
                <a:cs typeface="Arial" pitchFamily="34" charset="0"/>
              </a:defRPr>
            </a:lvl4pPr>
            <a:lvl5pPr marL="1147763" indent="-233363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dirty="0"/>
              <a:t>Several fast and slow cool down cycles are planned for extended </a:t>
            </a:r>
            <a:r>
              <a:rPr lang="en-US" dirty="0" smtClean="0"/>
              <a:t>studies.</a:t>
            </a:r>
          </a:p>
          <a:p>
            <a:pPr lvl="1"/>
            <a:r>
              <a:rPr lang="en-US" dirty="0" smtClean="0"/>
              <a:t>Cool down procedure will be finalized for production cryomodule testing. </a:t>
            </a:r>
          </a:p>
          <a:p>
            <a:r>
              <a:rPr lang="en-US" dirty="0" smtClean="0"/>
              <a:t>Fast cool down is needed due to the limited diagnostics (no internal fluxgate sensors in production cryomodule.)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5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field management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130" y="1452903"/>
            <a:ext cx="8401233" cy="4255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342900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charset="0"/>
              <a:buChar char="•"/>
              <a:defRPr sz="2400" b="0" baseline="0">
                <a:ea typeface="+mn-ea"/>
                <a:cs typeface="Arial" pitchFamily="34" charset="0"/>
              </a:defRPr>
            </a:lvl1pPr>
            <a:lvl2pPr marL="800100" lvl="1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charset="0"/>
              <a:buChar char="•"/>
              <a:defRPr sz="2200">
                <a:ea typeface="+mn-ea"/>
                <a:cs typeface="Arial" pitchFamily="34" charset="0"/>
              </a:defRPr>
            </a:lvl2pPr>
            <a:lvl3pPr marL="1033463" lvl="2" indent="-342900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charset="0"/>
              <a:buChar char="•"/>
              <a:defRPr sz="2000" b="0">
                <a:ea typeface="+mn-ea"/>
                <a:cs typeface="Arial" pitchFamily="34" charset="0"/>
              </a:defRPr>
            </a:lvl3pPr>
            <a:lvl4pPr marL="914400" indent="-223838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>
                <a:ea typeface="+mn-ea"/>
                <a:cs typeface="Arial" pitchFamily="34" charset="0"/>
              </a:defRPr>
            </a:lvl4pPr>
            <a:lvl5pPr marL="1147763" indent="-233363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sz="3200" dirty="0"/>
              <a:t>Magnetic shield design is successfully validated</a:t>
            </a:r>
          </a:p>
          <a:p>
            <a:r>
              <a:rPr lang="en-US" sz="3200" dirty="0"/>
              <a:t>Magnetic hygiene is successfully implemented</a:t>
            </a:r>
          </a:p>
          <a:p>
            <a:r>
              <a:rPr lang="en-US" sz="3200" dirty="0"/>
              <a:t>Demagnetization is successful and will be standard in production</a:t>
            </a:r>
          </a:p>
        </p:txBody>
      </p:sp>
    </p:spTree>
    <p:extLst>
      <p:ext uri="{BB962C8B-B14F-4D97-AF65-F5344CB8AC3E}">
        <p14:creationId xmlns:p14="http://schemas.microsoft.com/office/powerpoint/2010/main" val="380029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7480" y="1326444"/>
            <a:ext cx="8372944" cy="267779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lvl="1"/>
            <a:r>
              <a:rPr lang="en-US" sz="2400" dirty="0" err="1" smtClean="0"/>
              <a:t>pCM</a:t>
            </a:r>
            <a:r>
              <a:rPr lang="en-US" sz="2400" dirty="0" smtClean="0"/>
              <a:t> Test plan and basis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nstallation &amp; Test chronology</a:t>
            </a:r>
          </a:p>
          <a:p>
            <a:pPr lvl="1"/>
            <a:r>
              <a:rPr lang="en-US" sz="2400" dirty="0" err="1" smtClean="0"/>
              <a:t>pCM</a:t>
            </a:r>
            <a:r>
              <a:rPr lang="en-US" sz="2400" dirty="0" smtClean="0"/>
              <a:t> results to date</a:t>
            </a:r>
          </a:p>
          <a:p>
            <a:pPr marL="800100" lvl="1" indent="-342900"/>
            <a:r>
              <a:rPr lang="en-US" dirty="0"/>
              <a:t>Magnetic Field Management</a:t>
            </a:r>
          </a:p>
          <a:p>
            <a:pPr marL="800100" lvl="1" indent="-342900"/>
            <a:r>
              <a:rPr lang="en-US" dirty="0"/>
              <a:t>Cavity performance </a:t>
            </a:r>
            <a:r>
              <a:rPr lang="en-US" dirty="0" smtClean="0"/>
              <a:t>measurement</a:t>
            </a:r>
          </a:p>
          <a:p>
            <a:pPr marL="800100" lvl="1" indent="-342900"/>
            <a:r>
              <a:rPr lang="en-US" dirty="0" smtClean="0"/>
              <a:t>Acceptance </a:t>
            </a:r>
            <a:r>
              <a:rPr lang="en-US" dirty="0"/>
              <a:t>Criteria and production </a:t>
            </a:r>
            <a:r>
              <a:rPr lang="en-US" dirty="0" smtClean="0"/>
              <a:t>readiness</a:t>
            </a:r>
            <a:endParaRPr lang="en-US" sz="2400" dirty="0" smtClean="0"/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ext steps</a:t>
            </a:r>
          </a:p>
          <a:p>
            <a:pPr lvl="1"/>
            <a:r>
              <a:rPr lang="en-US" sz="2400" dirty="0" smtClean="0"/>
              <a:t>Documentation, especially Traveler</a:t>
            </a:r>
          </a:p>
          <a:p>
            <a:pPr lvl="1"/>
            <a:r>
              <a:rPr lang="en-US" sz="2400" dirty="0" smtClean="0"/>
              <a:t>Summary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pic>
        <p:nvPicPr>
          <p:cNvPr id="3" name="Picture 2" descr="IMG_2135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2" y="4102824"/>
            <a:ext cx="7978116" cy="20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0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Calibration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 calibration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Forward power at SSA output before the circulator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Minimize the directional coupler signal deviation due to reflected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Calibration using calorimetric load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Transmitted power and HOM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Network analyzer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Qext1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Fast oscilloscope for decay time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RF power decay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Heatload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Massflow</a:t>
            </a:r>
            <a:r>
              <a:rPr lang="en-US" dirty="0" smtClean="0"/>
              <a:t> vs. known heater power</a:t>
            </a:r>
          </a:p>
          <a:p>
            <a:pPr marL="1033463" lvl="2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8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A – Forward Power (Production method)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FPC </a:t>
                </a:r>
                <a:r>
                  <a:rPr lang="en-US" dirty="0" err="1" smtClean="0"/>
                  <a:t>Qext</a:t>
                </a:r>
                <a:r>
                  <a:rPr lang="en-US" dirty="0" smtClean="0"/>
                  <a:t> and forward power</a:t>
                </a:r>
                <a:endParaRPr lang="en-US" dirty="0"/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𝑓𝑜𝑟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𝑒𝑥𝑡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 smtClean="0"/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 smtClean="0"/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B – Transmitted Power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transmitted power and field probe </a:t>
                </a:r>
                <a:r>
                  <a:rPr lang="en-US" dirty="0" err="1" smtClean="0"/>
                  <a:t>Qt</a:t>
                </a:r>
                <a:r>
                  <a:rPr lang="en-US" dirty="0" smtClean="0"/>
                  <a:t> (using VTS/HTS </a:t>
                </a:r>
                <a:r>
                  <a:rPr lang="en-US" dirty="0" err="1" smtClean="0"/>
                  <a:t>Qt</a:t>
                </a:r>
                <a:endParaRPr lang="en-US" dirty="0" smtClean="0"/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 xmlns="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3"/>
                <a:stretch>
                  <a:fillRect l="-2105" t="-1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26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</a:t>
            </a:r>
            <a:r>
              <a:rPr lang="en-US" dirty="0" err="1" smtClean="0"/>
              <a:t>Heatload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A – Mass flow change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Measure mass flow delta to extrapolate heat load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B – Measure compensation heater (production method)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Maintain constant mass flow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ffectLst/>
              </a:rPr>
              <a:t>Measure RF compensation heater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2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cryomodule test result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07313"/>
              </p:ext>
            </p:extLst>
          </p:nvPr>
        </p:nvGraphicFramePr>
        <p:xfrm>
          <a:off x="349698" y="5235640"/>
          <a:ext cx="794745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596"/>
                <a:gridCol w="3408706"/>
                <a:gridCol w="26491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pCM</a:t>
                      </a:r>
                      <a:r>
                        <a:rPr lang="en-US" baseline="0" dirty="0" smtClean="0"/>
                        <a:t> dynamic </a:t>
                      </a:r>
                      <a:r>
                        <a:rPr lang="en-US" baseline="0" dirty="0" err="1" smtClean="0"/>
                        <a:t>heatload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pCM</a:t>
                      </a:r>
                      <a:r>
                        <a:rPr lang="en-US" dirty="0" smtClean="0"/>
                        <a:t> total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heatload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911660"/>
              </p:ext>
            </p:extLst>
          </p:nvPr>
        </p:nvGraphicFramePr>
        <p:xfrm>
          <a:off x="446679" y="1435951"/>
          <a:ext cx="8120381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680"/>
                <a:gridCol w="1211580"/>
                <a:gridCol w="1648923"/>
                <a:gridCol w="1163782"/>
                <a:gridCol w="1482436"/>
                <a:gridCol w="11099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VTS/HTS</a:t>
                      </a:r>
                    </a:p>
                    <a:p>
                      <a:r>
                        <a:rPr lang="en-US" dirty="0" err="1" smtClean="0"/>
                        <a:t>Eacc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VTS Q0@16MV/m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pCM</a:t>
                      </a:r>
                      <a:r>
                        <a:rPr lang="en-US" dirty="0" smtClean="0"/>
                        <a:t> gradient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pCM</a:t>
                      </a:r>
                      <a:r>
                        <a:rPr lang="en-US" dirty="0" smtClean="0"/>
                        <a:t> FE onset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pCM</a:t>
                      </a:r>
                      <a:r>
                        <a:rPr lang="en-US" dirty="0" smtClean="0"/>
                        <a:t> Q0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3.08e10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2.82e10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2.57e10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2.95e10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2.81e10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2.75e10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2.77e10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2.75e10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4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cryomodule test result – HOM/FP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583876365"/>
              </p:ext>
            </p:extLst>
          </p:nvPr>
        </p:nvGraphicFramePr>
        <p:xfrm>
          <a:off x="451821" y="1492395"/>
          <a:ext cx="7860905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13"/>
                <a:gridCol w="1596875"/>
                <a:gridCol w="1596875"/>
                <a:gridCol w="2227942"/>
                <a:gridCol w="814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HOM1 </a:t>
                      </a:r>
                      <a:r>
                        <a:rPr lang="en-US" dirty="0" err="1" smtClean="0"/>
                        <a:t>Qext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HOM2 </a:t>
                      </a:r>
                      <a:r>
                        <a:rPr lang="en-US" dirty="0" err="1" smtClean="0"/>
                        <a:t>Qext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</a:t>
                      </a:r>
                      <a:r>
                        <a:rPr lang="en-US" baseline="0" dirty="0" smtClean="0"/>
                        <a:t> Probe </a:t>
                      </a:r>
                      <a:r>
                        <a:rPr lang="en-US" baseline="0" dirty="0" err="1" smtClean="0"/>
                        <a:t>Qext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TB9AES027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571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Achievements to date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70208" y="1139553"/>
            <a:ext cx="8693425" cy="51398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1"/>
            <a:r>
              <a:rPr lang="en-US" sz="2400" dirty="0" smtClean="0"/>
              <a:t>Installation – went about as well as it could</a:t>
            </a:r>
          </a:p>
          <a:p>
            <a:pPr lvl="2"/>
            <a:r>
              <a:rPr lang="en-US" dirty="0" smtClean="0"/>
              <a:t>Good leak check; pre-existing insulating vacuum vessel leaks verified</a:t>
            </a:r>
          </a:p>
          <a:p>
            <a:pPr lvl="2"/>
            <a:r>
              <a:rPr lang="en-US" dirty="0" smtClean="0"/>
              <a:t>cold connections (including the line B Indium seal) checked out and verified cold</a:t>
            </a:r>
          </a:p>
          <a:p>
            <a:pPr lvl="1"/>
            <a:r>
              <a:rPr lang="en-US" sz="2400" dirty="0" err="1" smtClean="0"/>
              <a:t>Cryo</a:t>
            </a:r>
            <a:endParaRPr lang="en-US" sz="2400" dirty="0" smtClean="0"/>
          </a:p>
          <a:p>
            <a:pPr lvl="2"/>
            <a:r>
              <a:rPr lang="en-US" dirty="0" smtClean="0"/>
              <a:t>Plant and compressors very reliable</a:t>
            </a:r>
            <a:endParaRPr lang="en-US" dirty="0" smtClean="0"/>
          </a:p>
          <a:p>
            <a:pPr lvl="2"/>
            <a:r>
              <a:rPr lang="en-US" dirty="0" smtClean="0"/>
              <a:t>Control loops being established</a:t>
            </a:r>
          </a:p>
          <a:p>
            <a:pPr lvl="2"/>
            <a:r>
              <a:rPr lang="en-US" dirty="0" smtClean="0"/>
              <a:t>Cooldown to 4 K went as expected and met requirements </a:t>
            </a:r>
            <a:r>
              <a:rPr lang="en-US" b="1" dirty="0" smtClean="0"/>
              <a:t>including magnetic flux</a:t>
            </a:r>
            <a:endParaRPr lang="en-US" dirty="0" smtClean="0"/>
          </a:p>
          <a:p>
            <a:pPr lvl="2"/>
            <a:r>
              <a:rPr lang="en-US" dirty="0" smtClean="0"/>
              <a:t>Fast cooldown went well and met requirements (30 g/s and could hav</a:t>
            </a:r>
            <a:r>
              <a:rPr lang="en-US" dirty="0" smtClean="0"/>
              <a:t>e been more)</a:t>
            </a:r>
          </a:p>
          <a:p>
            <a:pPr lvl="2"/>
            <a:r>
              <a:rPr lang="en-US" dirty="0" smtClean="0"/>
              <a:t>Investigating control stability of CM on 0.5% slope</a:t>
            </a:r>
          </a:p>
          <a:p>
            <a:pPr lvl="2"/>
            <a:r>
              <a:rPr lang="en-US" i="1" dirty="0" smtClean="0"/>
              <a:t>Operating at 2K with cold compressors will require dedicated time</a:t>
            </a:r>
            <a:endParaRPr lang="en-US" i="1" dirty="0" smtClean="0"/>
          </a:p>
          <a:p>
            <a:pPr lvl="1"/>
            <a:r>
              <a:rPr lang="en-US" dirty="0" smtClean="0"/>
              <a:t>Magnetic system checks on track</a:t>
            </a:r>
            <a:endParaRPr lang="en-US" dirty="0" smtClean="0"/>
          </a:p>
          <a:p>
            <a:pPr lvl="1"/>
            <a:endParaRPr lang="en-US" dirty="0" smtClean="0"/>
          </a:p>
          <a:p>
            <a:pPr marL="690562" lvl="3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4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Achievements to date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70208" y="1139553"/>
            <a:ext cx="8693425" cy="501289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1"/>
            <a:r>
              <a:rPr lang="en-US" sz="2400" dirty="0" smtClean="0"/>
              <a:t>RF system perform as advertised</a:t>
            </a:r>
          </a:p>
          <a:p>
            <a:pPr lvl="2"/>
            <a:r>
              <a:rPr lang="en-US" dirty="0" smtClean="0"/>
              <a:t>All </a:t>
            </a:r>
            <a:r>
              <a:rPr lang="en-US" dirty="0" smtClean="0"/>
              <a:t>SSA’s operated and calibrated with loads at end of waveguide network</a:t>
            </a:r>
          </a:p>
          <a:p>
            <a:pPr lvl="2"/>
            <a:r>
              <a:rPr lang="en-US" dirty="0" smtClean="0"/>
              <a:t>Most calibrations completed and verified</a:t>
            </a:r>
          </a:p>
          <a:p>
            <a:pPr lvl="1"/>
            <a:r>
              <a:rPr lang="en-US" sz="2400" dirty="0" smtClean="0"/>
              <a:t>Tuners</a:t>
            </a:r>
            <a:endParaRPr lang="en-US" sz="2400" dirty="0" smtClean="0"/>
          </a:p>
          <a:p>
            <a:pPr lvl="2"/>
            <a:r>
              <a:rPr lang="en-US" dirty="0" smtClean="0"/>
              <a:t>All SSA’s operated at 200 Watts </a:t>
            </a:r>
            <a:r>
              <a:rPr lang="en-US" dirty="0" err="1" smtClean="0"/>
              <a:t>cw</a:t>
            </a:r>
            <a:r>
              <a:rPr lang="en-US" dirty="0" smtClean="0"/>
              <a:t> into each cavity; All Tuners exercised to get close to resonance</a:t>
            </a:r>
          </a:p>
          <a:p>
            <a:pPr lvl="2"/>
            <a:r>
              <a:rPr lang="en-US" dirty="0" smtClean="0"/>
              <a:t>Thermal shorting looks very good –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T ~3 K during extended operation</a:t>
            </a:r>
            <a:endParaRPr lang="en-US" dirty="0" smtClean="0"/>
          </a:p>
          <a:p>
            <a:pPr lvl="2"/>
            <a:r>
              <a:rPr lang="en-US" dirty="0" smtClean="0"/>
              <a:t>Heaters operated including control loops – all good</a:t>
            </a:r>
          </a:p>
          <a:p>
            <a:pPr lvl="1"/>
            <a:r>
              <a:rPr lang="en-US" dirty="0" smtClean="0"/>
              <a:t>LLRF</a:t>
            </a:r>
          </a:p>
          <a:p>
            <a:pPr lvl="2"/>
            <a:r>
              <a:rPr lang="en-US" dirty="0" smtClean="0"/>
              <a:t>Fermilab single cavity version routinely used – frequency lock demonstrated</a:t>
            </a:r>
          </a:p>
          <a:p>
            <a:pPr lvl="2"/>
            <a:r>
              <a:rPr lang="en-US" dirty="0" smtClean="0"/>
              <a:t>8-cavity system undergoing final checks</a:t>
            </a:r>
          </a:p>
          <a:p>
            <a:pPr lvl="2"/>
            <a:r>
              <a:rPr lang="en-US" dirty="0" smtClean="0"/>
              <a:t>SLAC/LCLS-II hardware here and being installed</a:t>
            </a:r>
          </a:p>
          <a:p>
            <a:pPr lvl="1"/>
            <a:r>
              <a:rPr lang="en-US" dirty="0" smtClean="0"/>
              <a:t>Final checkout of the test stand with the CM in place</a:t>
            </a:r>
          </a:p>
          <a:p>
            <a:pPr lvl="2"/>
            <a:r>
              <a:rPr lang="en-US" dirty="0" smtClean="0"/>
              <a:t>Instrumentation, timing, data logging, interlocks all in operation and interfaced via Controls system</a:t>
            </a:r>
            <a:endParaRPr lang="en-US" dirty="0" smtClean="0"/>
          </a:p>
          <a:p>
            <a:pPr marL="690562" lvl="3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15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Next steps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70208" y="1139553"/>
            <a:ext cx="8693425" cy="46562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/>
              <a:t>M</a:t>
            </a:r>
            <a:r>
              <a:rPr lang="en-US" sz="2400" dirty="0" smtClean="0"/>
              <a:t>ove cavities exactly to resonance</a:t>
            </a:r>
          </a:p>
          <a:p>
            <a:pPr lvl="1"/>
            <a:r>
              <a:rPr lang="en-US" sz="2400" dirty="0"/>
              <a:t>B</a:t>
            </a:r>
            <a:r>
              <a:rPr lang="en-US" sz="2400" dirty="0" smtClean="0"/>
              <a:t>ring up power to 1500 Watts</a:t>
            </a:r>
          </a:p>
          <a:p>
            <a:pPr lvl="2"/>
            <a:r>
              <a:rPr lang="en-US" dirty="0" smtClean="0"/>
              <a:t>preliminary gradient check (pending final calibrations)</a:t>
            </a:r>
          </a:p>
          <a:p>
            <a:pPr lvl="2"/>
            <a:r>
              <a:rPr lang="en-US" dirty="0" smtClean="0"/>
              <a:t>field emission/dark current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omplete minimum acceptance checks</a:t>
            </a:r>
          </a:p>
          <a:p>
            <a:pPr lvl="1"/>
            <a:endParaRPr lang="en-US" dirty="0" smtClean="0"/>
          </a:p>
          <a:p>
            <a:pPr marL="690562" lvl="3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59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Documentation - Traveler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7480" y="1180084"/>
            <a:ext cx="8372944" cy="519115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Imperative to document </a:t>
            </a:r>
            <a:r>
              <a:rPr lang="en-US" sz="2400" dirty="0" err="1" smtClean="0"/>
              <a:t>pCM</a:t>
            </a:r>
            <a:r>
              <a:rPr lang="en-US" sz="2400" dirty="0" smtClean="0"/>
              <a:t> installation &amp; testing activities as completely as possible</a:t>
            </a:r>
          </a:p>
          <a:p>
            <a:pPr lvl="2"/>
            <a:r>
              <a:rPr lang="en-US" dirty="0" smtClean="0"/>
              <a:t>assure consistency</a:t>
            </a:r>
          </a:p>
          <a:p>
            <a:pPr lvl="2"/>
            <a:r>
              <a:rPr lang="en-US" dirty="0" smtClean="0"/>
              <a:t>check against acceptance criteria</a:t>
            </a:r>
          </a:p>
          <a:p>
            <a:pPr lvl="2"/>
            <a:r>
              <a:rPr lang="en-US" dirty="0" smtClean="0"/>
              <a:t>as complete a record of performance as practical for LCLS-II operation</a:t>
            </a:r>
          </a:p>
          <a:p>
            <a:pPr lvl="1"/>
            <a:r>
              <a:rPr lang="en-US" sz="2400" dirty="0" smtClean="0"/>
              <a:t>Use available tools (and some new ones)</a:t>
            </a:r>
          </a:p>
          <a:p>
            <a:pPr lvl="2"/>
            <a:r>
              <a:rPr lang="en-US" dirty="0" smtClean="0"/>
              <a:t>Electronic Log</a:t>
            </a:r>
          </a:p>
          <a:p>
            <a:pPr lvl="2"/>
            <a:r>
              <a:rPr lang="en-US" dirty="0" smtClean="0"/>
              <a:t>Reports</a:t>
            </a:r>
          </a:p>
          <a:p>
            <a:pPr lvl="2"/>
            <a:r>
              <a:rPr lang="en-US" dirty="0" smtClean="0"/>
              <a:t>Travelers</a:t>
            </a:r>
          </a:p>
          <a:p>
            <a:pPr lvl="2"/>
            <a:r>
              <a:rPr lang="en-US" dirty="0" smtClean="0"/>
              <a:t>Controls system archival system</a:t>
            </a:r>
          </a:p>
          <a:p>
            <a:pPr lvl="2"/>
            <a:r>
              <a:rPr lang="en-US" i="1" dirty="0" smtClean="0"/>
              <a:t>High capacity/high speed data collection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7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Test Traveler Contents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70208" y="1139553"/>
            <a:ext cx="8693425" cy="46562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Same platform as for other activities – Vector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Contents based on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Minimum acceptance criteria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nstallation activities flow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Test plan developed by joint working group last year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Reviewed and refined by expected users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 use, reviewed at least weekly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Further revisions based on experience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Use as is for </a:t>
            </a:r>
            <a:r>
              <a:rPr lang="en-US" smtClean="0">
                <a:solidFill>
                  <a:srgbClr val="000000"/>
                </a:solidFill>
              </a:rPr>
              <a:t>pCM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1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Test plan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7480" y="1312332"/>
            <a:ext cx="8372944" cy="4924779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1"/>
            <a:r>
              <a:rPr lang="en-US" sz="2400" dirty="0" smtClean="0"/>
              <a:t>Detailed plan includes</a:t>
            </a:r>
          </a:p>
          <a:p>
            <a:pPr lvl="2"/>
            <a:r>
              <a:rPr lang="en-US" dirty="0" smtClean="0"/>
              <a:t>Prep for Delivery</a:t>
            </a:r>
          </a:p>
          <a:p>
            <a:pPr lvl="2"/>
            <a:r>
              <a:rPr lang="en-US" dirty="0" smtClean="0"/>
              <a:t>Installation</a:t>
            </a:r>
          </a:p>
          <a:p>
            <a:pPr lvl="2"/>
            <a:r>
              <a:rPr lang="en-US" dirty="0" smtClean="0"/>
              <a:t>Warm Checkout &amp; Cold Test Preparation</a:t>
            </a:r>
          </a:p>
          <a:p>
            <a:pPr lvl="2"/>
            <a:r>
              <a:rPr lang="en-US" dirty="0" smtClean="0"/>
              <a:t>Cooldown</a:t>
            </a:r>
          </a:p>
          <a:p>
            <a:pPr lvl="2"/>
            <a:r>
              <a:rPr lang="en-US" dirty="0" smtClean="0"/>
              <a:t>Cold Testing</a:t>
            </a:r>
          </a:p>
          <a:p>
            <a:pPr lvl="2"/>
            <a:r>
              <a:rPr lang="en-US" dirty="0" smtClean="0"/>
              <a:t>Extended Tests</a:t>
            </a:r>
          </a:p>
          <a:p>
            <a:pPr lvl="3"/>
            <a:r>
              <a:rPr lang="en-US" dirty="0" smtClean="0"/>
              <a:t>Up to 6 Periods of Fast Cooldown Studies</a:t>
            </a:r>
          </a:p>
          <a:p>
            <a:pPr lvl="3"/>
            <a:r>
              <a:rPr lang="en-US" dirty="0" smtClean="0"/>
              <a:t>Slow Cooldown</a:t>
            </a:r>
          </a:p>
          <a:p>
            <a:pPr lvl="2"/>
            <a:r>
              <a:rPr lang="en-US" dirty="0" smtClean="0"/>
              <a:t>Warm Up</a:t>
            </a:r>
          </a:p>
          <a:p>
            <a:pPr lvl="2"/>
            <a:r>
              <a:rPr lang="en-US" dirty="0" smtClean="0"/>
              <a:t>Removal</a:t>
            </a:r>
          </a:p>
          <a:p>
            <a:pPr lvl="1"/>
            <a:r>
              <a:rPr lang="en-US" dirty="0" smtClean="0"/>
              <a:t>Multi-prong development</a:t>
            </a:r>
          </a:p>
          <a:p>
            <a:pPr lvl="2"/>
            <a:r>
              <a:rPr lang="en-US" dirty="0"/>
              <a:t>P</a:t>
            </a:r>
            <a:r>
              <a:rPr lang="en-US" dirty="0" smtClean="0"/>
              <a:t>ast experiences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orking group</a:t>
            </a:r>
          </a:p>
          <a:p>
            <a:pPr lvl="2"/>
            <a:r>
              <a:rPr lang="en-US" dirty="0" smtClean="0"/>
              <a:t>Testing workshop</a:t>
            </a:r>
          </a:p>
          <a:p>
            <a:pPr lvl="2"/>
            <a:r>
              <a:rPr lang="en-US" dirty="0" smtClean="0"/>
              <a:t>Minimum Acceptance criteria</a:t>
            </a:r>
          </a:p>
          <a:p>
            <a:pPr lvl="1"/>
            <a:r>
              <a:rPr lang="en-US" dirty="0" smtClean="0"/>
              <a:t>Minimum Acceptance criteria addressed in appropriate testing steps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4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Test Traveler Contents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170208" y="1139553"/>
            <a:ext cx="8693425" cy="46562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 smtClean="0"/>
              <a:t>RFCG 464255, </a:t>
            </a:r>
            <a:r>
              <a:rPr lang="en-US" sz="2400" b="1" dirty="0" smtClean="0"/>
              <a:t>LCLS-II Cryomodule Testing at CMTF 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://vector-onsite.fnal.gov/GenerateTravelerRequest.asp?qsDocID=</a:t>
            </a:r>
            <a:r>
              <a:rPr lang="en-US" sz="2400" dirty="0" smtClean="0">
                <a:hlinkClick r:id="rId2"/>
              </a:rPr>
              <a:t>18229</a:t>
            </a:r>
            <a:endParaRPr lang="en-US" sz="2400" dirty="0" smtClean="0"/>
          </a:p>
          <a:p>
            <a:pPr lvl="1"/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Ongoing refinement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Next version released for First Production CM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5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08000" y="1180083"/>
            <a:ext cx="8140700" cy="475156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sz="2400" dirty="0" err="1" smtClean="0"/>
              <a:t>pCM</a:t>
            </a:r>
            <a:r>
              <a:rPr lang="en-US" sz="2400" dirty="0" smtClean="0"/>
              <a:t> is on test stand and mostly cooled down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agnetic field management is validated/successful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arm testing complete/successful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old tests in progress – so far good, cavity performance remaining </a:t>
            </a:r>
          </a:p>
          <a:p>
            <a:pPr lvl="1"/>
            <a:r>
              <a:rPr lang="en-US" sz="2400" dirty="0" smtClean="0"/>
              <a:t>2 K operation is a learning experience</a:t>
            </a:r>
          </a:p>
          <a:p>
            <a:pPr lvl="1"/>
            <a:r>
              <a:rPr lang="en-US" sz="2400" dirty="0"/>
              <a:t>I</a:t>
            </a:r>
            <a:r>
              <a:rPr lang="en-US" sz="2400" dirty="0" smtClean="0"/>
              <a:t>nitiating a testing program + </a:t>
            </a:r>
            <a:r>
              <a:rPr lang="en-US" sz="2400" dirty="0" err="1" smtClean="0"/>
              <a:t>comissioning</a:t>
            </a:r>
            <a:r>
              <a:rPr lang="en-US" sz="2400" dirty="0" smtClean="0"/>
              <a:t> a new facility</a:t>
            </a:r>
          </a:p>
          <a:p>
            <a:pPr lvl="1"/>
            <a:r>
              <a:rPr lang="en-US" sz="2400" dirty="0" smtClean="0"/>
              <a:t>Suite of documentation tools, especially Traveler in use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8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Charge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508000" y="1180082"/>
            <a:ext cx="8140700" cy="511347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1 Technical Scope and Schedule (FNAL and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a. </a:t>
            </a:r>
            <a:r>
              <a:rPr lang="en-US" b="1" dirty="0" smtClean="0">
                <a:solidFill>
                  <a:srgbClr val="004D66"/>
                </a:solidFill>
              </a:rPr>
              <a:t>Is </a:t>
            </a:r>
            <a:r>
              <a:rPr lang="en-US" b="1" dirty="0">
                <a:solidFill>
                  <a:srgbClr val="004D66"/>
                </a:solidFill>
              </a:rPr>
              <a:t>the scope of work defined properly? </a:t>
            </a:r>
            <a:r>
              <a:rPr lang="en-US" b="1" dirty="0" smtClean="0">
                <a:solidFill>
                  <a:srgbClr val="E17000"/>
                </a:solidFill>
              </a:rPr>
              <a:t>yes</a:t>
            </a:r>
            <a:endParaRPr lang="en-US" b="1" dirty="0">
              <a:solidFill>
                <a:srgbClr val="E17000"/>
              </a:solidFill>
            </a:endParaRP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b. Is the schedule reasonable to achieve the </a:t>
            </a:r>
            <a:r>
              <a:rPr lang="en-US" b="1" dirty="0" smtClean="0">
                <a:solidFill>
                  <a:srgbClr val="004D66"/>
                </a:solidFill>
              </a:rPr>
              <a:t>defined </a:t>
            </a:r>
            <a:r>
              <a:rPr lang="en-US" b="1" dirty="0">
                <a:solidFill>
                  <a:srgbClr val="004D66"/>
                </a:solidFill>
              </a:rPr>
              <a:t>scope</a:t>
            </a:r>
            <a:r>
              <a:rPr lang="en-US" b="1" dirty="0" smtClean="0">
                <a:solidFill>
                  <a:srgbClr val="004D66"/>
                </a:solidFill>
              </a:rPr>
              <a:t>? </a:t>
            </a:r>
            <a:r>
              <a:rPr lang="en-US" b="1" dirty="0" smtClean="0">
                <a:solidFill>
                  <a:srgbClr val="E17000"/>
                </a:solidFill>
              </a:rPr>
              <a:t>to be determined </a:t>
            </a:r>
            <a:endParaRPr lang="en-US" b="1" dirty="0">
              <a:solidFill>
                <a:srgbClr val="E17000"/>
              </a:solidFill>
            </a:endParaRPr>
          </a:p>
          <a:p>
            <a:pPr marL="233362" lvl="1" indent="0">
              <a:buNone/>
            </a:pPr>
            <a:r>
              <a:rPr lang="en-US" dirty="0"/>
              <a:t>c. Are there opportunities for schedule </a:t>
            </a:r>
            <a:r>
              <a:rPr lang="en-US" dirty="0" smtClean="0"/>
              <a:t>advancement or </a:t>
            </a:r>
            <a:r>
              <a:rPr lang="en-US" dirty="0"/>
              <a:t>schedule recovery in cases of cryomodule </a:t>
            </a:r>
            <a:r>
              <a:rPr lang="en-US" dirty="0" smtClean="0"/>
              <a:t>rework or </a:t>
            </a:r>
            <a:r>
              <a:rPr lang="en-US" dirty="0"/>
              <a:t>repairs? </a:t>
            </a:r>
          </a:p>
          <a:p>
            <a:pPr marL="233362" lvl="1" indent="0"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d. Are the prototype test-results, as available,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consistent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with initial acceptance criteria? </a:t>
            </a:r>
            <a:r>
              <a:rPr lang="en-US" b="1" dirty="0" smtClean="0">
                <a:solidFill>
                  <a:srgbClr val="E17000"/>
                </a:solidFill>
              </a:rPr>
              <a:t>yes, but….</a:t>
            </a:r>
            <a:endParaRPr lang="en-US" b="1" dirty="0">
              <a:solidFill>
                <a:srgbClr val="E17000"/>
              </a:solidFill>
            </a:endParaRPr>
          </a:p>
          <a:p>
            <a:r>
              <a:rPr lang="en-US" dirty="0" smtClean="0"/>
              <a:t>4 </a:t>
            </a:r>
            <a:r>
              <a:rPr lang="en-US" dirty="0"/>
              <a:t>ES&amp;H and Work Planning and Control (FNAL and 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  <a:p>
            <a:pPr marL="233362" lvl="1" indent="0">
              <a:buNone/>
            </a:pPr>
            <a:r>
              <a:rPr lang="en-US" b="1" dirty="0" smtClean="0">
                <a:solidFill>
                  <a:srgbClr val="004D66"/>
                </a:solidFill>
              </a:rPr>
              <a:t>a. Is </a:t>
            </a:r>
            <a:r>
              <a:rPr lang="en-US" b="1" dirty="0">
                <a:solidFill>
                  <a:srgbClr val="004D66"/>
                </a:solidFill>
              </a:rPr>
              <a:t>there evidence of work planning and control </a:t>
            </a:r>
            <a:r>
              <a:rPr lang="en-US" b="1" dirty="0" err="1" smtClean="0">
                <a:solidFill>
                  <a:srgbClr val="004D66"/>
                </a:solidFill>
              </a:rPr>
              <a:t>pocesses</a:t>
            </a:r>
            <a:r>
              <a:rPr lang="en-US" b="1" dirty="0" smtClean="0">
                <a:solidFill>
                  <a:srgbClr val="004D66"/>
                </a:solidFill>
              </a:rPr>
              <a:t> </a:t>
            </a:r>
            <a:r>
              <a:rPr lang="en-US" b="1" dirty="0">
                <a:solidFill>
                  <a:srgbClr val="004D66"/>
                </a:solidFill>
              </a:rPr>
              <a:t>in day-to-day procedures</a:t>
            </a:r>
            <a:r>
              <a:rPr lang="en-US" b="1" dirty="0" smtClean="0">
                <a:solidFill>
                  <a:srgbClr val="004D66"/>
                </a:solidFill>
              </a:rPr>
              <a:t>? </a:t>
            </a:r>
            <a:r>
              <a:rPr lang="en-US" b="1" dirty="0" smtClean="0">
                <a:solidFill>
                  <a:srgbClr val="E17000"/>
                </a:solidFill>
              </a:rPr>
              <a:t>yes</a:t>
            </a:r>
            <a:r>
              <a:rPr lang="en-US" b="1" dirty="0" smtClean="0">
                <a:solidFill>
                  <a:srgbClr val="004D66"/>
                </a:solidFill>
              </a:rPr>
              <a:t> </a:t>
            </a:r>
            <a:endParaRPr lang="en-US" b="1" dirty="0">
              <a:solidFill>
                <a:srgbClr val="004D66"/>
              </a:solidFill>
            </a:endParaRP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b. Have all safety risks been identified and </a:t>
            </a:r>
            <a:r>
              <a:rPr lang="en-US" b="1" dirty="0" smtClean="0">
                <a:solidFill>
                  <a:srgbClr val="004D66"/>
                </a:solidFill>
              </a:rPr>
              <a:t>ranked? </a:t>
            </a:r>
            <a:r>
              <a:rPr lang="en-US" b="1" dirty="0" smtClean="0">
                <a:solidFill>
                  <a:srgbClr val="E17000"/>
                </a:solidFill>
              </a:rPr>
              <a:t>yes</a:t>
            </a:r>
            <a:endParaRPr lang="en-US" b="1" dirty="0">
              <a:solidFill>
                <a:srgbClr val="E17000"/>
              </a:solidFill>
            </a:endParaRP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c. Is there evidence of appropriate hazard </a:t>
            </a:r>
            <a:r>
              <a:rPr lang="en-US" b="1" dirty="0" smtClean="0">
                <a:solidFill>
                  <a:srgbClr val="004D66"/>
                </a:solidFill>
              </a:rPr>
              <a:t>mitigation </a:t>
            </a:r>
            <a:r>
              <a:rPr lang="en-US" b="1" dirty="0">
                <a:solidFill>
                  <a:srgbClr val="004D66"/>
                </a:solidFill>
              </a:rPr>
              <a:t>plans? </a:t>
            </a:r>
            <a:r>
              <a:rPr lang="en-US" b="1" dirty="0" smtClean="0">
                <a:solidFill>
                  <a:srgbClr val="E17000"/>
                </a:solidFill>
              </a:rPr>
              <a:t>yes</a:t>
            </a:r>
            <a:endParaRPr lang="en-US" b="1" dirty="0">
              <a:solidFill>
                <a:srgbClr val="E17000"/>
              </a:solidFill>
            </a:endParaRPr>
          </a:p>
          <a:p>
            <a:r>
              <a:rPr lang="en-US" dirty="0" smtClean="0"/>
              <a:t>6 </a:t>
            </a:r>
            <a:r>
              <a:rPr lang="en-US" dirty="0"/>
              <a:t>Production Management (FNAL and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33362" lvl="1" indent="0">
              <a:buNone/>
            </a:pPr>
            <a:r>
              <a:rPr lang="en-US" dirty="0" smtClean="0"/>
              <a:t>d</a:t>
            </a:r>
            <a:r>
              <a:rPr lang="en-US" dirty="0"/>
              <a:t>. Have lessons learned and traveler documentation </a:t>
            </a:r>
            <a:r>
              <a:rPr lang="en-US" dirty="0" smtClean="0"/>
              <a:t>from </a:t>
            </a:r>
            <a:r>
              <a:rPr lang="en-US" dirty="0" err="1"/>
              <a:t>Eu</a:t>
            </a:r>
            <a:r>
              <a:rPr lang="en-US" dirty="0"/>
              <a:t>-XFEL, Fermilab CM02, and </a:t>
            </a:r>
            <a:r>
              <a:rPr lang="en-US" dirty="0" err="1"/>
              <a:t>JLab</a:t>
            </a:r>
            <a:r>
              <a:rPr lang="en-US" dirty="0"/>
              <a:t> 12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Upgrade </a:t>
            </a:r>
            <a:r>
              <a:rPr lang="en-US" dirty="0"/>
              <a:t>been incorporated into the assembly </a:t>
            </a:r>
            <a:r>
              <a:rPr lang="en-US" dirty="0" smtClean="0"/>
              <a:t>procedures </a:t>
            </a:r>
            <a:r>
              <a:rPr lang="en-US" dirty="0"/>
              <a:t>and component/system check-out planning? </a:t>
            </a: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e. Are all travelers and assembly procedures </a:t>
            </a:r>
            <a:r>
              <a:rPr lang="en-US" b="1" dirty="0" smtClean="0">
                <a:solidFill>
                  <a:srgbClr val="004D66"/>
                </a:solidFill>
              </a:rPr>
              <a:t>updated </a:t>
            </a:r>
            <a:r>
              <a:rPr lang="en-US" b="1" dirty="0">
                <a:solidFill>
                  <a:srgbClr val="004D66"/>
                </a:solidFill>
              </a:rPr>
              <a:t>and available? </a:t>
            </a:r>
            <a:r>
              <a:rPr lang="en-US" b="1" dirty="0" smtClean="0">
                <a:solidFill>
                  <a:srgbClr val="E17000"/>
                </a:solidFill>
              </a:rPr>
              <a:t>yes</a:t>
            </a:r>
            <a:endParaRPr lang="en-US" b="1" dirty="0">
              <a:solidFill>
                <a:srgbClr val="E17000"/>
              </a:solidFill>
            </a:endParaRPr>
          </a:p>
          <a:p>
            <a:pPr marL="233362" lvl="1" indent="0">
              <a:buNone/>
            </a:pPr>
            <a:r>
              <a:rPr lang="en-US" b="1" dirty="0">
                <a:solidFill>
                  <a:srgbClr val="004D66"/>
                </a:solidFill>
              </a:rPr>
              <a:t>f. Is there an agreed upon plan in place to </a:t>
            </a:r>
            <a:r>
              <a:rPr lang="en-US" b="1" dirty="0" smtClean="0">
                <a:solidFill>
                  <a:srgbClr val="004D66"/>
                </a:solidFill>
              </a:rPr>
              <a:t>collect and </a:t>
            </a:r>
            <a:r>
              <a:rPr lang="en-US" b="1" dirty="0">
                <a:solidFill>
                  <a:srgbClr val="004D66"/>
                </a:solidFill>
              </a:rPr>
              <a:t>deliver all relevant inspection, assembly and </a:t>
            </a:r>
            <a:r>
              <a:rPr lang="en-US" b="1" dirty="0" smtClean="0">
                <a:solidFill>
                  <a:srgbClr val="004D66"/>
                </a:solidFill>
              </a:rPr>
              <a:t>testing data </a:t>
            </a:r>
            <a:r>
              <a:rPr lang="en-US" b="1" dirty="0">
                <a:solidFill>
                  <a:srgbClr val="004D66"/>
                </a:solidFill>
              </a:rPr>
              <a:t>to SLAC for each cryomodule? </a:t>
            </a:r>
            <a:r>
              <a:rPr lang="en-US" b="1" dirty="0" smtClean="0">
                <a:solidFill>
                  <a:schemeClr val="tx2"/>
                </a:solidFill>
              </a:rPr>
              <a:t>handoff agreement being developed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9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2178538"/>
            <a:ext cx="8108950" cy="2549770"/>
          </a:xfrm>
        </p:spPr>
        <p:txBody>
          <a:bodyPr/>
          <a:lstStyle/>
          <a:p>
            <a:pPr algn="ctr"/>
            <a:r>
              <a:rPr lang="en-US" dirty="0" smtClean="0"/>
              <a:t>Thank you for your attention –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8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Acceptance criteria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pic>
        <p:nvPicPr>
          <p:cNvPr id="8" name="Picture 7" descr="pCMminaccepta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22" y="2397480"/>
            <a:ext cx="4253086" cy="4206520"/>
          </a:xfrm>
          <a:prstGeom prst="rect">
            <a:avLst/>
          </a:prstGeom>
        </p:spPr>
      </p:pic>
      <p:pic>
        <p:nvPicPr>
          <p:cNvPr id="6" name="Picture 5" descr="acceptance criteri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4" y="1340985"/>
            <a:ext cx="8423767" cy="115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9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Installation &amp; Test chronology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247480" y="1322416"/>
            <a:ext cx="3934511" cy="487358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1"/>
            <a:r>
              <a:rPr lang="en-US" sz="2400" dirty="0"/>
              <a:t>I</a:t>
            </a:r>
            <a:r>
              <a:rPr lang="en-US" sz="2400" dirty="0" smtClean="0"/>
              <a:t>nstallation</a:t>
            </a:r>
          </a:p>
          <a:p>
            <a:pPr lvl="2"/>
            <a:r>
              <a:rPr lang="en-US" dirty="0" smtClean="0"/>
              <a:t>begun in July, ~6 weeks duration</a:t>
            </a:r>
          </a:p>
          <a:p>
            <a:pPr lvl="1"/>
            <a:r>
              <a:rPr lang="en-US" sz="2400" dirty="0"/>
              <a:t>W</a:t>
            </a:r>
            <a:r>
              <a:rPr lang="en-US" sz="2400" dirty="0" smtClean="0"/>
              <a:t>arm checkout</a:t>
            </a:r>
          </a:p>
          <a:p>
            <a:pPr lvl="2"/>
            <a:r>
              <a:rPr lang="en-US" sz="2100" dirty="0"/>
              <a:t>begun late in </a:t>
            </a:r>
            <a:r>
              <a:rPr lang="en-US" sz="2100" dirty="0" smtClean="0"/>
              <a:t>installation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ff resonance conditioning</a:t>
            </a:r>
          </a:p>
          <a:p>
            <a:pPr lvl="2"/>
            <a:r>
              <a:rPr lang="en-US" dirty="0" smtClean="0"/>
              <a:t>Cavities 1-5: 25 to 26 August</a:t>
            </a:r>
          </a:p>
          <a:p>
            <a:pPr lvl="2"/>
            <a:r>
              <a:rPr lang="en-US" dirty="0" smtClean="0"/>
              <a:t>Cavity 8: 12 to 13 September</a:t>
            </a:r>
          </a:p>
          <a:p>
            <a:pPr lvl="1"/>
            <a:r>
              <a:rPr lang="en-US" sz="2400" dirty="0"/>
              <a:t>D</a:t>
            </a:r>
            <a:r>
              <a:rPr lang="en-US" sz="2400" dirty="0" smtClean="0"/>
              <a:t>emagnetization</a:t>
            </a:r>
          </a:p>
          <a:p>
            <a:pPr lvl="2"/>
            <a:r>
              <a:rPr lang="en-US" dirty="0" smtClean="0"/>
              <a:t>27 August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agnet/supply</a:t>
            </a:r>
          </a:p>
          <a:p>
            <a:pPr lvl="2"/>
            <a:r>
              <a:rPr lang="en-US" dirty="0" smtClean="0"/>
              <a:t>testing since 29 August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25661" y="1332483"/>
            <a:ext cx="3934511" cy="48735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50 K cooldown</a:t>
            </a:r>
          </a:p>
          <a:p>
            <a:pPr lvl="2"/>
            <a:r>
              <a:rPr lang="en-US" dirty="0" smtClean="0"/>
              <a:t>27 to 29 August</a:t>
            </a:r>
          </a:p>
          <a:p>
            <a:pPr lvl="1"/>
            <a:r>
              <a:rPr lang="en-US" dirty="0" smtClean="0"/>
              <a:t>‘Fast’ cooldown to 4 K</a:t>
            </a:r>
          </a:p>
          <a:p>
            <a:pPr lvl="2"/>
            <a:r>
              <a:rPr lang="en-US" dirty="0" smtClean="0"/>
              <a:t> 30 August</a:t>
            </a:r>
          </a:p>
          <a:p>
            <a:pPr lvl="1"/>
            <a:r>
              <a:rPr lang="en-US" sz="2400" dirty="0" smtClean="0"/>
              <a:t>2 K cooldown</a:t>
            </a:r>
          </a:p>
          <a:p>
            <a:pPr lvl="2"/>
            <a:r>
              <a:rPr lang="en-US" dirty="0" smtClean="0"/>
              <a:t>ongoing since 30 August</a:t>
            </a:r>
          </a:p>
          <a:p>
            <a:pPr lvl="1"/>
            <a:r>
              <a:rPr lang="en-US" sz="2400" dirty="0" smtClean="0"/>
              <a:t>ORC</a:t>
            </a:r>
          </a:p>
          <a:p>
            <a:pPr lvl="2"/>
            <a:r>
              <a:rPr lang="en-US" dirty="0" smtClean="0"/>
              <a:t>permission for cold, full power operation received 9 September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old testing</a:t>
            </a:r>
          </a:p>
          <a:p>
            <a:pPr lvl="2"/>
            <a:r>
              <a:rPr lang="en-US" dirty="0" smtClean="0"/>
              <a:t>in progress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4659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results/Acceptance criteria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702991"/>
              </p:ext>
            </p:extLst>
          </p:nvPr>
        </p:nvGraphicFramePr>
        <p:xfrm>
          <a:off x="434274" y="1638413"/>
          <a:ext cx="8328727" cy="3739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278"/>
                <a:gridCol w="2339810"/>
                <a:gridCol w="1482452"/>
                <a:gridCol w="1791187"/>
              </a:tblGrid>
              <a:tr h="460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Design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Workstation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643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Cavity beamline vacuum Cold (2K) 1x10</a:t>
                      </a:r>
                      <a:r>
                        <a:rPr lang="en-US" sz="1400" baseline="30000" dirty="0" smtClean="0">
                          <a:effectLst/>
                        </a:rPr>
                        <a:t>-10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Torr</a:t>
                      </a:r>
                      <a:r>
                        <a:rPr lang="en-US" sz="1400" dirty="0" smtClean="0">
                          <a:effectLst/>
                        </a:rPr>
                        <a:t> Warm (RT) 1x10</a:t>
                      </a:r>
                      <a:r>
                        <a:rPr lang="en-US" sz="1400" baseline="30000" dirty="0" smtClean="0">
                          <a:effectLst/>
                        </a:rPr>
                        <a:t>-8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Torr</a:t>
                      </a:r>
                      <a:endParaRPr lang="en-US" sz="14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Vacuum pumping and leak determination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WS 1 – CR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69BE28"/>
                          </a:solidFill>
                          <a:effectLst/>
                        </a:rPr>
                        <a:t>Warm = 2.5 X10</a:t>
                      </a:r>
                      <a:r>
                        <a:rPr lang="en-US" sz="1400" b="1" baseline="30000" dirty="0" smtClean="0">
                          <a:solidFill>
                            <a:srgbClr val="69BE28"/>
                          </a:solidFill>
                          <a:effectLst/>
                        </a:rPr>
                        <a:t>-9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69BE28"/>
                          </a:solidFill>
                          <a:effectLst/>
                        </a:rPr>
                        <a:t>Cold = 4X10</a:t>
                      </a:r>
                      <a:r>
                        <a:rPr lang="en-US" sz="1400" b="1" baseline="30000" dirty="0" smtClean="0">
                          <a:solidFill>
                            <a:srgbClr val="69BE28"/>
                          </a:solidFill>
                          <a:effectLst/>
                        </a:rPr>
                        <a:t>-10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smtClean="0">
                          <a:solidFill>
                            <a:schemeClr val="accent6"/>
                          </a:solidFill>
                          <a:effectLst/>
                        </a:rPr>
                        <a:t>Coupler = 5.5X10</a:t>
                      </a:r>
                      <a:r>
                        <a:rPr lang="en-US" sz="1400" b="1" baseline="30000" smtClean="0">
                          <a:solidFill>
                            <a:schemeClr val="accent6"/>
                          </a:solidFill>
                          <a:effectLst/>
                        </a:rPr>
                        <a:t>-9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smtClean="0">
                          <a:solidFill>
                            <a:srgbClr val="FF0000"/>
                          </a:solidFill>
                          <a:effectLst/>
                        </a:rPr>
                        <a:t>Insulating 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vacuum = 5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X10</a:t>
                      </a:r>
                      <a:r>
                        <a:rPr lang="en-US" sz="1400" b="1" baseline="30000" smtClean="0">
                          <a:solidFill>
                            <a:srgbClr val="FF0000"/>
                          </a:solidFill>
                          <a:effectLst/>
                        </a:rPr>
                        <a:t>-7</a:t>
                      </a:r>
                      <a:r>
                        <a:rPr lang="en-US" sz="1400" b="1" baseline="0" smtClean="0">
                          <a:solidFill>
                            <a:srgbClr val="FF0000"/>
                          </a:solidFill>
                          <a:effectLst/>
                        </a:rPr>
                        <a:t> (previously identified leaks)</a:t>
                      </a:r>
                      <a:endParaRPr lang="en-US" sz="1400" b="1" baseline="30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30000" dirty="0" smtClean="0">
                        <a:solidFill>
                          <a:srgbClr val="69BE28"/>
                        </a:solidFill>
                        <a:effectLst/>
                      </a:endParaRPr>
                    </a:p>
                  </a:txBody>
                  <a:tcPr/>
                </a:tc>
              </a:tr>
              <a:tr h="643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Center Frequency 1.300000 GHz +/- 20kHz</a:t>
                      </a:r>
                      <a:endParaRPr lang="en-US" sz="14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Cavity Fabrication Target frequency</a:t>
                      </a:r>
                      <a:endParaRPr lang="en-US" sz="14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accent6"/>
                          </a:solidFill>
                        </a:rPr>
                        <a:t>All cavities tuned to close to 1.3 GHz</a:t>
                      </a: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64331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Tuner range –slow 450 </a:t>
                      </a:r>
                      <a:r>
                        <a:rPr lang="en-US" sz="1400" dirty="0" err="1" smtClean="0"/>
                        <a:t>kHZ</a:t>
                      </a:r>
                      <a:r>
                        <a:rPr lang="en-US" sz="1400" dirty="0" smtClean="0"/>
                        <a:t>, fast 0-500 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Tuner Design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WS3 – CMA 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accent6"/>
                          </a:solidFill>
                        </a:rPr>
                        <a:t>All slow tuners tested to at least 64 kHz, most ~300</a:t>
                      </a:r>
                      <a:r>
                        <a:rPr lang="en-US" sz="1400" b="1" baseline="0" dirty="0" smtClean="0">
                          <a:solidFill>
                            <a:schemeClr val="accent6"/>
                          </a:solidFill>
                        </a:rPr>
                        <a:t> kHz</a:t>
                      </a:r>
                      <a:endParaRPr lang="en-US" sz="14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41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results/Acceptance criteria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57723"/>
              </p:ext>
            </p:extLst>
          </p:nvPr>
        </p:nvGraphicFramePr>
        <p:xfrm>
          <a:off x="377829" y="1638413"/>
          <a:ext cx="8328727" cy="28378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278"/>
                <a:gridCol w="2339810"/>
                <a:gridCol w="1482452"/>
                <a:gridCol w="1791187"/>
              </a:tblGrid>
              <a:tr h="460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Design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Workstation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14380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 magnet package is verified electrically to be without shorts or opens and can be operated at a current of at least 20 A without quenching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 Installation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WS3 – CMA 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69BE28"/>
                          </a:solidFill>
                        </a:rPr>
                        <a:t>Electrical</a:t>
                      </a:r>
                      <a:r>
                        <a:rPr lang="en-US" sz="1600" b="1" baseline="0" dirty="0" smtClean="0">
                          <a:solidFill>
                            <a:srgbClr val="69BE28"/>
                          </a:solidFill>
                        </a:rPr>
                        <a:t> checkout good, </a:t>
                      </a:r>
                      <a:r>
                        <a:rPr lang="en-US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20A tests imminent</a:t>
                      </a:r>
                      <a:endParaRPr lang="en-US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31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Nominal FPC </a:t>
                      </a:r>
                      <a:r>
                        <a:rPr lang="en-US" sz="1600" dirty="0" err="1" smtClean="0"/>
                        <a:t>Qext</a:t>
                      </a:r>
                      <a:r>
                        <a:rPr lang="en-US" sz="1600" dirty="0" smtClean="0"/>
                        <a:t> = 4E7 with range verified from 1E7 to 6E7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FPC/CM design verification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WS3 – CMA 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 be determined</a:t>
                      </a:r>
                      <a:endParaRPr lang="en-US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48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results/Acceptance criteria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103"/>
              </p:ext>
            </p:extLst>
          </p:nvPr>
        </p:nvGraphicFramePr>
        <p:xfrm>
          <a:off x="377829" y="1638413"/>
          <a:ext cx="8328727" cy="425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278"/>
                <a:gridCol w="2339810"/>
                <a:gridCol w="1482452"/>
                <a:gridCol w="1791187"/>
              </a:tblGrid>
              <a:tr h="569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Design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Workstation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671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Individual cavities reach at least 16 MV/m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Overall Design and Assembly Validation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WS 1 – CR Assembly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 be tested</a:t>
                      </a:r>
                    </a:p>
                    <a:p>
                      <a:endParaRPr lang="en-US" sz="1600" b="1" dirty="0">
                        <a:solidFill>
                          <a:srgbClr val="69BE28"/>
                        </a:solidFill>
                      </a:endParaRPr>
                    </a:p>
                  </a:txBody>
                  <a:tcPr/>
                </a:tc>
              </a:tr>
              <a:tr h="795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Field emission onset ≥ 14 MV/m for each cavity individually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Particle Free Assembly 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WS 1 – CR Assembly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 be tested</a:t>
                      </a:r>
                      <a:endParaRPr lang="en-US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598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HOM </a:t>
                      </a:r>
                      <a:r>
                        <a:rPr lang="en-US" sz="1600" u="none" strike="noStrike" dirty="0" err="1">
                          <a:effectLst/>
                        </a:rPr>
                        <a:t>Qext</a:t>
                      </a:r>
                      <a:r>
                        <a:rPr lang="en-US" sz="1600" u="none" strike="noStrike" dirty="0">
                          <a:effectLst/>
                        </a:rPr>
                        <a:t> ≥ 5 x 10</a:t>
                      </a:r>
                      <a:r>
                        <a:rPr lang="en-US" sz="1600" u="none" strike="noStrike" baseline="30000" dirty="0">
                          <a:effectLst/>
                        </a:rPr>
                        <a:t>11</a:t>
                      </a:r>
                      <a:r>
                        <a:rPr lang="en-US" sz="1600" u="none" strike="noStrike" dirty="0">
                          <a:effectLst/>
                        </a:rPr>
                        <a:t>, maximum power measured out of a single HOM is 1.5 W at nominal gradient of 16 MV/m with the forward power set to 2.5 kW for at least 10 hours or until the FPC window temperature reaches equilibrium 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HOM notch tuning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u="none" strike="noStrike" dirty="0">
                          <a:effectLst/>
                        </a:rPr>
                        <a:t>WS2 – CMA </a:t>
                      </a:r>
                      <a:r>
                        <a:rPr lang="pt-BR" sz="1600" u="none" strike="noStrike" dirty="0" err="1">
                          <a:effectLst/>
                        </a:rPr>
                        <a:t>I</a:t>
                      </a:r>
                      <a:endParaRPr lang="pt-BR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 be tested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80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pCM</a:t>
            </a:r>
            <a:r>
              <a:rPr lang="en-US" sz="2800" dirty="0" smtClean="0"/>
              <a:t> results/Acceptance criteria</a:t>
            </a:r>
            <a:endParaRPr lang="en-US" sz="28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Wu, Harms - CM PRR Sep.13-14 2016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473791"/>
              </p:ext>
            </p:extLst>
          </p:nvPr>
        </p:nvGraphicFramePr>
        <p:xfrm>
          <a:off x="377829" y="1638413"/>
          <a:ext cx="8328727" cy="4250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278"/>
                <a:gridCol w="2339810"/>
                <a:gridCol w="1482452"/>
                <a:gridCol w="1791187"/>
              </a:tblGrid>
              <a:tr h="569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Design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Workstation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Status</a:t>
                      </a:r>
                      <a:endParaRPr lang="en-US" sz="1600" dirty="0"/>
                    </a:p>
                  </a:txBody>
                  <a:tcPr/>
                </a:tc>
              </a:tr>
              <a:tr h="6712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The BPM shall be verified electrically to be without shorts or opens, with cross-talk between electrodes ≤ -30dB. The difference in S-parameter (S21) between electrodes is &lt; 1dB over a frequency range of 0.5 to 2.5 GHz.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BPM design and assembly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WS 1 – CR Assembly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7399"/>
                          </a:solidFill>
                        </a:rPr>
                        <a:t>testing</a:t>
                      </a:r>
                      <a:r>
                        <a:rPr lang="en-US" sz="1600" b="1" baseline="0" dirty="0" smtClean="0">
                          <a:solidFill>
                            <a:srgbClr val="007399"/>
                          </a:solidFill>
                        </a:rPr>
                        <a:t> in progress</a:t>
                      </a:r>
                      <a:endParaRPr lang="en-US" sz="1600" b="1" dirty="0">
                        <a:solidFill>
                          <a:srgbClr val="007399"/>
                        </a:solidFill>
                      </a:endParaRPr>
                    </a:p>
                  </a:txBody>
                  <a:tcPr/>
                </a:tc>
              </a:tr>
              <a:tr h="795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Average CM Q</a:t>
                      </a:r>
                      <a:r>
                        <a:rPr lang="en-US" sz="1600" u="none" strike="noStrike" baseline="-25000">
                          <a:effectLst/>
                        </a:rPr>
                        <a:t>0</a:t>
                      </a:r>
                      <a:r>
                        <a:rPr lang="en-US" sz="1600" u="none" strike="noStrike">
                          <a:effectLst/>
                        </a:rPr>
                        <a:t> ≥ 2.5x10</a:t>
                      </a:r>
                      <a:r>
                        <a:rPr lang="en-US" sz="1600" u="none" strike="noStrike" baseline="30000">
                          <a:effectLst/>
                        </a:rPr>
                        <a:t>10</a:t>
                      </a:r>
                      <a:r>
                        <a:rPr lang="en-US" sz="1600" u="none" strike="noStrike">
                          <a:effectLst/>
                        </a:rPr>
                        <a:t> at 16 MV/m as measured after at least 10 hours c.w. operation or until the FPC window temperature reaches equilibrium</a:t>
                      </a:r>
                      <a:endParaRPr lang="en-US" sz="1600" b="0" i="0" u="none" strike="noStrike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Magnetic Hygiene and Shielding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WS 2/3 – CMA I/II</a:t>
                      </a:r>
                      <a:endParaRPr lang="en-US" sz="1600" b="0" i="0" u="none" strike="noStrike" dirty="0">
                        <a:solidFill>
                          <a:srgbClr val="40404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smtClean="0">
                          <a:solidFill>
                            <a:srgbClr val="007399"/>
                          </a:solidFill>
                          <a:effectLst/>
                          <a:latin typeface="Arial" charset="0"/>
                        </a:rPr>
                        <a:t>to be tested, partially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7399"/>
                          </a:solidFill>
                          <a:effectLst/>
                          <a:latin typeface="Arial" charset="0"/>
                        </a:rPr>
                        <a:t> validated</a:t>
                      </a:r>
                      <a:endParaRPr lang="en-US" sz="1600" b="1" i="0" u="none" strike="noStrike" dirty="0">
                        <a:solidFill>
                          <a:srgbClr val="007399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9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B58DA2248E644A682083ACDD5076C" ma:contentTypeVersion="14" ma:contentTypeDescription="Create a new document." ma:contentTypeScope="" ma:versionID="a37b54773cd12d20c1994596086b5825">
  <xsd:schema xmlns:xsd="http://www.w3.org/2001/XMLSchema" xmlns:xs="http://www.w3.org/2001/XMLSchema" xmlns:p="http://schemas.microsoft.com/office/2006/metadata/properties" xmlns:ns2="40a36e22-736e-48c9-a30b-f6784f483deb" targetNamespace="http://schemas.microsoft.com/office/2006/metadata/properties" ma:root="true" ma:fieldsID="802ac6612b32fd883804ec55745421b0" ns2:_="">
    <xsd:import namespace="40a36e22-736e-48c9-a30b-f6784f483deb"/>
    <xsd:element name="properties">
      <xsd:complexType>
        <xsd:sequence>
          <xsd:element name="documentManagement">
            <xsd:complexType>
              <xsd:all>
                <xsd:element ref="ns2:Breakou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36e22-736e-48c9-a30b-f6784f483deb" elementFormDefault="qualified">
    <xsd:import namespace="http://schemas.microsoft.com/office/2006/documentManagement/types"/>
    <xsd:import namespace="http://schemas.microsoft.com/office/infopath/2007/PartnerControls"/>
    <xsd:element name="Breakout" ma:index="8" ma:displayName="Breakout" ma:format="Dropdown" ma:internalName="Breakout">
      <xsd:simpleType>
        <xsd:restriction base="dms:Choice">
          <xsd:enumeration value="Plenary"/>
          <xsd:enumeration value="Breakout Session #1 - Accelerator Systems"/>
          <xsd:enumeration value="Breakout Session #2 - Cryogenic Systems"/>
          <xsd:enumeration value="Breakout Session #3 - Photon Systems"/>
          <xsd:enumeration value="Breakout Session #4 - Controls"/>
          <xsd:enumeration value="Breakout Session #5 - Infrastructure"/>
          <xsd:enumeration value="Breakout Session #6 - ES&amp;H"/>
          <xsd:enumeration value="Closeou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Breakout xmlns="40a36e22-736e-48c9-a30b-f6784f483deb">Breakout Session #2 - Cryogenic Systems</Breakout>
  </documentManagement>
</p:properties>
</file>

<file path=customXml/itemProps1.xml><?xml version="1.0" encoding="utf-8"?>
<ds:datastoreItem xmlns:ds="http://schemas.openxmlformats.org/officeDocument/2006/customXml" ds:itemID="{93B1332C-70D7-4D4A-B72D-A80BF7DA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a36e22-736e-48c9-a30b-f6784f483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40a36e22-736e-48c9-a30b-f6784f483de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LastName_Template_FAC201502</Template>
  <TotalTime>4569</TotalTime>
  <Words>2391</Words>
  <Application>Microsoft Macintosh PowerPoint</Application>
  <PresentationFormat>On-screen Show (4:3)</PresentationFormat>
  <Paragraphs>414</Paragraphs>
  <Slides>33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LastName_Template_FAC201502</vt:lpstr>
      <vt:lpstr>Fermilab pCM test results</vt:lpstr>
      <vt:lpstr>Outline</vt:lpstr>
      <vt:lpstr>Test plan</vt:lpstr>
      <vt:lpstr>Acceptance criteria</vt:lpstr>
      <vt:lpstr>Installation &amp; Test chronology</vt:lpstr>
      <vt:lpstr>pCM results/Acceptance criteria</vt:lpstr>
      <vt:lpstr>pCM results/Acceptance criteria</vt:lpstr>
      <vt:lpstr>pCM results/Acceptance criteria</vt:lpstr>
      <vt:lpstr>pCM results/Acceptance criteria</vt:lpstr>
      <vt:lpstr>pCM results/Acceptance Criteria</vt:lpstr>
      <vt:lpstr>Magnetic field management</vt:lpstr>
      <vt:lpstr>Vacuum vessel magnetic field management</vt:lpstr>
      <vt:lpstr>Magnetic field management ( Cryomodule Demagnetization )</vt:lpstr>
      <vt:lpstr>Magnetic field management ( Demagnetization )</vt:lpstr>
      <vt:lpstr>Magnetic field management ( Demagnetization )</vt:lpstr>
      <vt:lpstr>Magnetic field management (Active Coil Cancellation)</vt:lpstr>
      <vt:lpstr>Magnetic field management (Active Coil Cancellation)</vt:lpstr>
      <vt:lpstr>Magnetic field management (Flux expulsion)</vt:lpstr>
      <vt:lpstr>Magnetic field management</vt:lpstr>
      <vt:lpstr>Cavity Performance Measurement - Calibration</vt:lpstr>
      <vt:lpstr>Cavity Performance Measurement - Gradient</vt:lpstr>
      <vt:lpstr>Cavity Performance Measurement - Heatload</vt:lpstr>
      <vt:lpstr>pCM cryomodule test result</vt:lpstr>
      <vt:lpstr>pCM cryomodule test result – HOM/FP</vt:lpstr>
      <vt:lpstr>Achievements to date</vt:lpstr>
      <vt:lpstr>Achievements to date</vt:lpstr>
      <vt:lpstr>Next steps</vt:lpstr>
      <vt:lpstr>Documentation - Traveler</vt:lpstr>
      <vt:lpstr>Test Traveler Contents</vt:lpstr>
      <vt:lpstr>Test Traveler Contents</vt:lpstr>
      <vt:lpstr>Summary</vt:lpstr>
      <vt:lpstr>Charge</vt:lpstr>
      <vt:lpstr>PowerPoint Presentation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tor</dc:creator>
  <cp:lastModifiedBy>Elvin Harms</cp:lastModifiedBy>
  <cp:revision>205</cp:revision>
  <cp:lastPrinted>2013-05-01T00:31:17Z</cp:lastPrinted>
  <dcterms:created xsi:type="dcterms:W3CDTF">2015-01-29T22:30:14Z</dcterms:created>
  <dcterms:modified xsi:type="dcterms:W3CDTF">2016-09-14T16:24:56Z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0x010100D49B58DA2248E644A682083ACDD5076C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https://slacspace.slac.stanford.edu/sites/reviews/lclsii/CD1DR_Dec2013/Presentations/Proc pres Dir review 12 2013.pptx</vt:lpwstr>
  </property>
  <property fmtid="{D5CDD505-2E9C-101B-9397-08002B2CF9AE}" pid="10" name="TemplateUrl">
    <vt:lpwstr/>
  </property>
</Properties>
</file>