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6"/>
  </p:notesMasterIdLst>
  <p:handoutMasterIdLst>
    <p:handoutMasterId r:id="rId37"/>
  </p:handoutMasterIdLst>
  <p:sldIdLst>
    <p:sldId id="257" r:id="rId2"/>
    <p:sldId id="432" r:id="rId3"/>
    <p:sldId id="518" r:id="rId4"/>
    <p:sldId id="495" r:id="rId5"/>
    <p:sldId id="475" r:id="rId6"/>
    <p:sldId id="474" r:id="rId7"/>
    <p:sldId id="508" r:id="rId8"/>
    <p:sldId id="510" r:id="rId9"/>
    <p:sldId id="496" r:id="rId10"/>
    <p:sldId id="507" r:id="rId11"/>
    <p:sldId id="509" r:id="rId12"/>
    <p:sldId id="512" r:id="rId13"/>
    <p:sldId id="515" r:id="rId14"/>
    <p:sldId id="522" r:id="rId15"/>
    <p:sldId id="524" r:id="rId16"/>
    <p:sldId id="514" r:id="rId17"/>
    <p:sldId id="503" r:id="rId18"/>
    <p:sldId id="505" r:id="rId19"/>
    <p:sldId id="519" r:id="rId20"/>
    <p:sldId id="520" r:id="rId21"/>
    <p:sldId id="481" r:id="rId22"/>
    <p:sldId id="494" r:id="rId23"/>
    <p:sldId id="479" r:id="rId24"/>
    <p:sldId id="517" r:id="rId25"/>
    <p:sldId id="516" r:id="rId26"/>
    <p:sldId id="467" r:id="rId27"/>
    <p:sldId id="477" r:id="rId28"/>
    <p:sldId id="526" r:id="rId29"/>
    <p:sldId id="521" r:id="rId30"/>
    <p:sldId id="528" r:id="rId31"/>
    <p:sldId id="527" r:id="rId32"/>
    <p:sldId id="525" r:id="rId33"/>
    <p:sldId id="499" r:id="rId34"/>
    <p:sldId id="523" r:id="rId35"/>
  </p:sldIdLst>
  <p:sldSz cx="11430000" cy="6858000"/>
  <p:notesSz cx="6858000" cy="9144000"/>
  <p:defaultTextStyle>
    <a:defPPr>
      <a:defRPr lang="en-US"/>
    </a:defPPr>
    <a:lvl1pPr algn="l" rtl="0" fontAlgn="base">
      <a:spcBef>
        <a:spcPct val="0"/>
      </a:spcBef>
      <a:spcAft>
        <a:spcPct val="0"/>
      </a:spcAft>
      <a:defRPr sz="28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8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8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8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800" kern="1200">
        <a:solidFill>
          <a:schemeClr val="tx1"/>
        </a:solidFill>
        <a:latin typeface="Arial" charset="0"/>
        <a:ea typeface="ＭＳ Ｐゴシック" pitchFamily="34" charset="-128"/>
        <a:cs typeface="+mn-cs"/>
      </a:defRPr>
    </a:lvl5pPr>
    <a:lvl6pPr marL="2286000" algn="l" defTabSz="914400" rtl="0" eaLnBrk="1" latinLnBrk="0" hangingPunct="1">
      <a:defRPr sz="2800" kern="1200">
        <a:solidFill>
          <a:schemeClr val="tx1"/>
        </a:solidFill>
        <a:latin typeface="Arial" charset="0"/>
        <a:ea typeface="ＭＳ Ｐゴシック" pitchFamily="34" charset="-128"/>
        <a:cs typeface="+mn-cs"/>
      </a:defRPr>
    </a:lvl6pPr>
    <a:lvl7pPr marL="2743200" algn="l" defTabSz="914400" rtl="0" eaLnBrk="1" latinLnBrk="0" hangingPunct="1">
      <a:defRPr sz="2800" kern="1200">
        <a:solidFill>
          <a:schemeClr val="tx1"/>
        </a:solidFill>
        <a:latin typeface="Arial" charset="0"/>
        <a:ea typeface="ＭＳ Ｐゴシック" pitchFamily="34" charset="-128"/>
        <a:cs typeface="+mn-cs"/>
      </a:defRPr>
    </a:lvl7pPr>
    <a:lvl8pPr marL="3200400" algn="l" defTabSz="914400" rtl="0" eaLnBrk="1" latinLnBrk="0" hangingPunct="1">
      <a:defRPr sz="2800" kern="1200">
        <a:solidFill>
          <a:schemeClr val="tx1"/>
        </a:solidFill>
        <a:latin typeface="Arial" charset="0"/>
        <a:ea typeface="ＭＳ Ｐゴシック" pitchFamily="34" charset="-128"/>
        <a:cs typeface="+mn-cs"/>
      </a:defRPr>
    </a:lvl8pPr>
    <a:lvl9pPr marL="3657600" algn="l" defTabSz="914400" rtl="0" eaLnBrk="1" latinLnBrk="0" hangingPunct="1">
      <a:defRPr sz="28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D2C4F5"/>
    <a:srgbClr val="DCF92D"/>
    <a:srgbClr val="E7B7E0"/>
    <a:srgbClr val="042B7F"/>
    <a:srgbClr val="F2EEFC"/>
    <a:srgbClr val="DC1E50"/>
    <a:srgbClr val="594E7F"/>
    <a:srgbClr val="000000"/>
    <a:srgbClr val="1F06B6"/>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90791" autoAdjust="0"/>
  </p:normalViewPr>
  <p:slideViewPr>
    <p:cSldViewPr>
      <p:cViewPr>
        <p:scale>
          <a:sx n="75" d="100"/>
          <a:sy n="75" d="100"/>
        </p:scale>
        <p:origin x="-837" y="-597"/>
      </p:cViewPr>
      <p:guideLst>
        <p:guide orient="horz" pos="3120"/>
        <p:guide pos="16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3360"/>
    </p:cViewPr>
  </p:sorterViewPr>
  <p:notesViewPr>
    <p:cSldViewPr>
      <p:cViewPr varScale="1">
        <p:scale>
          <a:sx n="95" d="100"/>
          <a:sy n="95" d="100"/>
        </p:scale>
        <p:origin x="-246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65" charset="0"/>
                <a:ea typeface="ＭＳ Ｐゴシック" pitchFamily="-65" charset="-128"/>
                <a:cs typeface="ＭＳ Ｐゴシック" pitchFamily="-65" charset="-128"/>
              </a:defRPr>
            </a:lvl1pPr>
          </a:lstStyle>
          <a:p>
            <a:pPr>
              <a:defRPr/>
            </a:pPr>
            <a:fld id="{9AECE042-D4E3-4893-A73C-BFC0162B267E}" type="slidenum">
              <a:rPr lang="en-US"/>
              <a:pPr>
                <a:defRPr/>
              </a:pPr>
              <a:t>‹#›</a:t>
            </a:fld>
            <a:endParaRPr lang="en-US"/>
          </a:p>
        </p:txBody>
      </p:sp>
    </p:spTree>
    <p:extLst>
      <p:ext uri="{BB962C8B-B14F-4D97-AF65-F5344CB8AC3E}">
        <p14:creationId xmlns:p14="http://schemas.microsoft.com/office/powerpoint/2010/main" val="1968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571500" y="685800"/>
            <a:ext cx="5715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65" charset="0"/>
                <a:ea typeface="ＭＳ Ｐゴシック" pitchFamily="-65" charset="-128"/>
                <a:cs typeface="ＭＳ Ｐゴシック" pitchFamily="-65" charset="-128"/>
              </a:defRPr>
            </a:lvl1pPr>
          </a:lstStyle>
          <a:p>
            <a:pPr>
              <a:defRPr/>
            </a:pPr>
            <a:fld id="{62351BA9-D7CD-42D5-ABE2-6C33D7E2A6BE}" type="slidenum">
              <a:rPr lang="en-US"/>
              <a:pPr>
                <a:defRPr/>
              </a:pPr>
              <a:t>‹#›</a:t>
            </a:fld>
            <a:endParaRPr lang="en-US"/>
          </a:p>
        </p:txBody>
      </p:sp>
    </p:spTree>
    <p:extLst>
      <p:ext uri="{BB962C8B-B14F-4D97-AF65-F5344CB8AC3E}">
        <p14:creationId xmlns:p14="http://schemas.microsoft.com/office/powerpoint/2010/main" val="2436876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70C51855-C229-4895-80D7-7DE42342A479}" type="slidenum">
              <a:rPr lang="en-US" altLang="en-US" sz="1200" smtClean="0"/>
              <a:pPr/>
              <a:t>1</a:t>
            </a:fld>
            <a:endParaRPr lang="en-US" altLang="en-US" sz="1200" smtClean="0"/>
          </a:p>
        </p:txBody>
      </p:sp>
      <p:sp>
        <p:nvSpPr>
          <p:cNvPr id="28675" name="Rectangle 2"/>
          <p:cNvSpPr>
            <a:spLocks noGrp="1" noRot="1" noChangeAspect="1" noChangeArrowheads="1" noTextEdit="1"/>
          </p:cNvSpPr>
          <p:nvPr>
            <p:ph type="sldImg"/>
          </p:nvPr>
        </p:nvSpPr>
        <p:spPr>
          <a:xfrm>
            <a:off x="571500" y="685800"/>
            <a:ext cx="5715000" cy="342900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10</a:t>
            </a:fld>
            <a:endParaRPr lang="en-US"/>
          </a:p>
        </p:txBody>
      </p:sp>
    </p:spTree>
    <p:extLst>
      <p:ext uri="{BB962C8B-B14F-4D97-AF65-F5344CB8AC3E}">
        <p14:creationId xmlns:p14="http://schemas.microsoft.com/office/powerpoint/2010/main" val="1703922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11</a:t>
            </a:fld>
            <a:endParaRPr lang="en-US"/>
          </a:p>
        </p:txBody>
      </p:sp>
    </p:spTree>
    <p:extLst>
      <p:ext uri="{BB962C8B-B14F-4D97-AF65-F5344CB8AC3E}">
        <p14:creationId xmlns:p14="http://schemas.microsoft.com/office/powerpoint/2010/main" val="1513746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12</a:t>
            </a:fld>
            <a:endParaRPr lang="en-US"/>
          </a:p>
        </p:txBody>
      </p:sp>
    </p:spTree>
    <p:extLst>
      <p:ext uri="{BB962C8B-B14F-4D97-AF65-F5344CB8AC3E}">
        <p14:creationId xmlns:p14="http://schemas.microsoft.com/office/powerpoint/2010/main" val="2581542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13</a:t>
            </a:fld>
            <a:endParaRPr lang="en-US"/>
          </a:p>
        </p:txBody>
      </p:sp>
    </p:spTree>
    <p:extLst>
      <p:ext uri="{BB962C8B-B14F-4D97-AF65-F5344CB8AC3E}">
        <p14:creationId xmlns:p14="http://schemas.microsoft.com/office/powerpoint/2010/main" val="4088354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16</a:t>
            </a:fld>
            <a:endParaRPr lang="en-US"/>
          </a:p>
        </p:txBody>
      </p:sp>
    </p:spTree>
    <p:extLst>
      <p:ext uri="{BB962C8B-B14F-4D97-AF65-F5344CB8AC3E}">
        <p14:creationId xmlns:p14="http://schemas.microsoft.com/office/powerpoint/2010/main" val="2522973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17</a:t>
            </a:fld>
            <a:endParaRPr lang="en-US"/>
          </a:p>
        </p:txBody>
      </p:sp>
    </p:spTree>
    <p:extLst>
      <p:ext uri="{BB962C8B-B14F-4D97-AF65-F5344CB8AC3E}">
        <p14:creationId xmlns:p14="http://schemas.microsoft.com/office/powerpoint/2010/main" val="1895989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18</a:t>
            </a:fld>
            <a:endParaRPr lang="en-US"/>
          </a:p>
        </p:txBody>
      </p:sp>
    </p:spTree>
    <p:extLst>
      <p:ext uri="{BB962C8B-B14F-4D97-AF65-F5344CB8AC3E}">
        <p14:creationId xmlns:p14="http://schemas.microsoft.com/office/powerpoint/2010/main" val="2843904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19</a:t>
            </a:fld>
            <a:endParaRPr lang="en-US"/>
          </a:p>
        </p:txBody>
      </p:sp>
    </p:spTree>
    <p:extLst>
      <p:ext uri="{BB962C8B-B14F-4D97-AF65-F5344CB8AC3E}">
        <p14:creationId xmlns:p14="http://schemas.microsoft.com/office/powerpoint/2010/main" val="1634010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20</a:t>
            </a:fld>
            <a:endParaRPr lang="en-US"/>
          </a:p>
        </p:txBody>
      </p:sp>
    </p:spTree>
    <p:extLst>
      <p:ext uri="{BB962C8B-B14F-4D97-AF65-F5344CB8AC3E}">
        <p14:creationId xmlns:p14="http://schemas.microsoft.com/office/powerpoint/2010/main" val="2212469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21</a:t>
            </a:fld>
            <a:endParaRPr lang="en-US"/>
          </a:p>
        </p:txBody>
      </p:sp>
    </p:spTree>
    <p:extLst>
      <p:ext uri="{BB962C8B-B14F-4D97-AF65-F5344CB8AC3E}">
        <p14:creationId xmlns:p14="http://schemas.microsoft.com/office/powerpoint/2010/main" val="419613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2</a:t>
            </a:fld>
            <a:endParaRPr lang="en-US"/>
          </a:p>
        </p:txBody>
      </p:sp>
    </p:spTree>
    <p:extLst>
      <p:ext uri="{BB962C8B-B14F-4D97-AF65-F5344CB8AC3E}">
        <p14:creationId xmlns:p14="http://schemas.microsoft.com/office/powerpoint/2010/main" val="628280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22</a:t>
            </a:fld>
            <a:endParaRPr lang="en-US"/>
          </a:p>
        </p:txBody>
      </p:sp>
    </p:spTree>
    <p:extLst>
      <p:ext uri="{BB962C8B-B14F-4D97-AF65-F5344CB8AC3E}">
        <p14:creationId xmlns:p14="http://schemas.microsoft.com/office/powerpoint/2010/main" val="1901662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23</a:t>
            </a:fld>
            <a:endParaRPr lang="en-US"/>
          </a:p>
        </p:txBody>
      </p:sp>
    </p:spTree>
    <p:extLst>
      <p:ext uri="{BB962C8B-B14F-4D97-AF65-F5344CB8AC3E}">
        <p14:creationId xmlns:p14="http://schemas.microsoft.com/office/powerpoint/2010/main" val="1414601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24</a:t>
            </a:fld>
            <a:endParaRPr lang="en-US"/>
          </a:p>
        </p:txBody>
      </p:sp>
    </p:spTree>
    <p:extLst>
      <p:ext uri="{BB962C8B-B14F-4D97-AF65-F5344CB8AC3E}">
        <p14:creationId xmlns:p14="http://schemas.microsoft.com/office/powerpoint/2010/main" val="442849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25</a:t>
            </a:fld>
            <a:endParaRPr lang="en-US"/>
          </a:p>
        </p:txBody>
      </p:sp>
    </p:spTree>
    <p:extLst>
      <p:ext uri="{BB962C8B-B14F-4D97-AF65-F5344CB8AC3E}">
        <p14:creationId xmlns:p14="http://schemas.microsoft.com/office/powerpoint/2010/main" val="153808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26</a:t>
            </a:fld>
            <a:endParaRPr lang="en-US"/>
          </a:p>
        </p:txBody>
      </p:sp>
    </p:spTree>
    <p:extLst>
      <p:ext uri="{BB962C8B-B14F-4D97-AF65-F5344CB8AC3E}">
        <p14:creationId xmlns:p14="http://schemas.microsoft.com/office/powerpoint/2010/main" val="1690343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27</a:t>
            </a:fld>
            <a:endParaRPr lang="en-US"/>
          </a:p>
        </p:txBody>
      </p:sp>
    </p:spTree>
    <p:extLst>
      <p:ext uri="{BB962C8B-B14F-4D97-AF65-F5344CB8AC3E}">
        <p14:creationId xmlns:p14="http://schemas.microsoft.com/office/powerpoint/2010/main" val="3051958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29</a:t>
            </a:fld>
            <a:endParaRPr lang="en-US"/>
          </a:p>
        </p:txBody>
      </p:sp>
    </p:spTree>
    <p:extLst>
      <p:ext uri="{BB962C8B-B14F-4D97-AF65-F5344CB8AC3E}">
        <p14:creationId xmlns:p14="http://schemas.microsoft.com/office/powerpoint/2010/main" val="2031052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33</a:t>
            </a:fld>
            <a:endParaRPr lang="en-US"/>
          </a:p>
        </p:txBody>
      </p:sp>
    </p:spTree>
    <p:extLst>
      <p:ext uri="{BB962C8B-B14F-4D97-AF65-F5344CB8AC3E}">
        <p14:creationId xmlns:p14="http://schemas.microsoft.com/office/powerpoint/2010/main" val="4205266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34</a:t>
            </a:fld>
            <a:endParaRPr lang="en-US"/>
          </a:p>
        </p:txBody>
      </p:sp>
    </p:spTree>
    <p:extLst>
      <p:ext uri="{BB962C8B-B14F-4D97-AF65-F5344CB8AC3E}">
        <p14:creationId xmlns:p14="http://schemas.microsoft.com/office/powerpoint/2010/main" val="2644694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3</a:t>
            </a:fld>
            <a:endParaRPr lang="en-US"/>
          </a:p>
        </p:txBody>
      </p:sp>
    </p:spTree>
    <p:extLst>
      <p:ext uri="{BB962C8B-B14F-4D97-AF65-F5344CB8AC3E}">
        <p14:creationId xmlns:p14="http://schemas.microsoft.com/office/powerpoint/2010/main" val="1829150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4</a:t>
            </a:fld>
            <a:endParaRPr lang="en-US"/>
          </a:p>
        </p:txBody>
      </p:sp>
    </p:spTree>
    <p:extLst>
      <p:ext uri="{BB962C8B-B14F-4D97-AF65-F5344CB8AC3E}">
        <p14:creationId xmlns:p14="http://schemas.microsoft.com/office/powerpoint/2010/main" val="30490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5</a:t>
            </a:fld>
            <a:endParaRPr lang="en-US"/>
          </a:p>
        </p:txBody>
      </p:sp>
    </p:spTree>
    <p:extLst>
      <p:ext uri="{BB962C8B-B14F-4D97-AF65-F5344CB8AC3E}">
        <p14:creationId xmlns:p14="http://schemas.microsoft.com/office/powerpoint/2010/main" val="392992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6</a:t>
            </a:fld>
            <a:endParaRPr lang="en-US"/>
          </a:p>
        </p:txBody>
      </p:sp>
    </p:spTree>
    <p:extLst>
      <p:ext uri="{BB962C8B-B14F-4D97-AF65-F5344CB8AC3E}">
        <p14:creationId xmlns:p14="http://schemas.microsoft.com/office/powerpoint/2010/main" val="1571517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7</a:t>
            </a:fld>
            <a:endParaRPr lang="en-US"/>
          </a:p>
        </p:txBody>
      </p:sp>
    </p:spTree>
    <p:extLst>
      <p:ext uri="{BB962C8B-B14F-4D97-AF65-F5344CB8AC3E}">
        <p14:creationId xmlns:p14="http://schemas.microsoft.com/office/powerpoint/2010/main" val="3431487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8</a:t>
            </a:fld>
            <a:endParaRPr lang="en-US"/>
          </a:p>
        </p:txBody>
      </p:sp>
    </p:spTree>
    <p:extLst>
      <p:ext uri="{BB962C8B-B14F-4D97-AF65-F5344CB8AC3E}">
        <p14:creationId xmlns:p14="http://schemas.microsoft.com/office/powerpoint/2010/main" val="3508520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9</a:t>
            </a:fld>
            <a:endParaRPr lang="en-US"/>
          </a:p>
        </p:txBody>
      </p:sp>
    </p:spTree>
    <p:extLst>
      <p:ext uri="{BB962C8B-B14F-4D97-AF65-F5344CB8AC3E}">
        <p14:creationId xmlns:p14="http://schemas.microsoft.com/office/powerpoint/2010/main" val="1948192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ppt_BG_Title_BNL_blue"/>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t="17601" b="2399"/>
          <a:stretch/>
        </p:blipFill>
        <p:spPr bwMode="auto">
          <a:xfrm>
            <a:off x="-22860" y="0"/>
            <a:ext cx="1147572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571500" y="457200"/>
            <a:ext cx="7715250" cy="1600200"/>
          </a:xfrm>
        </p:spPr>
        <p:txBody>
          <a:bodyPr anchor="b"/>
          <a:lstStyle>
            <a:lvl1pPr algn="r">
              <a:defRPr sz="3800">
                <a:solidFill>
                  <a:schemeClr val="bg1"/>
                </a:solidFill>
              </a:defRPr>
            </a:lvl1pPr>
          </a:lstStyle>
          <a:p>
            <a:r>
              <a:rPr lang="en-US"/>
              <a:t>Click to edit Master title style</a:t>
            </a:r>
          </a:p>
        </p:txBody>
      </p:sp>
      <p:sp>
        <p:nvSpPr>
          <p:cNvPr id="7172" name="Rectangle 4"/>
          <p:cNvSpPr>
            <a:spLocks noGrp="1" noChangeArrowheads="1"/>
          </p:cNvSpPr>
          <p:nvPr>
            <p:ph type="subTitle" idx="1"/>
          </p:nvPr>
        </p:nvSpPr>
        <p:spPr>
          <a:xfrm>
            <a:off x="571500" y="2286000"/>
            <a:ext cx="7715250" cy="990600"/>
          </a:xfrm>
        </p:spPr>
        <p:txBody>
          <a:bodyPr/>
          <a:lstStyle>
            <a:lvl1pPr marL="0" indent="0" algn="r">
              <a:buFont typeface="Wingdings" pitchFamily="48" charset="2"/>
              <a:buNone/>
              <a:defRPr sz="1900" i="1">
                <a:solidFill>
                  <a:schemeClr val="bg1"/>
                </a:solidFill>
              </a:defRPr>
            </a:lvl1pPr>
          </a:lstStyle>
          <a:p>
            <a:r>
              <a:rPr lang="en-US"/>
              <a:t>Click to edit Master subtitle style</a:t>
            </a:r>
          </a:p>
        </p:txBody>
      </p:sp>
    </p:spTree>
    <p:extLst>
      <p:ext uri="{BB962C8B-B14F-4D97-AF65-F5344CB8AC3E}">
        <p14:creationId xmlns:p14="http://schemas.microsoft.com/office/powerpoint/2010/main" val="25712468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4375" y="304800"/>
            <a:ext cx="2619375"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6250" y="304800"/>
            <a:ext cx="76676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SBND/ProtoDUNE Cold Electronics Review, Oct 12-14, 2016</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89535A9-0ACA-4936-86D4-D908FF5EE8C7}" type="slidenum">
              <a:rPr lang="en-US"/>
              <a:pPr>
                <a:defRPr/>
              </a:pPr>
              <a:t>‹#›</a:t>
            </a:fld>
            <a:endParaRPr lang="en-US" dirty="0"/>
          </a:p>
        </p:txBody>
      </p:sp>
    </p:spTree>
    <p:extLst>
      <p:ext uri="{BB962C8B-B14F-4D97-AF65-F5344CB8AC3E}">
        <p14:creationId xmlns:p14="http://schemas.microsoft.com/office/powerpoint/2010/main" val="403345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50" y="304801"/>
            <a:ext cx="10477500" cy="1090613"/>
          </a:xfrm>
        </p:spPr>
        <p:txBody>
          <a:bodyPr/>
          <a:lstStyle/>
          <a:p>
            <a:r>
              <a:rPr lang="en-US" smtClean="0"/>
              <a:t>Click to edit Master title style</a:t>
            </a:r>
            <a:endParaRPr lang="en-US"/>
          </a:p>
        </p:txBody>
      </p:sp>
      <p:sp>
        <p:nvSpPr>
          <p:cNvPr id="3" name="Content Placeholder 2"/>
          <p:cNvSpPr>
            <a:spLocks noGrp="1"/>
          </p:cNvSpPr>
          <p:nvPr>
            <p:ph idx="1"/>
          </p:nvPr>
        </p:nvSpPr>
        <p:spPr>
          <a:xfrm>
            <a:off x="952500" y="1828800"/>
            <a:ext cx="9525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SBND/ProtoDUNE Cold Electronics Review, Oct 12-14, 2016</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8A5D444-A631-4F2D-8976-ED174D7944E1}" type="slidenum">
              <a:rPr lang="en-US"/>
              <a:pPr>
                <a:defRPr/>
              </a:pPr>
              <a:t>‹#›</a:t>
            </a:fld>
            <a:endParaRPr lang="en-US" dirty="0"/>
          </a:p>
        </p:txBody>
      </p:sp>
    </p:spTree>
    <p:extLst>
      <p:ext uri="{BB962C8B-B14F-4D97-AF65-F5344CB8AC3E}">
        <p14:creationId xmlns:p14="http://schemas.microsoft.com/office/powerpoint/2010/main" val="54899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3"/>
          </p:nvPr>
        </p:nvSpPr>
        <p:spPr bwMode="auto">
          <a:xfrm>
            <a:off x="2571750" y="6553200"/>
            <a:ext cx="6096000" cy="292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defRPr sz="1050" i="1">
                <a:latin typeface="Arial" pitchFamily="-65" charset="0"/>
                <a:ea typeface="ＭＳ Ｐゴシック" pitchFamily="-65" charset="-128"/>
                <a:cs typeface="ＭＳ Ｐゴシック" pitchFamily="-65" charset="-128"/>
              </a:defRPr>
            </a:lvl1pPr>
          </a:lstStyle>
          <a:p>
            <a:pPr>
              <a:defRPr/>
            </a:pPr>
            <a:r>
              <a:rPr lang="en-US" smtClean="0"/>
              <a:t>SBND/ProtoDUNE Cold Electronics Review, Oct 12-14, 2016</a:t>
            </a:r>
            <a:endParaRPr lang="en-US" dirty="0"/>
          </a:p>
        </p:txBody>
      </p:sp>
      <p:sp>
        <p:nvSpPr>
          <p:cNvPr id="7" name="Rectangle 6"/>
          <p:cNvSpPr txBox="1">
            <a:spLocks noChangeArrowheads="1"/>
          </p:cNvSpPr>
          <p:nvPr userDrawn="1"/>
        </p:nvSpPr>
        <p:spPr bwMode="auto">
          <a:xfrm>
            <a:off x="8686800" y="6553200"/>
            <a:ext cx="5715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050" i="1" kern="1200">
                <a:solidFill>
                  <a:srgbClr val="042B7F"/>
                </a:solidFill>
                <a:latin typeface="Arial" pitchFamily="-65" charset="0"/>
                <a:ea typeface="ＭＳ Ｐゴシック" pitchFamily="-65" charset="-128"/>
                <a:cs typeface="ＭＳ Ｐゴシック" pitchFamily="-65" charset="-128"/>
              </a:defRPr>
            </a:lvl1pPr>
            <a:lvl2pPr marL="457200" algn="l" rtl="0" fontAlgn="base">
              <a:spcBef>
                <a:spcPct val="0"/>
              </a:spcBef>
              <a:spcAft>
                <a:spcPct val="0"/>
              </a:spcAft>
              <a:defRPr sz="28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8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8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800" kern="1200">
                <a:solidFill>
                  <a:schemeClr val="tx1"/>
                </a:solidFill>
                <a:latin typeface="Arial" charset="0"/>
                <a:ea typeface="ＭＳ Ｐゴシック" pitchFamily="34" charset="-128"/>
                <a:cs typeface="+mn-cs"/>
              </a:defRPr>
            </a:lvl5pPr>
            <a:lvl6pPr marL="2286000" algn="l" defTabSz="914400" rtl="0" eaLnBrk="1" latinLnBrk="0" hangingPunct="1">
              <a:defRPr sz="2800" kern="1200">
                <a:solidFill>
                  <a:schemeClr val="tx1"/>
                </a:solidFill>
                <a:latin typeface="Arial" charset="0"/>
                <a:ea typeface="ＭＳ Ｐゴシック" pitchFamily="34" charset="-128"/>
                <a:cs typeface="+mn-cs"/>
              </a:defRPr>
            </a:lvl6pPr>
            <a:lvl7pPr marL="2743200" algn="l" defTabSz="914400" rtl="0" eaLnBrk="1" latinLnBrk="0" hangingPunct="1">
              <a:defRPr sz="2800" kern="1200">
                <a:solidFill>
                  <a:schemeClr val="tx1"/>
                </a:solidFill>
                <a:latin typeface="Arial" charset="0"/>
                <a:ea typeface="ＭＳ Ｐゴシック" pitchFamily="34" charset="-128"/>
                <a:cs typeface="+mn-cs"/>
              </a:defRPr>
            </a:lvl7pPr>
            <a:lvl8pPr marL="3200400" algn="l" defTabSz="914400" rtl="0" eaLnBrk="1" latinLnBrk="0" hangingPunct="1">
              <a:defRPr sz="2800" kern="1200">
                <a:solidFill>
                  <a:schemeClr val="tx1"/>
                </a:solidFill>
                <a:latin typeface="Arial" charset="0"/>
                <a:ea typeface="ＭＳ Ｐゴシック" pitchFamily="34" charset="-128"/>
                <a:cs typeface="+mn-cs"/>
              </a:defRPr>
            </a:lvl8pPr>
            <a:lvl9pPr marL="3657600" algn="l" defTabSz="914400" rtl="0" eaLnBrk="1" latinLnBrk="0" hangingPunct="1">
              <a:defRPr sz="2800" kern="1200">
                <a:solidFill>
                  <a:schemeClr val="tx1"/>
                </a:solidFill>
                <a:latin typeface="Arial" charset="0"/>
                <a:ea typeface="ＭＳ Ｐゴシック" pitchFamily="34" charset="-128"/>
                <a:cs typeface="+mn-cs"/>
              </a:defRPr>
            </a:lvl9pPr>
          </a:lstStyle>
          <a:p>
            <a:pPr>
              <a:defRPr/>
            </a:pPr>
            <a:fld id="{07CFDDC5-88EC-4880-863E-879D6CEA5EDD}" type="slidenum">
              <a:rPr lang="en-US" smtClean="0"/>
              <a:pPr>
                <a:defRPr/>
              </a:pPr>
              <a:t>‹#›</a:t>
            </a:fld>
            <a:endParaRPr lang="en-US" dirty="0"/>
          </a:p>
        </p:txBody>
      </p:sp>
    </p:spTree>
    <p:extLst>
      <p:ext uri="{BB962C8B-B14F-4D97-AF65-F5344CB8AC3E}">
        <p14:creationId xmlns:p14="http://schemas.microsoft.com/office/powerpoint/2010/main" val="32471716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2891" y="4406901"/>
            <a:ext cx="97155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02891" y="2906713"/>
            <a:ext cx="97155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SBND/ProtoDUNE Cold Electronics Review, Oct 12-14, 2016</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B319C69-4262-41A9-9FBD-948E87C56FAE}" type="slidenum">
              <a:rPr lang="en-US"/>
              <a:pPr>
                <a:defRPr/>
              </a:pPr>
              <a:t>‹#›</a:t>
            </a:fld>
            <a:endParaRPr lang="en-US" dirty="0"/>
          </a:p>
        </p:txBody>
      </p:sp>
    </p:spTree>
    <p:extLst>
      <p:ext uri="{BB962C8B-B14F-4D97-AF65-F5344CB8AC3E}">
        <p14:creationId xmlns:p14="http://schemas.microsoft.com/office/powerpoint/2010/main" val="23406858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1828800"/>
            <a:ext cx="46672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10250" y="1828800"/>
            <a:ext cx="46672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SBND/ProtoDUNE Cold Electronics Review, Oct 12-14, 2016</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2227D1D-7685-4222-8DD0-2EC7A04267B3}" type="slidenum">
              <a:rPr lang="en-US"/>
              <a:pPr>
                <a:defRPr/>
              </a:pPr>
              <a:t>‹#›</a:t>
            </a:fld>
            <a:endParaRPr lang="en-US" dirty="0"/>
          </a:p>
        </p:txBody>
      </p:sp>
    </p:spTree>
    <p:extLst>
      <p:ext uri="{BB962C8B-B14F-4D97-AF65-F5344CB8AC3E}">
        <p14:creationId xmlns:p14="http://schemas.microsoft.com/office/powerpoint/2010/main" val="1241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10287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71500" y="1535113"/>
            <a:ext cx="50502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174875"/>
            <a:ext cx="50502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806282" y="1535113"/>
            <a:ext cx="50522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282" y="2174875"/>
            <a:ext cx="50522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SBND/ProtoDUNE Cold Electronics Review, Oct 12-14, 2016</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114662D-BF73-44EE-86D1-B9941E84DE20}" type="slidenum">
              <a:rPr lang="en-US"/>
              <a:pPr>
                <a:defRPr/>
              </a:pPr>
              <a:t>‹#›</a:t>
            </a:fld>
            <a:endParaRPr lang="en-US" dirty="0"/>
          </a:p>
        </p:txBody>
      </p:sp>
    </p:spTree>
    <p:extLst>
      <p:ext uri="{BB962C8B-B14F-4D97-AF65-F5344CB8AC3E}">
        <p14:creationId xmlns:p14="http://schemas.microsoft.com/office/powerpoint/2010/main" val="1705452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SBND/ProtoDUNE Cold Electronics Review, Oct 12-14, 2016</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8797522-9016-4CA3-ABE4-5C71F3620F66}" type="slidenum">
              <a:rPr lang="en-US"/>
              <a:pPr>
                <a:defRPr/>
              </a:pPr>
              <a:t>‹#›</a:t>
            </a:fld>
            <a:endParaRPr lang="en-US" dirty="0"/>
          </a:p>
        </p:txBody>
      </p:sp>
    </p:spTree>
    <p:extLst>
      <p:ext uri="{BB962C8B-B14F-4D97-AF65-F5344CB8AC3E}">
        <p14:creationId xmlns:p14="http://schemas.microsoft.com/office/powerpoint/2010/main" val="2897888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273050"/>
            <a:ext cx="376039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468812" y="273051"/>
            <a:ext cx="63896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1501" y="1435101"/>
            <a:ext cx="37603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SBND/ProtoDUNE Cold Electronics Review, Oct 12-14, 2016</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CCE0343-67C3-41D3-8C69-F97C84D5DC53}" type="slidenum">
              <a:rPr lang="en-US"/>
              <a:pPr>
                <a:defRPr/>
              </a:pPr>
              <a:t>‹#›</a:t>
            </a:fld>
            <a:endParaRPr lang="en-US" dirty="0"/>
          </a:p>
        </p:txBody>
      </p:sp>
    </p:spTree>
    <p:extLst>
      <p:ext uri="{BB962C8B-B14F-4D97-AF65-F5344CB8AC3E}">
        <p14:creationId xmlns:p14="http://schemas.microsoft.com/office/powerpoint/2010/main" val="1191614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360" y="4800600"/>
            <a:ext cx="6858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240360" y="612775"/>
            <a:ext cx="6858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240360" y="5367338"/>
            <a:ext cx="6858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SBND/ProtoDUNE Cold Electronics Review, Oct 12-14, 2016</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6B655B-A2DE-4C8D-BF00-ACF6AC9BBBFC}" type="slidenum">
              <a:rPr lang="en-US"/>
              <a:pPr>
                <a:defRPr/>
              </a:pPr>
              <a:t>‹#›</a:t>
            </a:fld>
            <a:endParaRPr lang="en-US" dirty="0"/>
          </a:p>
        </p:txBody>
      </p:sp>
    </p:spTree>
    <p:extLst>
      <p:ext uri="{BB962C8B-B14F-4D97-AF65-F5344CB8AC3E}">
        <p14:creationId xmlns:p14="http://schemas.microsoft.com/office/powerpoint/2010/main" val="1387501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SBND/ProtoDUNE Cold Electronics Review, Oct 12-14, 2016</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80A1775-C6C2-426E-9267-427A71B65723}" type="slidenum">
              <a:rPr lang="en-US"/>
              <a:pPr>
                <a:defRPr/>
              </a:pPr>
              <a:t>‹#›</a:t>
            </a:fld>
            <a:endParaRPr lang="en-US" dirty="0"/>
          </a:p>
        </p:txBody>
      </p:sp>
    </p:spTree>
    <p:extLst>
      <p:ext uri="{BB962C8B-B14F-4D97-AF65-F5344CB8AC3E}">
        <p14:creationId xmlns:p14="http://schemas.microsoft.com/office/powerpoint/2010/main" val="888705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8" descr="REVBG_Slide4_Blue"/>
          <p:cNvPicPr>
            <a:picLocks noChangeAspect="1" noChangeArrowheads="1"/>
          </p:cNvPicPr>
          <p:nvPr/>
        </p:nvPicPr>
        <p:blipFill rotWithShape="1">
          <a:blip r:embed="rId13" cstate="email">
            <a:extLst>
              <a:ext uri="{28A0092B-C50C-407E-A947-70E740481C1C}">
                <a14:useLocalDpi xmlns:a14="http://schemas.microsoft.com/office/drawing/2010/main" val="0"/>
              </a:ext>
            </a:extLst>
          </a:blip>
          <a:srcRect t="17866" b="2133"/>
          <a:stretch/>
        </p:blipFill>
        <p:spPr bwMode="auto">
          <a:xfrm>
            <a:off x="0" y="0"/>
            <a:ext cx="1143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1"/>
          </p:nvPr>
        </p:nvSpPr>
        <p:spPr bwMode="auto">
          <a:xfrm>
            <a:off x="476250" y="990600"/>
            <a:ext cx="104775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2286000" y="6477000"/>
            <a:ext cx="1428750" cy="279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000" i="1">
                <a:solidFill>
                  <a:schemeClr val="accent1"/>
                </a:solidFill>
                <a:latin typeface="Arial" pitchFamily="-65" charset="0"/>
                <a:ea typeface="ＭＳ Ｐゴシック" pitchFamily="-65" charset="-128"/>
                <a:cs typeface="ＭＳ Ｐゴシック" pitchFamily="-65" charset="-128"/>
              </a:defRPr>
            </a:lvl1pPr>
          </a:lstStyle>
          <a:p>
            <a:pPr>
              <a:defRPr/>
            </a:pPr>
            <a:endParaRPr lang="en-US" dirty="0"/>
          </a:p>
        </p:txBody>
      </p:sp>
      <p:sp>
        <p:nvSpPr>
          <p:cNvPr id="1029" name="Rectangle 5"/>
          <p:cNvSpPr>
            <a:spLocks noGrp="1" noChangeArrowheads="1"/>
          </p:cNvSpPr>
          <p:nvPr>
            <p:ph type="ftr" sz="quarter" idx="3"/>
          </p:nvPr>
        </p:nvSpPr>
        <p:spPr bwMode="auto">
          <a:xfrm>
            <a:off x="3714750" y="6477000"/>
            <a:ext cx="4762500" cy="292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defRPr sz="1050" i="1">
                <a:latin typeface="Arial" pitchFamily="-65" charset="0"/>
                <a:ea typeface="ＭＳ Ｐゴシック" pitchFamily="-65" charset="-128"/>
                <a:cs typeface="ＭＳ Ｐゴシック" pitchFamily="-65" charset="-128"/>
              </a:defRPr>
            </a:lvl1pPr>
          </a:lstStyle>
          <a:p>
            <a:pPr>
              <a:defRPr/>
            </a:pPr>
            <a:r>
              <a:rPr lang="en-US" smtClean="0"/>
              <a:t>SBND/ProtoDUNE Cold Electronics Review, Oct 12-14, 2016</a:t>
            </a:r>
            <a:endParaRPr lang="en-US" dirty="0"/>
          </a:p>
        </p:txBody>
      </p:sp>
      <p:sp>
        <p:nvSpPr>
          <p:cNvPr id="1030" name="Rectangle 6"/>
          <p:cNvSpPr>
            <a:spLocks noGrp="1" noChangeArrowheads="1"/>
          </p:cNvSpPr>
          <p:nvPr>
            <p:ph type="sldNum" sz="quarter" idx="4"/>
          </p:nvPr>
        </p:nvSpPr>
        <p:spPr bwMode="auto">
          <a:xfrm>
            <a:off x="8572500" y="6477000"/>
            <a:ext cx="5715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050" i="1">
                <a:solidFill>
                  <a:srgbClr val="042B7F"/>
                </a:solidFill>
                <a:latin typeface="Arial" pitchFamily="-65" charset="0"/>
                <a:ea typeface="ＭＳ Ｐゴシック" pitchFamily="-65" charset="-128"/>
                <a:cs typeface="ＭＳ Ｐゴシック" pitchFamily="-65" charset="-128"/>
              </a:defRPr>
            </a:lvl1pPr>
          </a:lstStyle>
          <a:p>
            <a:pPr>
              <a:defRPr/>
            </a:pPr>
            <a:fld id="{07CFDDC5-88EC-4880-863E-879D6CEA5EDD}" type="slidenum">
              <a:rPr lang="en-US"/>
              <a:pPr>
                <a:defRPr/>
              </a:pPr>
              <a:t>‹#›</a:t>
            </a:fld>
            <a:endParaRPr lang="en-US" dirty="0"/>
          </a:p>
        </p:txBody>
      </p:sp>
      <p:sp>
        <p:nvSpPr>
          <p:cNvPr id="2055" name="Rectangle 2"/>
          <p:cNvSpPr>
            <a:spLocks noGrp="1" noChangeArrowheads="1"/>
          </p:cNvSpPr>
          <p:nvPr>
            <p:ph type="title"/>
          </p:nvPr>
        </p:nvSpPr>
        <p:spPr bwMode="auto">
          <a:xfrm>
            <a:off x="476250" y="304801"/>
            <a:ext cx="10477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iming>
    <p:tnLst>
      <p:par>
        <p:cTn id="1" dur="indefinite" restart="never" nodeType="tmRoot"/>
      </p:par>
    </p:tnLst>
  </p:timing>
  <p:hf hdr="0" dt="0"/>
  <p:txStyles>
    <p:titleStyle>
      <a:lvl1pPr algn="l" rtl="0" eaLnBrk="0" fontAlgn="base" hangingPunct="0">
        <a:lnSpc>
          <a:spcPct val="80000"/>
        </a:lnSpc>
        <a:spcBef>
          <a:spcPct val="0"/>
        </a:spcBef>
        <a:spcAft>
          <a:spcPct val="0"/>
        </a:spcAft>
        <a:defRPr sz="3200" b="1">
          <a:solidFill>
            <a:srgbClr val="042B7F"/>
          </a:solidFill>
          <a:latin typeface="+mj-lt"/>
          <a:ea typeface="+mj-ea"/>
          <a:cs typeface="Gill Sans MT" panose="020B0502020104020203" pitchFamily="34" charset="0"/>
        </a:defRPr>
      </a:lvl1pPr>
      <a:lvl2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pitchFamily="-65" charset="-128"/>
        </a:defRPr>
      </a:lvl2pPr>
      <a:lvl3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pitchFamily="-65" charset="-128"/>
        </a:defRPr>
      </a:lvl3pPr>
      <a:lvl4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pitchFamily="-65" charset="-128"/>
        </a:defRPr>
      </a:lvl4pPr>
      <a:lvl5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pitchFamily="-65" charset="-128"/>
        </a:defRPr>
      </a:lvl5pPr>
      <a:lvl6pPr marL="457200" algn="l" rtl="0" fontAlgn="base">
        <a:lnSpc>
          <a:spcPct val="80000"/>
        </a:lnSpc>
        <a:spcBef>
          <a:spcPct val="0"/>
        </a:spcBef>
        <a:spcAft>
          <a:spcPct val="0"/>
        </a:spcAft>
        <a:defRPr sz="3600" b="1">
          <a:solidFill>
            <a:srgbClr val="042B7F"/>
          </a:solidFill>
          <a:latin typeface="Arial" charset="0"/>
          <a:ea typeface="ＭＳ Ｐゴシック" pitchFamily="48" charset="-128"/>
        </a:defRPr>
      </a:lvl6pPr>
      <a:lvl7pPr marL="914400" algn="l" rtl="0" fontAlgn="base">
        <a:lnSpc>
          <a:spcPct val="80000"/>
        </a:lnSpc>
        <a:spcBef>
          <a:spcPct val="0"/>
        </a:spcBef>
        <a:spcAft>
          <a:spcPct val="0"/>
        </a:spcAft>
        <a:defRPr sz="3600" b="1">
          <a:solidFill>
            <a:srgbClr val="042B7F"/>
          </a:solidFill>
          <a:latin typeface="Arial" charset="0"/>
          <a:ea typeface="ＭＳ Ｐゴシック" pitchFamily="48" charset="-128"/>
        </a:defRPr>
      </a:lvl7pPr>
      <a:lvl8pPr marL="1371600" algn="l" rtl="0" fontAlgn="base">
        <a:lnSpc>
          <a:spcPct val="80000"/>
        </a:lnSpc>
        <a:spcBef>
          <a:spcPct val="0"/>
        </a:spcBef>
        <a:spcAft>
          <a:spcPct val="0"/>
        </a:spcAft>
        <a:defRPr sz="3600" b="1">
          <a:solidFill>
            <a:srgbClr val="042B7F"/>
          </a:solidFill>
          <a:latin typeface="Arial" charset="0"/>
          <a:ea typeface="ＭＳ Ｐゴシック" pitchFamily="48" charset="-128"/>
        </a:defRPr>
      </a:lvl8pPr>
      <a:lvl9pPr marL="1828800" algn="l" rtl="0" fontAlgn="base">
        <a:lnSpc>
          <a:spcPct val="80000"/>
        </a:lnSpc>
        <a:spcBef>
          <a:spcPct val="0"/>
        </a:spcBef>
        <a:spcAft>
          <a:spcPct val="0"/>
        </a:spcAft>
        <a:defRPr sz="3600" b="1">
          <a:solidFill>
            <a:srgbClr val="042B7F"/>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lr>
          <a:srgbClr val="042B7F"/>
        </a:buClr>
        <a:buSzPct val="110000"/>
        <a:buFont typeface="Wingdings" pitchFamily="2" charset="2"/>
        <a:buChar char="§"/>
        <a:defRPr sz="2000">
          <a:solidFill>
            <a:schemeClr val="tx1"/>
          </a:solidFill>
          <a:latin typeface="+mn-lt"/>
          <a:ea typeface="+mn-ea"/>
          <a:cs typeface="ＭＳ Ｐゴシック" pitchFamily="-65" charset="-128"/>
        </a:defRPr>
      </a:lvl1pPr>
      <a:lvl2pPr marL="742950" indent="-285750" algn="l" rtl="0" eaLnBrk="0" fontAlgn="base" hangingPunct="0">
        <a:spcBef>
          <a:spcPct val="20000"/>
        </a:spcBef>
        <a:spcAft>
          <a:spcPct val="0"/>
        </a:spcAft>
        <a:buClr>
          <a:srgbClr val="042B7F"/>
        </a:buClr>
        <a:buSzPct val="90000"/>
        <a:buFont typeface="Times" pitchFamily="18" charset="0"/>
        <a:buChar char="•"/>
        <a:defRPr sz="1800">
          <a:solidFill>
            <a:schemeClr val="tx1"/>
          </a:solidFill>
          <a:latin typeface="+mn-lt"/>
          <a:ea typeface="+mn-ea"/>
          <a:cs typeface="ＭＳ Ｐゴシック"/>
        </a:defRPr>
      </a:lvl2pPr>
      <a:lvl3pPr marL="1085850" indent="-228600" algn="l" rtl="0" eaLnBrk="0" fontAlgn="base" hangingPunct="0">
        <a:lnSpc>
          <a:spcPct val="80000"/>
        </a:lnSpc>
        <a:spcBef>
          <a:spcPct val="20000"/>
        </a:spcBef>
        <a:spcAft>
          <a:spcPct val="0"/>
        </a:spcAft>
        <a:buClr>
          <a:srgbClr val="042B7F"/>
        </a:buClr>
        <a:buSzPct val="90000"/>
        <a:buChar char="-"/>
        <a:defRPr sz="2000">
          <a:solidFill>
            <a:schemeClr val="tx1"/>
          </a:solidFill>
          <a:latin typeface="+mn-lt"/>
          <a:ea typeface="+mn-ea"/>
          <a:cs typeface="ＭＳ Ｐゴシック"/>
        </a:defRPr>
      </a:lvl3pPr>
      <a:lvl4pPr marL="1428750" indent="-228600" algn="l" rtl="0" eaLnBrk="0" fontAlgn="base" hangingPunct="0">
        <a:lnSpc>
          <a:spcPct val="80000"/>
        </a:lnSpc>
        <a:spcBef>
          <a:spcPct val="20000"/>
        </a:spcBef>
        <a:spcAft>
          <a:spcPct val="0"/>
        </a:spcAft>
        <a:buClr>
          <a:srgbClr val="042B7F"/>
        </a:buClr>
        <a:buSzPct val="90000"/>
        <a:buChar char="-"/>
        <a:defRPr sz="1800">
          <a:solidFill>
            <a:schemeClr val="tx1"/>
          </a:solidFill>
          <a:latin typeface="+mn-lt"/>
          <a:ea typeface="+mn-ea"/>
          <a:cs typeface="ＭＳ Ｐゴシック"/>
        </a:defRPr>
      </a:lvl4pPr>
      <a:lvl5pPr marL="1771650" indent="-228600" algn="l" rtl="0" eaLnBrk="0" fontAlgn="base" hangingPunct="0">
        <a:lnSpc>
          <a:spcPct val="80000"/>
        </a:lnSpc>
        <a:spcBef>
          <a:spcPct val="20000"/>
        </a:spcBef>
        <a:spcAft>
          <a:spcPct val="0"/>
        </a:spcAft>
        <a:buClr>
          <a:srgbClr val="042B7F"/>
        </a:buClr>
        <a:buSzPct val="90000"/>
        <a:buChar char="-"/>
        <a:defRPr sz="1800">
          <a:solidFill>
            <a:schemeClr val="tx1"/>
          </a:solidFill>
          <a:latin typeface="+mn-lt"/>
          <a:ea typeface="+mn-ea"/>
          <a:cs typeface="ＭＳ Ｐゴシック"/>
        </a:defRPr>
      </a:lvl5pPr>
      <a:lvl6pPr marL="2228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838200" y="1295400"/>
            <a:ext cx="8991600" cy="1676400"/>
          </a:xfrm>
        </p:spPr>
        <p:txBody>
          <a:bodyPr/>
          <a:lstStyle/>
          <a:p>
            <a:pPr algn="l" eaLnBrk="1" hangingPunct="1">
              <a:lnSpc>
                <a:spcPct val="100000"/>
              </a:lnSpc>
            </a:pPr>
            <a:r>
              <a:rPr lang="en-US" altLang="en-US" sz="3600" dirty="0" smtClean="0"/>
              <a:t>SBND / NP04 Cold Cables &amp; Feedthroughs </a:t>
            </a:r>
            <a:r>
              <a:rPr lang="en-US" altLang="en-US" sz="3600" dirty="0"/>
              <a:t>for the Cold Electronics </a:t>
            </a:r>
            <a:endParaRPr lang="en-US" altLang="en-US" sz="3600" dirty="0" smtClean="0"/>
          </a:p>
        </p:txBody>
      </p:sp>
      <p:sp>
        <p:nvSpPr>
          <p:cNvPr id="6147" name="Rectangle 3"/>
          <p:cNvSpPr>
            <a:spLocks noGrp="1" noChangeArrowheads="1"/>
          </p:cNvSpPr>
          <p:nvPr>
            <p:ph type="subTitle" idx="1"/>
          </p:nvPr>
        </p:nvSpPr>
        <p:spPr>
          <a:xfrm>
            <a:off x="914400" y="3200400"/>
            <a:ext cx="7715250" cy="990600"/>
          </a:xfrm>
        </p:spPr>
        <p:txBody>
          <a:bodyPr/>
          <a:lstStyle/>
          <a:p>
            <a:pPr algn="l" eaLnBrk="1" hangingPunct="1">
              <a:buFont typeface="Wingdings" pitchFamily="2" charset="2"/>
              <a:buNone/>
            </a:pPr>
            <a:r>
              <a:rPr lang="en-US" altLang="en-US" dirty="0" smtClean="0"/>
              <a:t>Bo Yu</a:t>
            </a:r>
          </a:p>
          <a:p>
            <a:pPr algn="l" eaLnBrk="1" hangingPunct="1">
              <a:buFont typeface="Wingdings" pitchFamily="2" charset="2"/>
              <a:buNone/>
            </a:pPr>
            <a:r>
              <a:rPr lang="en-US" altLang="en-US" dirty="0" smtClean="0"/>
              <a:t>Brookhaven National Lab</a:t>
            </a:r>
          </a:p>
          <a:p>
            <a:pPr algn="l" eaLnBrk="1" hangingPunct="1">
              <a:buFont typeface="Wingdings" pitchFamily="2" charset="2"/>
              <a:buNone/>
            </a:pPr>
            <a:r>
              <a:rPr lang="en-US" altLang="en-US" dirty="0" smtClean="0"/>
              <a:t>Oct. 13,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9397"/>
          <a:stretch/>
        </p:blipFill>
        <p:spPr bwMode="auto">
          <a:xfrm>
            <a:off x="2965922" y="1219200"/>
            <a:ext cx="5386387" cy="477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p:txBody>
          <a:bodyPr>
            <a:normAutofit/>
          </a:bodyPr>
          <a:lstStyle/>
          <a:p>
            <a:r>
              <a:rPr lang="en-US" dirty="0" smtClean="0"/>
              <a:t>SBND Signal Feedthrough Port</a:t>
            </a:r>
            <a:endParaRPr lang="en-US" dirty="0"/>
          </a:p>
        </p:txBody>
      </p:sp>
      <p:sp>
        <p:nvSpPr>
          <p:cNvPr id="5" name="TextBox 4"/>
          <p:cNvSpPr txBox="1"/>
          <p:nvPr/>
        </p:nvSpPr>
        <p:spPr>
          <a:xfrm>
            <a:off x="8394700" y="4267200"/>
            <a:ext cx="1511300" cy="307777"/>
          </a:xfrm>
          <a:prstGeom prst="rect">
            <a:avLst/>
          </a:prstGeom>
          <a:noFill/>
        </p:spPr>
        <p:txBody>
          <a:bodyPr wrap="square" rtlCol="0">
            <a:spAutoFit/>
          </a:bodyPr>
          <a:lstStyle/>
          <a:p>
            <a:r>
              <a:rPr lang="en-US" sz="1400" dirty="0" smtClean="0"/>
              <a:t>60cm insulation</a:t>
            </a:r>
            <a:endParaRPr lang="en-US" sz="1400" dirty="0"/>
          </a:p>
        </p:txBody>
      </p:sp>
      <p:sp>
        <p:nvSpPr>
          <p:cNvPr id="16" name="TextBox 15"/>
          <p:cNvSpPr txBox="1"/>
          <p:nvPr/>
        </p:nvSpPr>
        <p:spPr>
          <a:xfrm>
            <a:off x="8305800" y="3016031"/>
            <a:ext cx="2096730" cy="307777"/>
          </a:xfrm>
          <a:prstGeom prst="rect">
            <a:avLst/>
          </a:prstGeom>
          <a:noFill/>
        </p:spPr>
        <p:txBody>
          <a:bodyPr wrap="square" rtlCol="0">
            <a:spAutoFit/>
          </a:bodyPr>
          <a:lstStyle/>
          <a:p>
            <a:r>
              <a:rPr lang="en-US" sz="1400" dirty="0" smtClean="0"/>
              <a:t>10mm SS top plate</a:t>
            </a:r>
            <a:endParaRPr lang="en-US" sz="1400" dirty="0"/>
          </a:p>
        </p:txBody>
      </p:sp>
      <p:sp>
        <p:nvSpPr>
          <p:cNvPr id="17" name="TextBox 16"/>
          <p:cNvSpPr txBox="1"/>
          <p:nvPr/>
        </p:nvSpPr>
        <p:spPr>
          <a:xfrm>
            <a:off x="8382000" y="5683768"/>
            <a:ext cx="2096730" cy="307777"/>
          </a:xfrm>
          <a:prstGeom prst="rect">
            <a:avLst/>
          </a:prstGeom>
          <a:noFill/>
        </p:spPr>
        <p:txBody>
          <a:bodyPr wrap="square" rtlCol="0">
            <a:spAutoFit/>
          </a:bodyPr>
          <a:lstStyle/>
          <a:p>
            <a:r>
              <a:rPr lang="en-US" sz="1400" dirty="0" smtClean="0"/>
              <a:t>Ceiling membrane</a:t>
            </a:r>
            <a:endParaRPr lang="en-US" sz="1400" dirty="0"/>
          </a:p>
        </p:txBody>
      </p:sp>
      <p:sp>
        <p:nvSpPr>
          <p:cNvPr id="18" name="TextBox 17"/>
          <p:cNvSpPr txBox="1"/>
          <p:nvPr/>
        </p:nvSpPr>
        <p:spPr>
          <a:xfrm>
            <a:off x="2895600" y="2511623"/>
            <a:ext cx="1524000" cy="307777"/>
          </a:xfrm>
          <a:prstGeom prst="rect">
            <a:avLst/>
          </a:prstGeom>
          <a:noFill/>
        </p:spPr>
        <p:txBody>
          <a:bodyPr wrap="square" rtlCol="0">
            <a:spAutoFit/>
          </a:bodyPr>
          <a:lstStyle/>
          <a:p>
            <a:r>
              <a:rPr lang="en-US" sz="1400" dirty="0" smtClean="0"/>
              <a:t>Lower I-beams</a:t>
            </a:r>
            <a:endParaRPr lang="en-US" sz="1400" dirty="0"/>
          </a:p>
        </p:txBody>
      </p:sp>
      <p:sp>
        <p:nvSpPr>
          <p:cNvPr id="19" name="TextBox 18"/>
          <p:cNvSpPr txBox="1"/>
          <p:nvPr/>
        </p:nvSpPr>
        <p:spPr>
          <a:xfrm>
            <a:off x="3124200" y="5991545"/>
            <a:ext cx="1551669" cy="523220"/>
          </a:xfrm>
          <a:prstGeom prst="rect">
            <a:avLst/>
          </a:prstGeom>
          <a:noFill/>
        </p:spPr>
        <p:txBody>
          <a:bodyPr wrap="square" rtlCol="0">
            <a:spAutoFit/>
          </a:bodyPr>
          <a:lstStyle/>
          <a:p>
            <a:r>
              <a:rPr lang="en-US" sz="1400" dirty="0" smtClean="0"/>
              <a:t>Crossing tube (~1mm thick)</a:t>
            </a:r>
            <a:endParaRPr lang="en-US" sz="1400" dirty="0"/>
          </a:p>
        </p:txBody>
      </p:sp>
      <p:cxnSp>
        <p:nvCxnSpPr>
          <p:cNvPr id="12" name="Straight Arrow Connector 11"/>
          <p:cNvCxnSpPr/>
          <p:nvPr/>
        </p:nvCxnSpPr>
        <p:spPr>
          <a:xfrm flipV="1">
            <a:off x="4343400" y="5877104"/>
            <a:ext cx="528799" cy="2288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887827" y="2729643"/>
            <a:ext cx="2928963" cy="307777"/>
          </a:xfrm>
          <a:prstGeom prst="rect">
            <a:avLst/>
          </a:prstGeom>
          <a:noFill/>
        </p:spPr>
        <p:txBody>
          <a:bodyPr wrap="square" rtlCol="0">
            <a:spAutoFit/>
          </a:bodyPr>
          <a:lstStyle/>
          <a:p>
            <a:r>
              <a:rPr lang="en-US" sz="1400" dirty="0" smtClean="0"/>
              <a:t>CF flange (supplied with cryostat)</a:t>
            </a:r>
            <a:endParaRPr lang="en-US" sz="1400" dirty="0"/>
          </a:p>
        </p:txBody>
      </p:sp>
      <p:sp>
        <p:nvSpPr>
          <p:cNvPr id="24" name="TextBox 23"/>
          <p:cNvSpPr txBox="1"/>
          <p:nvPr/>
        </p:nvSpPr>
        <p:spPr>
          <a:xfrm>
            <a:off x="6899500" y="1524000"/>
            <a:ext cx="3503030" cy="523220"/>
          </a:xfrm>
          <a:prstGeom prst="rect">
            <a:avLst/>
          </a:prstGeom>
          <a:noFill/>
        </p:spPr>
        <p:txBody>
          <a:bodyPr wrap="square" rtlCol="0">
            <a:spAutoFit/>
          </a:bodyPr>
          <a:lstStyle/>
          <a:p>
            <a:r>
              <a:rPr lang="en-US" sz="1400" dirty="0" smtClean="0"/>
              <a:t>Signal flange and warm interface crate (supplied by </a:t>
            </a:r>
            <a:r>
              <a:rPr lang="en-US" sz="1400" dirty="0" err="1" smtClean="0"/>
              <a:t>protoDUNE</a:t>
            </a:r>
            <a:r>
              <a:rPr lang="en-US" sz="1400" dirty="0" smtClean="0"/>
              <a:t>)</a:t>
            </a:r>
            <a:endParaRPr lang="en-US" sz="1400" dirty="0"/>
          </a:p>
        </p:txBody>
      </p:sp>
      <p:sp>
        <p:nvSpPr>
          <p:cNvPr id="20" name="Footer Placeholder 19"/>
          <p:cNvSpPr>
            <a:spLocks noGrp="1"/>
          </p:cNvSpPr>
          <p:nvPr>
            <p:ph type="ftr" sz="quarter" idx="3"/>
          </p:nvPr>
        </p:nvSpPr>
        <p:spPr/>
        <p:txBody>
          <a:bodyPr/>
          <a:lstStyle/>
          <a:p>
            <a:pPr>
              <a:defRPr/>
            </a:pPr>
            <a:r>
              <a:rPr lang="en-US" smtClean="0"/>
              <a:t>SBND/ProtoDUNE Cold Electronics Review, Oct 12-14, 2016</a:t>
            </a:r>
            <a:endParaRPr lang="en-US" dirty="0"/>
          </a:p>
        </p:txBody>
      </p:sp>
      <p:cxnSp>
        <p:nvCxnSpPr>
          <p:cNvPr id="3" name="Straight Arrow Connector 2"/>
          <p:cNvCxnSpPr/>
          <p:nvPr/>
        </p:nvCxnSpPr>
        <p:spPr bwMode="auto">
          <a:xfrm flipH="1" flipV="1">
            <a:off x="6248400" y="2819400"/>
            <a:ext cx="639427" cy="6413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6887826" y="2314990"/>
            <a:ext cx="3932574" cy="307777"/>
          </a:xfrm>
          <a:prstGeom prst="rect">
            <a:avLst/>
          </a:prstGeom>
          <a:noFill/>
        </p:spPr>
        <p:txBody>
          <a:bodyPr wrap="square" rtlCol="0">
            <a:spAutoFit/>
          </a:bodyPr>
          <a:lstStyle/>
          <a:p>
            <a:r>
              <a:rPr lang="en-US" sz="1400" dirty="0" smtClean="0"/>
              <a:t>14” spool piece (supplied by </a:t>
            </a:r>
            <a:r>
              <a:rPr lang="en-US" sz="1400" dirty="0" err="1" smtClean="0"/>
              <a:t>ProtoDUNE</a:t>
            </a:r>
            <a:r>
              <a:rPr lang="en-US" sz="1400" dirty="0" smtClean="0"/>
              <a:t>)</a:t>
            </a:r>
            <a:endParaRPr lang="en-US" sz="1400" dirty="0"/>
          </a:p>
        </p:txBody>
      </p:sp>
      <p:cxnSp>
        <p:nvCxnSpPr>
          <p:cNvPr id="6" name="Straight Arrow Connector 5"/>
          <p:cNvCxnSpPr>
            <a:stCxn id="22" idx="1"/>
          </p:cNvCxnSpPr>
          <p:nvPr/>
        </p:nvCxnSpPr>
        <p:spPr bwMode="auto">
          <a:xfrm flipH="1" flipV="1">
            <a:off x="6248400" y="2468878"/>
            <a:ext cx="639426"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flipH="1">
            <a:off x="6019800" y="1828800"/>
            <a:ext cx="868026"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Connector 24"/>
          <p:cNvCxnSpPr/>
          <p:nvPr/>
        </p:nvCxnSpPr>
        <p:spPr bwMode="auto">
          <a:xfrm flipH="1">
            <a:off x="2057400" y="2133600"/>
            <a:ext cx="1600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Arrow Connector 26"/>
          <p:cNvCxnSpPr/>
          <p:nvPr/>
        </p:nvCxnSpPr>
        <p:spPr bwMode="auto">
          <a:xfrm>
            <a:off x="2667000" y="2133600"/>
            <a:ext cx="0" cy="3780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0" name="TextBox 29"/>
          <p:cNvSpPr txBox="1"/>
          <p:nvPr/>
        </p:nvSpPr>
        <p:spPr>
          <a:xfrm>
            <a:off x="652379" y="2585143"/>
            <a:ext cx="2209800" cy="1169551"/>
          </a:xfrm>
          <a:prstGeom prst="rect">
            <a:avLst/>
          </a:prstGeom>
          <a:noFill/>
        </p:spPr>
        <p:txBody>
          <a:bodyPr wrap="square" rtlCol="0">
            <a:spAutoFit/>
          </a:bodyPr>
          <a:lstStyle/>
          <a:p>
            <a:r>
              <a:rPr lang="en-US" sz="1400" dirty="0" smtClean="0"/>
              <a:t>Signal feedthrough flange must stay below the lower I-beams in order to get out of the TPC assembly building (DAB)</a:t>
            </a:r>
            <a:endParaRPr lang="en-US" sz="1400" dirty="0"/>
          </a:p>
        </p:txBody>
      </p:sp>
    </p:spTree>
    <p:extLst>
      <p:ext uri="{BB962C8B-B14F-4D97-AF65-F5344CB8AC3E}">
        <p14:creationId xmlns:p14="http://schemas.microsoft.com/office/powerpoint/2010/main" val="1499682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NP04 </a:t>
            </a:r>
            <a:r>
              <a:rPr lang="en-US" dirty="0"/>
              <a:t>Signal Feedthrough Port</a:t>
            </a:r>
          </a:p>
        </p:txBody>
      </p:sp>
      <p:sp>
        <p:nvSpPr>
          <p:cNvPr id="4" name="Footer Placeholder 3"/>
          <p:cNvSpPr>
            <a:spLocks noGrp="1"/>
          </p:cNvSpPr>
          <p:nvPr>
            <p:ph type="ftr" sz="quarter" idx="3"/>
          </p:nvPr>
        </p:nvSpPr>
        <p:spPr/>
        <p:txBody>
          <a:bodyPr/>
          <a:lstStyle/>
          <a:p>
            <a:pPr>
              <a:defRPr/>
            </a:pPr>
            <a:r>
              <a:rPr lang="en-US" smtClean="0"/>
              <a:t>SBND/ProtoDUNE Cold Electronics Review, Oct 12-14, 2016</a:t>
            </a:r>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6400" y="914400"/>
            <a:ext cx="4791075"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558465" y="5105400"/>
            <a:ext cx="1511300" cy="307777"/>
          </a:xfrm>
          <a:prstGeom prst="rect">
            <a:avLst/>
          </a:prstGeom>
          <a:noFill/>
        </p:spPr>
        <p:txBody>
          <a:bodyPr wrap="square" rtlCol="0">
            <a:spAutoFit/>
          </a:bodyPr>
          <a:lstStyle/>
          <a:p>
            <a:r>
              <a:rPr lang="en-US" sz="1400" dirty="0" smtClean="0"/>
              <a:t>60cm insulation</a:t>
            </a:r>
            <a:endParaRPr lang="en-US" sz="1400" dirty="0"/>
          </a:p>
        </p:txBody>
      </p:sp>
      <p:sp>
        <p:nvSpPr>
          <p:cNvPr id="7" name="TextBox 6"/>
          <p:cNvSpPr txBox="1"/>
          <p:nvPr/>
        </p:nvSpPr>
        <p:spPr>
          <a:xfrm>
            <a:off x="6553200" y="4343400"/>
            <a:ext cx="2096730" cy="307777"/>
          </a:xfrm>
          <a:prstGeom prst="rect">
            <a:avLst/>
          </a:prstGeom>
          <a:noFill/>
        </p:spPr>
        <p:txBody>
          <a:bodyPr wrap="square" rtlCol="0">
            <a:spAutoFit/>
          </a:bodyPr>
          <a:lstStyle/>
          <a:p>
            <a:r>
              <a:rPr lang="en-US" sz="1400" dirty="0" smtClean="0"/>
              <a:t>10mm SS top plate</a:t>
            </a:r>
            <a:endParaRPr lang="en-US" sz="1400" dirty="0"/>
          </a:p>
        </p:txBody>
      </p:sp>
      <p:sp>
        <p:nvSpPr>
          <p:cNvPr id="8" name="TextBox 7"/>
          <p:cNvSpPr txBox="1"/>
          <p:nvPr/>
        </p:nvSpPr>
        <p:spPr>
          <a:xfrm>
            <a:off x="4724400" y="6172200"/>
            <a:ext cx="2096730" cy="307777"/>
          </a:xfrm>
          <a:prstGeom prst="rect">
            <a:avLst/>
          </a:prstGeom>
          <a:noFill/>
        </p:spPr>
        <p:txBody>
          <a:bodyPr wrap="square" rtlCol="0">
            <a:spAutoFit/>
          </a:bodyPr>
          <a:lstStyle/>
          <a:p>
            <a:r>
              <a:rPr lang="en-US" sz="1400" dirty="0" smtClean="0"/>
              <a:t>Ceiling membrane</a:t>
            </a:r>
            <a:endParaRPr lang="en-US" sz="1400" dirty="0"/>
          </a:p>
        </p:txBody>
      </p:sp>
      <p:sp>
        <p:nvSpPr>
          <p:cNvPr id="9" name="TextBox 8"/>
          <p:cNvSpPr txBox="1"/>
          <p:nvPr/>
        </p:nvSpPr>
        <p:spPr>
          <a:xfrm>
            <a:off x="1676400" y="3340100"/>
            <a:ext cx="2928963" cy="523220"/>
          </a:xfrm>
          <a:prstGeom prst="rect">
            <a:avLst/>
          </a:prstGeom>
          <a:noFill/>
        </p:spPr>
        <p:txBody>
          <a:bodyPr wrap="square" rtlCol="0">
            <a:spAutoFit/>
          </a:bodyPr>
          <a:lstStyle/>
          <a:p>
            <a:r>
              <a:rPr lang="en-US" sz="1400" dirty="0" smtClean="0"/>
              <a:t>DN250 CF flange </a:t>
            </a:r>
            <a:br>
              <a:rPr lang="en-US" sz="1400" dirty="0" smtClean="0"/>
            </a:br>
            <a:r>
              <a:rPr lang="en-US" sz="1400" dirty="0" smtClean="0"/>
              <a:t>(supplied with cryostat)</a:t>
            </a:r>
            <a:endParaRPr lang="en-US" sz="1400" dirty="0"/>
          </a:p>
        </p:txBody>
      </p:sp>
      <p:sp>
        <p:nvSpPr>
          <p:cNvPr id="10" name="TextBox 9"/>
          <p:cNvSpPr txBox="1"/>
          <p:nvPr/>
        </p:nvSpPr>
        <p:spPr>
          <a:xfrm>
            <a:off x="5069615" y="990600"/>
            <a:ext cx="3503030" cy="523220"/>
          </a:xfrm>
          <a:prstGeom prst="rect">
            <a:avLst/>
          </a:prstGeom>
          <a:noFill/>
        </p:spPr>
        <p:txBody>
          <a:bodyPr wrap="square" rtlCol="0">
            <a:spAutoFit/>
          </a:bodyPr>
          <a:lstStyle/>
          <a:p>
            <a:r>
              <a:rPr lang="en-US" sz="1400" dirty="0" smtClean="0"/>
              <a:t>Signal flange and warm interface crate (supplied by CE)</a:t>
            </a:r>
            <a:endParaRPr lang="en-US" sz="1400" dirty="0"/>
          </a:p>
        </p:txBody>
      </p:sp>
      <p:sp>
        <p:nvSpPr>
          <p:cNvPr id="11" name="TextBox 10"/>
          <p:cNvSpPr txBox="1"/>
          <p:nvPr/>
        </p:nvSpPr>
        <p:spPr>
          <a:xfrm>
            <a:off x="5486400" y="3352800"/>
            <a:ext cx="2133600" cy="307777"/>
          </a:xfrm>
          <a:prstGeom prst="rect">
            <a:avLst/>
          </a:prstGeom>
          <a:noFill/>
        </p:spPr>
        <p:txBody>
          <a:bodyPr wrap="square" rtlCol="0">
            <a:spAutoFit/>
          </a:bodyPr>
          <a:lstStyle/>
          <a:p>
            <a:r>
              <a:rPr lang="en-US" sz="1400" dirty="0" smtClean="0"/>
              <a:t>Cryostat warm structure</a:t>
            </a:r>
            <a:endParaRPr lang="en-US" sz="1400" dirty="0"/>
          </a:p>
        </p:txBody>
      </p:sp>
      <p:cxnSp>
        <p:nvCxnSpPr>
          <p:cNvPr id="12" name="Straight Arrow Connector 11"/>
          <p:cNvCxnSpPr/>
          <p:nvPr/>
        </p:nvCxnSpPr>
        <p:spPr bwMode="auto">
          <a:xfrm flipV="1">
            <a:off x="3276600" y="3429000"/>
            <a:ext cx="457200" cy="776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TextBox 14"/>
          <p:cNvSpPr txBox="1"/>
          <p:nvPr/>
        </p:nvSpPr>
        <p:spPr>
          <a:xfrm>
            <a:off x="2059570" y="1752600"/>
            <a:ext cx="1674230" cy="523220"/>
          </a:xfrm>
          <a:prstGeom prst="rect">
            <a:avLst/>
          </a:prstGeom>
          <a:noFill/>
        </p:spPr>
        <p:txBody>
          <a:bodyPr wrap="square" rtlCol="0">
            <a:spAutoFit/>
          </a:bodyPr>
          <a:lstStyle/>
          <a:p>
            <a:pPr algn="r"/>
            <a:r>
              <a:rPr lang="en-US" sz="1400" dirty="0" smtClean="0"/>
              <a:t>Tee </a:t>
            </a:r>
            <a:br>
              <a:rPr lang="en-US" sz="1400" dirty="0" smtClean="0"/>
            </a:br>
            <a:r>
              <a:rPr lang="en-US" sz="1400" dirty="0" smtClean="0"/>
              <a:t>(supplied by CE)</a:t>
            </a:r>
            <a:endParaRPr lang="en-US" sz="1400" dirty="0"/>
          </a:p>
        </p:txBody>
      </p:sp>
      <p:sp>
        <p:nvSpPr>
          <p:cNvPr id="16" name="TextBox 15"/>
          <p:cNvSpPr txBox="1"/>
          <p:nvPr/>
        </p:nvSpPr>
        <p:spPr>
          <a:xfrm>
            <a:off x="2034170" y="914400"/>
            <a:ext cx="1674230" cy="523220"/>
          </a:xfrm>
          <a:prstGeom prst="rect">
            <a:avLst/>
          </a:prstGeom>
          <a:noFill/>
        </p:spPr>
        <p:txBody>
          <a:bodyPr wrap="square" rtlCol="0">
            <a:spAutoFit/>
          </a:bodyPr>
          <a:lstStyle/>
          <a:p>
            <a:pPr algn="r"/>
            <a:r>
              <a:rPr lang="en-US" sz="1400" dirty="0" smtClean="0"/>
              <a:t>PD cable feedthrough</a:t>
            </a:r>
            <a:endParaRPr lang="en-US" sz="1400" dirty="0"/>
          </a:p>
        </p:txBody>
      </p:sp>
      <p:sp>
        <p:nvSpPr>
          <p:cNvPr id="3" name="TextBox 2"/>
          <p:cNvSpPr txBox="1"/>
          <p:nvPr/>
        </p:nvSpPr>
        <p:spPr>
          <a:xfrm>
            <a:off x="7176731" y="1675655"/>
            <a:ext cx="4012730" cy="1477328"/>
          </a:xfrm>
          <a:prstGeom prst="rect">
            <a:avLst/>
          </a:prstGeom>
          <a:noFill/>
        </p:spPr>
        <p:txBody>
          <a:bodyPr wrap="square" rtlCol="0">
            <a:spAutoFit/>
          </a:bodyPr>
          <a:lstStyle/>
          <a:p>
            <a:r>
              <a:rPr lang="en-US" sz="1800" dirty="0" smtClean="0"/>
              <a:t>Both CE and PD cables pass through the same port.  In the DUNE FD, we have twice as many cables. So a 4 way cross will be used: two CE flanges and one PD flange.</a:t>
            </a:r>
            <a:endParaRPr lang="en-US" sz="1800" dirty="0"/>
          </a:p>
        </p:txBody>
      </p:sp>
    </p:spTree>
    <p:extLst>
      <p:ext uri="{BB962C8B-B14F-4D97-AF65-F5344CB8AC3E}">
        <p14:creationId xmlns:p14="http://schemas.microsoft.com/office/powerpoint/2010/main" val="2855050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9184" y="1342948"/>
            <a:ext cx="10186987" cy="449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US" sz="2800" dirty="0" smtClean="0"/>
              <a:t>Exploded View of the Flange and Warm Interface Boards</a:t>
            </a:r>
            <a:endParaRPr lang="en-US" sz="2800" dirty="0"/>
          </a:p>
        </p:txBody>
      </p:sp>
      <p:sp>
        <p:nvSpPr>
          <p:cNvPr id="3" name="TextBox 2"/>
          <p:cNvSpPr txBox="1"/>
          <p:nvPr/>
        </p:nvSpPr>
        <p:spPr>
          <a:xfrm>
            <a:off x="689184" y="1974961"/>
            <a:ext cx="1537248" cy="523220"/>
          </a:xfrm>
          <a:prstGeom prst="rect">
            <a:avLst/>
          </a:prstGeom>
          <a:solidFill>
            <a:schemeClr val="bg1">
              <a:alpha val="50000"/>
            </a:schemeClr>
          </a:solidFill>
        </p:spPr>
        <p:txBody>
          <a:bodyPr wrap="square" rtlCol="0">
            <a:spAutoFit/>
          </a:bodyPr>
          <a:lstStyle/>
          <a:p>
            <a:r>
              <a:rPr lang="en-US" sz="1400" dirty="0" smtClean="0"/>
              <a:t>Cable strain </a:t>
            </a:r>
            <a:br>
              <a:rPr lang="en-US" sz="1400" dirty="0" smtClean="0"/>
            </a:br>
            <a:r>
              <a:rPr lang="en-US" sz="1400" dirty="0" smtClean="0"/>
              <a:t>relief bars</a:t>
            </a:r>
            <a:endParaRPr lang="en-US" sz="1400" dirty="0"/>
          </a:p>
        </p:txBody>
      </p:sp>
      <p:sp>
        <p:nvSpPr>
          <p:cNvPr id="11" name="TextBox 10"/>
          <p:cNvSpPr txBox="1"/>
          <p:nvPr/>
        </p:nvSpPr>
        <p:spPr>
          <a:xfrm>
            <a:off x="2237658" y="1283321"/>
            <a:ext cx="1487835" cy="523220"/>
          </a:xfrm>
          <a:prstGeom prst="rect">
            <a:avLst/>
          </a:prstGeom>
          <a:solidFill>
            <a:schemeClr val="bg1">
              <a:alpha val="50000"/>
            </a:schemeClr>
          </a:solidFill>
        </p:spPr>
        <p:txBody>
          <a:bodyPr wrap="square" rtlCol="0">
            <a:spAutoFit/>
          </a:bodyPr>
          <a:lstStyle/>
          <a:p>
            <a:r>
              <a:rPr lang="en-US" sz="1400" dirty="0" smtClean="0"/>
              <a:t>Compression Plate</a:t>
            </a:r>
            <a:endParaRPr lang="en-US" sz="1400" dirty="0"/>
          </a:p>
        </p:txBody>
      </p:sp>
      <p:cxnSp>
        <p:nvCxnSpPr>
          <p:cNvPr id="5" name="Straight Arrow Connector 4"/>
          <p:cNvCxnSpPr>
            <a:stCxn id="11" idx="2"/>
          </p:cNvCxnSpPr>
          <p:nvPr/>
        </p:nvCxnSpPr>
        <p:spPr>
          <a:xfrm>
            <a:off x="2981575" y="1806541"/>
            <a:ext cx="154155" cy="9005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141532" y="5069168"/>
            <a:ext cx="1506668" cy="523220"/>
          </a:xfrm>
          <a:prstGeom prst="rect">
            <a:avLst/>
          </a:prstGeom>
          <a:solidFill>
            <a:schemeClr val="bg1">
              <a:alpha val="50000"/>
            </a:schemeClr>
          </a:solidFill>
        </p:spPr>
        <p:txBody>
          <a:bodyPr wrap="square" rtlCol="0">
            <a:spAutoFit/>
          </a:bodyPr>
          <a:lstStyle/>
          <a:p>
            <a:r>
              <a:rPr lang="en-US" sz="1400" dirty="0" smtClean="0"/>
              <a:t>Flange PCB</a:t>
            </a:r>
          </a:p>
          <a:p>
            <a:r>
              <a:rPr lang="en-US" sz="1400" dirty="0" smtClean="0"/>
              <a:t>(DUNE version)</a:t>
            </a:r>
            <a:endParaRPr lang="en-US" sz="1400" dirty="0"/>
          </a:p>
        </p:txBody>
      </p:sp>
      <p:cxnSp>
        <p:nvCxnSpPr>
          <p:cNvPr id="9" name="Straight Arrow Connector 8"/>
          <p:cNvCxnSpPr>
            <a:stCxn id="14" idx="0"/>
          </p:cNvCxnSpPr>
          <p:nvPr/>
        </p:nvCxnSpPr>
        <p:spPr>
          <a:xfrm flipV="1">
            <a:off x="3894866" y="4247384"/>
            <a:ext cx="252807" cy="82178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477341" y="977641"/>
            <a:ext cx="1487835" cy="523220"/>
          </a:xfrm>
          <a:prstGeom prst="rect">
            <a:avLst/>
          </a:prstGeom>
          <a:solidFill>
            <a:schemeClr val="bg1">
              <a:alpha val="50000"/>
            </a:schemeClr>
          </a:solidFill>
        </p:spPr>
        <p:txBody>
          <a:bodyPr wrap="square" rtlCol="0">
            <a:spAutoFit/>
          </a:bodyPr>
          <a:lstStyle/>
          <a:p>
            <a:r>
              <a:rPr lang="en-US" sz="1400" dirty="0" smtClean="0"/>
              <a:t>8x SHV Connectors</a:t>
            </a:r>
            <a:endParaRPr lang="en-US" sz="1400" dirty="0"/>
          </a:p>
        </p:txBody>
      </p:sp>
      <p:cxnSp>
        <p:nvCxnSpPr>
          <p:cNvPr id="13" name="Straight Arrow Connector 12"/>
          <p:cNvCxnSpPr>
            <a:stCxn id="17" idx="2"/>
          </p:cNvCxnSpPr>
          <p:nvPr/>
        </p:nvCxnSpPr>
        <p:spPr>
          <a:xfrm>
            <a:off x="4221259" y="1500861"/>
            <a:ext cx="655541" cy="48033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608163" y="5979473"/>
            <a:ext cx="1544591" cy="307777"/>
          </a:xfrm>
          <a:prstGeom prst="rect">
            <a:avLst/>
          </a:prstGeom>
          <a:solidFill>
            <a:schemeClr val="bg1">
              <a:alpha val="50000"/>
            </a:schemeClr>
          </a:solidFill>
        </p:spPr>
        <p:txBody>
          <a:bodyPr wrap="square" rtlCol="0">
            <a:spAutoFit/>
          </a:bodyPr>
          <a:lstStyle/>
          <a:p>
            <a:r>
              <a:rPr lang="en-US" sz="1400" dirty="0" smtClean="0"/>
              <a:t>Indium wire seal</a:t>
            </a:r>
            <a:endParaRPr lang="en-US" sz="1400" dirty="0"/>
          </a:p>
        </p:txBody>
      </p:sp>
      <p:cxnSp>
        <p:nvCxnSpPr>
          <p:cNvPr id="16" name="Straight Arrow Connector 15"/>
          <p:cNvCxnSpPr/>
          <p:nvPr/>
        </p:nvCxnSpPr>
        <p:spPr>
          <a:xfrm flipH="1" flipV="1">
            <a:off x="5334001" y="4715177"/>
            <a:ext cx="152399" cy="125757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977241" y="977641"/>
            <a:ext cx="1816554" cy="523220"/>
          </a:xfrm>
          <a:prstGeom prst="rect">
            <a:avLst/>
          </a:prstGeom>
          <a:solidFill>
            <a:schemeClr val="bg1">
              <a:alpha val="50000"/>
            </a:schemeClr>
          </a:solidFill>
        </p:spPr>
        <p:txBody>
          <a:bodyPr wrap="square" rtlCol="0">
            <a:spAutoFit/>
          </a:bodyPr>
          <a:lstStyle/>
          <a:p>
            <a:r>
              <a:rPr lang="en-US" sz="1400" dirty="0" smtClean="0"/>
              <a:t>Power &amp; Timing Backplane (PTB)</a:t>
            </a:r>
            <a:endParaRPr lang="en-US" sz="1400" dirty="0"/>
          </a:p>
        </p:txBody>
      </p:sp>
      <p:cxnSp>
        <p:nvCxnSpPr>
          <p:cNvPr id="19" name="Straight Arrow Connector 18"/>
          <p:cNvCxnSpPr/>
          <p:nvPr/>
        </p:nvCxnSpPr>
        <p:spPr>
          <a:xfrm flipH="1">
            <a:off x="5782678" y="1632840"/>
            <a:ext cx="370076" cy="77949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924800" y="4823177"/>
            <a:ext cx="1524000" cy="523220"/>
          </a:xfrm>
          <a:prstGeom prst="rect">
            <a:avLst/>
          </a:prstGeom>
          <a:solidFill>
            <a:schemeClr val="bg1">
              <a:alpha val="50000"/>
            </a:schemeClr>
          </a:solidFill>
        </p:spPr>
        <p:txBody>
          <a:bodyPr wrap="square" rtlCol="0">
            <a:spAutoFit/>
          </a:bodyPr>
          <a:lstStyle/>
          <a:p>
            <a:r>
              <a:rPr lang="en-US" sz="1400" dirty="0" smtClean="0"/>
              <a:t>Power &amp; Timing Card (PTC)</a:t>
            </a:r>
            <a:endParaRPr lang="en-US" sz="1400" dirty="0"/>
          </a:p>
        </p:txBody>
      </p:sp>
      <p:sp>
        <p:nvSpPr>
          <p:cNvPr id="27" name="TextBox 26"/>
          <p:cNvSpPr txBox="1"/>
          <p:nvPr/>
        </p:nvSpPr>
        <p:spPr>
          <a:xfrm>
            <a:off x="7620000" y="2043000"/>
            <a:ext cx="2590800" cy="738664"/>
          </a:xfrm>
          <a:prstGeom prst="rect">
            <a:avLst/>
          </a:prstGeom>
          <a:solidFill>
            <a:schemeClr val="bg1">
              <a:alpha val="50000"/>
            </a:schemeClr>
          </a:solidFill>
        </p:spPr>
        <p:txBody>
          <a:bodyPr wrap="square" rtlCol="0">
            <a:spAutoFit/>
          </a:bodyPr>
          <a:lstStyle/>
          <a:p>
            <a:r>
              <a:rPr lang="en-US" sz="1400" dirty="0" smtClean="0"/>
              <a:t>Warm Interface Boards (WIB), 5x for </a:t>
            </a:r>
            <a:r>
              <a:rPr lang="en-US" sz="1400" dirty="0" err="1" smtClean="0"/>
              <a:t>ProtoDUNE</a:t>
            </a:r>
            <a:r>
              <a:rPr lang="en-US" sz="1400" dirty="0" smtClean="0"/>
              <a:t>,</a:t>
            </a:r>
          </a:p>
          <a:p>
            <a:r>
              <a:rPr lang="en-US" sz="1400" dirty="0" smtClean="0"/>
              <a:t>6x for SBND</a:t>
            </a:r>
            <a:endParaRPr lang="en-US" sz="1400" dirty="0"/>
          </a:p>
        </p:txBody>
      </p:sp>
      <p:sp>
        <p:nvSpPr>
          <p:cNvPr id="15" name="Footer Placeholder 14"/>
          <p:cNvSpPr>
            <a:spLocks noGrp="1"/>
          </p:cNvSpPr>
          <p:nvPr>
            <p:ph type="ftr" sz="quarter" idx="3"/>
          </p:nvPr>
        </p:nvSpPr>
        <p:spPr/>
        <p:txBody>
          <a:bodyPr/>
          <a:lstStyle/>
          <a:p>
            <a:pPr>
              <a:defRPr/>
            </a:pPr>
            <a:r>
              <a:rPr lang="en-US" smtClean="0"/>
              <a:t>SBND/ProtoDUNE Cold Electronics Review, Oct 12-14, 2016</a:t>
            </a:r>
            <a:endParaRPr lang="en-US" dirty="0"/>
          </a:p>
        </p:txBody>
      </p:sp>
      <p:sp>
        <p:nvSpPr>
          <p:cNvPr id="25" name="TextBox 24"/>
          <p:cNvSpPr txBox="1"/>
          <p:nvPr/>
        </p:nvSpPr>
        <p:spPr>
          <a:xfrm>
            <a:off x="4945731" y="2707105"/>
            <a:ext cx="1295400" cy="307777"/>
          </a:xfrm>
          <a:prstGeom prst="rect">
            <a:avLst/>
          </a:prstGeom>
          <a:solidFill>
            <a:schemeClr val="bg1">
              <a:alpha val="50000"/>
            </a:schemeClr>
          </a:solidFill>
        </p:spPr>
        <p:txBody>
          <a:bodyPr wrap="square" rtlCol="0">
            <a:spAutoFit/>
          </a:bodyPr>
          <a:lstStyle/>
          <a:p>
            <a:r>
              <a:rPr lang="en-US" sz="1400" dirty="0" smtClean="0"/>
              <a:t>14” CF flange</a:t>
            </a:r>
            <a:endParaRPr lang="en-US" sz="1400" dirty="0"/>
          </a:p>
        </p:txBody>
      </p:sp>
      <p:sp>
        <p:nvSpPr>
          <p:cNvPr id="30" name="TextBox 29"/>
          <p:cNvSpPr txBox="1"/>
          <p:nvPr/>
        </p:nvSpPr>
        <p:spPr>
          <a:xfrm>
            <a:off x="3596258" y="5533251"/>
            <a:ext cx="1340664" cy="307777"/>
          </a:xfrm>
          <a:prstGeom prst="rect">
            <a:avLst/>
          </a:prstGeom>
          <a:solidFill>
            <a:schemeClr val="bg1">
              <a:alpha val="50000"/>
            </a:schemeClr>
          </a:solidFill>
        </p:spPr>
        <p:txBody>
          <a:bodyPr wrap="square" rtlCol="0">
            <a:spAutoFit/>
          </a:bodyPr>
          <a:lstStyle/>
          <a:p>
            <a:r>
              <a:rPr lang="en-US" sz="1400" dirty="0" smtClean="0"/>
              <a:t>Purging Port</a:t>
            </a:r>
            <a:endParaRPr lang="en-US" sz="1400" dirty="0"/>
          </a:p>
        </p:txBody>
      </p:sp>
      <p:cxnSp>
        <p:nvCxnSpPr>
          <p:cNvPr id="31" name="Straight Arrow Connector 30"/>
          <p:cNvCxnSpPr/>
          <p:nvPr/>
        </p:nvCxnSpPr>
        <p:spPr>
          <a:xfrm flipV="1">
            <a:off x="4724400" y="5084787"/>
            <a:ext cx="340357" cy="4582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6171803" y="3578286"/>
            <a:ext cx="1621991" cy="523220"/>
          </a:xfrm>
          <a:prstGeom prst="rect">
            <a:avLst/>
          </a:prstGeom>
          <a:solidFill>
            <a:schemeClr val="bg1">
              <a:alpha val="50000"/>
            </a:schemeClr>
          </a:solidFill>
        </p:spPr>
        <p:txBody>
          <a:bodyPr wrap="square" rtlCol="0">
            <a:spAutoFit/>
          </a:bodyPr>
          <a:lstStyle/>
          <a:p>
            <a:r>
              <a:rPr lang="en-US" sz="1400" dirty="0" smtClean="0"/>
              <a:t>Warm electronics Crate</a:t>
            </a:r>
            <a:endParaRPr lang="en-US" sz="1400" dirty="0"/>
          </a:p>
        </p:txBody>
      </p:sp>
    </p:spTree>
    <p:extLst>
      <p:ext uri="{BB962C8B-B14F-4D97-AF65-F5344CB8AC3E}">
        <p14:creationId xmlns:p14="http://schemas.microsoft.com/office/powerpoint/2010/main" val="3291199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Layout of the Flange PCB</a:t>
            </a: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399" y="838200"/>
            <a:ext cx="11086375" cy="4170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86200" y="5159571"/>
            <a:ext cx="2969009" cy="1201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204033" y="5159571"/>
            <a:ext cx="2173204" cy="400110"/>
          </a:xfrm>
          <a:prstGeom prst="rect">
            <a:avLst/>
          </a:prstGeom>
          <a:noFill/>
        </p:spPr>
        <p:txBody>
          <a:bodyPr wrap="square" rtlCol="0">
            <a:spAutoFit/>
          </a:bodyPr>
          <a:lstStyle/>
          <a:p>
            <a:r>
              <a:rPr lang="en-US" sz="2000" dirty="0" smtClean="0"/>
              <a:t>Argon Side</a:t>
            </a:r>
            <a:endParaRPr lang="en-US" sz="2000" dirty="0"/>
          </a:p>
        </p:txBody>
      </p:sp>
      <p:sp>
        <p:nvSpPr>
          <p:cNvPr id="11" name="TextBox 10"/>
          <p:cNvSpPr txBox="1"/>
          <p:nvPr/>
        </p:nvSpPr>
        <p:spPr>
          <a:xfrm>
            <a:off x="1526507" y="5159571"/>
            <a:ext cx="2173204" cy="400110"/>
          </a:xfrm>
          <a:prstGeom prst="rect">
            <a:avLst/>
          </a:prstGeom>
          <a:noFill/>
        </p:spPr>
        <p:txBody>
          <a:bodyPr wrap="square" rtlCol="0">
            <a:spAutoFit/>
          </a:bodyPr>
          <a:lstStyle/>
          <a:p>
            <a:r>
              <a:rPr lang="en-US" sz="2000" dirty="0" smtClean="0"/>
              <a:t>Air Side</a:t>
            </a:r>
            <a:endParaRPr lang="en-US" sz="2000" dirty="0"/>
          </a:p>
        </p:txBody>
      </p:sp>
      <p:sp>
        <p:nvSpPr>
          <p:cNvPr id="9" name="Footer Placeholder 8"/>
          <p:cNvSpPr>
            <a:spLocks noGrp="1"/>
          </p:cNvSpPr>
          <p:nvPr>
            <p:ph type="ftr" sz="quarter" idx="3"/>
          </p:nvPr>
        </p:nvSpPr>
        <p:spPr/>
        <p:txBody>
          <a:bodyPr/>
          <a:lstStyle/>
          <a:p>
            <a:pPr>
              <a:defRPr/>
            </a:pPr>
            <a:r>
              <a:rPr lang="en-US" smtClean="0"/>
              <a:t>SBND/ProtoDUNE Cold Electronics Review, Oct 12-14, 2016</a:t>
            </a:r>
            <a:endParaRPr lang="en-US" dirty="0"/>
          </a:p>
        </p:txBody>
      </p:sp>
    </p:spTree>
    <p:extLst>
      <p:ext uri="{BB962C8B-B14F-4D97-AF65-F5344CB8AC3E}">
        <p14:creationId xmlns:p14="http://schemas.microsoft.com/office/powerpoint/2010/main" val="4090958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Deflection Under Pressure</a:t>
            </a:r>
            <a:endParaRPr lang="en-US" dirty="0"/>
          </a:p>
        </p:txBody>
      </p:sp>
      <p:sp>
        <p:nvSpPr>
          <p:cNvPr id="9" name="Footer Placeholder 8"/>
          <p:cNvSpPr>
            <a:spLocks noGrp="1"/>
          </p:cNvSpPr>
          <p:nvPr>
            <p:ph type="ftr" sz="quarter" idx="3"/>
          </p:nvPr>
        </p:nvSpPr>
        <p:spPr/>
        <p:txBody>
          <a:bodyPr/>
          <a:lstStyle/>
          <a:p>
            <a:pPr>
              <a:defRPr/>
            </a:pPr>
            <a:r>
              <a:rPr lang="en-US" smtClean="0"/>
              <a:t>SBND/ProtoDUNE Cold Electronics Review, Oct 12-14, 2016</a:t>
            </a:r>
            <a:endParaRPr lang="en-US" dirty="0"/>
          </a:p>
        </p:txBody>
      </p:sp>
      <p:sp>
        <p:nvSpPr>
          <p:cNvPr id="2" name="TextBox 1"/>
          <p:cNvSpPr txBox="1"/>
          <p:nvPr/>
        </p:nvSpPr>
        <p:spPr>
          <a:xfrm>
            <a:off x="152400" y="1371600"/>
            <a:ext cx="5808777" cy="1631216"/>
          </a:xfrm>
          <a:prstGeom prst="rect">
            <a:avLst/>
          </a:prstGeom>
          <a:noFill/>
        </p:spPr>
        <p:txBody>
          <a:bodyPr wrap="square" rtlCol="0">
            <a:spAutoFit/>
          </a:bodyPr>
          <a:lstStyle/>
          <a:p>
            <a:r>
              <a:rPr lang="en-US" sz="2000" dirty="0" smtClean="0"/>
              <a:t>Cryostat design pressure range: 950 – 1350 mbar</a:t>
            </a:r>
          </a:p>
          <a:p>
            <a:endParaRPr lang="en-US" sz="2000" dirty="0" smtClean="0"/>
          </a:p>
          <a:p>
            <a:endParaRPr lang="en-US" sz="2000" dirty="0" smtClean="0"/>
          </a:p>
          <a:p>
            <a:r>
              <a:rPr lang="en-US" sz="2000" dirty="0" smtClean="0"/>
              <a:t>5 psi from inside cryostat: ~13</a:t>
            </a:r>
            <a:r>
              <a:rPr lang="en-US" sz="2000" dirty="0" smtClean="0">
                <a:latin typeface="Symbol" panose="05050102010706020507" pitchFamily="18" charset="2"/>
              </a:rPr>
              <a:t>m</a:t>
            </a:r>
            <a:r>
              <a:rPr lang="en-US" sz="2000" dirty="0" smtClean="0"/>
              <a:t>m max deflection</a:t>
            </a:r>
          </a:p>
          <a:p>
            <a:r>
              <a:rPr lang="en-US" sz="2000" dirty="0" smtClean="0"/>
              <a:t>Max stress: ~ 2000 psi</a:t>
            </a:r>
            <a:endParaRPr lang="en-US" sz="2000" dirty="0"/>
          </a:p>
        </p:txBody>
      </p:sp>
      <p:sp>
        <p:nvSpPr>
          <p:cNvPr id="11" name="TextBox 10"/>
          <p:cNvSpPr txBox="1"/>
          <p:nvPr/>
        </p:nvSpPr>
        <p:spPr>
          <a:xfrm>
            <a:off x="6553200" y="3947843"/>
            <a:ext cx="4450523" cy="707886"/>
          </a:xfrm>
          <a:prstGeom prst="rect">
            <a:avLst/>
          </a:prstGeom>
          <a:noFill/>
        </p:spPr>
        <p:txBody>
          <a:bodyPr wrap="square" rtlCol="0">
            <a:spAutoFit/>
          </a:bodyPr>
          <a:lstStyle/>
          <a:p>
            <a:r>
              <a:rPr lang="en-US" sz="2000" dirty="0" smtClean="0"/>
              <a:t>1 psi from outside cryostat: ~12</a:t>
            </a:r>
            <a:r>
              <a:rPr lang="en-US" sz="2000" dirty="0" smtClean="0">
                <a:latin typeface="Symbol" panose="05050102010706020507" pitchFamily="18" charset="2"/>
              </a:rPr>
              <a:t>m</a:t>
            </a:r>
            <a:r>
              <a:rPr lang="en-US" sz="2000" dirty="0" smtClean="0"/>
              <a:t>m</a:t>
            </a:r>
          </a:p>
          <a:p>
            <a:r>
              <a:rPr lang="en-US" sz="2000" dirty="0" smtClean="0"/>
              <a:t>Max stress: </a:t>
            </a:r>
            <a:r>
              <a:rPr lang="en-US" sz="2000" smtClean="0"/>
              <a:t>~ 900 </a:t>
            </a:r>
            <a:r>
              <a:rPr lang="en-US" sz="2000" dirty="0" smtClean="0"/>
              <a:t>psi</a:t>
            </a:r>
            <a:endParaRPr lang="en-US" sz="2000" dirty="0"/>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6536" y="3124200"/>
            <a:ext cx="5528441" cy="306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0" y="914400"/>
            <a:ext cx="4997341" cy="2665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9594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Leak Test of a Prototype Flange</a:t>
            </a:r>
            <a:endParaRPr lang="en-US" dirty="0"/>
          </a:p>
        </p:txBody>
      </p:sp>
      <p:sp>
        <p:nvSpPr>
          <p:cNvPr id="9" name="Footer Placeholder 8"/>
          <p:cNvSpPr>
            <a:spLocks noGrp="1"/>
          </p:cNvSpPr>
          <p:nvPr>
            <p:ph type="ftr" sz="quarter" idx="3"/>
          </p:nvPr>
        </p:nvSpPr>
        <p:spPr/>
        <p:txBody>
          <a:bodyPr/>
          <a:lstStyle/>
          <a:p>
            <a:pPr>
              <a:defRPr/>
            </a:pPr>
            <a:r>
              <a:rPr lang="en-US" smtClean="0"/>
              <a:t>SBND/ProtoDUNE Cold Electronics Review, Oct 12-14, 2016</a:t>
            </a:r>
            <a:endParaRPr lang="en-US" dirty="0"/>
          </a:p>
        </p:txBody>
      </p:sp>
      <p:sp>
        <p:nvSpPr>
          <p:cNvPr id="2" name="TextBox 1"/>
          <p:cNvSpPr txBox="1"/>
          <p:nvPr/>
        </p:nvSpPr>
        <p:spPr>
          <a:xfrm>
            <a:off x="457200" y="960790"/>
            <a:ext cx="9826073" cy="5324535"/>
          </a:xfrm>
          <a:prstGeom prst="rect">
            <a:avLst/>
          </a:prstGeom>
          <a:noFill/>
        </p:spPr>
        <p:txBody>
          <a:bodyPr wrap="square" rtlCol="0">
            <a:spAutoFit/>
          </a:bodyPr>
          <a:lstStyle/>
          <a:p>
            <a:r>
              <a:rPr lang="en-US" sz="2000" dirty="0" smtClean="0"/>
              <a:t>Cryostat design pressure range: 950 – 1350 mbar  (-0.7 – 5.1 psig)</a:t>
            </a:r>
          </a:p>
          <a:p>
            <a:endParaRPr lang="en-US" sz="2000" dirty="0"/>
          </a:p>
          <a:p>
            <a:r>
              <a:rPr lang="en-US" sz="2000" dirty="0" smtClean="0"/>
              <a:t>A special chamber was built to perform helium leak check of the signal flange under those two pressure extremes.</a:t>
            </a:r>
          </a:p>
          <a:p>
            <a:endParaRPr lang="en-US" sz="2000" dirty="0"/>
          </a:p>
          <a:p>
            <a:r>
              <a:rPr lang="en-US" sz="2000" dirty="0" smtClean="0"/>
              <a:t>Both indium wire and spring energized metal seals were tested, including cold tests with indium seal. </a:t>
            </a:r>
          </a:p>
          <a:p>
            <a:endParaRPr lang="en-US" sz="2000" dirty="0"/>
          </a:p>
          <a:p>
            <a:r>
              <a:rPr lang="en-US" sz="2000" dirty="0" smtClean="0"/>
              <a:t>The leak rate of the metal </a:t>
            </a:r>
            <a:br>
              <a:rPr lang="en-US" sz="2000" dirty="0" smtClean="0"/>
            </a:br>
            <a:r>
              <a:rPr lang="en-US" sz="2000" dirty="0" smtClean="0"/>
              <a:t>O-ring is 10</a:t>
            </a:r>
            <a:r>
              <a:rPr lang="en-US" sz="2000" baseline="30000" dirty="0" smtClean="0"/>
              <a:t>-4</a:t>
            </a:r>
            <a:r>
              <a:rPr lang="en-US" sz="2000" dirty="0" smtClean="0"/>
              <a:t> </a:t>
            </a:r>
            <a:r>
              <a:rPr lang="en-US" sz="2000" dirty="0" err="1" smtClean="0"/>
              <a:t>mbar.l</a:t>
            </a:r>
            <a:r>
              <a:rPr lang="en-US" sz="2000" dirty="0" smtClean="0"/>
              <a:t>/s</a:t>
            </a:r>
          </a:p>
          <a:p>
            <a:endParaRPr lang="en-US" sz="2000" dirty="0"/>
          </a:p>
          <a:p>
            <a:r>
              <a:rPr lang="en-US" sz="2000" dirty="0" smtClean="0"/>
              <a:t>The leak rate of the indium </a:t>
            </a:r>
            <a:br>
              <a:rPr lang="en-US" sz="2000" dirty="0" smtClean="0"/>
            </a:br>
            <a:r>
              <a:rPr lang="en-US" sz="2000" dirty="0" smtClean="0"/>
              <a:t>wire seal is 1.6x10</a:t>
            </a:r>
            <a:r>
              <a:rPr lang="en-US" sz="2000" baseline="30000" dirty="0" smtClean="0"/>
              <a:t>-9</a:t>
            </a:r>
            <a:r>
              <a:rPr lang="en-US" sz="2000" dirty="0" smtClean="0"/>
              <a:t> </a:t>
            </a:r>
            <a:r>
              <a:rPr lang="en-US" sz="2000" dirty="0" err="1" smtClean="0"/>
              <a:t>mbar.l</a:t>
            </a:r>
            <a:r>
              <a:rPr lang="en-US" sz="2000" dirty="0" smtClean="0"/>
              <a:t>/s </a:t>
            </a:r>
          </a:p>
          <a:p>
            <a:endParaRPr lang="en-US" sz="2000" dirty="0"/>
          </a:p>
          <a:p>
            <a:r>
              <a:rPr lang="en-US" sz="2000" dirty="0" smtClean="0"/>
              <a:t>We expect lower leak rate with</a:t>
            </a:r>
          </a:p>
          <a:p>
            <a:r>
              <a:rPr lang="en-US" sz="2000" dirty="0"/>
              <a:t>h</a:t>
            </a:r>
            <a:r>
              <a:rPr lang="en-US" sz="2000" dirty="0" smtClean="0"/>
              <a:t>ard plated gold surfaces on</a:t>
            </a:r>
            <a:br>
              <a:rPr lang="en-US" sz="2000" dirty="0" smtClean="0"/>
            </a:br>
            <a:r>
              <a:rPr lang="en-US" sz="2000" dirty="0" smtClean="0"/>
              <a:t>the flange PCB.</a:t>
            </a:r>
          </a:p>
        </p:txBody>
      </p:sp>
      <p:pic>
        <p:nvPicPr>
          <p:cNvPr id="2050" name="Picture 2" descr="C:\Users\yubo.BNL\Documents\LBNE\Electronics\feedthroughs\Photos\DSC02402.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8787" t="7985"/>
          <a:stretch/>
        </p:blipFill>
        <p:spPr bwMode="auto">
          <a:xfrm>
            <a:off x="4102100" y="3153614"/>
            <a:ext cx="4144710" cy="278222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0" y="3153614"/>
            <a:ext cx="2721934" cy="2809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6236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Cable Strain Relief </a:t>
            </a:r>
            <a:endParaRPr lang="en-US" dirty="0"/>
          </a:p>
        </p:txBody>
      </p:sp>
      <p:sp>
        <p:nvSpPr>
          <p:cNvPr id="9" name="Footer Placeholder 8"/>
          <p:cNvSpPr>
            <a:spLocks noGrp="1"/>
          </p:cNvSpPr>
          <p:nvPr>
            <p:ph type="ftr" sz="quarter" idx="3"/>
          </p:nvPr>
        </p:nvSpPr>
        <p:spPr/>
        <p:txBody>
          <a:bodyPr/>
          <a:lstStyle/>
          <a:p>
            <a:pPr>
              <a:defRPr/>
            </a:pPr>
            <a:r>
              <a:rPr lang="en-US" smtClean="0"/>
              <a:t>SBND/ProtoDUNE Cold Electronics Review, Oct 12-14, 2016</a:t>
            </a: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521" y="3421178"/>
            <a:ext cx="4870175" cy="285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70740" y="3690559"/>
            <a:ext cx="4055200" cy="2423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33268" y="1109620"/>
            <a:ext cx="4520320" cy="2351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4232" y="1109620"/>
            <a:ext cx="5621767" cy="2246769"/>
          </a:xfrm>
          <a:prstGeom prst="rect">
            <a:avLst/>
          </a:prstGeom>
          <a:noFill/>
        </p:spPr>
        <p:txBody>
          <a:bodyPr wrap="square" rtlCol="0">
            <a:spAutoFit/>
          </a:bodyPr>
          <a:lstStyle/>
          <a:p>
            <a:r>
              <a:rPr lang="en-US" sz="2000" dirty="0" smtClean="0"/>
              <a:t>Examples of tests to hold cables against slippage (all Teflon jacketed cables)</a:t>
            </a:r>
          </a:p>
          <a:p>
            <a:r>
              <a:rPr lang="en-US" sz="2000" dirty="0" smtClean="0"/>
              <a:t>Lock wires, commercial hose clamps, custom clamps</a:t>
            </a:r>
          </a:p>
          <a:p>
            <a:endParaRPr lang="en-US" sz="2000" dirty="0"/>
          </a:p>
          <a:p>
            <a:r>
              <a:rPr lang="en-US" sz="2000" dirty="0" smtClean="0"/>
              <a:t>The cable clamps will be different between the DUNE and SBND versions of the cables</a:t>
            </a:r>
            <a:endParaRPr lang="en-US" sz="2000" dirty="0"/>
          </a:p>
        </p:txBody>
      </p:sp>
    </p:spTree>
    <p:extLst>
      <p:ext uri="{BB962C8B-B14F-4D97-AF65-F5344CB8AC3E}">
        <p14:creationId xmlns:p14="http://schemas.microsoft.com/office/powerpoint/2010/main" val="973904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10287000" cy="563562"/>
          </a:xfrm>
        </p:spPr>
        <p:txBody>
          <a:bodyPr>
            <a:normAutofit/>
          </a:bodyPr>
          <a:lstStyle/>
          <a:p>
            <a:r>
              <a:rPr lang="en-US" dirty="0" smtClean="0"/>
              <a:t>A Load Bearing Chimney Design</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06843" y="988257"/>
            <a:ext cx="1749913" cy="5544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7180506" y="1685925"/>
            <a:ext cx="9525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153400" y="1476315"/>
            <a:ext cx="2857500" cy="400110"/>
          </a:xfrm>
          <a:prstGeom prst="rect">
            <a:avLst/>
          </a:prstGeom>
          <a:noFill/>
        </p:spPr>
        <p:txBody>
          <a:bodyPr wrap="square" rtlCol="0">
            <a:spAutoFit/>
          </a:bodyPr>
          <a:lstStyle/>
          <a:p>
            <a:r>
              <a:rPr lang="en-US" sz="2000" dirty="0" smtClean="0"/>
              <a:t>TPC feedthrough tee</a:t>
            </a:r>
            <a:endParaRPr lang="en-US" sz="2000" dirty="0"/>
          </a:p>
        </p:txBody>
      </p:sp>
      <p:sp>
        <p:nvSpPr>
          <p:cNvPr id="10" name="TextBox 9"/>
          <p:cNvSpPr txBox="1"/>
          <p:nvPr/>
        </p:nvSpPr>
        <p:spPr>
          <a:xfrm>
            <a:off x="8153400" y="2742857"/>
            <a:ext cx="2857500" cy="707886"/>
          </a:xfrm>
          <a:prstGeom prst="rect">
            <a:avLst/>
          </a:prstGeom>
          <a:noFill/>
        </p:spPr>
        <p:txBody>
          <a:bodyPr wrap="square" rtlCol="0">
            <a:spAutoFit/>
          </a:bodyPr>
          <a:lstStyle/>
          <a:p>
            <a:r>
              <a:rPr lang="en-US" sz="2000" dirty="0" smtClean="0"/>
              <a:t>Crossing tube with DN250 flange (CERN)</a:t>
            </a:r>
            <a:endParaRPr lang="en-US" sz="2000" dirty="0"/>
          </a:p>
        </p:txBody>
      </p:sp>
      <p:cxnSp>
        <p:nvCxnSpPr>
          <p:cNvPr id="11" name="Straight Arrow Connector 10"/>
          <p:cNvCxnSpPr/>
          <p:nvPr/>
        </p:nvCxnSpPr>
        <p:spPr>
          <a:xfrm flipH="1">
            <a:off x="6975429" y="3096800"/>
            <a:ext cx="9525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153400" y="4524345"/>
            <a:ext cx="1769269" cy="400110"/>
          </a:xfrm>
          <a:prstGeom prst="rect">
            <a:avLst/>
          </a:prstGeom>
          <a:noFill/>
        </p:spPr>
        <p:txBody>
          <a:bodyPr wrap="square" rtlCol="0">
            <a:spAutoFit/>
          </a:bodyPr>
          <a:lstStyle/>
          <a:p>
            <a:r>
              <a:rPr lang="en-US" sz="2000" dirty="0" smtClean="0"/>
              <a:t>Cold cables</a:t>
            </a:r>
            <a:endParaRPr lang="en-US" sz="2000" dirty="0"/>
          </a:p>
        </p:txBody>
      </p:sp>
      <p:cxnSp>
        <p:nvCxnSpPr>
          <p:cNvPr id="13" name="Straight Arrow Connector 12"/>
          <p:cNvCxnSpPr/>
          <p:nvPr/>
        </p:nvCxnSpPr>
        <p:spPr>
          <a:xfrm flipH="1">
            <a:off x="6615268" y="4724400"/>
            <a:ext cx="1517738" cy="14139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153400" y="3924300"/>
            <a:ext cx="1847850" cy="400110"/>
          </a:xfrm>
          <a:prstGeom prst="rect">
            <a:avLst/>
          </a:prstGeom>
          <a:noFill/>
        </p:spPr>
        <p:txBody>
          <a:bodyPr wrap="square" rtlCol="0">
            <a:spAutoFit/>
          </a:bodyPr>
          <a:lstStyle/>
          <a:p>
            <a:r>
              <a:rPr lang="en-US" sz="2000" dirty="0" smtClean="0"/>
              <a:t>Inner tube</a:t>
            </a:r>
            <a:endParaRPr lang="en-US" sz="2000" dirty="0"/>
          </a:p>
        </p:txBody>
      </p:sp>
      <p:cxnSp>
        <p:nvCxnSpPr>
          <p:cNvPr id="16" name="Straight Arrow Connector 15"/>
          <p:cNvCxnSpPr/>
          <p:nvPr/>
        </p:nvCxnSpPr>
        <p:spPr>
          <a:xfrm flipH="1">
            <a:off x="6781799" y="4114800"/>
            <a:ext cx="1321960" cy="1583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171259" y="5850223"/>
            <a:ext cx="1657350" cy="400110"/>
          </a:xfrm>
          <a:prstGeom prst="rect">
            <a:avLst/>
          </a:prstGeom>
          <a:noFill/>
        </p:spPr>
        <p:txBody>
          <a:bodyPr wrap="square" rtlCol="0">
            <a:spAutoFit/>
          </a:bodyPr>
          <a:lstStyle/>
          <a:p>
            <a:r>
              <a:rPr lang="en-US" sz="2000" dirty="0" smtClean="0"/>
              <a:t>Cover plate</a:t>
            </a:r>
            <a:endParaRPr lang="en-US" sz="2000" dirty="0"/>
          </a:p>
        </p:txBody>
      </p:sp>
      <p:cxnSp>
        <p:nvCxnSpPr>
          <p:cNvPr id="20" name="Straight Arrow Connector 19"/>
          <p:cNvCxnSpPr>
            <a:stCxn id="19" idx="1"/>
          </p:cNvCxnSpPr>
          <p:nvPr/>
        </p:nvCxnSpPr>
        <p:spPr>
          <a:xfrm flipH="1">
            <a:off x="7010400" y="6050278"/>
            <a:ext cx="1160859" cy="26162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172449" y="5326028"/>
            <a:ext cx="1654969" cy="400110"/>
          </a:xfrm>
          <a:prstGeom prst="rect">
            <a:avLst/>
          </a:prstGeom>
          <a:noFill/>
        </p:spPr>
        <p:txBody>
          <a:bodyPr wrap="square" rtlCol="0">
            <a:spAutoFit/>
          </a:bodyPr>
          <a:lstStyle/>
          <a:p>
            <a:r>
              <a:rPr lang="en-US" sz="2000" dirty="0" smtClean="0"/>
              <a:t>Sealing ring</a:t>
            </a:r>
            <a:endParaRPr lang="en-US" sz="2000" dirty="0"/>
          </a:p>
        </p:txBody>
      </p:sp>
      <p:cxnSp>
        <p:nvCxnSpPr>
          <p:cNvPr id="23" name="Straight Arrow Connector 22"/>
          <p:cNvCxnSpPr>
            <a:stCxn id="22" idx="1"/>
          </p:cNvCxnSpPr>
          <p:nvPr/>
        </p:nvCxnSpPr>
        <p:spPr>
          <a:xfrm flipH="1">
            <a:off x="7035800" y="5526083"/>
            <a:ext cx="1136649" cy="63341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8326" y="988257"/>
            <a:ext cx="5152874" cy="2539157"/>
          </a:xfrm>
          <a:prstGeom prst="rect">
            <a:avLst/>
          </a:prstGeom>
          <a:noFill/>
        </p:spPr>
        <p:txBody>
          <a:bodyPr wrap="square" rtlCol="0">
            <a:spAutoFit/>
          </a:bodyPr>
          <a:lstStyle/>
          <a:p>
            <a:r>
              <a:rPr lang="en-US" sz="1800" dirty="0" smtClean="0"/>
              <a:t>Assumptions:</a:t>
            </a:r>
            <a:endParaRPr lang="en-US" sz="1800" dirty="0"/>
          </a:p>
          <a:p>
            <a:pPr marL="285750" indent="-285750">
              <a:spcBef>
                <a:spcPts val="600"/>
              </a:spcBef>
              <a:buFont typeface="Arial" panose="020B0604020202020204" pitchFamily="34" charset="0"/>
              <a:buChar char="•"/>
            </a:pPr>
            <a:r>
              <a:rPr lang="en-US" sz="1800" dirty="0" smtClean="0"/>
              <a:t>CERN provide DN250 CF flanges above the cryostat top plate</a:t>
            </a:r>
          </a:p>
          <a:p>
            <a:pPr marL="285750" indent="-285750">
              <a:spcBef>
                <a:spcPts val="600"/>
              </a:spcBef>
              <a:buFont typeface="Arial" panose="020B0604020202020204" pitchFamily="34" charset="0"/>
              <a:buChar char="•"/>
            </a:pPr>
            <a:r>
              <a:rPr lang="en-US" sz="1800" dirty="0" smtClean="0"/>
              <a:t>The crossing tube may have some angular tolerance </a:t>
            </a:r>
            <a:r>
              <a:rPr lang="en-US" sz="1800" dirty="0" err="1" smtClean="0"/>
              <a:t>wrt</a:t>
            </a:r>
            <a:r>
              <a:rPr lang="en-US" sz="1800" dirty="0" smtClean="0"/>
              <a:t>. the CF flange (~2cm clearance needed)</a:t>
            </a:r>
          </a:p>
          <a:p>
            <a:pPr marL="285750" indent="-285750">
              <a:spcBef>
                <a:spcPts val="600"/>
              </a:spcBef>
              <a:buFont typeface="Arial" panose="020B0604020202020204" pitchFamily="34" charset="0"/>
              <a:buChar char="•"/>
            </a:pPr>
            <a:r>
              <a:rPr lang="en-US" sz="1800" dirty="0" smtClean="0"/>
              <a:t>No load on the crossing tube</a:t>
            </a:r>
          </a:p>
          <a:p>
            <a:pPr marL="285750" indent="-285750">
              <a:buFont typeface="Arial" panose="020B0604020202020204" pitchFamily="34" charset="0"/>
              <a:buChar char="•"/>
            </a:pPr>
            <a:endParaRPr lang="en-US" sz="1800" dirty="0"/>
          </a:p>
        </p:txBody>
      </p:sp>
      <p:pic>
        <p:nvPicPr>
          <p:cNvPr id="18"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6171" b="10847"/>
          <a:stretch/>
        </p:blipFill>
        <p:spPr bwMode="auto">
          <a:xfrm>
            <a:off x="1066800" y="3514144"/>
            <a:ext cx="3447102" cy="2024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638326" y="5709032"/>
            <a:ext cx="4695674" cy="830997"/>
          </a:xfrm>
          <a:prstGeom prst="rect">
            <a:avLst/>
          </a:prstGeom>
        </p:spPr>
        <p:txBody>
          <a:bodyPr wrap="square">
            <a:spAutoFit/>
          </a:bodyPr>
          <a:lstStyle/>
          <a:p>
            <a:r>
              <a:rPr lang="en-US" sz="1600" dirty="0"/>
              <a:t>The inner tube is a </a:t>
            </a:r>
            <a:r>
              <a:rPr lang="en-US" sz="1600" dirty="0" smtClean="0"/>
              <a:t>perforated </a:t>
            </a:r>
            <a:r>
              <a:rPr lang="en-US" sz="1600" dirty="0"/>
              <a:t>SS tube ~ 8” OD.  It has a thin flange on the top which is screwed into a few welded mounting tabs on the large tee.</a:t>
            </a:r>
          </a:p>
        </p:txBody>
      </p:sp>
    </p:spTree>
    <p:extLst>
      <p:ext uri="{BB962C8B-B14F-4D97-AF65-F5344CB8AC3E}">
        <p14:creationId xmlns:p14="http://schemas.microsoft.com/office/powerpoint/2010/main" val="3510147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10287000" cy="563562"/>
          </a:xfrm>
        </p:spPr>
        <p:txBody>
          <a:bodyPr>
            <a:normAutofit/>
          </a:bodyPr>
          <a:lstStyle/>
          <a:p>
            <a:r>
              <a:rPr lang="en-US" dirty="0" smtClean="0"/>
              <a:t>Details of the Bottom of the Port</a:t>
            </a:r>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990600"/>
            <a:ext cx="7781258" cy="4010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6750" y="5077587"/>
            <a:ext cx="10001250" cy="1323439"/>
          </a:xfrm>
          <a:prstGeom prst="rect">
            <a:avLst/>
          </a:prstGeom>
          <a:noFill/>
        </p:spPr>
        <p:txBody>
          <a:bodyPr wrap="square" rtlCol="0">
            <a:spAutoFit/>
          </a:bodyPr>
          <a:lstStyle/>
          <a:p>
            <a:r>
              <a:rPr lang="en-US" sz="1600" dirty="0" smtClean="0"/>
              <a:t>The inner tube has a few tabs on the inside bottom edge to hold a bottom cover plate (magenta).  A sealing ring (red) is pushed up to the bottom opening of the crossing tube by compression springs.  Except for a small axial force from this sealing ring, no other load is applied to the crossing tube.</a:t>
            </a:r>
          </a:p>
          <a:p>
            <a:endParaRPr lang="en-US" sz="1600" dirty="0" smtClean="0"/>
          </a:p>
          <a:p>
            <a:r>
              <a:rPr lang="en-US" sz="1600" dirty="0" smtClean="0"/>
              <a:t>The number of cables in </a:t>
            </a:r>
            <a:r>
              <a:rPr lang="en-US" sz="1600" dirty="0" err="1" smtClean="0"/>
              <a:t>ProtoDUNE</a:t>
            </a:r>
            <a:r>
              <a:rPr lang="en-US" sz="1600" dirty="0" smtClean="0"/>
              <a:t> is about half of what’s shown here.</a:t>
            </a:r>
            <a:endParaRPr lang="en-US" sz="1600" dirty="0"/>
          </a:p>
        </p:txBody>
      </p:sp>
      <p:sp>
        <p:nvSpPr>
          <p:cNvPr id="5" name="TextBox 4"/>
          <p:cNvSpPr txBox="1"/>
          <p:nvPr/>
        </p:nvSpPr>
        <p:spPr>
          <a:xfrm>
            <a:off x="8839200" y="1447800"/>
            <a:ext cx="2286000" cy="3293209"/>
          </a:xfrm>
          <a:prstGeom prst="rect">
            <a:avLst/>
          </a:prstGeom>
          <a:noFill/>
        </p:spPr>
        <p:txBody>
          <a:bodyPr wrap="square" rtlCol="0">
            <a:spAutoFit/>
          </a:bodyPr>
          <a:lstStyle/>
          <a:p>
            <a:r>
              <a:rPr lang="en-US" sz="1600" dirty="0" smtClean="0"/>
              <a:t>The bottom cover plate has many slots to capture the cable bundles (use hose clamps as stops on each cable). It has a large opening in the middle to ease the threading of cables.   This opening is blocked by a plate (gray) when all cables are in place. </a:t>
            </a:r>
            <a:endParaRPr lang="en-US" sz="1600" dirty="0"/>
          </a:p>
        </p:txBody>
      </p:sp>
    </p:spTree>
    <p:extLst>
      <p:ext uri="{BB962C8B-B14F-4D97-AF65-F5344CB8AC3E}">
        <p14:creationId xmlns:p14="http://schemas.microsoft.com/office/powerpoint/2010/main" val="4051851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cstate="email">
            <a:extLst>
              <a:ext uri="{28A0092B-C50C-407E-A947-70E740481C1C}">
                <a14:useLocalDpi xmlns:a14="http://schemas.microsoft.com/office/drawing/2010/main" val="0"/>
              </a:ext>
            </a:extLst>
          </a:blip>
          <a:srcRect l="1428" t="1927" r="4816" b="4224"/>
          <a:stretch/>
        </p:blipFill>
        <p:spPr bwMode="auto">
          <a:xfrm>
            <a:off x="5638800" y="1823949"/>
            <a:ext cx="5572462" cy="3754419"/>
          </a:xfrm>
          <a:prstGeom prst="rect">
            <a:avLst/>
          </a:prstGeom>
          <a:noFill/>
          <a:ln>
            <a:noFill/>
          </a:ln>
        </p:spPr>
      </p:pic>
      <p:sp>
        <p:nvSpPr>
          <p:cNvPr id="2" name="Title 1"/>
          <p:cNvSpPr>
            <a:spLocks noGrp="1"/>
          </p:cNvSpPr>
          <p:nvPr>
            <p:ph type="title"/>
          </p:nvPr>
        </p:nvSpPr>
        <p:spPr/>
        <p:txBody>
          <a:bodyPr/>
          <a:lstStyle/>
          <a:p>
            <a:r>
              <a:rPr lang="en-US" dirty="0" smtClean="0"/>
              <a:t>Argon Gas Purging Rate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48071368"/>
              </p:ext>
            </p:extLst>
          </p:nvPr>
        </p:nvGraphicFramePr>
        <p:xfrm>
          <a:off x="304800" y="4800597"/>
          <a:ext cx="5181599" cy="1524004"/>
        </p:xfrm>
        <a:graphic>
          <a:graphicData uri="http://schemas.openxmlformats.org/drawingml/2006/table">
            <a:tbl>
              <a:tblPr firstRow="1" firstCol="1" bandRow="1">
                <a:tableStyleId>{5C22544A-7EE6-4342-B048-85BDC9FD1C3A}</a:tableStyleId>
              </a:tblPr>
              <a:tblGrid>
                <a:gridCol w="1726831"/>
                <a:gridCol w="1727384"/>
                <a:gridCol w="1727384"/>
              </a:tblGrid>
              <a:tr h="508000">
                <a:tc>
                  <a:txBody>
                    <a:bodyPr/>
                    <a:lstStyle/>
                    <a:p>
                      <a:pPr marL="0" marR="0" algn="l">
                        <a:lnSpc>
                          <a:spcPct val="107000"/>
                        </a:lnSpc>
                        <a:spcBef>
                          <a:spcPts val="0"/>
                        </a:spcBef>
                        <a:spcAft>
                          <a:spcPts val="0"/>
                        </a:spcAft>
                      </a:pPr>
                      <a:r>
                        <a:rPr lang="en-US" sz="1400" dirty="0">
                          <a:effectLst/>
                        </a:rPr>
                        <a:t>Diffusion coefficient (m</a:t>
                      </a:r>
                      <a:r>
                        <a:rPr lang="en-US" sz="1400" baseline="30000" dirty="0">
                          <a:effectLst/>
                        </a:rPr>
                        <a:t>2</a:t>
                      </a:r>
                      <a:r>
                        <a:rPr lang="en-US" sz="1400" dirty="0">
                          <a:effectLst/>
                        </a:rPr>
                        <a:t>/s)</a:t>
                      </a:r>
                      <a:endParaRPr lang="en-US" sz="1200" dirty="0">
                        <a:effectLst/>
                        <a:latin typeface="Calibri"/>
                        <a:ea typeface="Calibri"/>
                        <a:cs typeface="Times New Roman"/>
                      </a:endParaRPr>
                    </a:p>
                  </a:txBody>
                  <a:tcPr marL="68580" marR="68580" marT="0" marB="0"/>
                </a:tc>
                <a:tc>
                  <a:txBody>
                    <a:bodyPr/>
                    <a:lstStyle/>
                    <a:p>
                      <a:pPr marL="0" marR="0" algn="l">
                        <a:lnSpc>
                          <a:spcPct val="107000"/>
                        </a:lnSpc>
                        <a:spcBef>
                          <a:spcPts val="0"/>
                        </a:spcBef>
                        <a:spcAft>
                          <a:spcPts val="0"/>
                        </a:spcAft>
                      </a:pPr>
                      <a:r>
                        <a:rPr lang="en-US" sz="1400" dirty="0">
                          <a:effectLst/>
                        </a:rPr>
                        <a:t>Front 100 ppm position (m)</a:t>
                      </a:r>
                      <a:endParaRPr lang="en-US" sz="1200" dirty="0">
                        <a:effectLst/>
                        <a:latin typeface="Calibri"/>
                        <a:ea typeface="Calibri"/>
                        <a:cs typeface="Times New Roman"/>
                      </a:endParaRPr>
                    </a:p>
                  </a:txBody>
                  <a:tcPr marL="68580" marR="68580" marT="0" marB="0"/>
                </a:tc>
                <a:tc>
                  <a:txBody>
                    <a:bodyPr/>
                    <a:lstStyle/>
                    <a:p>
                      <a:pPr marL="0" marR="0" algn="l">
                        <a:lnSpc>
                          <a:spcPct val="107000"/>
                        </a:lnSpc>
                        <a:spcBef>
                          <a:spcPts val="0"/>
                        </a:spcBef>
                        <a:spcAft>
                          <a:spcPts val="0"/>
                        </a:spcAft>
                      </a:pPr>
                      <a:r>
                        <a:rPr lang="en-US" sz="1400" dirty="0">
                          <a:effectLst/>
                        </a:rPr>
                        <a:t>Front 100 ppm velocity (m/s)</a:t>
                      </a:r>
                      <a:endParaRPr lang="en-US" sz="1200" dirty="0">
                        <a:effectLst/>
                        <a:latin typeface="Calibri"/>
                        <a:ea typeface="Calibri"/>
                        <a:cs typeface="Times New Roman"/>
                      </a:endParaRPr>
                    </a:p>
                  </a:txBody>
                  <a:tcPr marL="68580" marR="68580" marT="0" marB="0"/>
                </a:tc>
              </a:tr>
              <a:tr h="254001">
                <a:tc>
                  <a:txBody>
                    <a:bodyPr/>
                    <a:lstStyle/>
                    <a:p>
                      <a:pPr marL="0" marR="0" algn="ctr">
                        <a:lnSpc>
                          <a:spcPct val="107000"/>
                        </a:lnSpc>
                        <a:spcBef>
                          <a:spcPts val="0"/>
                        </a:spcBef>
                        <a:spcAft>
                          <a:spcPts val="0"/>
                        </a:spcAft>
                      </a:pPr>
                      <a:r>
                        <a:rPr lang="en-US" sz="1400">
                          <a:effectLst/>
                        </a:rPr>
                        <a:t>4.54e-5</a:t>
                      </a:r>
                      <a:endParaRPr lang="en-US" sz="12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400">
                          <a:effectLst/>
                        </a:rPr>
                        <a:t>5.49</a:t>
                      </a:r>
                      <a:endParaRPr lang="en-US" sz="12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400">
                          <a:effectLst/>
                        </a:rPr>
                        <a:t>0.114e-3</a:t>
                      </a:r>
                      <a:endParaRPr lang="en-US" sz="1200">
                        <a:effectLst/>
                        <a:latin typeface="Calibri"/>
                        <a:ea typeface="Calibri"/>
                        <a:cs typeface="Times New Roman"/>
                      </a:endParaRPr>
                    </a:p>
                  </a:txBody>
                  <a:tcPr marL="68580" marR="68580" marT="0" marB="0"/>
                </a:tc>
              </a:tr>
              <a:tr h="254001">
                <a:tc>
                  <a:txBody>
                    <a:bodyPr/>
                    <a:lstStyle/>
                    <a:p>
                      <a:pPr marL="0" marR="0" algn="ctr">
                        <a:lnSpc>
                          <a:spcPct val="107000"/>
                        </a:lnSpc>
                        <a:spcBef>
                          <a:spcPts val="0"/>
                        </a:spcBef>
                        <a:spcAft>
                          <a:spcPts val="0"/>
                        </a:spcAft>
                      </a:pPr>
                      <a:r>
                        <a:rPr lang="en-US" sz="1400">
                          <a:effectLst/>
                        </a:rPr>
                        <a:t>2.0e-5</a:t>
                      </a:r>
                      <a:endParaRPr lang="en-US" sz="12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400">
                          <a:effectLst/>
                        </a:rPr>
                        <a:t>3.64</a:t>
                      </a:r>
                      <a:endParaRPr lang="en-US" sz="12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400" dirty="0">
                          <a:effectLst/>
                        </a:rPr>
                        <a:t>0.759e-4</a:t>
                      </a:r>
                      <a:endParaRPr lang="en-US" sz="1200" dirty="0">
                        <a:effectLst/>
                        <a:latin typeface="Calibri"/>
                        <a:ea typeface="Calibri"/>
                        <a:cs typeface="Times New Roman"/>
                      </a:endParaRPr>
                    </a:p>
                  </a:txBody>
                  <a:tcPr marL="68580" marR="68580" marT="0" marB="0"/>
                </a:tc>
              </a:tr>
              <a:tr h="254001">
                <a:tc>
                  <a:txBody>
                    <a:bodyPr/>
                    <a:lstStyle/>
                    <a:p>
                      <a:pPr marL="0" marR="0" algn="ctr">
                        <a:lnSpc>
                          <a:spcPct val="107000"/>
                        </a:lnSpc>
                        <a:spcBef>
                          <a:spcPts val="0"/>
                        </a:spcBef>
                        <a:spcAft>
                          <a:spcPts val="0"/>
                        </a:spcAft>
                      </a:pPr>
                      <a:r>
                        <a:rPr lang="en-US" sz="1400">
                          <a:effectLst/>
                        </a:rPr>
                        <a:t>1.1e-5</a:t>
                      </a:r>
                      <a:endParaRPr lang="en-US" sz="12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400">
                          <a:effectLst/>
                        </a:rPr>
                        <a:t>2.70</a:t>
                      </a:r>
                      <a:endParaRPr lang="en-US" sz="12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400">
                          <a:effectLst/>
                        </a:rPr>
                        <a:t>0.563e-4</a:t>
                      </a:r>
                      <a:endParaRPr lang="en-US" sz="1200">
                        <a:effectLst/>
                        <a:latin typeface="Calibri"/>
                        <a:ea typeface="Calibri"/>
                        <a:cs typeface="Times New Roman"/>
                      </a:endParaRPr>
                    </a:p>
                  </a:txBody>
                  <a:tcPr marL="68580" marR="68580" marT="0" marB="0"/>
                </a:tc>
              </a:tr>
              <a:tr h="254001">
                <a:tc>
                  <a:txBody>
                    <a:bodyPr/>
                    <a:lstStyle/>
                    <a:p>
                      <a:pPr marL="0" marR="0" algn="ctr">
                        <a:lnSpc>
                          <a:spcPct val="107000"/>
                        </a:lnSpc>
                        <a:spcBef>
                          <a:spcPts val="0"/>
                        </a:spcBef>
                        <a:spcAft>
                          <a:spcPts val="0"/>
                        </a:spcAft>
                      </a:pPr>
                      <a:r>
                        <a:rPr lang="en-US" sz="1400">
                          <a:effectLst/>
                        </a:rPr>
                        <a:t>0.385e-5</a:t>
                      </a:r>
                      <a:endParaRPr lang="en-US" sz="12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400">
                          <a:effectLst/>
                        </a:rPr>
                        <a:t>0.608</a:t>
                      </a:r>
                      <a:endParaRPr lang="en-US" sz="12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400" dirty="0">
                          <a:effectLst/>
                        </a:rPr>
                        <a:t>0.127e-4</a:t>
                      </a:r>
                      <a:endParaRPr lang="en-US" sz="1200" dirty="0">
                        <a:effectLst/>
                        <a:latin typeface="Calibri"/>
                        <a:ea typeface="Calibri"/>
                        <a:cs typeface="Times New Roman"/>
                      </a:endParaRPr>
                    </a:p>
                  </a:txBody>
                  <a:tcPr marL="68580" marR="68580" marT="0" marB="0"/>
                </a:tc>
              </a:tr>
            </a:tbl>
          </a:graphicData>
        </a:graphic>
      </p:graphicFrame>
      <p:sp>
        <p:nvSpPr>
          <p:cNvPr id="4" name="Footer Placeholder 3"/>
          <p:cNvSpPr>
            <a:spLocks noGrp="1"/>
          </p:cNvSpPr>
          <p:nvPr>
            <p:ph type="ftr" sz="quarter" idx="3"/>
          </p:nvPr>
        </p:nvSpPr>
        <p:spPr/>
        <p:txBody>
          <a:bodyPr/>
          <a:lstStyle/>
          <a:p>
            <a:pPr>
              <a:defRPr/>
            </a:pPr>
            <a:r>
              <a:rPr lang="en-US" smtClean="0"/>
              <a:t>SBND/ProtoDUNE Cold Electronics Review, Oct 12-14, 2016</a:t>
            </a:r>
            <a:endParaRPr lang="en-US" dirty="0"/>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64400" y="403026"/>
            <a:ext cx="3952875" cy="117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04800" y="3706616"/>
            <a:ext cx="5257800" cy="954107"/>
          </a:xfrm>
          <a:prstGeom prst="rect">
            <a:avLst/>
          </a:prstGeom>
        </p:spPr>
        <p:txBody>
          <a:bodyPr wrap="square">
            <a:spAutoFit/>
          </a:bodyPr>
          <a:lstStyle/>
          <a:p>
            <a:pPr lvl="0"/>
            <a:r>
              <a:rPr lang="en-US" sz="1400" dirty="0"/>
              <a:t>D = 4.54x10</a:t>
            </a:r>
            <a:r>
              <a:rPr lang="en-US" sz="1400" baseline="30000" dirty="0"/>
              <a:t>-5</a:t>
            </a:r>
            <a:r>
              <a:rPr lang="en-US" sz="1400" dirty="0"/>
              <a:t> m</a:t>
            </a:r>
            <a:r>
              <a:rPr lang="en-US" sz="1400" baseline="30000" dirty="0"/>
              <a:t>2</a:t>
            </a:r>
            <a:r>
              <a:rPr lang="en-US" sz="1400" dirty="0"/>
              <a:t>/s ---- our calculated value;</a:t>
            </a:r>
          </a:p>
          <a:p>
            <a:pPr lvl="0"/>
            <a:r>
              <a:rPr lang="en-US" sz="1400" dirty="0"/>
              <a:t>D = 2.0x10</a:t>
            </a:r>
            <a:r>
              <a:rPr lang="en-US" sz="1400" baseline="30000" dirty="0"/>
              <a:t>-5</a:t>
            </a:r>
            <a:r>
              <a:rPr lang="en-US" sz="1400" dirty="0"/>
              <a:t> m</a:t>
            </a:r>
            <a:r>
              <a:rPr lang="en-US" sz="1400" baseline="30000" dirty="0"/>
              <a:t>2</a:t>
            </a:r>
            <a:r>
              <a:rPr lang="en-US" sz="1400" dirty="0"/>
              <a:t>/s ---- experimentally measured value;</a:t>
            </a:r>
          </a:p>
          <a:p>
            <a:pPr lvl="0"/>
            <a:r>
              <a:rPr lang="en-US" sz="1400" dirty="0"/>
              <a:t>D = 1.1x10</a:t>
            </a:r>
            <a:r>
              <a:rPr lang="en-US" sz="1400" baseline="30000" dirty="0"/>
              <a:t>-5</a:t>
            </a:r>
            <a:r>
              <a:rPr lang="en-US" sz="1400" dirty="0"/>
              <a:t> m</a:t>
            </a:r>
            <a:r>
              <a:rPr lang="en-US" sz="1400" baseline="30000" dirty="0"/>
              <a:t>2</a:t>
            </a:r>
            <a:r>
              <a:rPr lang="en-US" sz="1400" dirty="0"/>
              <a:t>/s ---- scaled to 200 K from experiment value;</a:t>
            </a:r>
          </a:p>
          <a:p>
            <a:pPr lvl="0"/>
            <a:r>
              <a:rPr lang="en-US" sz="1400" dirty="0"/>
              <a:t>D = 0.395x10</a:t>
            </a:r>
            <a:r>
              <a:rPr lang="en-US" sz="1400" baseline="30000" dirty="0"/>
              <a:t>-5</a:t>
            </a:r>
            <a:r>
              <a:rPr lang="en-US" sz="1400" dirty="0"/>
              <a:t> m</a:t>
            </a:r>
            <a:r>
              <a:rPr lang="en-US" sz="1400" baseline="30000" dirty="0"/>
              <a:t>2</a:t>
            </a:r>
            <a:r>
              <a:rPr lang="en-US" sz="1400" dirty="0"/>
              <a:t>/s ---- scaled to 100 K from experiment value.</a:t>
            </a:r>
          </a:p>
        </p:txBody>
      </p:sp>
      <p:sp>
        <p:nvSpPr>
          <p:cNvPr id="8" name="TextBox 7"/>
          <p:cNvSpPr txBox="1"/>
          <p:nvPr/>
        </p:nvSpPr>
        <p:spPr>
          <a:xfrm>
            <a:off x="339762" y="1981200"/>
            <a:ext cx="5257800" cy="1569660"/>
          </a:xfrm>
          <a:prstGeom prst="rect">
            <a:avLst/>
          </a:prstGeom>
          <a:noFill/>
        </p:spPr>
        <p:txBody>
          <a:bodyPr wrap="square" rtlCol="0">
            <a:spAutoFit/>
          </a:bodyPr>
          <a:lstStyle/>
          <a:p>
            <a:r>
              <a:rPr lang="en-US" sz="1600" dirty="0" smtClean="0"/>
              <a:t>The  model: a </a:t>
            </a:r>
            <a:r>
              <a:rPr lang="en-US" sz="1600" dirty="0"/>
              <a:t>vertical tube, filled with air on top and argon on bottom, separated by a thin film at </a:t>
            </a:r>
            <a:r>
              <a:rPr lang="en-US" sz="1600" i="1" dirty="0"/>
              <a:t>x</a:t>
            </a:r>
            <a:r>
              <a:rPr lang="en-US" sz="1600" dirty="0"/>
              <a:t> = 0. The tube is large enough, so that we don’t have to consider its boundary. At time </a:t>
            </a:r>
            <a:r>
              <a:rPr lang="en-US" sz="1600" i="1" dirty="0"/>
              <a:t>t </a:t>
            </a:r>
            <a:r>
              <a:rPr lang="en-US" sz="1600" dirty="0"/>
              <a:t>= 0, the film is removed. We calculate the air concentration for </a:t>
            </a:r>
            <a:r>
              <a:rPr lang="en-US" sz="1600" i="1" dirty="0"/>
              <a:t>t</a:t>
            </a:r>
            <a:r>
              <a:rPr lang="en-US" sz="1600" dirty="0"/>
              <a:t> &gt; 0 and </a:t>
            </a:r>
            <a:r>
              <a:rPr lang="en-US" sz="1600" i="1" dirty="0"/>
              <a:t>x</a:t>
            </a:r>
            <a:r>
              <a:rPr lang="en-US" sz="1600" dirty="0"/>
              <a:t> &gt; 0 (x direction pointing downward). </a:t>
            </a:r>
          </a:p>
        </p:txBody>
      </p:sp>
      <p:sp>
        <p:nvSpPr>
          <p:cNvPr id="10" name="TextBox 9"/>
          <p:cNvSpPr txBox="1"/>
          <p:nvPr/>
        </p:nvSpPr>
        <p:spPr>
          <a:xfrm>
            <a:off x="339762" y="992952"/>
            <a:ext cx="6899238" cy="830997"/>
          </a:xfrm>
          <a:prstGeom prst="rect">
            <a:avLst/>
          </a:prstGeom>
          <a:noFill/>
        </p:spPr>
        <p:txBody>
          <a:bodyPr wrap="square" rtlCol="0">
            <a:spAutoFit/>
          </a:bodyPr>
          <a:lstStyle/>
          <a:p>
            <a:r>
              <a:rPr lang="en-US" sz="1600" dirty="0" smtClean="0"/>
              <a:t>This study is a justification of the gas argon piston purge method used to efficiently remove air from inside the cryostat.  It seems to equally applicable to gas purging inside the feedthrough chimneys. </a:t>
            </a:r>
            <a:endParaRPr lang="en-US" sz="1600" dirty="0"/>
          </a:p>
        </p:txBody>
      </p:sp>
      <p:sp>
        <p:nvSpPr>
          <p:cNvPr id="9" name="TextBox 8"/>
          <p:cNvSpPr txBox="1"/>
          <p:nvPr/>
        </p:nvSpPr>
        <p:spPr>
          <a:xfrm>
            <a:off x="9829800" y="304800"/>
            <a:ext cx="1709569" cy="276999"/>
          </a:xfrm>
          <a:prstGeom prst="rect">
            <a:avLst/>
          </a:prstGeom>
          <a:noFill/>
        </p:spPr>
        <p:txBody>
          <a:bodyPr wrap="square" rtlCol="0">
            <a:spAutoFit/>
          </a:bodyPr>
          <a:lstStyle/>
          <a:p>
            <a:r>
              <a:rPr lang="en-US" sz="1200" dirty="0" err="1" smtClean="0"/>
              <a:t>LArTPC</a:t>
            </a:r>
            <a:r>
              <a:rPr lang="en-US" sz="1200" dirty="0" smtClean="0"/>
              <a:t> </a:t>
            </a:r>
            <a:r>
              <a:rPr lang="en-US" sz="1200" dirty="0" err="1" smtClean="0"/>
              <a:t>docdb</a:t>
            </a:r>
            <a:r>
              <a:rPr lang="en-US" sz="1200" dirty="0" smtClean="0"/>
              <a:t> 1983</a:t>
            </a:r>
            <a:endParaRPr lang="en-US" sz="1200" dirty="0"/>
          </a:p>
        </p:txBody>
      </p:sp>
      <p:sp>
        <p:nvSpPr>
          <p:cNvPr id="11" name="TextBox 10"/>
          <p:cNvSpPr txBox="1"/>
          <p:nvPr/>
        </p:nvSpPr>
        <p:spPr>
          <a:xfrm>
            <a:off x="608367" y="6324600"/>
            <a:ext cx="4943475" cy="276999"/>
          </a:xfrm>
          <a:prstGeom prst="rect">
            <a:avLst/>
          </a:prstGeom>
          <a:noFill/>
        </p:spPr>
        <p:txBody>
          <a:bodyPr wrap="square" rtlCol="0">
            <a:spAutoFit/>
          </a:bodyPr>
          <a:lstStyle/>
          <a:p>
            <a:r>
              <a:rPr lang="en-US" sz="1200" dirty="0" smtClean="0"/>
              <a:t>100ppm to 1ppb is a factor of 1.6 higher velocity</a:t>
            </a:r>
            <a:endParaRPr lang="en-US" sz="1200" dirty="0"/>
          </a:p>
        </p:txBody>
      </p:sp>
      <p:sp>
        <p:nvSpPr>
          <p:cNvPr id="12" name="TextBox 11"/>
          <p:cNvSpPr txBox="1"/>
          <p:nvPr/>
        </p:nvSpPr>
        <p:spPr>
          <a:xfrm>
            <a:off x="5943600" y="5740991"/>
            <a:ext cx="5343862" cy="646331"/>
          </a:xfrm>
          <a:prstGeom prst="rect">
            <a:avLst/>
          </a:prstGeom>
          <a:noFill/>
        </p:spPr>
        <p:txBody>
          <a:bodyPr wrap="square" rtlCol="0">
            <a:spAutoFit/>
          </a:bodyPr>
          <a:lstStyle/>
          <a:p>
            <a:r>
              <a:rPr lang="en-US" sz="1800" dirty="0" smtClean="0"/>
              <a:t>We need mm/s scale argon purging velocity in the bottom of the FT chimney.</a:t>
            </a:r>
            <a:endParaRPr lang="en-US" sz="1800" dirty="0"/>
          </a:p>
        </p:txBody>
      </p:sp>
      <p:cxnSp>
        <p:nvCxnSpPr>
          <p:cNvPr id="14" name="Straight Arrow Connector 13"/>
          <p:cNvCxnSpPr>
            <a:stCxn id="12" idx="1"/>
          </p:cNvCxnSpPr>
          <p:nvPr/>
        </p:nvCxnSpPr>
        <p:spPr bwMode="auto">
          <a:xfrm flipH="1">
            <a:off x="5105400" y="6064157"/>
            <a:ext cx="838200" cy="10804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873045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10287000" cy="563562"/>
          </a:xfrm>
        </p:spPr>
        <p:txBody>
          <a:bodyPr>
            <a:normAutofit/>
          </a:bodyPr>
          <a:lstStyle/>
          <a:p>
            <a:r>
              <a:rPr lang="en-US" dirty="0" smtClean="0"/>
              <a:t>Outline</a:t>
            </a:r>
            <a:endParaRPr lang="en-US" dirty="0"/>
          </a:p>
        </p:txBody>
      </p:sp>
      <p:sp>
        <p:nvSpPr>
          <p:cNvPr id="3" name="Content Placeholder 2"/>
          <p:cNvSpPr>
            <a:spLocks noGrp="1"/>
          </p:cNvSpPr>
          <p:nvPr>
            <p:ph idx="1"/>
          </p:nvPr>
        </p:nvSpPr>
        <p:spPr>
          <a:xfrm>
            <a:off x="571500" y="990601"/>
            <a:ext cx="10287000" cy="5135564"/>
          </a:xfrm>
        </p:spPr>
        <p:txBody>
          <a:bodyPr>
            <a:normAutofit/>
          </a:bodyPr>
          <a:lstStyle/>
          <a:p>
            <a:r>
              <a:rPr lang="en-US" sz="2400" dirty="0" smtClean="0"/>
              <a:t>Requirements</a:t>
            </a:r>
          </a:p>
          <a:p>
            <a:r>
              <a:rPr lang="en-US" sz="2400" dirty="0" smtClean="0"/>
              <a:t>Overall cable routing schemes</a:t>
            </a:r>
          </a:p>
          <a:p>
            <a:r>
              <a:rPr lang="en-US" sz="2400" dirty="0" smtClean="0"/>
              <a:t>Feedthrough port design</a:t>
            </a:r>
          </a:p>
          <a:p>
            <a:r>
              <a:rPr lang="en-US" sz="2400" dirty="0" smtClean="0"/>
              <a:t>Signal feedthrough flange design </a:t>
            </a:r>
          </a:p>
          <a:p>
            <a:r>
              <a:rPr lang="en-US" sz="2400" dirty="0"/>
              <a:t>Cable routing </a:t>
            </a:r>
            <a:r>
              <a:rPr lang="en-US" sz="2400" dirty="0" smtClean="0"/>
              <a:t>from the APA to </a:t>
            </a:r>
            <a:r>
              <a:rPr lang="en-US" sz="2400" dirty="0"/>
              <a:t>the </a:t>
            </a:r>
            <a:r>
              <a:rPr lang="en-US" sz="2400" dirty="0" smtClean="0"/>
              <a:t>feedthrough</a:t>
            </a:r>
          </a:p>
          <a:p>
            <a:r>
              <a:rPr lang="en-US" sz="2400" dirty="0" smtClean="0"/>
              <a:t>Summary</a:t>
            </a:r>
            <a:endParaRPr lang="en-US" sz="2400" dirty="0"/>
          </a:p>
        </p:txBody>
      </p:sp>
      <p:sp>
        <p:nvSpPr>
          <p:cNvPr id="4" name="Footer Placeholder 3"/>
          <p:cNvSpPr>
            <a:spLocks noGrp="1"/>
          </p:cNvSpPr>
          <p:nvPr>
            <p:ph type="ftr" sz="quarter" idx="3"/>
          </p:nvPr>
        </p:nvSpPr>
        <p:spPr/>
        <p:txBody>
          <a:bodyPr/>
          <a:lstStyle/>
          <a:p>
            <a:pPr>
              <a:defRPr/>
            </a:pPr>
            <a:r>
              <a:rPr lang="en-US" smtClean="0"/>
              <a:t>SBND/ProtoDUNE Cold Electronics Review, Oct 12-14, 2016</a:t>
            </a:r>
            <a:endParaRPr lang="en-US" dirty="0"/>
          </a:p>
        </p:txBody>
      </p:sp>
      <p:sp>
        <p:nvSpPr>
          <p:cNvPr id="5" name="TextBox 4"/>
          <p:cNvSpPr txBox="1"/>
          <p:nvPr/>
        </p:nvSpPr>
        <p:spPr>
          <a:xfrm>
            <a:off x="457200" y="4343400"/>
            <a:ext cx="10668000" cy="1169551"/>
          </a:xfrm>
          <a:prstGeom prst="rect">
            <a:avLst/>
          </a:prstGeom>
          <a:noFill/>
        </p:spPr>
        <p:txBody>
          <a:bodyPr wrap="square" rtlCol="0">
            <a:spAutoFit/>
          </a:bodyPr>
          <a:lstStyle/>
          <a:p>
            <a:pPr>
              <a:spcBef>
                <a:spcPts val="600"/>
              </a:spcBef>
            </a:pPr>
            <a:r>
              <a:rPr lang="en-US" sz="2000" dirty="0" smtClean="0"/>
              <a:t>Charge Questions:</a:t>
            </a:r>
          </a:p>
          <a:p>
            <a:pPr marL="342900" indent="-342900">
              <a:spcBef>
                <a:spcPts val="600"/>
              </a:spcBef>
              <a:buFont typeface="Arial" panose="020B0604020202020204" pitchFamily="34" charset="0"/>
              <a:buChar char="•"/>
            </a:pPr>
            <a:r>
              <a:rPr lang="en-US" sz="2000" dirty="0" smtClean="0"/>
              <a:t>Does </a:t>
            </a:r>
            <a:r>
              <a:rPr lang="en-US" sz="2000" dirty="0"/>
              <a:t>the conceptual design for the CE systems meet the requirements</a:t>
            </a:r>
            <a:r>
              <a:rPr lang="en-US" sz="2000" dirty="0" smtClean="0"/>
              <a:t>?</a:t>
            </a:r>
            <a:endParaRPr lang="en-US" sz="2000" dirty="0"/>
          </a:p>
          <a:p>
            <a:pPr marL="342900" indent="-342900">
              <a:spcBef>
                <a:spcPts val="600"/>
              </a:spcBef>
              <a:buFont typeface="Arial" panose="020B0604020202020204" pitchFamily="34" charset="0"/>
              <a:buChar char="•"/>
            </a:pPr>
            <a:r>
              <a:rPr lang="en-US" sz="2000" dirty="0"/>
              <a:t>Are justifications for each of the specific technical design choices sufficiently documented?</a:t>
            </a:r>
          </a:p>
        </p:txBody>
      </p:sp>
    </p:spTree>
    <p:extLst>
      <p:ext uri="{BB962C8B-B14F-4D97-AF65-F5344CB8AC3E}">
        <p14:creationId xmlns:p14="http://schemas.microsoft.com/office/powerpoint/2010/main" val="2440606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Flow in the Chimney</a:t>
            </a:r>
            <a:endParaRPr lang="en-US" dirty="0"/>
          </a:p>
        </p:txBody>
      </p:sp>
      <p:sp>
        <p:nvSpPr>
          <p:cNvPr id="4" name="Footer Placeholder 3"/>
          <p:cNvSpPr>
            <a:spLocks noGrp="1"/>
          </p:cNvSpPr>
          <p:nvPr>
            <p:ph type="ftr" sz="quarter" idx="3"/>
          </p:nvPr>
        </p:nvSpPr>
        <p:spPr/>
        <p:txBody>
          <a:bodyPr/>
          <a:lstStyle/>
          <a:p>
            <a:pPr>
              <a:defRPr/>
            </a:pPr>
            <a:r>
              <a:rPr lang="en-US" smtClean="0"/>
              <a:t>SBND/ProtoDUNE Cold Electronics Review, Oct 12-14, 2016</a:t>
            </a:r>
            <a:endParaRPr lang="en-US" dirty="0"/>
          </a:p>
        </p:txBody>
      </p:sp>
      <p:sp>
        <p:nvSpPr>
          <p:cNvPr id="3" name="Content Placeholder 2"/>
          <p:cNvSpPr>
            <a:spLocks noGrp="1"/>
          </p:cNvSpPr>
          <p:nvPr>
            <p:ph idx="1"/>
          </p:nvPr>
        </p:nvSpPr>
        <p:spPr>
          <a:xfrm>
            <a:off x="609600" y="1066800"/>
            <a:ext cx="10477500" cy="5105400"/>
          </a:xfrm>
        </p:spPr>
        <p:txBody>
          <a:bodyPr/>
          <a:lstStyle/>
          <a:p>
            <a:pPr marL="0" indent="0">
              <a:buNone/>
            </a:pPr>
            <a:r>
              <a:rPr lang="en-US" dirty="0" smtClean="0"/>
              <a:t>Assumptions: </a:t>
            </a:r>
          </a:p>
          <a:p>
            <a:r>
              <a:rPr lang="en-US" dirty="0" smtClean="0"/>
              <a:t>250mm ID cross section, 490cm</a:t>
            </a:r>
            <a:r>
              <a:rPr lang="en-US" baseline="30000" dirty="0" smtClean="0"/>
              <a:t>2</a:t>
            </a:r>
          </a:p>
          <a:p>
            <a:r>
              <a:rPr lang="en-US" dirty="0" smtClean="0"/>
              <a:t>Gas velocity: 1mm/s @ 87K at the bottom</a:t>
            </a:r>
          </a:p>
          <a:p>
            <a:endParaRPr lang="en-US" dirty="0" smtClean="0"/>
          </a:p>
          <a:p>
            <a:r>
              <a:rPr lang="en-US" dirty="0" err="1" smtClean="0"/>
              <a:t>GAr</a:t>
            </a:r>
            <a:r>
              <a:rPr lang="en-US" dirty="0" smtClean="0"/>
              <a:t> density @ 87K: 5.8mg/cc</a:t>
            </a:r>
          </a:p>
          <a:p>
            <a:r>
              <a:rPr lang="en-US" dirty="0"/>
              <a:t>M</a:t>
            </a:r>
            <a:r>
              <a:rPr lang="en-US" smtClean="0"/>
              <a:t>ass </a:t>
            </a:r>
            <a:r>
              <a:rPr lang="en-US" dirty="0" smtClean="0"/>
              <a:t>flow: 490*0.1*5.8=0.28 g/s</a:t>
            </a:r>
          </a:p>
          <a:p>
            <a:r>
              <a:rPr lang="en-US" dirty="0" err="1" smtClean="0"/>
              <a:t>GAr</a:t>
            </a:r>
            <a:r>
              <a:rPr lang="en-US" dirty="0" smtClean="0"/>
              <a:t> heat capacity: 0.52 kJ/kg/K</a:t>
            </a:r>
          </a:p>
          <a:p>
            <a:r>
              <a:rPr lang="en-US" dirty="0" smtClean="0"/>
              <a:t>Heat flow: 0.28 * 0.52 *(293-87) = 30 Watt</a:t>
            </a:r>
          </a:p>
          <a:p>
            <a:endParaRPr lang="en-US" dirty="0"/>
          </a:p>
          <a:p>
            <a:r>
              <a:rPr lang="en-US" dirty="0" smtClean="0"/>
              <a:t>The flow velocity at the bottom plate is much higher due to the restricted openings</a:t>
            </a:r>
          </a:p>
          <a:p>
            <a:r>
              <a:rPr lang="en-US" dirty="0" smtClean="0"/>
              <a:t>As the gas warms up, its volume increase and so is the flow velocity; partially compensating for the higher diffusion constant</a:t>
            </a:r>
          </a:p>
          <a:p>
            <a:r>
              <a:rPr lang="en-US" dirty="0" smtClean="0"/>
              <a:t>Additional baffles can be added in the inner tube to make the high flow velocity path longer; tricky to do so for the outer tube due to unknown alignment. </a:t>
            </a:r>
            <a:endParaRPr lang="en-US" dirty="0"/>
          </a:p>
          <a:p>
            <a:endParaRPr lang="en-US" dirty="0"/>
          </a:p>
        </p:txBody>
      </p:sp>
      <p:pic>
        <p:nvPicPr>
          <p:cNvPr id="1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4200" y="762000"/>
            <a:ext cx="4286606" cy="2209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570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304800"/>
            <a:ext cx="10477500" cy="838199"/>
          </a:xfrm>
        </p:spPr>
        <p:txBody>
          <a:bodyPr/>
          <a:lstStyle/>
          <a:p>
            <a:r>
              <a:rPr lang="en-US" dirty="0" smtClean="0"/>
              <a:t>SBND Cold Electronics Boards and APA Connection</a:t>
            </a:r>
            <a:br>
              <a:rPr lang="en-US" dirty="0" smtClean="0"/>
            </a:br>
            <a:r>
              <a:rPr lang="en-US" dirty="0" smtClean="0"/>
              <a:t>(top bank)</a:t>
            </a:r>
            <a:endParaRPr lang="en-US" dirty="0"/>
          </a:p>
        </p:txBody>
      </p:sp>
      <p:sp>
        <p:nvSpPr>
          <p:cNvPr id="4" name="Slide Number Placeholder 3"/>
          <p:cNvSpPr>
            <a:spLocks noGrp="1"/>
          </p:cNvSpPr>
          <p:nvPr>
            <p:ph type="sldNum" sz="quarter" idx="4294967295"/>
          </p:nvPr>
        </p:nvSpPr>
        <p:spPr>
          <a:xfrm>
            <a:off x="10353551" y="6497247"/>
            <a:ext cx="1006205" cy="324230"/>
          </a:xfrm>
          <a:prstGeom prst="rect">
            <a:avLst/>
          </a:prstGeom>
        </p:spPr>
        <p:txBody>
          <a:bodyPr/>
          <a:lstStyle/>
          <a:p>
            <a:fld id="{E6C93B4B-0EF1-4D5C-824A-435F8F21A18C}" type="slidenum">
              <a:rPr lang="en-US" smtClean="0"/>
              <a:t>21</a:t>
            </a:fld>
            <a:endParaRPr lang="en-US"/>
          </a:p>
        </p:txBody>
      </p:sp>
      <p:grpSp>
        <p:nvGrpSpPr>
          <p:cNvPr id="3" name="Group 2"/>
          <p:cNvGrpSpPr/>
          <p:nvPr/>
        </p:nvGrpSpPr>
        <p:grpSpPr>
          <a:xfrm>
            <a:off x="187269" y="1484777"/>
            <a:ext cx="6627148" cy="3392023"/>
            <a:chOff x="421409" y="1250610"/>
            <a:chExt cx="8171684" cy="4181307"/>
          </a:xfrm>
        </p:grpSpPr>
        <p:pic>
          <p:nvPicPr>
            <p:cNvPr id="22" name="Picture 2" descr="C:\Users\yubo.BNL\Documents\LAr1ND\TPC\Electronics\ Export\DSC02366 - Copy.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5549" y="1250610"/>
              <a:ext cx="7687544" cy="41813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16788" y="1826474"/>
              <a:ext cx="1619249" cy="379393"/>
            </a:xfrm>
            <a:prstGeom prst="rect">
              <a:avLst/>
            </a:prstGeom>
            <a:noFill/>
          </p:spPr>
          <p:txBody>
            <a:bodyPr wrap="square" rtlCol="0">
              <a:spAutoFit/>
            </a:bodyPr>
            <a:lstStyle/>
            <a:p>
              <a:r>
                <a:rPr lang="en-US" sz="1400" dirty="0" smtClean="0"/>
                <a:t>FPGA power</a:t>
              </a:r>
              <a:endParaRPr lang="en-US" sz="1400" dirty="0"/>
            </a:p>
          </p:txBody>
        </p:sp>
        <p:cxnSp>
          <p:nvCxnSpPr>
            <p:cNvPr id="6" name="Straight Arrow Connector 5"/>
            <p:cNvCxnSpPr/>
            <p:nvPr/>
          </p:nvCxnSpPr>
          <p:spPr>
            <a:xfrm flipH="1">
              <a:off x="2366705" y="2167354"/>
              <a:ext cx="3895" cy="7647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1350" y="1367109"/>
              <a:ext cx="1619250" cy="389453"/>
            </a:xfrm>
            <a:prstGeom prst="rect">
              <a:avLst/>
            </a:prstGeom>
            <a:noFill/>
          </p:spPr>
          <p:txBody>
            <a:bodyPr wrap="square" rtlCol="0">
              <a:spAutoFit/>
            </a:bodyPr>
            <a:lstStyle/>
            <a:p>
              <a:r>
                <a:rPr lang="en-US" sz="1400" dirty="0" smtClean="0"/>
                <a:t>FEMB Power</a:t>
              </a:r>
              <a:endParaRPr lang="en-US" sz="1400" dirty="0"/>
            </a:p>
          </p:txBody>
        </p:sp>
        <p:cxnSp>
          <p:nvCxnSpPr>
            <p:cNvPr id="10" name="Straight Arrow Connector 9"/>
            <p:cNvCxnSpPr/>
            <p:nvPr/>
          </p:nvCxnSpPr>
          <p:spPr>
            <a:xfrm>
              <a:off x="1373910" y="1756561"/>
              <a:ext cx="442878" cy="6553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55462" y="1302133"/>
              <a:ext cx="1490152" cy="389453"/>
            </a:xfrm>
            <a:prstGeom prst="rect">
              <a:avLst/>
            </a:prstGeom>
            <a:noFill/>
          </p:spPr>
          <p:txBody>
            <a:bodyPr wrap="square" rtlCol="0">
              <a:spAutoFit/>
            </a:bodyPr>
            <a:lstStyle/>
            <a:p>
              <a:r>
                <a:rPr lang="en-US" sz="1400" dirty="0" smtClean="0"/>
                <a:t>Data Cable</a:t>
              </a:r>
              <a:endParaRPr lang="en-US" sz="1400" dirty="0"/>
            </a:p>
          </p:txBody>
        </p:sp>
        <p:cxnSp>
          <p:nvCxnSpPr>
            <p:cNvPr id="13" name="Straight Arrow Connector 12"/>
            <p:cNvCxnSpPr/>
            <p:nvPr/>
          </p:nvCxnSpPr>
          <p:spPr>
            <a:xfrm flipH="1">
              <a:off x="3946629" y="1576131"/>
              <a:ext cx="1106921" cy="4219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33654" y="4479904"/>
              <a:ext cx="2140391" cy="644967"/>
            </a:xfrm>
            <a:prstGeom prst="rect">
              <a:avLst/>
            </a:prstGeom>
            <a:noFill/>
          </p:spPr>
          <p:txBody>
            <a:bodyPr wrap="square" rtlCol="0">
              <a:spAutoFit/>
            </a:bodyPr>
            <a:lstStyle/>
            <a:p>
              <a:r>
                <a:rPr lang="en-US" sz="1400" dirty="0" smtClean="0"/>
                <a:t>Connectors to the geometry boards</a:t>
              </a:r>
              <a:endParaRPr lang="en-US" sz="1400" dirty="0"/>
            </a:p>
          </p:txBody>
        </p:sp>
        <p:sp>
          <p:nvSpPr>
            <p:cNvPr id="18" name="TextBox 17"/>
            <p:cNvSpPr txBox="1"/>
            <p:nvPr/>
          </p:nvSpPr>
          <p:spPr>
            <a:xfrm>
              <a:off x="3740622" y="2683896"/>
              <a:ext cx="1619249" cy="379393"/>
            </a:xfrm>
            <a:prstGeom prst="rect">
              <a:avLst/>
            </a:prstGeom>
            <a:solidFill>
              <a:schemeClr val="bg1">
                <a:alpha val="50000"/>
              </a:schemeClr>
            </a:solidFill>
          </p:spPr>
          <p:txBody>
            <a:bodyPr wrap="square" rtlCol="0">
              <a:spAutoFit/>
            </a:bodyPr>
            <a:lstStyle/>
            <a:p>
              <a:r>
                <a:rPr lang="en-US" sz="1400" dirty="0" smtClean="0"/>
                <a:t>FPGA board</a:t>
              </a:r>
              <a:endParaRPr lang="en-US" sz="1400" dirty="0"/>
            </a:p>
          </p:txBody>
        </p:sp>
        <p:cxnSp>
          <p:nvCxnSpPr>
            <p:cNvPr id="19" name="Straight Arrow Connector 18"/>
            <p:cNvCxnSpPr/>
            <p:nvPr/>
          </p:nvCxnSpPr>
          <p:spPr>
            <a:xfrm flipH="1" flipV="1">
              <a:off x="7560642" y="3928443"/>
              <a:ext cx="209879" cy="4056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055462" y="4702188"/>
              <a:ext cx="1278194" cy="1402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1409" y="4702188"/>
              <a:ext cx="1905000" cy="644967"/>
            </a:xfrm>
            <a:prstGeom prst="rect">
              <a:avLst/>
            </a:prstGeom>
            <a:noFill/>
          </p:spPr>
          <p:txBody>
            <a:bodyPr wrap="square" rtlCol="0">
              <a:spAutoFit/>
            </a:bodyPr>
            <a:lstStyle/>
            <a:p>
              <a:r>
                <a:rPr lang="en-US" sz="1400" dirty="0" smtClean="0"/>
                <a:t>Mounting </a:t>
              </a:r>
              <a:r>
                <a:rPr lang="en-US" sz="1400" dirty="0"/>
                <a:t>h</a:t>
              </a:r>
              <a:r>
                <a:rPr lang="en-US" sz="1400" dirty="0" smtClean="0"/>
                <a:t>oles to APA Frame</a:t>
              </a:r>
              <a:endParaRPr lang="en-US" sz="1400" dirty="0"/>
            </a:p>
          </p:txBody>
        </p:sp>
        <p:cxnSp>
          <p:nvCxnSpPr>
            <p:cNvPr id="17" name="Straight Arrow Connector 16"/>
            <p:cNvCxnSpPr/>
            <p:nvPr/>
          </p:nvCxnSpPr>
          <p:spPr>
            <a:xfrm flipV="1">
              <a:off x="1852767" y="4409800"/>
              <a:ext cx="242371" cy="2923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905549" y="2853174"/>
              <a:ext cx="332340" cy="18341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303184" y="4702188"/>
              <a:ext cx="1619249" cy="379393"/>
            </a:xfrm>
            <a:prstGeom prst="rect">
              <a:avLst/>
            </a:prstGeom>
            <a:solidFill>
              <a:schemeClr val="bg1">
                <a:alpha val="65000"/>
              </a:schemeClr>
            </a:solidFill>
          </p:spPr>
          <p:txBody>
            <a:bodyPr wrap="square" rtlCol="0">
              <a:spAutoFit/>
            </a:bodyPr>
            <a:lstStyle/>
            <a:p>
              <a:r>
                <a:rPr lang="en-US" sz="1400" dirty="0" smtClean="0"/>
                <a:t>FEM board</a:t>
              </a:r>
              <a:endParaRPr lang="en-US" sz="1400" dirty="0"/>
            </a:p>
          </p:txBody>
        </p:sp>
      </p:grpSp>
      <p:sp>
        <p:nvSpPr>
          <p:cNvPr id="23" name="Footer Placeholder 3"/>
          <p:cNvSpPr>
            <a:spLocks noGrp="1"/>
          </p:cNvSpPr>
          <p:nvPr>
            <p:ph type="ftr" sz="quarter" idx="3"/>
          </p:nvPr>
        </p:nvSpPr>
        <p:spPr>
          <a:xfrm>
            <a:off x="2571750" y="6553200"/>
            <a:ext cx="6096000" cy="292100"/>
          </a:xfrm>
        </p:spPr>
        <p:txBody>
          <a:bodyPr/>
          <a:lstStyle/>
          <a:p>
            <a:pPr>
              <a:defRPr/>
            </a:pPr>
            <a:r>
              <a:rPr lang="en-US" smtClean="0"/>
              <a:t>SBND/ProtoDUNE Cold Electronics Review, Oct 12-14, 2016</a:t>
            </a:r>
            <a:endParaRPr lang="en-US" dirty="0"/>
          </a:p>
        </p:txBody>
      </p:sp>
      <p:sp>
        <p:nvSpPr>
          <p:cNvPr id="28" name="TextBox 27"/>
          <p:cNvSpPr txBox="1"/>
          <p:nvPr/>
        </p:nvSpPr>
        <p:spPr>
          <a:xfrm>
            <a:off x="7662636" y="5410200"/>
            <a:ext cx="3219136" cy="584775"/>
          </a:xfrm>
          <a:prstGeom prst="rect">
            <a:avLst/>
          </a:prstGeom>
          <a:noFill/>
        </p:spPr>
        <p:txBody>
          <a:bodyPr wrap="square" rtlCol="0">
            <a:spAutoFit/>
          </a:bodyPr>
          <a:lstStyle/>
          <a:p>
            <a:r>
              <a:rPr lang="en-US" sz="1600" dirty="0" smtClean="0"/>
              <a:t>SBND geometry board stack and cold electronics board stack</a:t>
            </a:r>
            <a:endParaRPr lang="en-US" sz="1600" dirty="0"/>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39000" y="1462746"/>
            <a:ext cx="4066409" cy="38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472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62200" y="3733800"/>
            <a:ext cx="3034336" cy="2037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2818"/>
          <a:stretch/>
        </p:blipFill>
        <p:spPr bwMode="auto">
          <a:xfrm>
            <a:off x="5638800" y="2763576"/>
            <a:ext cx="5550711"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76250" y="381000"/>
            <a:ext cx="10477500" cy="533400"/>
          </a:xfrm>
        </p:spPr>
        <p:txBody>
          <a:bodyPr/>
          <a:lstStyle/>
          <a:p>
            <a:r>
              <a:rPr lang="en-US" dirty="0" smtClean="0"/>
              <a:t>SBND Cable Routing along the APAs</a:t>
            </a:r>
            <a:endParaRPr lang="en-US" dirty="0"/>
          </a:p>
        </p:txBody>
      </p:sp>
      <p:sp>
        <p:nvSpPr>
          <p:cNvPr id="3" name="Content Placeholder 2"/>
          <p:cNvSpPr>
            <a:spLocks noGrp="1"/>
          </p:cNvSpPr>
          <p:nvPr>
            <p:ph idx="1"/>
          </p:nvPr>
        </p:nvSpPr>
        <p:spPr>
          <a:xfrm>
            <a:off x="285750" y="1143000"/>
            <a:ext cx="10287000" cy="5105400"/>
          </a:xfrm>
        </p:spPr>
        <p:txBody>
          <a:bodyPr>
            <a:normAutofit/>
          </a:bodyPr>
          <a:lstStyle/>
          <a:p>
            <a:r>
              <a:rPr lang="en-US" sz="1800" dirty="0" smtClean="0"/>
              <a:t>3 faraday cages are installed over the cold electronics boards.</a:t>
            </a:r>
          </a:p>
          <a:p>
            <a:r>
              <a:rPr lang="en-US" sz="1800" dirty="0" smtClean="0"/>
              <a:t>The top one has the outer cover perforated to allow gas escape. </a:t>
            </a:r>
          </a:p>
          <a:p>
            <a:r>
              <a:rPr lang="en-US" sz="1800" dirty="0" smtClean="0"/>
              <a:t>The side ones have solid covers to direct the gas up.</a:t>
            </a:r>
          </a:p>
          <a:p>
            <a:r>
              <a:rPr lang="en-US" sz="1800" dirty="0" smtClean="0"/>
              <a:t>Cables are routed inside the enclosure and </a:t>
            </a:r>
            <a:br>
              <a:rPr lang="en-US" sz="1800" dirty="0" smtClean="0"/>
            </a:br>
            <a:r>
              <a:rPr lang="en-US" sz="1800" dirty="0" smtClean="0"/>
              <a:t>exit at the  top two corners of the APAs. </a:t>
            </a:r>
          </a:p>
          <a:p>
            <a:r>
              <a:rPr lang="en-US" sz="1800" dirty="0" smtClean="0"/>
              <a:t>FEM boards are grounded to the APA frame </a:t>
            </a:r>
            <a:br>
              <a:rPr lang="en-US" sz="1800" dirty="0" smtClean="0"/>
            </a:br>
            <a:r>
              <a:rPr lang="en-US" sz="1800" dirty="0" smtClean="0"/>
              <a:t>through their mounting hardware (screws </a:t>
            </a:r>
            <a:br>
              <a:rPr lang="en-US" sz="1800" dirty="0" smtClean="0"/>
            </a:br>
            <a:r>
              <a:rPr lang="en-US" sz="1800" dirty="0" smtClean="0"/>
              <a:t>and standoffs): ~ 2 per 10cm along the </a:t>
            </a:r>
            <a:br>
              <a:rPr lang="en-US" sz="1800" dirty="0" smtClean="0"/>
            </a:br>
            <a:r>
              <a:rPr lang="en-US" sz="1800" dirty="0" smtClean="0"/>
              <a:t>three APA sides.</a:t>
            </a:r>
            <a:endParaRPr lang="en-US" sz="1800" dirty="0"/>
          </a:p>
        </p:txBody>
      </p:sp>
      <p:sp>
        <p:nvSpPr>
          <p:cNvPr id="4" name="TextBox 3"/>
          <p:cNvSpPr txBox="1"/>
          <p:nvPr/>
        </p:nvSpPr>
        <p:spPr>
          <a:xfrm>
            <a:off x="6733675" y="2514522"/>
            <a:ext cx="1367518" cy="307777"/>
          </a:xfrm>
          <a:prstGeom prst="rect">
            <a:avLst/>
          </a:prstGeom>
          <a:noFill/>
        </p:spPr>
        <p:txBody>
          <a:bodyPr wrap="square" rtlCol="0">
            <a:spAutoFit/>
          </a:bodyPr>
          <a:lstStyle/>
          <a:p>
            <a:r>
              <a:rPr lang="en-US" sz="1400" dirty="0" smtClean="0"/>
              <a:t>FPGA power</a:t>
            </a:r>
            <a:endParaRPr lang="en-US" sz="1400" dirty="0"/>
          </a:p>
        </p:txBody>
      </p:sp>
      <p:sp>
        <p:nvSpPr>
          <p:cNvPr id="6" name="TextBox 5"/>
          <p:cNvSpPr txBox="1"/>
          <p:nvPr/>
        </p:nvSpPr>
        <p:spPr>
          <a:xfrm>
            <a:off x="8080781" y="2245920"/>
            <a:ext cx="666750" cy="307777"/>
          </a:xfrm>
          <a:prstGeom prst="rect">
            <a:avLst/>
          </a:prstGeom>
          <a:noFill/>
        </p:spPr>
        <p:txBody>
          <a:bodyPr wrap="square" rtlCol="0">
            <a:spAutoFit/>
          </a:bodyPr>
          <a:lstStyle/>
          <a:p>
            <a:r>
              <a:rPr lang="en-US" sz="1400" dirty="0" smtClean="0"/>
              <a:t>Data</a:t>
            </a:r>
            <a:endParaRPr lang="en-US" sz="1400" dirty="0"/>
          </a:p>
        </p:txBody>
      </p:sp>
      <p:sp>
        <p:nvSpPr>
          <p:cNvPr id="7" name="TextBox 6"/>
          <p:cNvSpPr txBox="1"/>
          <p:nvPr/>
        </p:nvSpPr>
        <p:spPr>
          <a:xfrm>
            <a:off x="9019675" y="2215454"/>
            <a:ext cx="1298123" cy="307777"/>
          </a:xfrm>
          <a:prstGeom prst="rect">
            <a:avLst/>
          </a:prstGeom>
          <a:noFill/>
        </p:spPr>
        <p:txBody>
          <a:bodyPr wrap="square" rtlCol="0">
            <a:spAutoFit/>
          </a:bodyPr>
          <a:lstStyle/>
          <a:p>
            <a:r>
              <a:rPr lang="en-US" sz="1400" dirty="0" smtClean="0"/>
              <a:t>ASIC power</a:t>
            </a:r>
            <a:endParaRPr lang="en-US" sz="1400" dirty="0"/>
          </a:p>
        </p:txBody>
      </p:sp>
      <p:cxnSp>
        <p:nvCxnSpPr>
          <p:cNvPr id="8" name="Straight Arrow Connector 7"/>
          <p:cNvCxnSpPr/>
          <p:nvPr/>
        </p:nvCxnSpPr>
        <p:spPr>
          <a:xfrm>
            <a:off x="8414156" y="2668409"/>
            <a:ext cx="0" cy="6592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495675" y="2822299"/>
            <a:ext cx="381000" cy="5053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747531" y="2514521"/>
            <a:ext cx="653144" cy="8893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645700" y="2602383"/>
            <a:ext cx="1446439" cy="307777"/>
          </a:xfrm>
          <a:prstGeom prst="rect">
            <a:avLst/>
          </a:prstGeom>
          <a:noFill/>
        </p:spPr>
        <p:txBody>
          <a:bodyPr wrap="square" rtlCol="0">
            <a:spAutoFit/>
          </a:bodyPr>
          <a:lstStyle/>
          <a:p>
            <a:r>
              <a:rPr lang="en-US" sz="1400" dirty="0" smtClean="0"/>
              <a:t>Cable bundle</a:t>
            </a:r>
            <a:endParaRPr lang="en-US" sz="1400" dirty="0"/>
          </a:p>
        </p:txBody>
      </p:sp>
      <p:cxnSp>
        <p:nvCxnSpPr>
          <p:cNvPr id="16" name="Straight Arrow Connector 15"/>
          <p:cNvCxnSpPr/>
          <p:nvPr/>
        </p:nvCxnSpPr>
        <p:spPr>
          <a:xfrm flipH="1">
            <a:off x="9645699" y="2910159"/>
            <a:ext cx="345623" cy="1757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4294967295"/>
          </p:nvPr>
        </p:nvSpPr>
        <p:spPr>
          <a:xfrm>
            <a:off x="10353551" y="6497247"/>
            <a:ext cx="1006205" cy="324230"/>
          </a:xfrm>
          <a:prstGeom prst="rect">
            <a:avLst/>
          </a:prstGeom>
        </p:spPr>
        <p:txBody>
          <a:bodyPr/>
          <a:lstStyle/>
          <a:p>
            <a:fld id="{E6C93B4B-0EF1-4D5C-824A-435F8F21A18C}" type="slidenum">
              <a:rPr lang="en-US" smtClean="0"/>
              <a:t>22</a:t>
            </a:fld>
            <a:endParaRPr lang="en-US"/>
          </a:p>
        </p:txBody>
      </p:sp>
      <p:sp>
        <p:nvSpPr>
          <p:cNvPr id="14" name="Footer Placeholder 3"/>
          <p:cNvSpPr>
            <a:spLocks noGrp="1"/>
          </p:cNvSpPr>
          <p:nvPr>
            <p:ph type="ftr" sz="quarter" idx="3"/>
          </p:nvPr>
        </p:nvSpPr>
        <p:spPr>
          <a:xfrm>
            <a:off x="2571750" y="6553200"/>
            <a:ext cx="6096000" cy="292100"/>
          </a:xfrm>
        </p:spPr>
        <p:txBody>
          <a:bodyPr/>
          <a:lstStyle/>
          <a:p>
            <a:pPr>
              <a:defRPr/>
            </a:pPr>
            <a:r>
              <a:rPr lang="en-US" smtClean="0"/>
              <a:t>SBND/ProtoDUNE Cold Electronics Review, Oct 12-14, 2016</a:t>
            </a:r>
            <a:endParaRPr lang="en-US" dirty="0"/>
          </a:p>
        </p:txBody>
      </p:sp>
      <p:sp>
        <p:nvSpPr>
          <p:cNvPr id="11" name="TextBox 10"/>
          <p:cNvSpPr txBox="1"/>
          <p:nvPr/>
        </p:nvSpPr>
        <p:spPr>
          <a:xfrm>
            <a:off x="553281" y="5954451"/>
            <a:ext cx="6138475" cy="400110"/>
          </a:xfrm>
          <a:prstGeom prst="rect">
            <a:avLst/>
          </a:prstGeom>
          <a:noFill/>
        </p:spPr>
        <p:txBody>
          <a:bodyPr wrap="none" rtlCol="0">
            <a:spAutoFit/>
          </a:bodyPr>
          <a:lstStyle/>
          <a:p>
            <a:r>
              <a:rPr lang="en-US" sz="2000" dirty="0" smtClean="0"/>
              <a:t>A full scale mockup of the cable routing is underway </a:t>
            </a:r>
            <a:endParaRPr lang="en-US" sz="2000" dirty="0"/>
          </a:p>
        </p:txBody>
      </p:sp>
    </p:spTree>
    <p:extLst>
      <p:ext uri="{BB962C8B-B14F-4D97-AF65-F5344CB8AC3E}">
        <p14:creationId xmlns:p14="http://schemas.microsoft.com/office/powerpoint/2010/main" val="1550695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NP04 CE to APA Connection</a:t>
            </a:r>
            <a:endParaRPr lang="en-US" dirty="0"/>
          </a:p>
        </p:txBody>
      </p:sp>
      <p:sp>
        <p:nvSpPr>
          <p:cNvPr id="4" name="Footer Placeholder 3"/>
          <p:cNvSpPr>
            <a:spLocks noGrp="1"/>
          </p:cNvSpPr>
          <p:nvPr>
            <p:ph type="ftr" sz="quarter" idx="3"/>
          </p:nvPr>
        </p:nvSpPr>
        <p:spPr/>
        <p:txBody>
          <a:bodyPr/>
          <a:lstStyle/>
          <a:p>
            <a:pPr>
              <a:defRPr/>
            </a:pPr>
            <a:r>
              <a:rPr lang="en-US" smtClean="0"/>
              <a:t>SBND/ProtoDUNE Cold Electronics Review, Oct 12-14, 2016</a:t>
            </a:r>
            <a:endParaRPr lang="en-US" dirty="0"/>
          </a:p>
        </p:txBody>
      </p:sp>
      <p:sp>
        <p:nvSpPr>
          <p:cNvPr id="9" name="TextBox 8"/>
          <p:cNvSpPr txBox="1"/>
          <p:nvPr/>
        </p:nvSpPr>
        <p:spPr>
          <a:xfrm>
            <a:off x="8153400" y="2071761"/>
            <a:ext cx="1097072" cy="307777"/>
          </a:xfrm>
          <a:prstGeom prst="rect">
            <a:avLst/>
          </a:prstGeom>
          <a:noFill/>
        </p:spPr>
        <p:txBody>
          <a:bodyPr wrap="square" rtlCol="0">
            <a:spAutoFit/>
          </a:bodyPr>
          <a:lstStyle/>
          <a:p>
            <a:r>
              <a:rPr lang="en-US" sz="1400" dirty="0" smtClean="0">
                <a:solidFill>
                  <a:schemeClr val="bg1"/>
                </a:solidFill>
              </a:rPr>
              <a:t>CE Box</a:t>
            </a:r>
            <a:endParaRPr lang="en-US" sz="1400" dirty="0">
              <a:solidFill>
                <a:schemeClr val="bg1"/>
              </a:solidFill>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4507" r="8927"/>
          <a:stretch/>
        </p:blipFill>
        <p:spPr bwMode="auto">
          <a:xfrm rot="5400000">
            <a:off x="2850099" y="348203"/>
            <a:ext cx="4635504" cy="6682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248400" y="1426577"/>
            <a:ext cx="1905000" cy="338554"/>
          </a:xfrm>
          <a:prstGeom prst="rect">
            <a:avLst/>
          </a:prstGeom>
          <a:solidFill>
            <a:schemeClr val="bg1">
              <a:alpha val="70000"/>
            </a:schemeClr>
          </a:solidFill>
        </p:spPr>
        <p:txBody>
          <a:bodyPr wrap="square" rtlCol="0">
            <a:spAutoFit/>
          </a:bodyPr>
          <a:lstStyle/>
          <a:p>
            <a:r>
              <a:rPr lang="en-US" sz="1600" dirty="0" smtClean="0"/>
              <a:t>DUNE CE module</a:t>
            </a:r>
            <a:endParaRPr lang="en-US" sz="1600" dirty="0"/>
          </a:p>
        </p:txBody>
      </p:sp>
      <p:sp>
        <p:nvSpPr>
          <p:cNvPr id="11" name="TextBox 10"/>
          <p:cNvSpPr txBox="1"/>
          <p:nvPr/>
        </p:nvSpPr>
        <p:spPr>
          <a:xfrm>
            <a:off x="8509000" y="3511694"/>
            <a:ext cx="1447800" cy="584775"/>
          </a:xfrm>
          <a:prstGeom prst="rect">
            <a:avLst/>
          </a:prstGeom>
          <a:solidFill>
            <a:schemeClr val="bg1">
              <a:alpha val="70000"/>
            </a:schemeClr>
          </a:solidFill>
        </p:spPr>
        <p:txBody>
          <a:bodyPr wrap="square" rtlCol="0">
            <a:spAutoFit/>
          </a:bodyPr>
          <a:lstStyle/>
          <a:p>
            <a:r>
              <a:rPr lang="en-US" sz="1600" dirty="0" smtClean="0"/>
              <a:t>FEMB &amp; </a:t>
            </a:r>
          </a:p>
          <a:p>
            <a:r>
              <a:rPr lang="en-US" sz="1600" dirty="0" smtClean="0"/>
              <a:t>FPGA Board</a:t>
            </a:r>
            <a:endParaRPr lang="en-US" sz="1600" dirty="0"/>
          </a:p>
        </p:txBody>
      </p:sp>
      <p:cxnSp>
        <p:nvCxnSpPr>
          <p:cNvPr id="5" name="Straight Arrow Connector 4"/>
          <p:cNvCxnSpPr>
            <a:stCxn id="11" idx="1"/>
          </p:cNvCxnSpPr>
          <p:nvPr/>
        </p:nvCxnSpPr>
        <p:spPr bwMode="auto">
          <a:xfrm flipH="1" flipV="1">
            <a:off x="6934200" y="3276600"/>
            <a:ext cx="1574800" cy="527482"/>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2" name="TextBox 11"/>
          <p:cNvSpPr txBox="1"/>
          <p:nvPr/>
        </p:nvSpPr>
        <p:spPr>
          <a:xfrm>
            <a:off x="8509000" y="2404938"/>
            <a:ext cx="1905000" cy="584775"/>
          </a:xfrm>
          <a:prstGeom prst="rect">
            <a:avLst/>
          </a:prstGeom>
          <a:solidFill>
            <a:schemeClr val="bg1">
              <a:alpha val="70000"/>
            </a:schemeClr>
          </a:solidFill>
        </p:spPr>
        <p:txBody>
          <a:bodyPr wrap="square" rtlCol="0">
            <a:spAutoFit/>
          </a:bodyPr>
          <a:lstStyle/>
          <a:p>
            <a:r>
              <a:rPr lang="en-US" sz="1600" dirty="0" smtClean="0"/>
              <a:t>Cold cable </a:t>
            </a:r>
          </a:p>
          <a:p>
            <a:r>
              <a:rPr lang="en-US" sz="1600" dirty="0" smtClean="0"/>
              <a:t>(data &amp; power)</a:t>
            </a:r>
            <a:endParaRPr lang="en-US" sz="1600" dirty="0"/>
          </a:p>
        </p:txBody>
      </p:sp>
      <p:sp>
        <p:nvSpPr>
          <p:cNvPr id="14" name="TextBox 13"/>
          <p:cNvSpPr txBox="1"/>
          <p:nvPr/>
        </p:nvSpPr>
        <p:spPr>
          <a:xfrm>
            <a:off x="6400800" y="4173244"/>
            <a:ext cx="1905000" cy="584775"/>
          </a:xfrm>
          <a:prstGeom prst="rect">
            <a:avLst/>
          </a:prstGeom>
          <a:solidFill>
            <a:schemeClr val="bg1">
              <a:alpha val="70000"/>
            </a:schemeClr>
          </a:solidFill>
        </p:spPr>
        <p:txBody>
          <a:bodyPr wrap="square" rtlCol="0">
            <a:spAutoFit/>
          </a:bodyPr>
          <a:lstStyle/>
          <a:p>
            <a:r>
              <a:rPr lang="en-US" sz="1600" dirty="0" smtClean="0"/>
              <a:t>Intermediate </a:t>
            </a:r>
            <a:r>
              <a:rPr lang="en-US" sz="1600" dirty="0"/>
              <a:t>c</a:t>
            </a:r>
            <a:r>
              <a:rPr lang="en-US" sz="1600" dirty="0" smtClean="0"/>
              <a:t>onnector </a:t>
            </a:r>
            <a:r>
              <a:rPr lang="en-US" sz="1600" dirty="0"/>
              <a:t>b</a:t>
            </a:r>
            <a:r>
              <a:rPr lang="en-US" sz="1600" dirty="0" smtClean="0"/>
              <a:t>oard</a:t>
            </a:r>
            <a:endParaRPr lang="en-US" sz="1600" dirty="0"/>
          </a:p>
        </p:txBody>
      </p:sp>
      <p:cxnSp>
        <p:nvCxnSpPr>
          <p:cNvPr id="15" name="Straight Arrow Connector 14"/>
          <p:cNvCxnSpPr>
            <a:stCxn id="14" idx="1"/>
          </p:cNvCxnSpPr>
          <p:nvPr/>
        </p:nvCxnSpPr>
        <p:spPr bwMode="auto">
          <a:xfrm flipH="1" flipV="1">
            <a:off x="5257800" y="4096469"/>
            <a:ext cx="1143000" cy="369163"/>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9" name="TextBox 18"/>
          <p:cNvSpPr txBox="1"/>
          <p:nvPr/>
        </p:nvSpPr>
        <p:spPr>
          <a:xfrm>
            <a:off x="6248400" y="4953000"/>
            <a:ext cx="1905000" cy="584775"/>
          </a:xfrm>
          <a:prstGeom prst="rect">
            <a:avLst/>
          </a:prstGeom>
          <a:solidFill>
            <a:schemeClr val="bg1">
              <a:alpha val="70000"/>
            </a:schemeClr>
          </a:solidFill>
        </p:spPr>
        <p:txBody>
          <a:bodyPr wrap="square" rtlCol="0">
            <a:spAutoFit/>
          </a:bodyPr>
          <a:lstStyle/>
          <a:p>
            <a:r>
              <a:rPr lang="en-US" sz="1600" dirty="0" smtClean="0"/>
              <a:t>CR board</a:t>
            </a:r>
          </a:p>
          <a:p>
            <a:r>
              <a:rPr lang="en-US" sz="1600" dirty="0" smtClean="0"/>
              <a:t>(bias distribution)</a:t>
            </a:r>
            <a:endParaRPr lang="en-US" sz="1600" dirty="0"/>
          </a:p>
        </p:txBody>
      </p:sp>
      <p:cxnSp>
        <p:nvCxnSpPr>
          <p:cNvPr id="20" name="Straight Arrow Connector 19"/>
          <p:cNvCxnSpPr/>
          <p:nvPr/>
        </p:nvCxnSpPr>
        <p:spPr bwMode="auto">
          <a:xfrm flipH="1" flipV="1">
            <a:off x="5029200" y="4394200"/>
            <a:ext cx="1219201" cy="851189"/>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23" name="TextBox 22"/>
          <p:cNvSpPr txBox="1"/>
          <p:nvPr/>
        </p:nvSpPr>
        <p:spPr>
          <a:xfrm>
            <a:off x="228600" y="3450053"/>
            <a:ext cx="1598102" cy="830997"/>
          </a:xfrm>
          <a:prstGeom prst="rect">
            <a:avLst/>
          </a:prstGeom>
          <a:solidFill>
            <a:schemeClr val="bg1">
              <a:alpha val="70000"/>
            </a:schemeClr>
          </a:solidFill>
        </p:spPr>
        <p:txBody>
          <a:bodyPr wrap="square" rtlCol="0">
            <a:spAutoFit/>
          </a:bodyPr>
          <a:lstStyle/>
          <a:p>
            <a:r>
              <a:rPr lang="en-US" sz="1600" dirty="0" smtClean="0"/>
              <a:t>Wire bonding boards</a:t>
            </a:r>
          </a:p>
          <a:p>
            <a:r>
              <a:rPr lang="en-US" sz="1600" dirty="0" smtClean="0"/>
              <a:t>(4 layers)</a:t>
            </a:r>
            <a:endParaRPr lang="en-US" sz="1600" dirty="0"/>
          </a:p>
        </p:txBody>
      </p:sp>
      <p:cxnSp>
        <p:nvCxnSpPr>
          <p:cNvPr id="24" name="Straight Arrow Connector 23"/>
          <p:cNvCxnSpPr/>
          <p:nvPr/>
        </p:nvCxnSpPr>
        <p:spPr bwMode="auto">
          <a:xfrm>
            <a:off x="1524000" y="3865551"/>
            <a:ext cx="1193800" cy="5213"/>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27" name="TextBox 26"/>
          <p:cNvSpPr txBox="1"/>
          <p:nvPr/>
        </p:nvSpPr>
        <p:spPr>
          <a:xfrm>
            <a:off x="645602" y="2038299"/>
            <a:ext cx="1181100" cy="338554"/>
          </a:xfrm>
          <a:prstGeom prst="rect">
            <a:avLst/>
          </a:prstGeom>
          <a:solidFill>
            <a:schemeClr val="bg1">
              <a:alpha val="70000"/>
            </a:schemeClr>
          </a:solidFill>
        </p:spPr>
        <p:txBody>
          <a:bodyPr wrap="square" rtlCol="0">
            <a:spAutoFit/>
          </a:bodyPr>
          <a:lstStyle/>
          <a:p>
            <a:r>
              <a:rPr lang="en-US" sz="1600" dirty="0" smtClean="0"/>
              <a:t>APA frame</a:t>
            </a:r>
            <a:endParaRPr lang="en-US" sz="1600" dirty="0"/>
          </a:p>
        </p:txBody>
      </p:sp>
      <p:cxnSp>
        <p:nvCxnSpPr>
          <p:cNvPr id="28" name="Straight Arrow Connector 27"/>
          <p:cNvCxnSpPr/>
          <p:nvPr/>
        </p:nvCxnSpPr>
        <p:spPr bwMode="auto">
          <a:xfrm>
            <a:off x="1752600" y="2235613"/>
            <a:ext cx="891098"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24766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a Cable Tray Attached to an APA</a:t>
            </a:r>
            <a:endParaRPr lang="en-US" dirty="0"/>
          </a:p>
        </p:txBody>
      </p:sp>
      <p:sp>
        <p:nvSpPr>
          <p:cNvPr id="4" name="Footer Placeholder 3"/>
          <p:cNvSpPr>
            <a:spLocks noGrp="1"/>
          </p:cNvSpPr>
          <p:nvPr>
            <p:ph type="ftr" sz="quarter" idx="3"/>
          </p:nvPr>
        </p:nvSpPr>
        <p:spPr/>
        <p:txBody>
          <a:bodyPr/>
          <a:lstStyle/>
          <a:p>
            <a:pPr>
              <a:defRPr/>
            </a:pPr>
            <a:r>
              <a:rPr lang="en-US" smtClean="0"/>
              <a:t>SBND/ProtoDUNE Cold Electronics Review, Oct 12-14, 2016</a:t>
            </a:r>
            <a:endParaRPr lang="en-US" dirty="0"/>
          </a:p>
        </p:txBody>
      </p:sp>
      <p:grpSp>
        <p:nvGrpSpPr>
          <p:cNvPr id="3" name="Group 2"/>
          <p:cNvGrpSpPr/>
          <p:nvPr/>
        </p:nvGrpSpPr>
        <p:grpSpPr>
          <a:xfrm>
            <a:off x="4165388" y="1143000"/>
            <a:ext cx="6830632" cy="4952506"/>
            <a:chOff x="2307350" y="909811"/>
            <a:chExt cx="7357929" cy="5334820"/>
          </a:xfrm>
        </p:grpSpPr>
        <p:pic>
          <p:nvPicPr>
            <p:cNvPr id="5" name="Picture 4"/>
            <p:cNvPicPr>
              <a:picLocks noChangeAspect="1"/>
            </p:cNvPicPr>
            <p:nvPr/>
          </p:nvPicPr>
          <p:blipFill rotWithShape="1">
            <a:blip r:embed="rId3"/>
            <a:srcRect l="5872"/>
            <a:stretch/>
          </p:blipFill>
          <p:spPr>
            <a:xfrm>
              <a:off x="2334939" y="990600"/>
              <a:ext cx="7330340" cy="5254031"/>
            </a:xfrm>
            <a:prstGeom prst="rect">
              <a:avLst/>
            </a:prstGeom>
          </p:spPr>
        </p:pic>
        <p:sp>
          <p:nvSpPr>
            <p:cNvPr id="6" name="TextBox 5"/>
            <p:cNvSpPr txBox="1"/>
            <p:nvPr/>
          </p:nvSpPr>
          <p:spPr>
            <a:xfrm>
              <a:off x="2307350" y="3344097"/>
              <a:ext cx="940259" cy="696225"/>
            </a:xfrm>
            <a:prstGeom prst="rect">
              <a:avLst/>
            </a:prstGeom>
            <a:noFill/>
          </p:spPr>
          <p:txBody>
            <a:bodyPr wrap="square" rtlCol="0">
              <a:spAutoFit/>
            </a:bodyPr>
            <a:lstStyle/>
            <a:p>
              <a:r>
                <a:rPr lang="en-US" sz="1800" dirty="0" smtClean="0"/>
                <a:t>PD </a:t>
              </a:r>
              <a:br>
                <a:rPr lang="en-US" sz="1800" dirty="0" smtClean="0"/>
              </a:br>
              <a:r>
                <a:rPr lang="en-US" sz="1800" dirty="0" smtClean="0"/>
                <a:t>cables</a:t>
              </a:r>
              <a:endParaRPr lang="en-US" sz="1800" dirty="0"/>
            </a:p>
          </p:txBody>
        </p:sp>
        <p:cxnSp>
          <p:nvCxnSpPr>
            <p:cNvPr id="8" name="Straight Arrow Connector 7"/>
            <p:cNvCxnSpPr/>
            <p:nvPr/>
          </p:nvCxnSpPr>
          <p:spPr bwMode="auto">
            <a:xfrm flipV="1">
              <a:off x="2991598" y="3543021"/>
              <a:ext cx="793234" cy="1491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Box 11"/>
            <p:cNvSpPr txBox="1"/>
            <p:nvPr/>
          </p:nvSpPr>
          <p:spPr>
            <a:xfrm>
              <a:off x="5257800" y="4135398"/>
              <a:ext cx="1600200" cy="369332"/>
            </a:xfrm>
            <a:prstGeom prst="rect">
              <a:avLst/>
            </a:prstGeom>
            <a:noFill/>
          </p:spPr>
          <p:txBody>
            <a:bodyPr wrap="square" rtlCol="0">
              <a:spAutoFit/>
            </a:bodyPr>
            <a:lstStyle/>
            <a:p>
              <a:r>
                <a:rPr lang="en-US" sz="1800" dirty="0" smtClean="0">
                  <a:solidFill>
                    <a:srgbClr val="FFFF00"/>
                  </a:solidFill>
                </a:rPr>
                <a:t>CE Modules</a:t>
              </a:r>
              <a:endParaRPr lang="en-US" sz="1800" dirty="0">
                <a:solidFill>
                  <a:srgbClr val="FFFF00"/>
                </a:solidFill>
              </a:endParaRPr>
            </a:p>
          </p:txBody>
        </p:sp>
        <p:sp>
          <p:nvSpPr>
            <p:cNvPr id="13" name="TextBox 12"/>
            <p:cNvSpPr txBox="1"/>
            <p:nvPr/>
          </p:nvSpPr>
          <p:spPr>
            <a:xfrm>
              <a:off x="2334939" y="909811"/>
              <a:ext cx="1825339" cy="696225"/>
            </a:xfrm>
            <a:prstGeom prst="rect">
              <a:avLst/>
            </a:prstGeom>
            <a:noFill/>
          </p:spPr>
          <p:txBody>
            <a:bodyPr wrap="square" rtlCol="0">
              <a:spAutoFit/>
            </a:bodyPr>
            <a:lstStyle/>
            <a:p>
              <a:r>
                <a:rPr lang="en-US" sz="1800" dirty="0" smtClean="0"/>
                <a:t>APA mounting </a:t>
              </a:r>
              <a:br>
                <a:rPr lang="en-US" sz="1800" dirty="0" smtClean="0"/>
              </a:br>
              <a:r>
                <a:rPr lang="en-US" sz="1800" dirty="0" smtClean="0"/>
                <a:t>rail</a:t>
              </a:r>
              <a:endParaRPr lang="en-US" sz="1800" dirty="0"/>
            </a:p>
          </p:txBody>
        </p:sp>
      </p:grpSp>
      <p:sp>
        <p:nvSpPr>
          <p:cNvPr id="7" name="TextBox 6"/>
          <p:cNvSpPr txBox="1"/>
          <p:nvPr/>
        </p:nvSpPr>
        <p:spPr>
          <a:xfrm>
            <a:off x="301502" y="1066800"/>
            <a:ext cx="3737098" cy="5355312"/>
          </a:xfrm>
          <a:prstGeom prst="rect">
            <a:avLst/>
          </a:prstGeom>
          <a:noFill/>
        </p:spPr>
        <p:txBody>
          <a:bodyPr wrap="square" rtlCol="0">
            <a:spAutoFit/>
          </a:bodyPr>
          <a:lstStyle/>
          <a:p>
            <a:r>
              <a:rPr lang="en-US" sz="1800" dirty="0" smtClean="0"/>
              <a:t>A cable tray is planned on the APA between the cold electronics modules and the APA mounting rail to hold and direct the cables toward the feedthrough port. </a:t>
            </a:r>
          </a:p>
          <a:p>
            <a:endParaRPr lang="en-US" sz="1800" dirty="0"/>
          </a:p>
          <a:p>
            <a:r>
              <a:rPr lang="en-US" sz="1800" dirty="0"/>
              <a:t>Since the CE boxed are distributed  over a 2.3m width but with cables of equal length, we have to store excess cables of various lengths </a:t>
            </a:r>
            <a:r>
              <a:rPr lang="en-US" sz="1800" dirty="0" smtClean="0"/>
              <a:t>somewhere.</a:t>
            </a:r>
          </a:p>
          <a:p>
            <a:r>
              <a:rPr lang="en-US" sz="1800" dirty="0" smtClean="0"/>
              <a:t>We are working with the APA and integration teams to determine if all excess cables can be fit on this cable tray. </a:t>
            </a:r>
            <a:endParaRPr lang="en-US" sz="1800" dirty="0" smtClean="0"/>
          </a:p>
          <a:p>
            <a:endParaRPr lang="en-US" sz="1800" dirty="0"/>
          </a:p>
          <a:p>
            <a:r>
              <a:rPr lang="en-US" sz="1800" dirty="0" smtClean="0"/>
              <a:t>The weight of CE cables and boxes is about 65kg per feedthrough.</a:t>
            </a:r>
            <a:endParaRPr lang="en-US" sz="1800" dirty="0" smtClean="0"/>
          </a:p>
        </p:txBody>
      </p:sp>
    </p:spTree>
    <p:extLst>
      <p:ext uri="{BB962C8B-B14F-4D97-AF65-F5344CB8AC3E}">
        <p14:creationId xmlns:p14="http://schemas.microsoft.com/office/powerpoint/2010/main" val="11943969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a Cable Tray under the Chimney</a:t>
            </a:r>
            <a:endParaRPr lang="en-US" dirty="0"/>
          </a:p>
        </p:txBody>
      </p:sp>
      <p:sp>
        <p:nvSpPr>
          <p:cNvPr id="4" name="Footer Placeholder 3"/>
          <p:cNvSpPr>
            <a:spLocks noGrp="1"/>
          </p:cNvSpPr>
          <p:nvPr>
            <p:ph type="ftr" sz="quarter" idx="3"/>
          </p:nvPr>
        </p:nvSpPr>
        <p:spPr/>
        <p:txBody>
          <a:bodyPr/>
          <a:lstStyle/>
          <a:p>
            <a:pPr>
              <a:defRPr/>
            </a:pPr>
            <a:r>
              <a:rPr lang="en-US" smtClean="0"/>
              <a:t>SBND/ProtoDUNE Cold Electronics Review, Oct 12-14, 2016</a:t>
            </a:r>
            <a:endParaRPr lang="en-US" dirty="0"/>
          </a:p>
        </p:txBody>
      </p:sp>
      <p:pic>
        <p:nvPicPr>
          <p:cNvPr id="5" name="Picture 4"/>
          <p:cNvPicPr>
            <a:picLocks noChangeAspect="1"/>
          </p:cNvPicPr>
          <p:nvPr/>
        </p:nvPicPr>
        <p:blipFill>
          <a:blip r:embed="rId3"/>
          <a:stretch>
            <a:fillRect/>
          </a:stretch>
        </p:blipFill>
        <p:spPr>
          <a:xfrm>
            <a:off x="533400" y="1155549"/>
            <a:ext cx="7219198" cy="4870523"/>
          </a:xfrm>
          <a:prstGeom prst="rect">
            <a:avLst/>
          </a:prstGeom>
        </p:spPr>
      </p:pic>
      <p:sp>
        <p:nvSpPr>
          <p:cNvPr id="6" name="TextBox 5"/>
          <p:cNvSpPr txBox="1"/>
          <p:nvPr/>
        </p:nvSpPr>
        <p:spPr>
          <a:xfrm>
            <a:off x="8001000" y="1155548"/>
            <a:ext cx="3200400" cy="2585323"/>
          </a:xfrm>
          <a:prstGeom prst="rect">
            <a:avLst/>
          </a:prstGeom>
          <a:noFill/>
        </p:spPr>
        <p:txBody>
          <a:bodyPr wrap="square" rtlCol="0">
            <a:spAutoFit/>
          </a:bodyPr>
          <a:lstStyle/>
          <a:p>
            <a:r>
              <a:rPr lang="en-US" sz="1800" dirty="0" smtClean="0"/>
              <a:t>Since the CE boxed are distributed  over a 2.3m width but with cables of equal length, we have to store excess cables of various lengths inside the cryostat.  One concept is to store them on a tray under each chimney.</a:t>
            </a:r>
            <a:endParaRPr lang="en-US" sz="1800" dirty="0"/>
          </a:p>
        </p:txBody>
      </p:sp>
    </p:spTree>
    <p:extLst>
      <p:ext uri="{BB962C8B-B14F-4D97-AF65-F5344CB8AC3E}">
        <p14:creationId xmlns:p14="http://schemas.microsoft.com/office/powerpoint/2010/main" val="1096799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1800" dirty="0" smtClean="0"/>
              <a:t>A common CE </a:t>
            </a:r>
            <a:r>
              <a:rPr lang="en-US" sz="1800" dirty="0"/>
              <a:t>signal feedthrough </a:t>
            </a:r>
            <a:r>
              <a:rPr lang="en-US" sz="1800" dirty="0" smtClean="0"/>
              <a:t>design has been developed for both DUNE and SBND.  </a:t>
            </a:r>
            <a:r>
              <a:rPr lang="en-US" sz="1800" dirty="0"/>
              <a:t>It is based on a multi-layer printed circuit board with blind </a:t>
            </a:r>
            <a:r>
              <a:rPr lang="en-US" sz="1800" dirty="0" err="1" smtClean="0"/>
              <a:t>vias</a:t>
            </a:r>
            <a:r>
              <a:rPr lang="en-US" sz="1800" dirty="0" smtClean="0"/>
              <a:t> and all surface mount components.  </a:t>
            </a:r>
            <a:r>
              <a:rPr lang="en-US" sz="1800" dirty="0"/>
              <a:t>Indium wire seal is used between the PCB and </a:t>
            </a:r>
            <a:r>
              <a:rPr lang="en-US" sz="1800" dirty="0" smtClean="0"/>
              <a:t>a 14” CF </a:t>
            </a:r>
            <a:r>
              <a:rPr lang="en-US" sz="1800" dirty="0"/>
              <a:t>flange to make it leak tight and ensure good electrical contact (grounding</a:t>
            </a:r>
            <a:r>
              <a:rPr lang="en-US" sz="1800" dirty="0" smtClean="0"/>
              <a:t>).  Minor differences exist between the two versions due to data cable connector choices. Second round of prototyping is underway.</a:t>
            </a:r>
          </a:p>
          <a:p>
            <a:r>
              <a:rPr lang="en-US" sz="1800" dirty="0" smtClean="0"/>
              <a:t>A low outgassing feedthrough chimney design concept is being developed and its detailed design awaits final design of the cryostat port.  This concept uses minimal purging of the boil-off  argon to sweep the impurities from the cables out of the cryostat.  This concept should benefit both NP04 and SBND with tailored implementation details. </a:t>
            </a:r>
          </a:p>
          <a:p>
            <a:r>
              <a:rPr lang="en-US" sz="1800" dirty="0" smtClean="0"/>
              <a:t>The installation of the DUNE cold </a:t>
            </a:r>
            <a:r>
              <a:rPr lang="en-US" sz="1800" dirty="0"/>
              <a:t>electronics boards </a:t>
            </a:r>
            <a:r>
              <a:rPr lang="en-US" sz="1800" dirty="0" smtClean="0"/>
              <a:t>is distinctively different from that of the SBND.  The DUNE scheme is meant to ease large scale assembly, testing and installation with limited access.</a:t>
            </a:r>
            <a:endParaRPr lang="en-US" sz="1800" dirty="0"/>
          </a:p>
          <a:p>
            <a:r>
              <a:rPr lang="en-US" sz="1800" dirty="0" smtClean="0"/>
              <a:t>Cable routing scheme inside the cryostat for NP04 is evolving in connection with the development of the TPC installation process.  The SBND design remains conceptual, but will be fleshed out soon.</a:t>
            </a:r>
          </a:p>
          <a:p>
            <a:r>
              <a:rPr lang="en-US" sz="1800" dirty="0" smtClean="0"/>
              <a:t>Use of PTFE based cables in NP04/DUNE needs to be resolved.</a:t>
            </a:r>
            <a:endParaRPr lang="en-US" sz="1800" dirty="0"/>
          </a:p>
        </p:txBody>
      </p:sp>
      <p:sp>
        <p:nvSpPr>
          <p:cNvPr id="4" name="Footer Placeholder 3"/>
          <p:cNvSpPr>
            <a:spLocks noGrp="1"/>
          </p:cNvSpPr>
          <p:nvPr>
            <p:ph type="ftr" sz="quarter" idx="3"/>
          </p:nvPr>
        </p:nvSpPr>
        <p:spPr/>
        <p:txBody>
          <a:bodyPr/>
          <a:lstStyle/>
          <a:p>
            <a:pPr>
              <a:defRPr/>
            </a:pPr>
            <a:r>
              <a:rPr lang="en-US" smtClean="0"/>
              <a:t>SBND/ProtoDUNE Cold Electronics Review, Oct 12-14, 2016</a:t>
            </a:r>
            <a:endParaRPr lang="en-US" dirty="0"/>
          </a:p>
        </p:txBody>
      </p:sp>
    </p:spTree>
    <p:extLst>
      <p:ext uri="{BB962C8B-B14F-4D97-AF65-F5344CB8AC3E}">
        <p14:creationId xmlns:p14="http://schemas.microsoft.com/office/powerpoint/2010/main" val="4115054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8" name="Content Placeholder 7"/>
          <p:cNvSpPr>
            <a:spLocks noGrp="1"/>
          </p:cNvSpPr>
          <p:nvPr>
            <p:ph idx="1"/>
          </p:nvPr>
        </p:nvSpPr>
        <p:spPr/>
        <p:txBody>
          <a:bodyPr/>
          <a:lstStyle/>
          <a:p>
            <a:endParaRPr lang="en-US"/>
          </a:p>
        </p:txBody>
      </p:sp>
      <p:sp>
        <p:nvSpPr>
          <p:cNvPr id="4" name="Footer Placeholder 3"/>
          <p:cNvSpPr>
            <a:spLocks noGrp="1"/>
          </p:cNvSpPr>
          <p:nvPr>
            <p:ph type="ftr" sz="quarter" idx="3"/>
          </p:nvPr>
        </p:nvSpPr>
        <p:spPr/>
        <p:txBody>
          <a:bodyPr/>
          <a:lstStyle/>
          <a:p>
            <a:pPr>
              <a:defRPr/>
            </a:pPr>
            <a:r>
              <a:rPr lang="en-US" smtClean="0"/>
              <a:t>SBND/ProtoDUNE Cold Electronics Review, Oct 12-14, 2016</a:t>
            </a:r>
            <a:endParaRPr lang="en-US" dirty="0"/>
          </a:p>
        </p:txBody>
      </p:sp>
    </p:spTree>
    <p:extLst>
      <p:ext uri="{BB962C8B-B14F-4D97-AF65-F5344CB8AC3E}">
        <p14:creationId xmlns:p14="http://schemas.microsoft.com/office/powerpoint/2010/main" val="2099512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3189" b="3679"/>
          <a:stretch/>
        </p:blipFill>
        <p:spPr bwMode="auto">
          <a:xfrm>
            <a:off x="5294095" y="685800"/>
            <a:ext cx="597535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DUNE Cold Cable </a:t>
            </a:r>
            <a:r>
              <a:rPr lang="en-US" dirty="0" smtClean="0"/>
              <a:t>Specification</a:t>
            </a:r>
            <a:endParaRPr lang="en-US" dirty="0"/>
          </a:p>
        </p:txBody>
      </p:sp>
      <p:sp>
        <p:nvSpPr>
          <p:cNvPr id="4" name="Footer Placeholder 3"/>
          <p:cNvSpPr>
            <a:spLocks noGrp="1"/>
          </p:cNvSpPr>
          <p:nvPr>
            <p:ph type="ftr" sz="quarter" idx="3"/>
          </p:nvPr>
        </p:nvSpPr>
        <p:spPr/>
        <p:txBody>
          <a:bodyPr/>
          <a:lstStyle/>
          <a:p>
            <a:pPr>
              <a:defRPr/>
            </a:pPr>
            <a:r>
              <a:rPr lang="en-US" smtClean="0"/>
              <a:t>SBND/ProtoDUNE Cold Electronics Review, Oct 12-14, 2016</a:t>
            </a:r>
            <a:endParaRPr lang="en-US" dirty="0"/>
          </a:p>
        </p:txBody>
      </p:sp>
      <p:sp>
        <p:nvSpPr>
          <p:cNvPr id="6" name="Content Placeholder 3"/>
          <p:cNvSpPr txBox="1">
            <a:spLocks/>
          </p:cNvSpPr>
          <p:nvPr/>
        </p:nvSpPr>
        <p:spPr bwMode="auto">
          <a:xfrm>
            <a:off x="457199" y="1066800"/>
            <a:ext cx="4724401" cy="49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lr>
                <a:srgbClr val="042B7F"/>
              </a:buClr>
              <a:buSzPct val="110000"/>
              <a:buFont typeface="Wingdings" pitchFamily="2" charset="2"/>
              <a:buChar char="§"/>
              <a:defRPr sz="2000">
                <a:solidFill>
                  <a:schemeClr val="tx1"/>
                </a:solidFill>
                <a:latin typeface="+mn-lt"/>
                <a:ea typeface="+mn-ea"/>
                <a:cs typeface="ＭＳ Ｐゴシック" pitchFamily="-65" charset="-128"/>
              </a:defRPr>
            </a:lvl1pPr>
            <a:lvl2pPr marL="742950" indent="-285750" algn="l" rtl="0" eaLnBrk="0" fontAlgn="base" hangingPunct="0">
              <a:spcBef>
                <a:spcPct val="20000"/>
              </a:spcBef>
              <a:spcAft>
                <a:spcPct val="0"/>
              </a:spcAft>
              <a:buClr>
                <a:srgbClr val="042B7F"/>
              </a:buClr>
              <a:buSzPct val="90000"/>
              <a:buFont typeface="Times" pitchFamily="18" charset="0"/>
              <a:buChar char="•"/>
              <a:defRPr sz="1800">
                <a:solidFill>
                  <a:schemeClr val="tx1"/>
                </a:solidFill>
                <a:latin typeface="+mn-lt"/>
                <a:ea typeface="+mn-ea"/>
                <a:cs typeface="ＭＳ Ｐゴシック"/>
              </a:defRPr>
            </a:lvl2pPr>
            <a:lvl3pPr marL="1085850" indent="-228600" algn="l" rtl="0" eaLnBrk="0" fontAlgn="base" hangingPunct="0">
              <a:lnSpc>
                <a:spcPct val="80000"/>
              </a:lnSpc>
              <a:spcBef>
                <a:spcPct val="20000"/>
              </a:spcBef>
              <a:spcAft>
                <a:spcPct val="0"/>
              </a:spcAft>
              <a:buClr>
                <a:srgbClr val="042B7F"/>
              </a:buClr>
              <a:buSzPct val="90000"/>
              <a:buChar char="-"/>
              <a:defRPr sz="2000">
                <a:solidFill>
                  <a:schemeClr val="tx1"/>
                </a:solidFill>
                <a:latin typeface="+mn-lt"/>
                <a:ea typeface="+mn-ea"/>
                <a:cs typeface="ＭＳ Ｐゴシック"/>
              </a:defRPr>
            </a:lvl3pPr>
            <a:lvl4pPr marL="1428750" indent="-228600" algn="l" rtl="0" eaLnBrk="0" fontAlgn="base" hangingPunct="0">
              <a:lnSpc>
                <a:spcPct val="80000"/>
              </a:lnSpc>
              <a:spcBef>
                <a:spcPct val="20000"/>
              </a:spcBef>
              <a:spcAft>
                <a:spcPct val="0"/>
              </a:spcAft>
              <a:buClr>
                <a:srgbClr val="042B7F"/>
              </a:buClr>
              <a:buSzPct val="90000"/>
              <a:buChar char="-"/>
              <a:defRPr sz="1800">
                <a:solidFill>
                  <a:schemeClr val="tx1"/>
                </a:solidFill>
                <a:latin typeface="+mn-lt"/>
                <a:ea typeface="+mn-ea"/>
                <a:cs typeface="ＭＳ Ｐゴシック"/>
              </a:defRPr>
            </a:lvl4pPr>
            <a:lvl5pPr marL="1771650" indent="-228600" algn="l" rtl="0" eaLnBrk="0" fontAlgn="base" hangingPunct="0">
              <a:lnSpc>
                <a:spcPct val="80000"/>
              </a:lnSpc>
              <a:spcBef>
                <a:spcPct val="20000"/>
              </a:spcBef>
              <a:spcAft>
                <a:spcPct val="0"/>
              </a:spcAft>
              <a:buClr>
                <a:srgbClr val="042B7F"/>
              </a:buClr>
              <a:buSzPct val="90000"/>
              <a:buChar char="-"/>
              <a:defRPr sz="1800">
                <a:solidFill>
                  <a:schemeClr val="tx1"/>
                </a:solidFill>
                <a:latin typeface="+mn-lt"/>
                <a:ea typeface="+mn-ea"/>
                <a:cs typeface="ＭＳ Ｐゴシック"/>
              </a:defRPr>
            </a:lvl5pPr>
            <a:lvl6pPr marL="2228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9pPr>
          </a:lstStyle>
          <a:p>
            <a:r>
              <a:rPr lang="en-US" sz="1600" kern="0" dirty="0" smtClean="0"/>
              <a:t>Cold cable development for DUNE has been progressing with SBND in parallel for the past few months</a:t>
            </a:r>
          </a:p>
          <a:p>
            <a:r>
              <a:rPr lang="en-US" sz="1600" kern="0" dirty="0" smtClean="0"/>
              <a:t>Shown is a draft specification matrix for DUNE</a:t>
            </a:r>
          </a:p>
          <a:p>
            <a:r>
              <a:rPr lang="en-US" sz="1600" kern="0" dirty="0" smtClean="0"/>
              <a:t>For SBND the maximum cable length is about 7 meters which allowed a cable gauge of 30 in a 3M cable with a </a:t>
            </a:r>
            <a:r>
              <a:rPr lang="en-US" sz="1600" kern="0" dirty="0" err="1" smtClean="0"/>
              <a:t>miniSAS</a:t>
            </a:r>
            <a:r>
              <a:rPr lang="en-US" sz="1600" kern="0" dirty="0" smtClean="0"/>
              <a:t> connector</a:t>
            </a:r>
          </a:p>
          <a:p>
            <a:r>
              <a:rPr lang="en-US" sz="1600" kern="0" dirty="0" smtClean="0"/>
              <a:t>In DUNE the maximum length is 18-25 meters which requires a different solution</a:t>
            </a:r>
          </a:p>
          <a:p>
            <a:r>
              <a:rPr lang="en-US" sz="1600" kern="0" dirty="0" smtClean="0"/>
              <a:t>Some of the companies which have provided cable, connectors  or other information to date are:</a:t>
            </a:r>
          </a:p>
          <a:p>
            <a:pPr marL="285750" indent="-285750"/>
            <a:endParaRPr lang="en-US" sz="1600" kern="0" dirty="0" smtClean="0"/>
          </a:p>
          <a:p>
            <a:pPr marL="285750" indent="-285750"/>
            <a:r>
              <a:rPr lang="en-US" sz="1100" kern="0" dirty="0" smtClean="0">
                <a:solidFill>
                  <a:srgbClr val="0070C0"/>
                </a:solidFill>
              </a:rPr>
              <a:t>3M</a:t>
            </a:r>
          </a:p>
          <a:p>
            <a:pPr marL="285750" indent="-285750"/>
            <a:r>
              <a:rPr lang="en-US" sz="1100" kern="0" dirty="0" smtClean="0">
                <a:solidFill>
                  <a:srgbClr val="0070C0"/>
                </a:solidFill>
              </a:rPr>
              <a:t>Gore</a:t>
            </a:r>
          </a:p>
          <a:p>
            <a:pPr marL="285750" indent="-285750"/>
            <a:r>
              <a:rPr lang="en-US" sz="1100" kern="0" dirty="0" smtClean="0">
                <a:solidFill>
                  <a:srgbClr val="0070C0"/>
                </a:solidFill>
              </a:rPr>
              <a:t>Amphenol</a:t>
            </a:r>
          </a:p>
          <a:p>
            <a:pPr marL="285750" indent="-285750"/>
            <a:r>
              <a:rPr lang="en-US" sz="1100" kern="0" dirty="0" err="1" smtClean="0">
                <a:solidFill>
                  <a:srgbClr val="0070C0"/>
                </a:solidFill>
              </a:rPr>
              <a:t>Glenair</a:t>
            </a:r>
            <a:endParaRPr lang="en-US" sz="1100" kern="0" dirty="0" smtClean="0">
              <a:solidFill>
                <a:srgbClr val="0070C0"/>
              </a:solidFill>
            </a:endParaRPr>
          </a:p>
          <a:p>
            <a:pPr marL="285750" indent="-285750"/>
            <a:r>
              <a:rPr lang="en-US" sz="1100" kern="0" dirty="0" smtClean="0">
                <a:solidFill>
                  <a:srgbClr val="0070C0"/>
                </a:solidFill>
              </a:rPr>
              <a:t>Hitachi</a:t>
            </a:r>
          </a:p>
          <a:p>
            <a:pPr marL="285750" indent="-285750"/>
            <a:r>
              <a:rPr lang="en-US" sz="1100" kern="0" dirty="0" err="1" smtClean="0">
                <a:solidFill>
                  <a:srgbClr val="0070C0"/>
                </a:solidFill>
              </a:rPr>
              <a:t>Huber+Suhner</a:t>
            </a:r>
            <a:endParaRPr lang="en-US" sz="1100" kern="0" dirty="0" smtClean="0">
              <a:solidFill>
                <a:srgbClr val="0070C0"/>
              </a:solidFill>
            </a:endParaRPr>
          </a:p>
          <a:p>
            <a:pPr marL="285750" indent="-285750"/>
            <a:r>
              <a:rPr lang="en-US" sz="1100" kern="0" dirty="0" err="1" smtClean="0">
                <a:solidFill>
                  <a:srgbClr val="0070C0"/>
                </a:solidFill>
              </a:rPr>
              <a:t>Samtec</a:t>
            </a:r>
            <a:endParaRPr lang="en-US" sz="1100" kern="0" dirty="0" smtClean="0">
              <a:solidFill>
                <a:srgbClr val="0070C0"/>
              </a:solidFill>
            </a:endParaRPr>
          </a:p>
          <a:p>
            <a:pPr marL="285750" indent="-285750"/>
            <a:r>
              <a:rPr lang="en-US" sz="1100" kern="0" dirty="0" smtClean="0">
                <a:solidFill>
                  <a:srgbClr val="0070C0"/>
                </a:solidFill>
              </a:rPr>
              <a:t>ANTA</a:t>
            </a:r>
          </a:p>
          <a:p>
            <a:endParaRPr lang="en-US" sz="1600" kern="0" dirty="0"/>
          </a:p>
        </p:txBody>
      </p:sp>
    </p:spTree>
    <p:extLst>
      <p:ext uri="{BB962C8B-B14F-4D97-AF65-F5344CB8AC3E}">
        <p14:creationId xmlns:p14="http://schemas.microsoft.com/office/powerpoint/2010/main" val="1920025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Cables</a:t>
            </a:r>
            <a:endParaRPr lang="en-US" dirty="0"/>
          </a:p>
        </p:txBody>
      </p:sp>
      <p:sp>
        <p:nvSpPr>
          <p:cNvPr id="4" name="Footer Placeholder 3"/>
          <p:cNvSpPr>
            <a:spLocks noGrp="1"/>
          </p:cNvSpPr>
          <p:nvPr>
            <p:ph type="ftr" sz="quarter" idx="3"/>
          </p:nvPr>
        </p:nvSpPr>
        <p:spPr/>
        <p:txBody>
          <a:bodyPr/>
          <a:lstStyle/>
          <a:p>
            <a:pPr>
              <a:defRPr/>
            </a:pPr>
            <a:r>
              <a:rPr lang="en-US" smtClean="0"/>
              <a:t>SBND/ProtoDUNE Cold Electronics Review, Oct 12-14, 2016</a:t>
            </a: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034534"/>
            <a:ext cx="4193880" cy="4284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5431528"/>
            <a:ext cx="4038600" cy="369332"/>
          </a:xfrm>
          <a:prstGeom prst="rect">
            <a:avLst/>
          </a:prstGeom>
          <a:noFill/>
        </p:spPr>
        <p:txBody>
          <a:bodyPr wrap="square" rtlCol="0">
            <a:spAutoFit/>
          </a:bodyPr>
          <a:lstStyle/>
          <a:p>
            <a:r>
              <a:rPr lang="en-US" sz="1800" dirty="0" err="1" smtClean="0"/>
              <a:t>ProtoDUNE</a:t>
            </a:r>
            <a:r>
              <a:rPr lang="en-US" sz="1800" dirty="0" smtClean="0"/>
              <a:t> data cable</a:t>
            </a:r>
            <a:endParaRPr lang="en-US" sz="1800" dirty="0"/>
          </a:p>
        </p:txBody>
      </p:sp>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81600" y="760186"/>
            <a:ext cx="403181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5522" t="14138" r="8034"/>
          <a:stretch/>
        </p:blipFill>
        <p:spPr bwMode="auto">
          <a:xfrm>
            <a:off x="6887652" y="3371076"/>
            <a:ext cx="4008948" cy="2799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372600" y="1034534"/>
            <a:ext cx="1524000" cy="369332"/>
          </a:xfrm>
          <a:prstGeom prst="rect">
            <a:avLst/>
          </a:prstGeom>
          <a:noFill/>
        </p:spPr>
        <p:txBody>
          <a:bodyPr wrap="square" rtlCol="0">
            <a:spAutoFit/>
          </a:bodyPr>
          <a:lstStyle/>
          <a:p>
            <a:r>
              <a:rPr lang="en-US" sz="1800" dirty="0" smtClean="0"/>
              <a:t>Power cable</a:t>
            </a:r>
            <a:endParaRPr lang="en-US" sz="1800" dirty="0"/>
          </a:p>
        </p:txBody>
      </p:sp>
      <p:sp>
        <p:nvSpPr>
          <p:cNvPr id="10" name="TextBox 9"/>
          <p:cNvSpPr txBox="1"/>
          <p:nvPr/>
        </p:nvSpPr>
        <p:spPr>
          <a:xfrm>
            <a:off x="4953000" y="5800860"/>
            <a:ext cx="2057400" cy="369332"/>
          </a:xfrm>
          <a:prstGeom prst="rect">
            <a:avLst/>
          </a:prstGeom>
          <a:noFill/>
        </p:spPr>
        <p:txBody>
          <a:bodyPr wrap="square" rtlCol="0">
            <a:spAutoFit/>
          </a:bodyPr>
          <a:lstStyle/>
          <a:p>
            <a:r>
              <a:rPr lang="en-US" sz="1800" dirty="0" smtClean="0"/>
              <a:t>SBND data cable</a:t>
            </a:r>
            <a:endParaRPr lang="en-US" sz="1800" dirty="0"/>
          </a:p>
        </p:txBody>
      </p:sp>
      <p:sp>
        <p:nvSpPr>
          <p:cNvPr id="3" name="Rectangle 2"/>
          <p:cNvSpPr/>
          <p:nvPr/>
        </p:nvSpPr>
        <p:spPr>
          <a:xfrm>
            <a:off x="5113713" y="3167390"/>
            <a:ext cx="1202573" cy="523220"/>
          </a:xfrm>
          <a:prstGeom prst="rect">
            <a:avLst/>
          </a:prstGeom>
        </p:spPr>
        <p:txBody>
          <a:bodyPr wrap="none">
            <a:spAutoFit/>
          </a:bodyPr>
          <a:lstStyle/>
          <a:p>
            <a:r>
              <a:rPr lang="en-US" dirty="0">
                <a:solidFill>
                  <a:srgbClr val="0070C0"/>
                </a:solidFill>
              </a:rPr>
              <a:t>DUNE</a:t>
            </a:r>
            <a:endParaRPr lang="en-US" dirty="0"/>
          </a:p>
        </p:txBody>
      </p:sp>
    </p:spTree>
    <p:extLst>
      <p:ext uri="{BB962C8B-B14F-4D97-AF65-F5344CB8AC3E}">
        <p14:creationId xmlns:p14="http://schemas.microsoft.com/office/powerpoint/2010/main" val="378390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a:xfrm>
            <a:off x="457200" y="914400"/>
            <a:ext cx="10477500" cy="5105400"/>
          </a:xfrm>
        </p:spPr>
        <p:txBody>
          <a:bodyPr/>
          <a:lstStyle/>
          <a:p>
            <a:r>
              <a:rPr lang="en-US" sz="1800" dirty="0" smtClean="0"/>
              <a:t>Signal Feedthroughs (SBND </a:t>
            </a:r>
            <a:r>
              <a:rPr lang="en-US" sz="1800" dirty="0" err="1" smtClean="0"/>
              <a:t>docdb</a:t>
            </a:r>
            <a:r>
              <a:rPr lang="en-US" sz="1800" dirty="0" smtClean="0"/>
              <a:t> 1158)</a:t>
            </a:r>
          </a:p>
          <a:p>
            <a:pPr lvl="1"/>
            <a:r>
              <a:rPr lang="en-US" sz="1600" dirty="0" smtClean="0"/>
              <a:t>MAWP must ≥ cryostat MAWP (350 </a:t>
            </a:r>
            <a:r>
              <a:rPr lang="en-US" sz="1600" dirty="0" err="1" smtClean="0"/>
              <a:t>mbarg</a:t>
            </a:r>
            <a:r>
              <a:rPr lang="en-US" sz="1600" dirty="0" smtClean="0"/>
              <a:t>)</a:t>
            </a:r>
          </a:p>
          <a:p>
            <a:pPr lvl="1"/>
            <a:r>
              <a:rPr lang="en-US" sz="1600" dirty="0" smtClean="0"/>
              <a:t>A proof test at 4x cryostat MAWP (1400 </a:t>
            </a:r>
            <a:r>
              <a:rPr lang="en-US" sz="1600" dirty="0" err="1" smtClean="0"/>
              <a:t>mbarg</a:t>
            </a:r>
            <a:r>
              <a:rPr lang="en-US" sz="1600" dirty="0" smtClean="0"/>
              <a:t>) to establish the feedthrough MAWP</a:t>
            </a:r>
          </a:p>
          <a:p>
            <a:pPr lvl="1"/>
            <a:r>
              <a:rPr lang="en-US" sz="1600" dirty="0" smtClean="0"/>
              <a:t>Maintain a leak rate &lt; 10</a:t>
            </a:r>
            <a:r>
              <a:rPr lang="en-US" sz="1600" baseline="30000" dirty="0" smtClean="0"/>
              <a:t>-9</a:t>
            </a:r>
            <a:r>
              <a:rPr lang="en-US" sz="1600" dirty="0" smtClean="0"/>
              <a:t> </a:t>
            </a:r>
            <a:r>
              <a:rPr lang="en-US" sz="1600" dirty="0" err="1" smtClean="0"/>
              <a:t>mbar·liter</a:t>
            </a:r>
            <a:r>
              <a:rPr lang="en-US" sz="1600" dirty="0" smtClean="0"/>
              <a:t>/sec under all thermal conditions*</a:t>
            </a:r>
          </a:p>
          <a:p>
            <a:pPr lvl="1"/>
            <a:r>
              <a:rPr lang="en-US" sz="1600" dirty="0" smtClean="0"/>
              <a:t>Implement a purge port (minimum ¼” tubing) on the feedthrough flange</a:t>
            </a:r>
          </a:p>
          <a:p>
            <a:pPr lvl="1"/>
            <a:r>
              <a:rPr lang="en-US" sz="1600" dirty="0" smtClean="0"/>
              <a:t>Avoid moisture condensation</a:t>
            </a:r>
            <a:endParaRPr lang="en-US" sz="1600" dirty="0"/>
          </a:p>
          <a:p>
            <a:r>
              <a:rPr lang="en-US" sz="1800" dirty="0" smtClean="0"/>
              <a:t>Cables</a:t>
            </a:r>
          </a:p>
          <a:p>
            <a:pPr lvl="1"/>
            <a:r>
              <a:rPr lang="en-US" sz="1600" dirty="0" smtClean="0"/>
              <a:t>Use PTFE based cable for best </a:t>
            </a:r>
            <a:r>
              <a:rPr lang="en-US" sz="1600" dirty="0" err="1" smtClean="0"/>
              <a:t>LAr</a:t>
            </a:r>
            <a:r>
              <a:rPr lang="en-US" sz="1600" dirty="0" smtClean="0"/>
              <a:t> purity compatibility</a:t>
            </a:r>
          </a:p>
          <a:p>
            <a:pPr lvl="1"/>
            <a:r>
              <a:rPr lang="en-US" sz="1600" dirty="0" smtClean="0"/>
              <a:t>Must be halogen free for use at CERN</a:t>
            </a:r>
          </a:p>
          <a:p>
            <a:pPr lvl="1"/>
            <a:r>
              <a:rPr lang="en-US" sz="1600" dirty="0" smtClean="0"/>
              <a:t>Maintain signal integrity/voltage stability at room temperature for up to 25m in length </a:t>
            </a:r>
            <a:r>
              <a:rPr lang="en-US" sz="1600" dirty="0" smtClean="0"/>
              <a:t>(more in backup slides)</a:t>
            </a:r>
            <a:endParaRPr lang="en-US" sz="1600" dirty="0"/>
          </a:p>
          <a:p>
            <a:r>
              <a:rPr lang="en-US" sz="1800" dirty="0" smtClean="0"/>
              <a:t>Cable Routing</a:t>
            </a:r>
          </a:p>
          <a:p>
            <a:pPr lvl="1"/>
            <a:r>
              <a:rPr lang="en-US" sz="1600" dirty="0"/>
              <a:t>All electrical connections (power and signal) from an APA shall lead to a single feedthrough. </a:t>
            </a:r>
          </a:p>
          <a:p>
            <a:pPr lvl="1"/>
            <a:r>
              <a:rPr lang="en-US" sz="1600" dirty="0"/>
              <a:t>APA Power line return leads and any shields shall be connected to the common plane of the cold FE module at one end and to the flange of the feedthrough at the other end. This shall be the only connection of the APA frame to the cryostat</a:t>
            </a:r>
            <a:r>
              <a:rPr lang="en-US" sz="1600" dirty="0" smtClean="0"/>
              <a:t>.</a:t>
            </a:r>
          </a:p>
          <a:p>
            <a:r>
              <a:rPr lang="en-US" sz="1800" dirty="0" smtClean="0"/>
              <a:t>Feedthrough Port</a:t>
            </a:r>
          </a:p>
          <a:p>
            <a:pPr lvl="1"/>
            <a:r>
              <a:rPr lang="en-US" sz="1600" dirty="0" smtClean="0"/>
              <a:t>Exert no mechanical stress to the crossing tube in the insulation space</a:t>
            </a:r>
            <a:endParaRPr lang="en-US" sz="1600" dirty="0"/>
          </a:p>
          <a:p>
            <a:pPr marL="457200" lvl="1" indent="0">
              <a:buNone/>
            </a:pPr>
            <a:endParaRPr lang="en-US" sz="1600" dirty="0"/>
          </a:p>
        </p:txBody>
      </p:sp>
      <p:sp>
        <p:nvSpPr>
          <p:cNvPr id="4" name="Footer Placeholder 3"/>
          <p:cNvSpPr>
            <a:spLocks noGrp="1"/>
          </p:cNvSpPr>
          <p:nvPr>
            <p:ph type="ftr" sz="quarter" idx="3"/>
          </p:nvPr>
        </p:nvSpPr>
        <p:spPr/>
        <p:txBody>
          <a:bodyPr/>
          <a:lstStyle/>
          <a:p>
            <a:pPr>
              <a:defRPr/>
            </a:pPr>
            <a:r>
              <a:rPr lang="en-US" smtClean="0"/>
              <a:t>SBND/ProtoDUNE Cold Electronics Review, Oct 12-14, 2016</a:t>
            </a:r>
            <a:endParaRPr lang="en-US" dirty="0"/>
          </a:p>
        </p:txBody>
      </p:sp>
      <p:sp>
        <p:nvSpPr>
          <p:cNvPr id="5" name="TextBox 4"/>
          <p:cNvSpPr txBox="1"/>
          <p:nvPr/>
        </p:nvSpPr>
        <p:spPr>
          <a:xfrm>
            <a:off x="609600" y="6172200"/>
            <a:ext cx="8001000" cy="461665"/>
          </a:xfrm>
          <a:prstGeom prst="rect">
            <a:avLst/>
          </a:prstGeom>
          <a:noFill/>
        </p:spPr>
        <p:txBody>
          <a:bodyPr wrap="square" rtlCol="0">
            <a:spAutoFit/>
          </a:bodyPr>
          <a:lstStyle/>
          <a:p>
            <a:r>
              <a:rPr lang="en-US" sz="1200" dirty="0" smtClean="0"/>
              <a:t>*Upon </a:t>
            </a:r>
            <a:r>
              <a:rPr lang="en-US" sz="1200" dirty="0"/>
              <a:t>special situations, the SBND Technical Coordinator will consider granting an exception to this leak tightness requirement on a case-by-case basis.</a:t>
            </a:r>
          </a:p>
        </p:txBody>
      </p:sp>
    </p:spTree>
    <p:extLst>
      <p:ext uri="{BB962C8B-B14F-4D97-AF65-F5344CB8AC3E}">
        <p14:creationId xmlns:p14="http://schemas.microsoft.com/office/powerpoint/2010/main" val="373777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Gore Cable @ 25m</a:t>
            </a:r>
            <a:endParaRPr lang="en-US" dirty="0"/>
          </a:p>
        </p:txBody>
      </p:sp>
      <p:sp>
        <p:nvSpPr>
          <p:cNvPr id="3" name="Content Placeholder 2"/>
          <p:cNvSpPr>
            <a:spLocks noGrp="1"/>
          </p:cNvSpPr>
          <p:nvPr>
            <p:ph idx="1"/>
          </p:nvPr>
        </p:nvSpPr>
        <p:spPr>
          <a:xfrm>
            <a:off x="476250" y="990600"/>
            <a:ext cx="4095750" cy="5105400"/>
          </a:xfrm>
        </p:spPr>
        <p:txBody>
          <a:bodyPr/>
          <a:lstStyle/>
          <a:p>
            <a:r>
              <a:rPr lang="en-US" dirty="0" smtClean="0"/>
              <a:t>24 AWG</a:t>
            </a:r>
          </a:p>
          <a:p>
            <a:r>
              <a:rPr lang="en-US" dirty="0" smtClean="0"/>
              <a:t>Used in the 35ton TPC @ 25m</a:t>
            </a:r>
          </a:p>
          <a:p>
            <a:r>
              <a:rPr lang="en-US" dirty="0" smtClean="0"/>
              <a:t>High cost</a:t>
            </a:r>
            <a:endParaRPr lang="en-US" dirty="0"/>
          </a:p>
        </p:txBody>
      </p:sp>
      <p:sp>
        <p:nvSpPr>
          <p:cNvPr id="4" name="Footer Placeholder 3"/>
          <p:cNvSpPr>
            <a:spLocks noGrp="1"/>
          </p:cNvSpPr>
          <p:nvPr>
            <p:ph type="ftr" sz="quarter" idx="3"/>
          </p:nvPr>
        </p:nvSpPr>
        <p:spPr/>
        <p:txBody>
          <a:bodyPr/>
          <a:lstStyle/>
          <a:p>
            <a:pPr>
              <a:defRPr/>
            </a:pPr>
            <a:r>
              <a:rPr lang="en-US" smtClean="0"/>
              <a:t>SBND/ProtoDUNE Cold Electronics Review, Oct 12-14, 2016</a:t>
            </a:r>
            <a:endParaRPr lang="en-US" dirty="0"/>
          </a:p>
        </p:txBody>
      </p:sp>
      <p:sp>
        <p:nvSpPr>
          <p:cNvPr id="5" name="TextBox 4"/>
          <p:cNvSpPr txBox="1"/>
          <p:nvPr/>
        </p:nvSpPr>
        <p:spPr>
          <a:xfrm>
            <a:off x="5029200" y="2514600"/>
            <a:ext cx="2503777" cy="830997"/>
          </a:xfrm>
          <a:prstGeom prst="rect">
            <a:avLst/>
          </a:prstGeom>
          <a:noFill/>
        </p:spPr>
        <p:txBody>
          <a:bodyPr wrap="square" rtlCol="0">
            <a:spAutoFit/>
          </a:bodyPr>
          <a:lstStyle/>
          <a:p>
            <a:pPr marL="285750" indent="-285750">
              <a:buFont typeface="Arial" pitchFamily="34" charset="0"/>
              <a:buChar char="•"/>
            </a:pPr>
            <a:r>
              <a:rPr lang="en-US" sz="1200" dirty="0" smtClean="0"/>
              <a:t>Room Temperature, 25m</a:t>
            </a:r>
          </a:p>
          <a:p>
            <a:pPr marL="285750" indent="-285750">
              <a:buFont typeface="Arial" pitchFamily="34" charset="0"/>
              <a:buChar char="•"/>
            </a:pPr>
            <a:r>
              <a:rPr lang="en-US" sz="1200" dirty="0" smtClean="0"/>
              <a:t>Eye Height  150 mV</a:t>
            </a:r>
          </a:p>
          <a:p>
            <a:pPr marL="285750" indent="-285750">
              <a:buFont typeface="Arial" pitchFamily="34" charset="0"/>
              <a:buChar char="•"/>
            </a:pPr>
            <a:r>
              <a:rPr lang="en-US" sz="1200" dirty="0" smtClean="0"/>
              <a:t>Eye Width  757 </a:t>
            </a:r>
            <a:r>
              <a:rPr lang="en-US" sz="1200" dirty="0" err="1" smtClean="0"/>
              <a:t>ps</a:t>
            </a:r>
            <a:endParaRPr lang="en-US" sz="1200" dirty="0" smtClean="0"/>
          </a:p>
          <a:p>
            <a:pPr marL="285750" indent="-285750">
              <a:buFont typeface="Arial" pitchFamily="34" charset="0"/>
              <a:buChar char="•"/>
            </a:pPr>
            <a:r>
              <a:rPr lang="en-US" sz="1200" dirty="0" smtClean="0"/>
              <a:t>Jitter     243 </a:t>
            </a:r>
            <a:r>
              <a:rPr lang="en-US" sz="1200" dirty="0" err="1" smtClean="0"/>
              <a:t>ps</a:t>
            </a:r>
            <a:endParaRPr lang="en-US" sz="1200" dirty="0" smtClean="0"/>
          </a:p>
        </p:txBody>
      </p:sp>
      <p:sp>
        <p:nvSpPr>
          <p:cNvPr id="6" name="TextBox 5"/>
          <p:cNvSpPr txBox="1"/>
          <p:nvPr/>
        </p:nvSpPr>
        <p:spPr>
          <a:xfrm>
            <a:off x="5105400" y="5587315"/>
            <a:ext cx="2514600" cy="646331"/>
          </a:xfrm>
          <a:prstGeom prst="rect">
            <a:avLst/>
          </a:prstGeom>
          <a:noFill/>
        </p:spPr>
        <p:txBody>
          <a:bodyPr wrap="square" rtlCol="0">
            <a:spAutoFit/>
          </a:bodyPr>
          <a:lstStyle/>
          <a:p>
            <a:pPr marL="285750" indent="-285750">
              <a:buFont typeface="Arial" pitchFamily="34" charset="0"/>
              <a:buChar char="•"/>
            </a:pPr>
            <a:r>
              <a:rPr lang="en-US" sz="1200" dirty="0" smtClean="0"/>
              <a:t>Liquid Nitrogen Temperature, </a:t>
            </a:r>
            <a:r>
              <a:rPr lang="en-US" sz="1200" dirty="0" smtClean="0"/>
              <a:t>Eye </a:t>
            </a:r>
            <a:r>
              <a:rPr lang="en-US" sz="1200" dirty="0" smtClean="0"/>
              <a:t>Height  484 mV</a:t>
            </a:r>
          </a:p>
          <a:p>
            <a:pPr marL="285750" indent="-285750">
              <a:buFont typeface="Arial" pitchFamily="34" charset="0"/>
              <a:buChar char="•"/>
            </a:pPr>
            <a:r>
              <a:rPr lang="en-US" sz="1200" dirty="0" smtClean="0"/>
              <a:t>Eye Width  872 </a:t>
            </a:r>
            <a:r>
              <a:rPr lang="en-US" sz="1200" dirty="0" err="1" smtClean="0"/>
              <a:t>ps</a:t>
            </a:r>
            <a:endParaRPr lang="en-US" sz="1200" dirty="0" smtClean="0"/>
          </a:p>
        </p:txBody>
      </p:sp>
      <p:pic>
        <p:nvPicPr>
          <p:cNvPr id="7"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6978"/>
          <a:stretch/>
        </p:blipFill>
        <p:spPr bwMode="auto">
          <a:xfrm>
            <a:off x="4724400" y="3345597"/>
            <a:ext cx="6153283" cy="230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66756" y="228600"/>
            <a:ext cx="617464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303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Samtec</a:t>
            </a:r>
            <a:r>
              <a:rPr lang="en-US" dirty="0" smtClean="0"/>
              <a:t> 26 AWG Cable</a:t>
            </a:r>
            <a:endParaRPr lang="en-US" dirty="0"/>
          </a:p>
        </p:txBody>
      </p:sp>
      <p:sp>
        <p:nvSpPr>
          <p:cNvPr id="3" name="Content Placeholder 2"/>
          <p:cNvSpPr>
            <a:spLocks noGrp="1"/>
          </p:cNvSpPr>
          <p:nvPr>
            <p:ph idx="1"/>
          </p:nvPr>
        </p:nvSpPr>
        <p:spPr/>
        <p:txBody>
          <a:bodyPr/>
          <a:lstStyle/>
          <a:p>
            <a:r>
              <a:rPr lang="en-US" dirty="0" smtClean="0"/>
              <a:t>1.3GHz </a:t>
            </a:r>
          </a:p>
          <a:p>
            <a:r>
              <a:rPr lang="en-US" dirty="0" smtClean="0"/>
              <a:t>Room Temperature</a:t>
            </a:r>
          </a:p>
          <a:p>
            <a:r>
              <a:rPr lang="en-US" dirty="0" smtClean="0"/>
              <a:t>18m long</a:t>
            </a:r>
          </a:p>
          <a:p>
            <a:endParaRPr lang="en-US" dirty="0"/>
          </a:p>
          <a:p>
            <a:r>
              <a:rPr lang="en-US" dirty="0" smtClean="0"/>
              <a:t>@ 25m length, need </a:t>
            </a:r>
            <a:br>
              <a:rPr lang="en-US" dirty="0" smtClean="0"/>
            </a:br>
            <a:r>
              <a:rPr lang="en-US" dirty="0" smtClean="0"/>
              <a:t>equalizers on the WIBs</a:t>
            </a:r>
            <a:endParaRPr lang="en-US" dirty="0"/>
          </a:p>
        </p:txBody>
      </p:sp>
      <p:sp>
        <p:nvSpPr>
          <p:cNvPr id="4" name="Footer Placeholder 3"/>
          <p:cNvSpPr>
            <a:spLocks noGrp="1"/>
          </p:cNvSpPr>
          <p:nvPr>
            <p:ph type="ftr" sz="quarter" idx="3"/>
          </p:nvPr>
        </p:nvSpPr>
        <p:spPr/>
        <p:txBody>
          <a:bodyPr/>
          <a:lstStyle/>
          <a:p>
            <a:pPr>
              <a:defRPr/>
            </a:pPr>
            <a:r>
              <a:rPr lang="en-US" smtClean="0"/>
              <a:t>SBND/ProtoDUNE Cold Electronics Review, Oct 12-14, 2016</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0" y="793750"/>
            <a:ext cx="7305674" cy="5459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046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Cold </a:t>
            </a:r>
            <a:r>
              <a:rPr lang="en-US" dirty="0" smtClean="0">
                <a:solidFill>
                  <a:srgbClr val="0070C0"/>
                </a:solidFill>
              </a:rPr>
              <a:t>Cable Setup</a:t>
            </a:r>
            <a:r>
              <a:rPr lang="en-US" dirty="0">
                <a:solidFill>
                  <a:srgbClr val="0070C0"/>
                </a:solidFill>
              </a:rPr>
              <a:t>, Samples and Terminations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3"/>
          </p:nvPr>
        </p:nvSpPr>
        <p:spPr/>
        <p:txBody>
          <a:bodyPr/>
          <a:lstStyle/>
          <a:p>
            <a:pPr>
              <a:defRPr/>
            </a:pPr>
            <a:r>
              <a:rPr lang="en-US" smtClean="0"/>
              <a:t>SBND/ProtoDUNE Cold Electronics Review, Oct 12-14, 2016</a:t>
            </a:r>
            <a:endParaRPr lang="en-U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42782" y="1354693"/>
            <a:ext cx="2924003" cy="149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48400" y="1378807"/>
            <a:ext cx="2353102" cy="1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19408" y="3707368"/>
            <a:ext cx="2357377" cy="206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descr="C:\Users\Jim\Desktop\cable 2015\100KZ740\100_3562.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94985" y="3347283"/>
            <a:ext cx="2918513" cy="21888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66985" y="3250168"/>
            <a:ext cx="2243198" cy="400110"/>
          </a:xfrm>
          <a:prstGeom prst="rect">
            <a:avLst/>
          </a:prstGeom>
          <a:noFill/>
        </p:spPr>
        <p:txBody>
          <a:bodyPr wrap="square" rtlCol="0">
            <a:spAutoFit/>
          </a:bodyPr>
          <a:lstStyle/>
          <a:p>
            <a:r>
              <a:rPr lang="en-US" sz="2000" dirty="0" smtClean="0"/>
              <a:t>Terminations</a:t>
            </a:r>
            <a:endParaRPr lang="en-US" sz="2000" dirty="0"/>
          </a:p>
        </p:txBody>
      </p:sp>
      <p:sp>
        <p:nvSpPr>
          <p:cNvPr id="10" name="TextBox 9"/>
          <p:cNvSpPr txBox="1"/>
          <p:nvPr/>
        </p:nvSpPr>
        <p:spPr>
          <a:xfrm>
            <a:off x="1924472" y="2869168"/>
            <a:ext cx="2766113" cy="400110"/>
          </a:xfrm>
          <a:prstGeom prst="rect">
            <a:avLst/>
          </a:prstGeom>
          <a:noFill/>
        </p:spPr>
        <p:txBody>
          <a:bodyPr wrap="square" rtlCol="0">
            <a:spAutoFit/>
          </a:bodyPr>
          <a:lstStyle/>
          <a:p>
            <a:r>
              <a:rPr lang="en-US" sz="2000" dirty="0" smtClean="0"/>
              <a:t>25 meter test samples</a:t>
            </a:r>
            <a:endParaRPr lang="en-US" sz="2000" dirty="0"/>
          </a:p>
        </p:txBody>
      </p:sp>
      <p:sp>
        <p:nvSpPr>
          <p:cNvPr id="11" name="TextBox 10"/>
          <p:cNvSpPr txBox="1"/>
          <p:nvPr/>
        </p:nvSpPr>
        <p:spPr>
          <a:xfrm>
            <a:off x="1924473" y="5612368"/>
            <a:ext cx="2766112" cy="707886"/>
          </a:xfrm>
          <a:prstGeom prst="rect">
            <a:avLst/>
          </a:prstGeom>
          <a:noFill/>
        </p:spPr>
        <p:txBody>
          <a:bodyPr wrap="square" rtlCol="0">
            <a:spAutoFit/>
          </a:bodyPr>
          <a:lstStyle/>
          <a:p>
            <a:r>
              <a:rPr lang="en-US" sz="2000" dirty="0" smtClean="0"/>
              <a:t>Eye Diagram Test Setup</a:t>
            </a:r>
            <a:endParaRPr lang="en-US" sz="2000" dirty="0"/>
          </a:p>
        </p:txBody>
      </p:sp>
    </p:spTree>
    <p:extLst>
      <p:ext uri="{BB962C8B-B14F-4D97-AF65-F5344CB8AC3E}">
        <p14:creationId xmlns:p14="http://schemas.microsoft.com/office/powerpoint/2010/main" val="1915595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DUNE Version of the Flanges/Crates</a:t>
            </a:r>
            <a:endParaRPr lang="en-US" dirty="0"/>
          </a:p>
        </p:txBody>
      </p:sp>
      <p:sp>
        <p:nvSpPr>
          <p:cNvPr id="6" name="Content Placeholder 5"/>
          <p:cNvSpPr>
            <a:spLocks noGrp="1"/>
          </p:cNvSpPr>
          <p:nvPr>
            <p:ph idx="4294967295"/>
          </p:nvPr>
        </p:nvSpPr>
        <p:spPr>
          <a:xfrm>
            <a:off x="567537" y="1207770"/>
            <a:ext cx="10290964" cy="5070302"/>
          </a:xfrm>
          <a:prstGeom prst="rect">
            <a:avLst/>
          </a:prstGeom>
        </p:spPr>
        <p:txBody>
          <a:bodyPr/>
          <a:lstStyle/>
          <a:p>
            <a:endParaRPr lang="en-US" dirty="0"/>
          </a:p>
        </p:txBody>
      </p:sp>
      <p:sp>
        <p:nvSpPr>
          <p:cNvPr id="18" name="Footer Placeholder 17"/>
          <p:cNvSpPr>
            <a:spLocks noGrp="1"/>
          </p:cNvSpPr>
          <p:nvPr>
            <p:ph type="ftr" sz="quarter" idx="3"/>
          </p:nvPr>
        </p:nvSpPr>
        <p:spPr/>
        <p:txBody>
          <a:bodyPr/>
          <a:lstStyle/>
          <a:p>
            <a:pPr>
              <a:defRPr/>
            </a:pPr>
            <a:r>
              <a:rPr lang="en-US" smtClean="0"/>
              <a:t>SBND/ProtoDUNE Cold Electronics Review, Oct 12-14, 2016</a:t>
            </a:r>
            <a:endParaRPr lang="en-US" dirty="0"/>
          </a:p>
        </p:txBody>
      </p:sp>
      <p:sp>
        <p:nvSpPr>
          <p:cNvPr id="19" name="Slide Number Placeholder 18"/>
          <p:cNvSpPr>
            <a:spLocks noGrp="1"/>
          </p:cNvSpPr>
          <p:nvPr>
            <p:ph type="sldNum" sz="quarter" idx="4294967295"/>
          </p:nvPr>
        </p:nvSpPr>
        <p:spPr>
          <a:xfrm>
            <a:off x="567532" y="6549549"/>
            <a:ext cx="531493" cy="158697"/>
          </a:xfrm>
          <a:prstGeom prst="rect">
            <a:avLst/>
          </a:prstGeom>
        </p:spPr>
        <p:txBody>
          <a:bodyPr/>
          <a:lstStyle/>
          <a:p>
            <a:pPr>
              <a:defRPr/>
            </a:pPr>
            <a:fld id="{0C39C72E-2A13-EB4D-AD45-6D4E6ACAED8D}" type="slidenum">
              <a:rPr lang="en-US" smtClean="0"/>
              <a:pPr>
                <a:defRPr/>
              </a:pPr>
              <a:t>33</a:t>
            </a:fld>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88418" y="1676775"/>
            <a:ext cx="3981033" cy="4291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4142" y="1934325"/>
            <a:ext cx="4535817" cy="421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1156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10287000" cy="563562"/>
          </a:xfrm>
        </p:spPr>
        <p:txBody>
          <a:bodyPr>
            <a:normAutofit/>
          </a:bodyPr>
          <a:lstStyle/>
          <a:p>
            <a:endParaRPr lang="en-US" dirty="0"/>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7292" t="21739" r="415"/>
          <a:stretch/>
        </p:blipFill>
        <p:spPr bwMode="auto">
          <a:xfrm>
            <a:off x="571500" y="1219200"/>
            <a:ext cx="4810378"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15000" y="1066800"/>
            <a:ext cx="5372100" cy="1938992"/>
          </a:xfrm>
          <a:prstGeom prst="rect">
            <a:avLst/>
          </a:prstGeom>
          <a:noFill/>
        </p:spPr>
        <p:txBody>
          <a:bodyPr wrap="square" rtlCol="0">
            <a:spAutoFit/>
          </a:bodyPr>
          <a:lstStyle/>
          <a:p>
            <a:r>
              <a:rPr lang="en-US" sz="2000" dirty="0" smtClean="0"/>
              <a:t>The bottom cover plate has many slots to capture the cable bundles (use hose clamps as stops on each cable). It has a large opening in the middle to ease the threading of cables.   This opening is blocked by a plate (gray) when all cables are in place. </a:t>
            </a:r>
            <a:endParaRPr lang="en-US" sz="2000" dirty="0"/>
          </a:p>
        </p:txBody>
      </p:sp>
      <p:pic>
        <p:nvPicPr>
          <p:cNvPr id="4099"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0929"/>
          <a:stretch/>
        </p:blipFill>
        <p:spPr bwMode="auto">
          <a:xfrm>
            <a:off x="6019799" y="3106648"/>
            <a:ext cx="4536281" cy="31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04939" y="5257801"/>
            <a:ext cx="5143500" cy="707886"/>
          </a:xfrm>
          <a:prstGeom prst="rect">
            <a:avLst/>
          </a:prstGeom>
          <a:noFill/>
        </p:spPr>
        <p:txBody>
          <a:bodyPr wrap="square" rtlCol="0">
            <a:spAutoFit/>
          </a:bodyPr>
          <a:lstStyle/>
          <a:p>
            <a:r>
              <a:rPr lang="en-US" sz="2000" dirty="0" smtClean="0"/>
              <a:t>The cables can be pre-installed onto the bottom cover plate in the clean room.</a:t>
            </a:r>
            <a:endParaRPr lang="en-US" sz="2000" dirty="0"/>
          </a:p>
        </p:txBody>
      </p:sp>
    </p:spTree>
    <p:extLst>
      <p:ext uri="{BB962C8B-B14F-4D97-AF65-F5344CB8AC3E}">
        <p14:creationId xmlns:p14="http://schemas.microsoft.com/office/powerpoint/2010/main" val="1271932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NP04 and SBND APA Cable Routing Scheme</a:t>
            </a:r>
            <a:endParaRPr lang="en-US" sz="3200" dirty="0">
              <a:solidFill>
                <a:srgbClr val="FF0000"/>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371598"/>
            <a:ext cx="6324593" cy="4724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9"/>
          <p:cNvSpPr>
            <a:spLocks noGrp="1"/>
          </p:cNvSpPr>
          <p:nvPr>
            <p:ph type="ftr" sz="quarter" idx="3"/>
          </p:nvPr>
        </p:nvSpPr>
        <p:spPr/>
        <p:txBody>
          <a:bodyPr/>
          <a:lstStyle/>
          <a:p>
            <a:pPr>
              <a:defRPr/>
            </a:pPr>
            <a:r>
              <a:rPr lang="en-US" smtClean="0"/>
              <a:t>SBND/ProtoDUNE Cold Electronics Review, Oct 12-14, 2016</a:t>
            </a:r>
            <a:endParaRPr lang="en-US" dirty="0"/>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58000" y="1676400"/>
            <a:ext cx="4445378" cy="4314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1011654"/>
            <a:ext cx="990600" cy="338554"/>
          </a:xfrm>
          <a:prstGeom prst="rect">
            <a:avLst/>
          </a:prstGeom>
          <a:noFill/>
        </p:spPr>
        <p:txBody>
          <a:bodyPr wrap="square" rtlCol="0">
            <a:spAutoFit/>
          </a:bodyPr>
          <a:lstStyle/>
          <a:p>
            <a:r>
              <a:rPr lang="en-US" sz="1600" dirty="0" smtClean="0"/>
              <a:t>NP04</a:t>
            </a:r>
            <a:endParaRPr lang="en-US" sz="1600" dirty="0"/>
          </a:p>
        </p:txBody>
      </p:sp>
      <p:sp>
        <p:nvSpPr>
          <p:cNvPr id="8" name="TextBox 7"/>
          <p:cNvSpPr txBox="1"/>
          <p:nvPr/>
        </p:nvSpPr>
        <p:spPr>
          <a:xfrm>
            <a:off x="8617044" y="990600"/>
            <a:ext cx="1053911" cy="338554"/>
          </a:xfrm>
          <a:prstGeom prst="rect">
            <a:avLst/>
          </a:prstGeom>
          <a:noFill/>
        </p:spPr>
        <p:txBody>
          <a:bodyPr wrap="square" rtlCol="0">
            <a:spAutoFit/>
          </a:bodyPr>
          <a:lstStyle/>
          <a:p>
            <a:r>
              <a:rPr lang="en-US" sz="1600" dirty="0" smtClean="0"/>
              <a:t>SBND</a:t>
            </a:r>
            <a:endParaRPr lang="en-US" sz="1600" dirty="0"/>
          </a:p>
        </p:txBody>
      </p:sp>
      <p:cxnSp>
        <p:nvCxnSpPr>
          <p:cNvPr id="6" name="Straight Connector 5"/>
          <p:cNvCxnSpPr/>
          <p:nvPr/>
        </p:nvCxnSpPr>
        <p:spPr bwMode="auto">
          <a:xfrm>
            <a:off x="228600" y="6143780"/>
            <a:ext cx="0" cy="1808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Arrow Connector 8"/>
          <p:cNvCxnSpPr/>
          <p:nvPr/>
        </p:nvCxnSpPr>
        <p:spPr bwMode="auto">
          <a:xfrm>
            <a:off x="304800" y="6234190"/>
            <a:ext cx="5334000" cy="0"/>
          </a:xfrm>
          <a:prstGeom prst="straightConnector1">
            <a:avLst/>
          </a:prstGeom>
          <a:solidFill>
            <a:schemeClr val="accent1"/>
          </a:solidFill>
          <a:ln w="9525" cap="flat" cmpd="sng" algn="ctr">
            <a:solidFill>
              <a:schemeClr val="tx1"/>
            </a:solidFill>
            <a:prstDash val="solid"/>
            <a:round/>
            <a:headEnd type="arrow" w="med" len="med"/>
            <a:tailEnd type="arrow" w="med" len="med"/>
          </a:ln>
          <a:effectLst/>
        </p:spPr>
      </p:cxnSp>
      <p:cxnSp>
        <p:nvCxnSpPr>
          <p:cNvPr id="13" name="Straight Connector 12"/>
          <p:cNvCxnSpPr/>
          <p:nvPr/>
        </p:nvCxnSpPr>
        <p:spPr bwMode="auto">
          <a:xfrm>
            <a:off x="5715000" y="6143780"/>
            <a:ext cx="0" cy="18082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TextBox 10"/>
          <p:cNvSpPr txBox="1"/>
          <p:nvPr/>
        </p:nvSpPr>
        <p:spPr>
          <a:xfrm>
            <a:off x="2705100" y="6223000"/>
            <a:ext cx="533400" cy="307777"/>
          </a:xfrm>
          <a:prstGeom prst="rect">
            <a:avLst/>
          </a:prstGeom>
          <a:noFill/>
        </p:spPr>
        <p:txBody>
          <a:bodyPr wrap="square" rtlCol="0">
            <a:spAutoFit/>
          </a:bodyPr>
          <a:lstStyle/>
          <a:p>
            <a:r>
              <a:rPr lang="en-US" sz="1400" dirty="0" smtClean="0"/>
              <a:t>7m</a:t>
            </a:r>
            <a:endParaRPr lang="en-US" sz="1400" dirty="0"/>
          </a:p>
        </p:txBody>
      </p:sp>
      <p:cxnSp>
        <p:nvCxnSpPr>
          <p:cNvPr id="15" name="Straight Connector 14"/>
          <p:cNvCxnSpPr/>
          <p:nvPr/>
        </p:nvCxnSpPr>
        <p:spPr bwMode="auto">
          <a:xfrm>
            <a:off x="7289800" y="6042180"/>
            <a:ext cx="0" cy="1808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a:off x="5956300" y="3657600"/>
            <a:ext cx="0" cy="2333780"/>
          </a:xfrm>
          <a:prstGeom prst="straightConnector1">
            <a:avLst/>
          </a:prstGeom>
          <a:solidFill>
            <a:schemeClr val="accent1"/>
          </a:solidFill>
          <a:ln w="9525" cap="flat" cmpd="sng" algn="ctr">
            <a:solidFill>
              <a:schemeClr val="tx1"/>
            </a:solidFill>
            <a:prstDash val="solid"/>
            <a:round/>
            <a:headEnd type="arrow" w="med" len="med"/>
            <a:tailEnd type="arrow" w="med" len="med"/>
          </a:ln>
          <a:effectLst/>
        </p:spPr>
      </p:cxnSp>
      <p:sp>
        <p:nvSpPr>
          <p:cNvPr id="18" name="TextBox 17"/>
          <p:cNvSpPr txBox="1"/>
          <p:nvPr/>
        </p:nvSpPr>
        <p:spPr>
          <a:xfrm>
            <a:off x="8877299" y="6132590"/>
            <a:ext cx="533400" cy="307777"/>
          </a:xfrm>
          <a:prstGeom prst="rect">
            <a:avLst/>
          </a:prstGeom>
          <a:noFill/>
        </p:spPr>
        <p:txBody>
          <a:bodyPr wrap="square" rtlCol="0">
            <a:spAutoFit/>
          </a:bodyPr>
          <a:lstStyle/>
          <a:p>
            <a:r>
              <a:rPr lang="en-US" sz="1400" dirty="0" smtClean="0"/>
              <a:t>5m</a:t>
            </a:r>
            <a:endParaRPr lang="en-US" sz="1400" dirty="0"/>
          </a:p>
        </p:txBody>
      </p:sp>
      <p:cxnSp>
        <p:nvCxnSpPr>
          <p:cNvPr id="19" name="Straight Connector 18"/>
          <p:cNvCxnSpPr/>
          <p:nvPr/>
        </p:nvCxnSpPr>
        <p:spPr bwMode="auto">
          <a:xfrm>
            <a:off x="10820400" y="6042180"/>
            <a:ext cx="0" cy="1808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791200" y="6007100"/>
            <a:ext cx="304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5791200" y="3581400"/>
            <a:ext cx="304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9" name="TextBox 28"/>
          <p:cNvSpPr txBox="1"/>
          <p:nvPr/>
        </p:nvSpPr>
        <p:spPr>
          <a:xfrm>
            <a:off x="5943600" y="4670601"/>
            <a:ext cx="533400" cy="307777"/>
          </a:xfrm>
          <a:prstGeom prst="rect">
            <a:avLst/>
          </a:prstGeom>
          <a:noFill/>
        </p:spPr>
        <p:txBody>
          <a:bodyPr wrap="square" rtlCol="0">
            <a:spAutoFit/>
          </a:bodyPr>
          <a:lstStyle/>
          <a:p>
            <a:r>
              <a:rPr lang="en-US" sz="1400" dirty="0" smtClean="0"/>
              <a:t>6m</a:t>
            </a:r>
            <a:endParaRPr lang="en-US" sz="1400" dirty="0"/>
          </a:p>
        </p:txBody>
      </p:sp>
      <p:sp>
        <p:nvSpPr>
          <p:cNvPr id="30" name="TextBox 29"/>
          <p:cNvSpPr txBox="1"/>
          <p:nvPr/>
        </p:nvSpPr>
        <p:spPr>
          <a:xfrm>
            <a:off x="6362700" y="4338538"/>
            <a:ext cx="533400" cy="307777"/>
          </a:xfrm>
          <a:prstGeom prst="rect">
            <a:avLst/>
          </a:prstGeom>
          <a:noFill/>
        </p:spPr>
        <p:txBody>
          <a:bodyPr wrap="square" rtlCol="0">
            <a:spAutoFit/>
          </a:bodyPr>
          <a:lstStyle/>
          <a:p>
            <a:r>
              <a:rPr lang="en-US" sz="1400" dirty="0" smtClean="0"/>
              <a:t>4m</a:t>
            </a:r>
            <a:endParaRPr lang="en-US" sz="1400" dirty="0"/>
          </a:p>
        </p:txBody>
      </p:sp>
      <p:cxnSp>
        <p:nvCxnSpPr>
          <p:cNvPr id="31" name="Straight Arrow Connector 30"/>
          <p:cNvCxnSpPr/>
          <p:nvPr/>
        </p:nvCxnSpPr>
        <p:spPr bwMode="auto">
          <a:xfrm>
            <a:off x="6756400" y="3060700"/>
            <a:ext cx="0" cy="2882900"/>
          </a:xfrm>
          <a:prstGeom prst="straightConnector1">
            <a:avLst/>
          </a:prstGeom>
          <a:solidFill>
            <a:schemeClr val="accent1"/>
          </a:solidFill>
          <a:ln w="9525" cap="flat" cmpd="sng" algn="ctr">
            <a:solidFill>
              <a:schemeClr val="tx1"/>
            </a:solidFill>
            <a:prstDash val="solid"/>
            <a:round/>
            <a:headEnd type="arrow" w="med" len="med"/>
            <a:tailEnd type="arrow" w="med" len="med"/>
          </a:ln>
          <a:effectLst/>
        </p:spPr>
      </p:cxnSp>
      <p:cxnSp>
        <p:nvCxnSpPr>
          <p:cNvPr id="32" name="Straight Connector 31"/>
          <p:cNvCxnSpPr/>
          <p:nvPr/>
        </p:nvCxnSpPr>
        <p:spPr bwMode="auto">
          <a:xfrm>
            <a:off x="6591300" y="5943600"/>
            <a:ext cx="304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6591300" y="2984500"/>
            <a:ext cx="304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Arrow Connector 34"/>
          <p:cNvCxnSpPr/>
          <p:nvPr/>
        </p:nvCxnSpPr>
        <p:spPr bwMode="auto">
          <a:xfrm>
            <a:off x="7315200" y="6132590"/>
            <a:ext cx="3505200" cy="0"/>
          </a:xfrm>
          <a:prstGeom prst="straightConnector1">
            <a:avLst/>
          </a:prstGeom>
          <a:solidFill>
            <a:schemeClr val="accent1"/>
          </a:solidFill>
          <a:ln w="9525" cap="flat" cmpd="sng" algn="ctr">
            <a:solidFill>
              <a:schemeClr val="tx1"/>
            </a:solidFill>
            <a:prstDash val="solid"/>
            <a:round/>
            <a:headEnd type="arrow" w="med" len="med"/>
            <a:tailEnd type="arrow" w="med" len="med"/>
          </a:ln>
          <a:effectLst/>
        </p:spPr>
      </p:cxnSp>
    </p:spTree>
    <p:extLst>
      <p:ext uri="{BB962C8B-B14F-4D97-AF65-F5344CB8AC3E}">
        <p14:creationId xmlns:p14="http://schemas.microsoft.com/office/powerpoint/2010/main" val="3192396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The SBND TPC</a:t>
            </a:r>
            <a:endParaRPr lang="en-US" dirty="0"/>
          </a:p>
        </p:txBody>
      </p:sp>
      <p:sp>
        <p:nvSpPr>
          <p:cNvPr id="14" name="Footer Placeholder 13"/>
          <p:cNvSpPr>
            <a:spLocks noGrp="1"/>
          </p:cNvSpPr>
          <p:nvPr>
            <p:ph type="ftr" sz="quarter" idx="3"/>
          </p:nvPr>
        </p:nvSpPr>
        <p:spPr/>
        <p:txBody>
          <a:bodyPr/>
          <a:lstStyle/>
          <a:p>
            <a:pPr>
              <a:defRPr/>
            </a:pPr>
            <a:r>
              <a:rPr lang="en-US" smtClean="0"/>
              <a:t>SBND/ProtoDUNE Cold Electronics Review, Oct 12-14, 2016</a:t>
            </a:r>
            <a:endParaRPr lang="en-US" dirty="0"/>
          </a:p>
        </p:txBody>
      </p:sp>
      <p:sp>
        <p:nvSpPr>
          <p:cNvPr id="10" name="TextBox 9"/>
          <p:cNvSpPr txBox="1"/>
          <p:nvPr/>
        </p:nvSpPr>
        <p:spPr>
          <a:xfrm>
            <a:off x="380999" y="1066800"/>
            <a:ext cx="4191001" cy="4770537"/>
          </a:xfrm>
          <a:prstGeom prst="rect">
            <a:avLst/>
          </a:prstGeom>
          <a:noFill/>
        </p:spPr>
        <p:txBody>
          <a:bodyPr wrap="square" rtlCol="0">
            <a:spAutoFit/>
          </a:bodyPr>
          <a:lstStyle/>
          <a:p>
            <a:r>
              <a:rPr lang="en-US" sz="1600" dirty="0" smtClean="0"/>
              <a:t>4 APAs, 11k readout channels</a:t>
            </a:r>
          </a:p>
          <a:p>
            <a:endParaRPr lang="en-US" sz="1600" dirty="0" smtClean="0"/>
          </a:p>
          <a:p>
            <a:r>
              <a:rPr lang="en-US" sz="1600" dirty="0" smtClean="0"/>
              <a:t>TPC readout feedthrough ports: 4, one on each top corner of the TPC</a:t>
            </a:r>
          </a:p>
          <a:p>
            <a:endParaRPr lang="en-US" sz="1600" dirty="0" smtClean="0"/>
          </a:p>
          <a:p>
            <a:r>
              <a:rPr lang="en-US" sz="1600" dirty="0" smtClean="0"/>
              <a:t>On each FT port:</a:t>
            </a:r>
          </a:p>
          <a:p>
            <a:r>
              <a:rPr lang="en-US" sz="1600" dirty="0" smtClean="0"/>
              <a:t>22 sets of data and power cables</a:t>
            </a:r>
          </a:p>
          <a:p>
            <a:r>
              <a:rPr lang="en-US" sz="1600" dirty="0" smtClean="0"/>
              <a:t>8 bias cables</a:t>
            </a:r>
          </a:p>
          <a:p>
            <a:endParaRPr lang="en-US" sz="1600" dirty="0"/>
          </a:p>
          <a:p>
            <a:r>
              <a:rPr lang="en-US" sz="1600" dirty="0" smtClean="0"/>
              <a:t>Data cable: </a:t>
            </a:r>
          </a:p>
          <a:p>
            <a:r>
              <a:rPr lang="en-US" sz="1600" dirty="0"/>
              <a:t>	</a:t>
            </a:r>
            <a:r>
              <a:rPr lang="en-US" sz="1600" dirty="0" smtClean="0"/>
              <a:t>3M mini SAS (</a:t>
            </a:r>
            <a:r>
              <a:rPr lang="en-US" sz="1600" dirty="0" err="1" smtClean="0"/>
              <a:t>twinax</a:t>
            </a:r>
            <a:r>
              <a:rPr lang="en-US" sz="1600" dirty="0" smtClean="0"/>
              <a:t> 8 pair + 8 sideband wires, 30 </a:t>
            </a:r>
            <a:r>
              <a:rPr lang="en-US" sz="1600" dirty="0" err="1" smtClean="0"/>
              <a:t>awg</a:t>
            </a:r>
            <a:r>
              <a:rPr lang="en-US" sz="1600" dirty="0" smtClean="0"/>
              <a:t>)</a:t>
            </a:r>
          </a:p>
          <a:p>
            <a:r>
              <a:rPr lang="en-US" sz="1600" dirty="0" smtClean="0"/>
              <a:t>Power cable: </a:t>
            </a:r>
          </a:p>
          <a:p>
            <a:r>
              <a:rPr lang="en-US" sz="1600" dirty="0"/>
              <a:t>	</a:t>
            </a:r>
            <a:r>
              <a:rPr lang="en-US" sz="1600" dirty="0" smtClean="0"/>
              <a:t>16x 22 </a:t>
            </a:r>
            <a:r>
              <a:rPr lang="en-US" sz="1600" dirty="0" err="1" smtClean="0"/>
              <a:t>awg</a:t>
            </a:r>
            <a:r>
              <a:rPr lang="en-US" sz="1600" dirty="0" smtClean="0"/>
              <a:t> wires in twisted pairs</a:t>
            </a:r>
          </a:p>
          <a:p>
            <a:r>
              <a:rPr lang="en-US" sz="1600" dirty="0" smtClean="0"/>
              <a:t>Bias cable: </a:t>
            </a:r>
          </a:p>
          <a:p>
            <a:r>
              <a:rPr lang="en-US" sz="1600" dirty="0"/>
              <a:t>	</a:t>
            </a:r>
            <a:r>
              <a:rPr lang="en-US" sz="1600" dirty="0" smtClean="0"/>
              <a:t>RG316 with SHV connectors</a:t>
            </a:r>
          </a:p>
          <a:p>
            <a:endParaRPr lang="en-US" sz="1600" dirty="0"/>
          </a:p>
          <a:p>
            <a:r>
              <a:rPr lang="en-US" sz="1600" dirty="0" smtClean="0"/>
              <a:t>TPC cable length: equal length @ 6m</a:t>
            </a:r>
          </a:p>
          <a:p>
            <a:endParaRPr lang="en-US" sz="1600" dirty="0" smtClean="0"/>
          </a:p>
        </p:txBody>
      </p:sp>
      <p:pic>
        <p:nvPicPr>
          <p:cNvPr id="5122" name="Picture 2" descr="C:\Users\Bo Yu\Documents\LAr1ND\TPC\FieldCage\TDR\TPC_view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2999" y="914400"/>
            <a:ext cx="5779119" cy="518520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bwMode="auto">
          <a:xfrm flipV="1">
            <a:off x="7543800" y="4953000"/>
            <a:ext cx="2743200" cy="1146601"/>
          </a:xfrm>
          <a:prstGeom prst="straightConnector1">
            <a:avLst/>
          </a:prstGeom>
          <a:solidFill>
            <a:schemeClr val="accent1"/>
          </a:solidFill>
          <a:ln w="9525" cap="flat" cmpd="sng" algn="ctr">
            <a:solidFill>
              <a:srgbClr val="FF0000"/>
            </a:solidFill>
            <a:prstDash val="solid"/>
            <a:round/>
            <a:headEnd type="arrow" w="med" len="med"/>
            <a:tailEnd type="arrow" w="med" len="med"/>
          </a:ln>
          <a:effectLst/>
        </p:spPr>
      </p:cxnSp>
      <p:sp>
        <p:nvSpPr>
          <p:cNvPr id="4" name="TextBox 3"/>
          <p:cNvSpPr txBox="1"/>
          <p:nvPr/>
        </p:nvSpPr>
        <p:spPr>
          <a:xfrm>
            <a:off x="8928100" y="5443637"/>
            <a:ext cx="505267" cy="369332"/>
          </a:xfrm>
          <a:prstGeom prst="rect">
            <a:avLst/>
          </a:prstGeom>
          <a:noFill/>
        </p:spPr>
        <p:txBody>
          <a:bodyPr wrap="none" rtlCol="0">
            <a:spAutoFit/>
          </a:bodyPr>
          <a:lstStyle/>
          <a:p>
            <a:r>
              <a:rPr lang="en-US" sz="1800" dirty="0" smtClean="0"/>
              <a:t>5m</a:t>
            </a:r>
            <a:endParaRPr lang="en-US" sz="1800" dirty="0"/>
          </a:p>
        </p:txBody>
      </p:sp>
      <p:cxnSp>
        <p:nvCxnSpPr>
          <p:cNvPr id="9" name="Straight Arrow Connector 8"/>
          <p:cNvCxnSpPr/>
          <p:nvPr/>
        </p:nvCxnSpPr>
        <p:spPr bwMode="auto">
          <a:xfrm flipV="1">
            <a:off x="10439400" y="1943100"/>
            <a:ext cx="165100" cy="2861102"/>
          </a:xfrm>
          <a:prstGeom prst="straightConnector1">
            <a:avLst/>
          </a:prstGeom>
          <a:solidFill>
            <a:schemeClr val="accent1"/>
          </a:solidFill>
          <a:ln w="9525" cap="flat" cmpd="sng" algn="ctr">
            <a:solidFill>
              <a:srgbClr val="FF0000"/>
            </a:solidFill>
            <a:prstDash val="solid"/>
            <a:round/>
            <a:headEnd type="arrow" w="med" len="med"/>
            <a:tailEnd type="arrow" w="med" len="med"/>
          </a:ln>
          <a:effectLst/>
        </p:spPr>
      </p:cxnSp>
      <p:sp>
        <p:nvSpPr>
          <p:cNvPr id="11" name="TextBox 10"/>
          <p:cNvSpPr txBox="1"/>
          <p:nvPr/>
        </p:nvSpPr>
        <p:spPr>
          <a:xfrm>
            <a:off x="10591800" y="3188985"/>
            <a:ext cx="505267" cy="369332"/>
          </a:xfrm>
          <a:prstGeom prst="rect">
            <a:avLst/>
          </a:prstGeom>
          <a:noFill/>
        </p:spPr>
        <p:txBody>
          <a:bodyPr wrap="none" rtlCol="0">
            <a:spAutoFit/>
          </a:bodyPr>
          <a:lstStyle/>
          <a:p>
            <a:r>
              <a:rPr lang="en-US" sz="1800" dirty="0" smtClean="0"/>
              <a:t>4m</a:t>
            </a:r>
            <a:endParaRPr lang="en-US" sz="1800" dirty="0"/>
          </a:p>
        </p:txBody>
      </p:sp>
      <p:sp>
        <p:nvSpPr>
          <p:cNvPr id="13" name="TextBox 12"/>
          <p:cNvSpPr txBox="1"/>
          <p:nvPr/>
        </p:nvSpPr>
        <p:spPr>
          <a:xfrm>
            <a:off x="5638800" y="5470322"/>
            <a:ext cx="505267" cy="369332"/>
          </a:xfrm>
          <a:prstGeom prst="rect">
            <a:avLst/>
          </a:prstGeom>
          <a:noFill/>
        </p:spPr>
        <p:txBody>
          <a:bodyPr wrap="none" rtlCol="0">
            <a:spAutoFit/>
          </a:bodyPr>
          <a:lstStyle/>
          <a:p>
            <a:r>
              <a:rPr lang="en-US" sz="1800" dirty="0" smtClean="0"/>
              <a:t>4m</a:t>
            </a:r>
            <a:endParaRPr lang="en-US" sz="1800" dirty="0"/>
          </a:p>
        </p:txBody>
      </p:sp>
      <p:cxnSp>
        <p:nvCxnSpPr>
          <p:cNvPr id="15" name="Straight Arrow Connector 14"/>
          <p:cNvCxnSpPr/>
          <p:nvPr/>
        </p:nvCxnSpPr>
        <p:spPr bwMode="auto">
          <a:xfrm flipH="1" flipV="1">
            <a:off x="5410200" y="4953000"/>
            <a:ext cx="1600200" cy="1071687"/>
          </a:xfrm>
          <a:prstGeom prst="straightConnector1">
            <a:avLst/>
          </a:prstGeom>
          <a:solidFill>
            <a:schemeClr val="accent1"/>
          </a:solidFill>
          <a:ln w="9525" cap="flat" cmpd="sng" algn="ctr">
            <a:solidFill>
              <a:srgbClr val="FF0000"/>
            </a:solidFill>
            <a:prstDash val="solid"/>
            <a:round/>
            <a:headEnd type="arrow" w="med" len="med"/>
            <a:tailEnd type="arrow" w="med" len="med"/>
          </a:ln>
          <a:effectLst/>
        </p:spPr>
      </p:cxnSp>
    </p:spTree>
    <p:extLst>
      <p:ext uri="{BB962C8B-B14F-4D97-AF65-F5344CB8AC3E}">
        <p14:creationId xmlns:p14="http://schemas.microsoft.com/office/powerpoint/2010/main" val="2126743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ProtoDUNE</a:t>
            </a:r>
            <a:r>
              <a:rPr lang="en-US" dirty="0" smtClean="0"/>
              <a:t> SP TPC</a:t>
            </a:r>
            <a:endParaRPr lang="en-US" dirty="0"/>
          </a:p>
        </p:txBody>
      </p:sp>
      <p:sp>
        <p:nvSpPr>
          <p:cNvPr id="4" name="Footer Placeholder 3"/>
          <p:cNvSpPr>
            <a:spLocks noGrp="1"/>
          </p:cNvSpPr>
          <p:nvPr>
            <p:ph type="ftr" sz="quarter" idx="3"/>
          </p:nvPr>
        </p:nvSpPr>
        <p:spPr/>
        <p:txBody>
          <a:bodyPr/>
          <a:lstStyle/>
          <a:p>
            <a:pPr>
              <a:defRPr/>
            </a:pPr>
            <a:r>
              <a:rPr lang="en-US" smtClean="0"/>
              <a:t>SBND/ProtoDUNE Cold Electronics Review, Oct 12-14, 2016</a:t>
            </a:r>
            <a:endParaRPr lang="en-US" dirty="0"/>
          </a:p>
        </p:txBody>
      </p:sp>
      <p:pic>
        <p:nvPicPr>
          <p:cNvPr id="5"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2169"/>
          <a:stretch/>
        </p:blipFill>
        <p:spPr bwMode="auto">
          <a:xfrm>
            <a:off x="4800600" y="1000328"/>
            <a:ext cx="5943600" cy="5184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1000" y="1034070"/>
            <a:ext cx="4419600" cy="5755422"/>
          </a:xfrm>
          <a:prstGeom prst="rect">
            <a:avLst/>
          </a:prstGeom>
          <a:noFill/>
        </p:spPr>
        <p:txBody>
          <a:bodyPr wrap="square" rtlCol="0">
            <a:spAutoFit/>
          </a:bodyPr>
          <a:lstStyle/>
          <a:p>
            <a:r>
              <a:rPr lang="en-US" sz="1600" dirty="0" smtClean="0"/>
              <a:t>6 APAs, 15k readout channels</a:t>
            </a:r>
          </a:p>
          <a:p>
            <a:endParaRPr lang="en-US" sz="1600" dirty="0" smtClean="0"/>
          </a:p>
          <a:p>
            <a:r>
              <a:rPr lang="en-US" sz="1600" dirty="0" smtClean="0"/>
              <a:t>TPC </a:t>
            </a:r>
            <a:r>
              <a:rPr lang="en-US" sz="1600" dirty="0"/>
              <a:t>readout feedthrough ports: </a:t>
            </a:r>
            <a:r>
              <a:rPr lang="en-US" sz="1600" dirty="0" smtClean="0"/>
              <a:t>6, </a:t>
            </a:r>
            <a:r>
              <a:rPr lang="en-US" sz="1600" dirty="0"/>
              <a:t>one </a:t>
            </a:r>
            <a:r>
              <a:rPr lang="en-US" sz="1600" dirty="0" smtClean="0"/>
              <a:t>per APA</a:t>
            </a:r>
            <a:endParaRPr lang="en-US" sz="1600" dirty="0"/>
          </a:p>
          <a:p>
            <a:endParaRPr lang="en-US" sz="1600" dirty="0"/>
          </a:p>
          <a:p>
            <a:r>
              <a:rPr lang="en-US" sz="1600" dirty="0"/>
              <a:t>On each FT port:</a:t>
            </a:r>
          </a:p>
          <a:p>
            <a:r>
              <a:rPr lang="en-US" sz="1600" dirty="0" smtClean="0"/>
              <a:t>20 </a:t>
            </a:r>
            <a:r>
              <a:rPr lang="en-US" sz="1600" dirty="0"/>
              <a:t>sets of data and power </a:t>
            </a:r>
            <a:r>
              <a:rPr lang="en-US" sz="1600" dirty="0" smtClean="0"/>
              <a:t>cables from CE</a:t>
            </a:r>
          </a:p>
          <a:p>
            <a:r>
              <a:rPr lang="en-US" sz="1600" dirty="0" smtClean="0"/>
              <a:t>10 PD cables</a:t>
            </a:r>
          </a:p>
          <a:p>
            <a:r>
              <a:rPr lang="en-US" sz="1600" dirty="0" smtClean="0"/>
              <a:t>8 bias cables</a:t>
            </a:r>
            <a:endParaRPr lang="en-US" sz="1600" dirty="0"/>
          </a:p>
          <a:p>
            <a:endParaRPr lang="en-US" sz="1600" dirty="0"/>
          </a:p>
          <a:p>
            <a:r>
              <a:rPr lang="en-US" sz="1600" dirty="0"/>
              <a:t>Data cable: </a:t>
            </a:r>
            <a:endParaRPr lang="en-US" sz="1600" dirty="0" smtClean="0"/>
          </a:p>
          <a:p>
            <a:r>
              <a:rPr lang="en-US" sz="1600" dirty="0"/>
              <a:t>	</a:t>
            </a:r>
            <a:r>
              <a:rPr lang="en-US" sz="1600" dirty="0" err="1" smtClean="0"/>
              <a:t>Samtec</a:t>
            </a:r>
            <a:r>
              <a:rPr lang="en-US" sz="1600" dirty="0" smtClean="0"/>
              <a:t> </a:t>
            </a:r>
            <a:r>
              <a:rPr lang="en-US" sz="1600" dirty="0" err="1" smtClean="0"/>
              <a:t>twinax</a:t>
            </a:r>
            <a:r>
              <a:rPr lang="en-US" sz="1600" dirty="0" smtClean="0"/>
              <a:t>, 26 </a:t>
            </a:r>
            <a:r>
              <a:rPr lang="en-US" sz="1600" dirty="0" err="1" smtClean="0"/>
              <a:t>awg</a:t>
            </a:r>
            <a:r>
              <a:rPr lang="en-US" sz="1600" dirty="0" smtClean="0"/>
              <a:t>, 12 pairs  </a:t>
            </a:r>
            <a:endParaRPr lang="en-US" sz="1600" dirty="0"/>
          </a:p>
          <a:p>
            <a:r>
              <a:rPr lang="en-US" sz="1600" dirty="0"/>
              <a:t>Power cable: </a:t>
            </a:r>
            <a:endParaRPr lang="en-US" sz="1600" dirty="0" smtClean="0"/>
          </a:p>
          <a:p>
            <a:r>
              <a:rPr lang="en-US" sz="1600" dirty="0"/>
              <a:t>	</a:t>
            </a:r>
            <a:r>
              <a:rPr lang="en-US" sz="1600" dirty="0" smtClean="0"/>
              <a:t>18x 20 </a:t>
            </a:r>
            <a:r>
              <a:rPr lang="en-US" sz="1600" dirty="0" err="1" smtClean="0"/>
              <a:t>awg</a:t>
            </a:r>
            <a:r>
              <a:rPr lang="en-US" sz="1600" dirty="0" smtClean="0"/>
              <a:t> </a:t>
            </a:r>
            <a:r>
              <a:rPr lang="en-US" sz="1600" dirty="0"/>
              <a:t>wires in twisted </a:t>
            </a:r>
            <a:r>
              <a:rPr lang="en-US" sz="1600" dirty="0" smtClean="0"/>
              <a:t>pairs</a:t>
            </a:r>
          </a:p>
          <a:p>
            <a:r>
              <a:rPr lang="en-US" sz="1600" dirty="0"/>
              <a:t>Bias cable: </a:t>
            </a:r>
            <a:endParaRPr lang="en-US" sz="1600" dirty="0" smtClean="0"/>
          </a:p>
          <a:p>
            <a:r>
              <a:rPr lang="en-US" sz="1600" dirty="0"/>
              <a:t>	</a:t>
            </a:r>
            <a:r>
              <a:rPr lang="en-US" sz="1600" dirty="0" smtClean="0"/>
              <a:t>RG316 </a:t>
            </a:r>
            <a:r>
              <a:rPr lang="en-US" sz="1600" dirty="0"/>
              <a:t>with SHV connectors</a:t>
            </a:r>
          </a:p>
          <a:p>
            <a:r>
              <a:rPr lang="en-US" sz="1600" dirty="0" smtClean="0"/>
              <a:t>PD cable: </a:t>
            </a:r>
          </a:p>
          <a:p>
            <a:r>
              <a:rPr lang="en-US" sz="1600" dirty="0"/>
              <a:t>	</a:t>
            </a:r>
            <a:r>
              <a:rPr lang="en-US" sz="1600" dirty="0" smtClean="0"/>
              <a:t>Cat 6 </a:t>
            </a:r>
          </a:p>
          <a:p>
            <a:endParaRPr lang="en-US" sz="1600" dirty="0"/>
          </a:p>
          <a:p>
            <a:r>
              <a:rPr lang="en-US" sz="1600" dirty="0" smtClean="0"/>
              <a:t>TPC cable length: equal length @ 7m</a:t>
            </a:r>
          </a:p>
          <a:p>
            <a:endParaRPr lang="en-US" sz="1600" dirty="0"/>
          </a:p>
          <a:p>
            <a:endParaRPr lang="en-US" sz="1600" dirty="0" smtClean="0"/>
          </a:p>
          <a:p>
            <a:endParaRPr lang="en-US" sz="1600" dirty="0" smtClean="0"/>
          </a:p>
        </p:txBody>
      </p:sp>
      <p:sp>
        <p:nvSpPr>
          <p:cNvPr id="7" name="TextBox 6"/>
          <p:cNvSpPr txBox="1"/>
          <p:nvPr/>
        </p:nvSpPr>
        <p:spPr>
          <a:xfrm>
            <a:off x="7213600" y="3292530"/>
            <a:ext cx="787400" cy="338554"/>
          </a:xfrm>
          <a:prstGeom prst="rect">
            <a:avLst/>
          </a:prstGeom>
          <a:noFill/>
        </p:spPr>
        <p:txBody>
          <a:bodyPr wrap="square" rtlCol="0">
            <a:spAutoFit/>
          </a:bodyPr>
          <a:lstStyle/>
          <a:p>
            <a:r>
              <a:rPr lang="en-US" sz="1600" dirty="0" smtClean="0">
                <a:solidFill>
                  <a:schemeClr val="bg1"/>
                </a:solidFill>
              </a:rPr>
              <a:t>CPAs</a:t>
            </a:r>
            <a:endParaRPr lang="en-US" sz="1600" dirty="0">
              <a:solidFill>
                <a:schemeClr val="bg1"/>
              </a:solidFill>
            </a:endParaRPr>
          </a:p>
        </p:txBody>
      </p:sp>
      <p:sp>
        <p:nvSpPr>
          <p:cNvPr id="8" name="TextBox 7"/>
          <p:cNvSpPr txBox="1"/>
          <p:nvPr/>
        </p:nvSpPr>
        <p:spPr>
          <a:xfrm>
            <a:off x="6858000" y="5179730"/>
            <a:ext cx="1447800" cy="584775"/>
          </a:xfrm>
          <a:prstGeom prst="rect">
            <a:avLst/>
          </a:prstGeom>
          <a:noFill/>
        </p:spPr>
        <p:txBody>
          <a:bodyPr wrap="square" rtlCol="0">
            <a:spAutoFit/>
          </a:bodyPr>
          <a:lstStyle/>
          <a:p>
            <a:r>
              <a:rPr lang="en-US" sz="1600" dirty="0" smtClean="0">
                <a:solidFill>
                  <a:schemeClr val="bg1"/>
                </a:solidFill>
              </a:rPr>
              <a:t>Field cage modules</a:t>
            </a:r>
            <a:endParaRPr lang="en-US" sz="1600" dirty="0">
              <a:solidFill>
                <a:schemeClr val="bg1"/>
              </a:solidFill>
            </a:endParaRPr>
          </a:p>
        </p:txBody>
      </p:sp>
      <p:sp>
        <p:nvSpPr>
          <p:cNvPr id="9" name="TextBox 8"/>
          <p:cNvSpPr txBox="1"/>
          <p:nvPr/>
        </p:nvSpPr>
        <p:spPr>
          <a:xfrm>
            <a:off x="6477000" y="1524000"/>
            <a:ext cx="1447800" cy="830997"/>
          </a:xfrm>
          <a:prstGeom prst="rect">
            <a:avLst/>
          </a:prstGeom>
          <a:noFill/>
        </p:spPr>
        <p:txBody>
          <a:bodyPr wrap="square" rtlCol="0">
            <a:spAutoFit/>
          </a:bodyPr>
          <a:lstStyle/>
          <a:p>
            <a:r>
              <a:rPr lang="en-US" sz="1600" dirty="0" smtClean="0">
                <a:solidFill>
                  <a:schemeClr val="bg1"/>
                </a:solidFill>
              </a:rPr>
              <a:t>Field cage modules with </a:t>
            </a:r>
            <a:r>
              <a:rPr lang="en-US" sz="1600" dirty="0">
                <a:solidFill>
                  <a:schemeClr val="bg1"/>
                </a:solidFill>
              </a:rPr>
              <a:t>g</a:t>
            </a:r>
            <a:r>
              <a:rPr lang="en-US" sz="1600" dirty="0" smtClean="0">
                <a:solidFill>
                  <a:schemeClr val="bg1"/>
                </a:solidFill>
              </a:rPr>
              <a:t>round plane</a:t>
            </a:r>
            <a:endParaRPr lang="en-US" sz="1600" dirty="0">
              <a:solidFill>
                <a:schemeClr val="bg1"/>
              </a:solidFill>
            </a:endParaRPr>
          </a:p>
        </p:txBody>
      </p:sp>
      <p:sp>
        <p:nvSpPr>
          <p:cNvPr id="10" name="TextBox 9"/>
          <p:cNvSpPr txBox="1"/>
          <p:nvPr/>
        </p:nvSpPr>
        <p:spPr>
          <a:xfrm>
            <a:off x="5257800" y="3327005"/>
            <a:ext cx="990600" cy="338554"/>
          </a:xfrm>
          <a:prstGeom prst="rect">
            <a:avLst/>
          </a:prstGeom>
          <a:noFill/>
        </p:spPr>
        <p:txBody>
          <a:bodyPr wrap="square" rtlCol="0">
            <a:spAutoFit/>
          </a:bodyPr>
          <a:lstStyle/>
          <a:p>
            <a:r>
              <a:rPr lang="en-US" sz="1600" dirty="0" smtClean="0">
                <a:solidFill>
                  <a:schemeClr val="bg1"/>
                </a:solidFill>
              </a:rPr>
              <a:t>APAs</a:t>
            </a:r>
            <a:endParaRPr lang="en-US" sz="1600" dirty="0">
              <a:solidFill>
                <a:schemeClr val="bg1"/>
              </a:solidFill>
            </a:endParaRPr>
          </a:p>
        </p:txBody>
      </p:sp>
      <p:sp>
        <p:nvSpPr>
          <p:cNvPr id="13" name="TextBox 12"/>
          <p:cNvSpPr txBox="1"/>
          <p:nvPr/>
        </p:nvSpPr>
        <p:spPr>
          <a:xfrm>
            <a:off x="9098420" y="3409456"/>
            <a:ext cx="1447800" cy="584775"/>
          </a:xfrm>
          <a:prstGeom prst="rect">
            <a:avLst/>
          </a:prstGeom>
          <a:noFill/>
        </p:spPr>
        <p:txBody>
          <a:bodyPr wrap="square" rtlCol="0">
            <a:spAutoFit/>
          </a:bodyPr>
          <a:lstStyle/>
          <a:p>
            <a:r>
              <a:rPr lang="en-US" sz="1600" dirty="0" smtClean="0">
                <a:solidFill>
                  <a:schemeClr val="bg1"/>
                </a:solidFill>
              </a:rPr>
              <a:t>End wall field cage modules</a:t>
            </a:r>
            <a:endParaRPr lang="en-US" sz="1600" dirty="0">
              <a:solidFill>
                <a:schemeClr val="bg1"/>
              </a:solidFill>
            </a:endParaRPr>
          </a:p>
        </p:txBody>
      </p:sp>
      <p:cxnSp>
        <p:nvCxnSpPr>
          <p:cNvPr id="11" name="Straight Arrow Connector 10"/>
          <p:cNvCxnSpPr/>
          <p:nvPr/>
        </p:nvCxnSpPr>
        <p:spPr bwMode="auto">
          <a:xfrm flipV="1">
            <a:off x="7797800" y="5334517"/>
            <a:ext cx="2743200" cy="1248604"/>
          </a:xfrm>
          <a:prstGeom prst="straightConnector1">
            <a:avLst/>
          </a:prstGeom>
          <a:solidFill>
            <a:schemeClr val="accent1"/>
          </a:solidFill>
          <a:ln w="9525" cap="flat" cmpd="sng" algn="ctr">
            <a:solidFill>
              <a:srgbClr val="FF0000"/>
            </a:solidFill>
            <a:prstDash val="solid"/>
            <a:round/>
            <a:headEnd type="arrow" w="med" len="med"/>
            <a:tailEnd type="arrow" w="med" len="med"/>
          </a:ln>
          <a:effectLst/>
        </p:spPr>
      </p:cxnSp>
      <p:sp>
        <p:nvSpPr>
          <p:cNvPr id="12" name="TextBox 11"/>
          <p:cNvSpPr txBox="1"/>
          <p:nvPr/>
        </p:nvSpPr>
        <p:spPr>
          <a:xfrm>
            <a:off x="9210233" y="5894056"/>
            <a:ext cx="697627" cy="369332"/>
          </a:xfrm>
          <a:prstGeom prst="rect">
            <a:avLst/>
          </a:prstGeom>
          <a:noFill/>
        </p:spPr>
        <p:txBody>
          <a:bodyPr wrap="none" rtlCol="0">
            <a:spAutoFit/>
          </a:bodyPr>
          <a:lstStyle/>
          <a:p>
            <a:r>
              <a:rPr lang="en-US" sz="1800" dirty="0" smtClean="0"/>
              <a:t>7.2m</a:t>
            </a:r>
            <a:endParaRPr lang="en-US" sz="1800" dirty="0"/>
          </a:p>
        </p:txBody>
      </p:sp>
      <p:cxnSp>
        <p:nvCxnSpPr>
          <p:cNvPr id="14" name="Straight Arrow Connector 13"/>
          <p:cNvCxnSpPr/>
          <p:nvPr/>
        </p:nvCxnSpPr>
        <p:spPr bwMode="auto">
          <a:xfrm flipV="1">
            <a:off x="10667116" y="2065731"/>
            <a:ext cx="165100" cy="3113999"/>
          </a:xfrm>
          <a:prstGeom prst="straightConnector1">
            <a:avLst/>
          </a:prstGeom>
          <a:solidFill>
            <a:schemeClr val="accent1"/>
          </a:solidFill>
          <a:ln w="9525" cap="flat" cmpd="sng" algn="ctr">
            <a:solidFill>
              <a:srgbClr val="FF0000"/>
            </a:solidFill>
            <a:prstDash val="solid"/>
            <a:round/>
            <a:headEnd type="arrow" w="med" len="med"/>
            <a:tailEnd type="arrow" w="med" len="med"/>
          </a:ln>
          <a:effectLst/>
        </p:spPr>
      </p:cxnSp>
      <p:sp>
        <p:nvSpPr>
          <p:cNvPr id="15" name="TextBox 14"/>
          <p:cNvSpPr txBox="1"/>
          <p:nvPr/>
        </p:nvSpPr>
        <p:spPr>
          <a:xfrm>
            <a:off x="10749666" y="3401390"/>
            <a:ext cx="505267" cy="369332"/>
          </a:xfrm>
          <a:prstGeom prst="rect">
            <a:avLst/>
          </a:prstGeom>
          <a:noFill/>
        </p:spPr>
        <p:txBody>
          <a:bodyPr wrap="none" rtlCol="0">
            <a:spAutoFit/>
          </a:bodyPr>
          <a:lstStyle/>
          <a:p>
            <a:r>
              <a:rPr lang="en-US" sz="1800" dirty="0" smtClean="0"/>
              <a:t>6m</a:t>
            </a:r>
            <a:endParaRPr lang="en-US" sz="1800" dirty="0"/>
          </a:p>
        </p:txBody>
      </p:sp>
      <p:sp>
        <p:nvSpPr>
          <p:cNvPr id="16" name="TextBox 15"/>
          <p:cNvSpPr txBox="1"/>
          <p:nvPr/>
        </p:nvSpPr>
        <p:spPr>
          <a:xfrm>
            <a:off x="5717733" y="5894056"/>
            <a:ext cx="505267" cy="369332"/>
          </a:xfrm>
          <a:prstGeom prst="rect">
            <a:avLst/>
          </a:prstGeom>
          <a:noFill/>
        </p:spPr>
        <p:txBody>
          <a:bodyPr wrap="none" rtlCol="0">
            <a:spAutoFit/>
          </a:bodyPr>
          <a:lstStyle/>
          <a:p>
            <a:r>
              <a:rPr lang="en-US" sz="1800" dirty="0" smtClean="0"/>
              <a:t>7m</a:t>
            </a:r>
            <a:endParaRPr lang="en-US" sz="1800" dirty="0"/>
          </a:p>
        </p:txBody>
      </p:sp>
      <p:cxnSp>
        <p:nvCxnSpPr>
          <p:cNvPr id="17" name="Straight Arrow Connector 16"/>
          <p:cNvCxnSpPr/>
          <p:nvPr/>
        </p:nvCxnSpPr>
        <p:spPr bwMode="auto">
          <a:xfrm flipH="1" flipV="1">
            <a:off x="5003800" y="5346700"/>
            <a:ext cx="2463800" cy="1236421"/>
          </a:xfrm>
          <a:prstGeom prst="straightConnector1">
            <a:avLst/>
          </a:prstGeom>
          <a:solidFill>
            <a:schemeClr val="accent1"/>
          </a:solidFill>
          <a:ln w="9525" cap="flat" cmpd="sng" algn="ctr">
            <a:solidFill>
              <a:srgbClr val="FF0000"/>
            </a:solidFill>
            <a:prstDash val="solid"/>
            <a:round/>
            <a:headEnd type="arrow" w="med" len="med"/>
            <a:tailEnd type="arrow" w="med" len="med"/>
          </a:ln>
          <a:effectLst/>
        </p:spPr>
      </p:cxnSp>
    </p:spTree>
    <p:extLst>
      <p:ext uri="{BB962C8B-B14F-4D97-AF65-F5344CB8AC3E}">
        <p14:creationId xmlns:p14="http://schemas.microsoft.com/office/powerpoint/2010/main" val="4125714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SBND Cryostat Top Arrangement</a:t>
            </a:r>
            <a:endParaRPr lang="en-US" dirty="0"/>
          </a:p>
        </p:txBody>
      </p:sp>
      <p:sp>
        <p:nvSpPr>
          <p:cNvPr id="4" name="Footer Placeholder 3"/>
          <p:cNvSpPr>
            <a:spLocks noGrp="1"/>
          </p:cNvSpPr>
          <p:nvPr>
            <p:ph type="ftr" sz="quarter" idx="3"/>
          </p:nvPr>
        </p:nvSpPr>
        <p:spPr/>
        <p:txBody>
          <a:bodyPr/>
          <a:lstStyle/>
          <a:p>
            <a:pPr>
              <a:defRPr/>
            </a:pPr>
            <a:r>
              <a:rPr lang="en-US" smtClean="0"/>
              <a:t>SBND/ProtoDUNE Cold Electronics Review, Oct 12-14, 2016</a:t>
            </a: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5000" y="1828800"/>
            <a:ext cx="6076950"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43475" y="1323945"/>
            <a:ext cx="2619628" cy="400110"/>
          </a:xfrm>
          <a:prstGeom prst="rect">
            <a:avLst/>
          </a:prstGeom>
          <a:noFill/>
        </p:spPr>
        <p:txBody>
          <a:bodyPr wrap="none" rtlCol="0">
            <a:spAutoFit/>
          </a:bodyPr>
          <a:lstStyle/>
          <a:p>
            <a:r>
              <a:rPr lang="en-US" sz="2000" dirty="0" smtClean="0"/>
              <a:t>CE feedthrough ports</a:t>
            </a:r>
            <a:endParaRPr lang="en-US" sz="2000" dirty="0"/>
          </a:p>
        </p:txBody>
      </p:sp>
      <p:cxnSp>
        <p:nvCxnSpPr>
          <p:cNvPr id="7" name="Straight Arrow Connector 6"/>
          <p:cNvCxnSpPr/>
          <p:nvPr/>
        </p:nvCxnSpPr>
        <p:spPr bwMode="auto">
          <a:xfrm flipH="1">
            <a:off x="4114800" y="1724055"/>
            <a:ext cx="2138489" cy="1323945"/>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9" name="Straight Arrow Connector 8"/>
          <p:cNvCxnSpPr>
            <a:stCxn id="5" idx="2"/>
          </p:cNvCxnSpPr>
          <p:nvPr/>
        </p:nvCxnSpPr>
        <p:spPr bwMode="auto">
          <a:xfrm flipH="1">
            <a:off x="5943600" y="1724055"/>
            <a:ext cx="309689" cy="1740135"/>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1" name="Straight Arrow Connector 10"/>
          <p:cNvCxnSpPr>
            <a:stCxn id="5" idx="2"/>
          </p:cNvCxnSpPr>
          <p:nvPr/>
        </p:nvCxnSpPr>
        <p:spPr bwMode="auto">
          <a:xfrm flipH="1">
            <a:off x="3505201" y="1724055"/>
            <a:ext cx="2748088" cy="2943255"/>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a:off x="5327316" y="1724055"/>
            <a:ext cx="925973" cy="3480271"/>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9" name="TextBox 18"/>
          <p:cNvSpPr txBox="1"/>
          <p:nvPr/>
        </p:nvSpPr>
        <p:spPr>
          <a:xfrm>
            <a:off x="228600" y="1444908"/>
            <a:ext cx="2799356" cy="400110"/>
          </a:xfrm>
          <a:prstGeom prst="rect">
            <a:avLst/>
          </a:prstGeom>
          <a:noFill/>
        </p:spPr>
        <p:txBody>
          <a:bodyPr wrap="none" rtlCol="0">
            <a:spAutoFit/>
          </a:bodyPr>
          <a:lstStyle/>
          <a:p>
            <a:r>
              <a:rPr lang="en-US" sz="2000" dirty="0" smtClean="0"/>
              <a:t>PMT feedthrough ports</a:t>
            </a:r>
            <a:endParaRPr lang="en-US" sz="2000" dirty="0"/>
          </a:p>
        </p:txBody>
      </p:sp>
      <p:cxnSp>
        <p:nvCxnSpPr>
          <p:cNvPr id="20" name="Straight Arrow Connector 19"/>
          <p:cNvCxnSpPr>
            <a:stCxn id="19" idx="3"/>
          </p:cNvCxnSpPr>
          <p:nvPr/>
        </p:nvCxnSpPr>
        <p:spPr bwMode="auto">
          <a:xfrm>
            <a:off x="3027956" y="1644963"/>
            <a:ext cx="2382244" cy="1707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19" idx="3"/>
          </p:cNvCxnSpPr>
          <p:nvPr/>
        </p:nvCxnSpPr>
        <p:spPr bwMode="auto">
          <a:xfrm>
            <a:off x="3027956" y="1644963"/>
            <a:ext cx="1620244" cy="3308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Box 23"/>
          <p:cNvSpPr txBox="1"/>
          <p:nvPr/>
        </p:nvSpPr>
        <p:spPr>
          <a:xfrm>
            <a:off x="8077200" y="2952690"/>
            <a:ext cx="2191626" cy="707886"/>
          </a:xfrm>
          <a:prstGeom prst="rect">
            <a:avLst/>
          </a:prstGeom>
          <a:noFill/>
        </p:spPr>
        <p:txBody>
          <a:bodyPr wrap="none" rtlCol="0">
            <a:spAutoFit/>
          </a:bodyPr>
          <a:lstStyle/>
          <a:p>
            <a:r>
              <a:rPr lang="en-US" sz="2000" dirty="0" smtClean="0"/>
              <a:t>Light guide </a:t>
            </a:r>
            <a:br>
              <a:rPr lang="en-US" sz="2000" dirty="0" smtClean="0"/>
            </a:br>
            <a:r>
              <a:rPr lang="en-US" sz="2000" dirty="0" smtClean="0"/>
              <a:t>feedthrough ports</a:t>
            </a:r>
            <a:endParaRPr lang="en-US" sz="2000" dirty="0"/>
          </a:p>
        </p:txBody>
      </p:sp>
      <p:cxnSp>
        <p:nvCxnSpPr>
          <p:cNvPr id="2049" name="Straight Arrow Connector 2048"/>
          <p:cNvCxnSpPr>
            <a:stCxn id="24" idx="1"/>
          </p:cNvCxnSpPr>
          <p:nvPr/>
        </p:nvCxnSpPr>
        <p:spPr bwMode="auto">
          <a:xfrm flipH="1" flipV="1">
            <a:off x="4800600" y="3298981"/>
            <a:ext cx="3276600" cy="76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52" name="Straight Arrow Connector 2051"/>
          <p:cNvCxnSpPr>
            <a:stCxn id="24" idx="1"/>
          </p:cNvCxnSpPr>
          <p:nvPr/>
        </p:nvCxnSpPr>
        <p:spPr bwMode="auto">
          <a:xfrm flipH="1">
            <a:off x="4114800" y="3306633"/>
            <a:ext cx="3962400" cy="157016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726609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NP04 Cryostat Top Arrangement</a:t>
            </a:r>
            <a:endParaRPr lang="en-US" dirty="0"/>
          </a:p>
        </p:txBody>
      </p:sp>
      <p:sp>
        <p:nvSpPr>
          <p:cNvPr id="4" name="Footer Placeholder 3"/>
          <p:cNvSpPr>
            <a:spLocks noGrp="1"/>
          </p:cNvSpPr>
          <p:nvPr>
            <p:ph type="ftr" sz="quarter" idx="3"/>
          </p:nvPr>
        </p:nvSpPr>
        <p:spPr/>
        <p:txBody>
          <a:bodyPr/>
          <a:lstStyle/>
          <a:p>
            <a:pPr>
              <a:defRPr/>
            </a:pPr>
            <a:r>
              <a:rPr lang="en-US" smtClean="0"/>
              <a:t>SBND/ProtoDUNE Cold Electronics Review, Oct 12-14, 2016</a:t>
            </a:r>
            <a:endParaRPr 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90801" y="1040828"/>
            <a:ext cx="5029200" cy="5540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874258" y="5606534"/>
            <a:ext cx="787395" cy="369332"/>
          </a:xfrm>
          <a:prstGeom prst="rect">
            <a:avLst/>
          </a:prstGeom>
          <a:noFill/>
        </p:spPr>
        <p:txBody>
          <a:bodyPr wrap="none" rtlCol="0">
            <a:spAutoFit/>
          </a:bodyPr>
          <a:lstStyle/>
          <a:p>
            <a:r>
              <a:rPr lang="en-US" sz="1800" dirty="0" smtClean="0"/>
              <a:t>Beam</a:t>
            </a:r>
            <a:endParaRPr lang="en-US" sz="1800" dirty="0"/>
          </a:p>
        </p:txBody>
      </p:sp>
      <p:cxnSp>
        <p:nvCxnSpPr>
          <p:cNvPr id="9" name="Straight Arrow Connector 8"/>
          <p:cNvCxnSpPr/>
          <p:nvPr/>
        </p:nvCxnSpPr>
        <p:spPr bwMode="auto">
          <a:xfrm flipV="1">
            <a:off x="2667000" y="5638800"/>
            <a:ext cx="5334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TextBox 10"/>
          <p:cNvSpPr txBox="1"/>
          <p:nvPr/>
        </p:nvSpPr>
        <p:spPr>
          <a:xfrm>
            <a:off x="7883358" y="1219200"/>
            <a:ext cx="3048000" cy="1015663"/>
          </a:xfrm>
          <a:prstGeom prst="rect">
            <a:avLst/>
          </a:prstGeom>
          <a:noFill/>
        </p:spPr>
        <p:txBody>
          <a:bodyPr wrap="square" rtlCol="0">
            <a:spAutoFit/>
          </a:bodyPr>
          <a:lstStyle/>
          <a:p>
            <a:r>
              <a:rPr lang="en-US" sz="2000" dirty="0" smtClean="0"/>
              <a:t>Both CE and PD cables from each APA share a feedthrough port</a:t>
            </a:r>
            <a:endParaRPr lang="en-US" sz="2000" dirty="0"/>
          </a:p>
        </p:txBody>
      </p:sp>
    </p:spTree>
    <p:extLst>
      <p:ext uri="{BB962C8B-B14F-4D97-AF65-F5344CB8AC3E}">
        <p14:creationId xmlns:p14="http://schemas.microsoft.com/office/powerpoint/2010/main" val="592657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040" y="1722537"/>
            <a:ext cx="5715000"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040" y="1722537"/>
            <a:ext cx="5715000"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2040" y="1724061"/>
            <a:ext cx="5715000"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p:txBody>
          <a:bodyPr>
            <a:normAutofit/>
          </a:bodyPr>
          <a:lstStyle/>
          <a:p>
            <a:r>
              <a:rPr lang="en-US" dirty="0" smtClean="0"/>
              <a:t>Feedthrough Port Design Concept</a:t>
            </a:r>
            <a:endParaRPr lang="en-US" dirty="0"/>
          </a:p>
        </p:txBody>
      </p:sp>
      <p:sp>
        <p:nvSpPr>
          <p:cNvPr id="20" name="Footer Placeholder 19"/>
          <p:cNvSpPr>
            <a:spLocks noGrp="1"/>
          </p:cNvSpPr>
          <p:nvPr>
            <p:ph type="ftr" sz="quarter" idx="3"/>
          </p:nvPr>
        </p:nvSpPr>
        <p:spPr/>
        <p:txBody>
          <a:bodyPr/>
          <a:lstStyle/>
          <a:p>
            <a:pPr>
              <a:defRPr/>
            </a:pPr>
            <a:r>
              <a:rPr lang="en-US" smtClean="0"/>
              <a:t>SBND/ProtoDUNE Cold Electronics Review, Oct 12-14, 2016</a:t>
            </a:r>
            <a:endParaRPr lang="en-US" dirty="0"/>
          </a:p>
        </p:txBody>
      </p:sp>
      <p:sp>
        <p:nvSpPr>
          <p:cNvPr id="2" name="TextBox 1"/>
          <p:cNvSpPr txBox="1"/>
          <p:nvPr/>
        </p:nvSpPr>
        <p:spPr>
          <a:xfrm>
            <a:off x="569406" y="863025"/>
            <a:ext cx="9184194" cy="584775"/>
          </a:xfrm>
          <a:prstGeom prst="rect">
            <a:avLst/>
          </a:prstGeom>
          <a:noFill/>
        </p:spPr>
        <p:txBody>
          <a:bodyPr wrap="square" rtlCol="0">
            <a:spAutoFit/>
          </a:bodyPr>
          <a:lstStyle/>
          <a:p>
            <a:r>
              <a:rPr lang="en-US" sz="1600" dirty="0" smtClean="0"/>
              <a:t>GTT/CERN will provide the feedthrough ports in the form of DN250 CF flanges on the top of the cryostat. The precise dimensions of these ports have not been finalized by CERN. </a:t>
            </a:r>
            <a:endParaRPr lang="en-US" sz="1600" dirty="0"/>
          </a:p>
        </p:txBody>
      </p:sp>
      <p:sp>
        <p:nvSpPr>
          <p:cNvPr id="17" name="TextBox 16"/>
          <p:cNvSpPr txBox="1"/>
          <p:nvPr/>
        </p:nvSpPr>
        <p:spPr>
          <a:xfrm>
            <a:off x="6361470" y="5273453"/>
            <a:ext cx="2096730" cy="307777"/>
          </a:xfrm>
          <a:prstGeom prst="rect">
            <a:avLst/>
          </a:prstGeom>
          <a:noFill/>
        </p:spPr>
        <p:txBody>
          <a:bodyPr wrap="square" rtlCol="0">
            <a:spAutoFit/>
          </a:bodyPr>
          <a:lstStyle/>
          <a:p>
            <a:r>
              <a:rPr lang="en-US" sz="1400" dirty="0" smtClean="0"/>
              <a:t>Ceiling membrane</a:t>
            </a:r>
            <a:endParaRPr lang="en-US" sz="1400" dirty="0"/>
          </a:p>
        </p:txBody>
      </p:sp>
      <p:sp>
        <p:nvSpPr>
          <p:cNvPr id="5" name="TextBox 4"/>
          <p:cNvSpPr txBox="1"/>
          <p:nvPr/>
        </p:nvSpPr>
        <p:spPr>
          <a:xfrm>
            <a:off x="6501732" y="4564797"/>
            <a:ext cx="1811688" cy="307777"/>
          </a:xfrm>
          <a:prstGeom prst="rect">
            <a:avLst/>
          </a:prstGeom>
          <a:noFill/>
        </p:spPr>
        <p:txBody>
          <a:bodyPr wrap="square" rtlCol="0">
            <a:spAutoFit/>
          </a:bodyPr>
          <a:lstStyle/>
          <a:p>
            <a:r>
              <a:rPr lang="en-US" sz="1400" dirty="0" smtClean="0"/>
              <a:t>Foam insulation</a:t>
            </a:r>
            <a:endParaRPr lang="en-US" sz="1400" dirty="0"/>
          </a:p>
        </p:txBody>
      </p:sp>
      <p:sp>
        <p:nvSpPr>
          <p:cNvPr id="16" name="TextBox 15"/>
          <p:cNvSpPr txBox="1"/>
          <p:nvPr/>
        </p:nvSpPr>
        <p:spPr>
          <a:xfrm>
            <a:off x="6542208" y="3771900"/>
            <a:ext cx="2096730" cy="307777"/>
          </a:xfrm>
          <a:prstGeom prst="rect">
            <a:avLst/>
          </a:prstGeom>
          <a:noFill/>
        </p:spPr>
        <p:txBody>
          <a:bodyPr wrap="square" rtlCol="0">
            <a:spAutoFit/>
          </a:bodyPr>
          <a:lstStyle/>
          <a:p>
            <a:r>
              <a:rPr lang="en-US" sz="1400" dirty="0" smtClean="0"/>
              <a:t>10mm SS top plate</a:t>
            </a:r>
            <a:endParaRPr lang="en-US" sz="1400" dirty="0"/>
          </a:p>
        </p:txBody>
      </p:sp>
      <p:sp>
        <p:nvSpPr>
          <p:cNvPr id="23" name="TextBox 22"/>
          <p:cNvSpPr txBox="1"/>
          <p:nvPr/>
        </p:nvSpPr>
        <p:spPr>
          <a:xfrm>
            <a:off x="6692683" y="2695840"/>
            <a:ext cx="1821180" cy="523220"/>
          </a:xfrm>
          <a:prstGeom prst="rect">
            <a:avLst/>
          </a:prstGeom>
          <a:noFill/>
        </p:spPr>
        <p:txBody>
          <a:bodyPr wrap="square" rtlCol="0">
            <a:spAutoFit/>
          </a:bodyPr>
          <a:lstStyle/>
          <a:p>
            <a:r>
              <a:rPr lang="en-US" sz="1400" dirty="0" smtClean="0"/>
              <a:t>DN250 CF flange </a:t>
            </a:r>
            <a:endParaRPr lang="en-US" sz="1400" dirty="0"/>
          </a:p>
          <a:p>
            <a:r>
              <a:rPr lang="en-US" sz="1400" dirty="0" smtClean="0"/>
              <a:t>supplied by CERN</a:t>
            </a:r>
            <a:endParaRPr lang="en-US" sz="1400" dirty="0"/>
          </a:p>
        </p:txBody>
      </p:sp>
      <p:sp>
        <p:nvSpPr>
          <p:cNvPr id="24" name="TextBox 23"/>
          <p:cNvSpPr txBox="1"/>
          <p:nvPr/>
        </p:nvSpPr>
        <p:spPr>
          <a:xfrm>
            <a:off x="6257242" y="1722537"/>
            <a:ext cx="2200958" cy="523220"/>
          </a:xfrm>
          <a:prstGeom prst="rect">
            <a:avLst/>
          </a:prstGeom>
          <a:noFill/>
        </p:spPr>
        <p:txBody>
          <a:bodyPr wrap="square" rtlCol="0">
            <a:spAutoFit/>
          </a:bodyPr>
          <a:lstStyle/>
          <a:p>
            <a:r>
              <a:rPr lang="en-US" sz="1400" dirty="0" smtClean="0"/>
              <a:t>Spool piece / tee</a:t>
            </a:r>
            <a:br>
              <a:rPr lang="en-US" sz="1400" dirty="0" smtClean="0"/>
            </a:br>
            <a:r>
              <a:rPr lang="en-US" sz="1400" dirty="0" smtClean="0"/>
              <a:t>supplied by experiment</a:t>
            </a:r>
            <a:endParaRPr lang="en-US" sz="1400" dirty="0"/>
          </a:p>
        </p:txBody>
      </p:sp>
      <p:sp>
        <p:nvSpPr>
          <p:cNvPr id="15" name="TextBox 14"/>
          <p:cNvSpPr txBox="1"/>
          <p:nvPr/>
        </p:nvSpPr>
        <p:spPr>
          <a:xfrm>
            <a:off x="1600200" y="3037820"/>
            <a:ext cx="1796319" cy="307777"/>
          </a:xfrm>
          <a:prstGeom prst="rect">
            <a:avLst/>
          </a:prstGeom>
          <a:noFill/>
        </p:spPr>
        <p:txBody>
          <a:bodyPr wrap="square" rtlCol="0">
            <a:spAutoFit/>
          </a:bodyPr>
          <a:lstStyle/>
          <a:p>
            <a:r>
              <a:rPr lang="en-US" sz="1400" dirty="0" smtClean="0"/>
              <a:t>Inner support tube</a:t>
            </a:r>
            <a:endParaRPr lang="en-US" sz="1400" dirty="0"/>
          </a:p>
        </p:txBody>
      </p:sp>
      <p:sp>
        <p:nvSpPr>
          <p:cNvPr id="18" name="TextBox 17"/>
          <p:cNvSpPr txBox="1"/>
          <p:nvPr/>
        </p:nvSpPr>
        <p:spPr>
          <a:xfrm>
            <a:off x="6437670" y="3345597"/>
            <a:ext cx="2096730" cy="307777"/>
          </a:xfrm>
          <a:prstGeom prst="rect">
            <a:avLst/>
          </a:prstGeom>
          <a:noFill/>
        </p:spPr>
        <p:txBody>
          <a:bodyPr wrap="square" rtlCol="0">
            <a:spAutoFit/>
          </a:bodyPr>
          <a:lstStyle/>
          <a:p>
            <a:r>
              <a:rPr lang="en-US" sz="1400" dirty="0" smtClean="0"/>
              <a:t>Structural support</a:t>
            </a:r>
            <a:endParaRPr lang="en-US" sz="1400" dirty="0"/>
          </a:p>
        </p:txBody>
      </p:sp>
      <p:sp>
        <p:nvSpPr>
          <p:cNvPr id="19" name="TextBox 18"/>
          <p:cNvSpPr txBox="1"/>
          <p:nvPr/>
        </p:nvSpPr>
        <p:spPr>
          <a:xfrm>
            <a:off x="2291585" y="4610964"/>
            <a:ext cx="1551669" cy="523220"/>
          </a:xfrm>
          <a:prstGeom prst="rect">
            <a:avLst/>
          </a:prstGeom>
          <a:noFill/>
        </p:spPr>
        <p:txBody>
          <a:bodyPr wrap="square" rtlCol="0">
            <a:spAutoFit/>
          </a:bodyPr>
          <a:lstStyle/>
          <a:p>
            <a:r>
              <a:rPr lang="en-US" sz="1400" dirty="0" smtClean="0"/>
              <a:t>Crossing tube (~1mm)</a:t>
            </a:r>
            <a:endParaRPr lang="en-US" sz="1400" dirty="0"/>
          </a:p>
        </p:txBody>
      </p:sp>
      <p:cxnSp>
        <p:nvCxnSpPr>
          <p:cNvPr id="12" name="Straight Arrow Connector 11"/>
          <p:cNvCxnSpPr/>
          <p:nvPr/>
        </p:nvCxnSpPr>
        <p:spPr>
          <a:xfrm>
            <a:off x="3276600" y="4892680"/>
            <a:ext cx="838200" cy="2817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235315" y="3193197"/>
            <a:ext cx="121587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58481" y="4986519"/>
            <a:ext cx="2193559" cy="954107"/>
          </a:xfrm>
          <a:prstGeom prst="rect">
            <a:avLst/>
          </a:prstGeom>
          <a:noFill/>
        </p:spPr>
        <p:txBody>
          <a:bodyPr wrap="square" rtlCol="0">
            <a:spAutoFit/>
          </a:bodyPr>
          <a:lstStyle/>
          <a:p>
            <a:r>
              <a:rPr lang="en-US" sz="1400" dirty="0" smtClean="0"/>
              <a:t>The bottom portion of the crossing tube is very thin therefore we must avoid transferring load to it.</a:t>
            </a:r>
            <a:endParaRPr lang="en-US" sz="1400" dirty="0"/>
          </a:p>
        </p:txBody>
      </p:sp>
      <p:sp>
        <p:nvSpPr>
          <p:cNvPr id="28" name="TextBox 27"/>
          <p:cNvSpPr txBox="1"/>
          <p:nvPr/>
        </p:nvSpPr>
        <p:spPr>
          <a:xfrm>
            <a:off x="2352040" y="6169223"/>
            <a:ext cx="3286760" cy="307777"/>
          </a:xfrm>
          <a:prstGeom prst="rect">
            <a:avLst/>
          </a:prstGeom>
          <a:noFill/>
        </p:spPr>
        <p:txBody>
          <a:bodyPr wrap="square" rtlCol="0">
            <a:spAutoFit/>
          </a:bodyPr>
          <a:lstStyle/>
          <a:p>
            <a:r>
              <a:rPr lang="en-US" sz="1400" dirty="0" smtClean="0"/>
              <a:t>Bottom plate with strain relieved cables </a:t>
            </a:r>
            <a:endParaRPr lang="en-US" sz="1400" dirty="0"/>
          </a:p>
        </p:txBody>
      </p:sp>
      <p:cxnSp>
        <p:nvCxnSpPr>
          <p:cNvPr id="29" name="Straight Arrow Connector 28"/>
          <p:cNvCxnSpPr/>
          <p:nvPr/>
        </p:nvCxnSpPr>
        <p:spPr>
          <a:xfrm flipV="1">
            <a:off x="3543300" y="6026194"/>
            <a:ext cx="609600" cy="1811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7008258" y="5910122"/>
            <a:ext cx="1221342" cy="307777"/>
          </a:xfrm>
          <a:prstGeom prst="rect">
            <a:avLst/>
          </a:prstGeom>
          <a:noFill/>
        </p:spPr>
        <p:txBody>
          <a:bodyPr wrap="square" rtlCol="0">
            <a:spAutoFit/>
          </a:bodyPr>
          <a:lstStyle/>
          <a:p>
            <a:r>
              <a:rPr lang="en-US" sz="1400" dirty="0" smtClean="0"/>
              <a:t>Sealing ring</a:t>
            </a:r>
            <a:endParaRPr lang="en-US" sz="1400" dirty="0"/>
          </a:p>
        </p:txBody>
      </p:sp>
      <p:cxnSp>
        <p:nvCxnSpPr>
          <p:cNvPr id="34" name="Straight Arrow Connector 33"/>
          <p:cNvCxnSpPr/>
          <p:nvPr/>
        </p:nvCxnSpPr>
        <p:spPr>
          <a:xfrm flipH="1" flipV="1">
            <a:off x="6437670" y="5860198"/>
            <a:ext cx="502265" cy="1659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8489950" y="3526304"/>
            <a:ext cx="2819400" cy="2800767"/>
          </a:xfrm>
          <a:prstGeom prst="rect">
            <a:avLst/>
          </a:prstGeom>
          <a:noFill/>
        </p:spPr>
        <p:txBody>
          <a:bodyPr wrap="square" rtlCol="0">
            <a:spAutoFit/>
          </a:bodyPr>
          <a:lstStyle/>
          <a:p>
            <a:r>
              <a:rPr lang="en-US" sz="1600" dirty="0" smtClean="0">
                <a:solidFill>
                  <a:srgbClr val="993300"/>
                </a:solidFill>
              </a:rPr>
              <a:t>By blocking most of the openings at the bottom of this chimney, a small amount of gas argon purging will result in high velocity flow through the gaps at the bottom of the chimney, preventing the outgassing of the warm cables from diffusing back into the cryostat.</a:t>
            </a:r>
            <a:endParaRPr lang="en-US" sz="1600" dirty="0">
              <a:solidFill>
                <a:srgbClr val="993300"/>
              </a:solidFill>
            </a:endParaRPr>
          </a:p>
        </p:txBody>
      </p:sp>
      <p:sp>
        <p:nvSpPr>
          <p:cNvPr id="25" name="TextBox 24"/>
          <p:cNvSpPr txBox="1"/>
          <p:nvPr/>
        </p:nvSpPr>
        <p:spPr>
          <a:xfrm>
            <a:off x="2171700" y="1741444"/>
            <a:ext cx="1524000" cy="307777"/>
          </a:xfrm>
          <a:prstGeom prst="rect">
            <a:avLst/>
          </a:prstGeom>
          <a:noFill/>
        </p:spPr>
        <p:txBody>
          <a:bodyPr wrap="square" rtlCol="0">
            <a:spAutoFit/>
          </a:bodyPr>
          <a:lstStyle/>
          <a:p>
            <a:r>
              <a:rPr lang="en-US" sz="1400" dirty="0" smtClean="0">
                <a:solidFill>
                  <a:srgbClr val="993300"/>
                </a:solidFill>
              </a:rPr>
              <a:t>Purging gas flow</a:t>
            </a:r>
            <a:endParaRPr lang="en-US" sz="1400" dirty="0">
              <a:solidFill>
                <a:srgbClr val="993300"/>
              </a:solidFill>
            </a:endParaRPr>
          </a:p>
        </p:txBody>
      </p:sp>
      <p:cxnSp>
        <p:nvCxnSpPr>
          <p:cNvPr id="4" name="Straight Arrow Connector 3"/>
          <p:cNvCxnSpPr>
            <a:stCxn id="25" idx="3"/>
          </p:cNvCxnSpPr>
          <p:nvPr/>
        </p:nvCxnSpPr>
        <p:spPr bwMode="auto">
          <a:xfrm flipV="1">
            <a:off x="3695700" y="1895332"/>
            <a:ext cx="1226380"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 name="Up Arrow 7"/>
          <p:cNvSpPr/>
          <p:nvPr/>
        </p:nvSpPr>
        <p:spPr bwMode="auto">
          <a:xfrm>
            <a:off x="4922080" y="1633723"/>
            <a:ext cx="488120" cy="523220"/>
          </a:xfrm>
          <a:prstGeom prst="up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48" charset="-128"/>
            </a:endParaRPr>
          </a:p>
        </p:txBody>
      </p:sp>
      <p:sp>
        <p:nvSpPr>
          <p:cNvPr id="30" name="Up Arrow 29"/>
          <p:cNvSpPr/>
          <p:nvPr/>
        </p:nvSpPr>
        <p:spPr bwMode="auto">
          <a:xfrm>
            <a:off x="4941961" y="5126219"/>
            <a:ext cx="201539" cy="632810"/>
          </a:xfrm>
          <a:prstGeom prst="up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48" charset="-128"/>
            </a:endParaRPr>
          </a:p>
        </p:txBody>
      </p:sp>
      <p:sp>
        <p:nvSpPr>
          <p:cNvPr id="31" name="Up Arrow 30"/>
          <p:cNvSpPr/>
          <p:nvPr/>
        </p:nvSpPr>
        <p:spPr bwMode="auto">
          <a:xfrm>
            <a:off x="4166430" y="5126219"/>
            <a:ext cx="201539" cy="632810"/>
          </a:xfrm>
          <a:prstGeom prst="up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48" charset="-128"/>
            </a:endParaRPr>
          </a:p>
        </p:txBody>
      </p:sp>
    </p:spTree>
    <p:extLst>
      <p:ext uri="{BB962C8B-B14F-4D97-AF65-F5344CB8AC3E}">
        <p14:creationId xmlns:p14="http://schemas.microsoft.com/office/powerpoint/2010/main" val="61706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500"/>
                                        <p:tgtEl>
                                          <p:spTgt spid="2051"/>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300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3000"/>
                                  </p:stCondLst>
                                  <p:childTnLst>
                                    <p:set>
                                      <p:cBhvr>
                                        <p:cTn id="30" dur="1" fill="hold">
                                          <p:stCondLst>
                                            <p:cond delay="0"/>
                                          </p:stCondLst>
                                        </p:cTn>
                                        <p:tgtEl>
                                          <p:spTgt spid="25"/>
                                        </p:tgtEl>
                                        <p:attrNameLst>
                                          <p:attrName>style.visibility</p:attrName>
                                        </p:attrNameLst>
                                      </p:cBhvr>
                                      <p:to>
                                        <p:strVal val="visible"/>
                                      </p:to>
                                    </p:set>
                                  </p:childTnLst>
                                </p:cTn>
                              </p:par>
                              <p:par>
                                <p:cTn id="31" presetID="22" presetClass="entr" presetSubtype="4" fill="hold" grpId="0" nodeType="withEffect">
                                  <p:stCondLst>
                                    <p:cond delay="300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2000"/>
                                        <p:tgtEl>
                                          <p:spTgt spid="8"/>
                                        </p:tgtEl>
                                      </p:cBhvr>
                                    </p:animEffect>
                                  </p:childTnLst>
                                </p:cTn>
                              </p:par>
                              <p:par>
                                <p:cTn id="34" presetID="22" presetClass="entr" presetSubtype="4" fill="hold" nodeType="withEffect">
                                  <p:stCondLst>
                                    <p:cond delay="300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2000"/>
                                        <p:tgtEl>
                                          <p:spTgt spid="4"/>
                                        </p:tgtEl>
                                      </p:cBhvr>
                                    </p:animEffect>
                                  </p:childTnLst>
                                </p:cTn>
                              </p:par>
                              <p:par>
                                <p:cTn id="37" presetID="22" presetClass="entr" presetSubtype="4" fill="hold" grpId="0" nodeType="withEffect">
                                  <p:stCondLst>
                                    <p:cond delay="300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2000"/>
                                        <p:tgtEl>
                                          <p:spTgt spid="30"/>
                                        </p:tgtEl>
                                      </p:cBhvr>
                                    </p:animEffect>
                                  </p:childTnLst>
                                </p:cTn>
                              </p:par>
                              <p:par>
                                <p:cTn id="40" presetID="22" presetClass="entr" presetSubtype="4" fill="hold" grpId="0" nodeType="withEffect">
                                  <p:stCondLst>
                                    <p:cond delay="3000"/>
                                  </p:stCondLst>
                                  <p:childTnLst>
                                    <p:set>
                                      <p:cBhvr>
                                        <p:cTn id="41" dur="1" fill="hold">
                                          <p:stCondLst>
                                            <p:cond delay="0"/>
                                          </p:stCondLst>
                                        </p:cTn>
                                        <p:tgtEl>
                                          <p:spTgt spid="31"/>
                                        </p:tgtEl>
                                        <p:attrNameLst>
                                          <p:attrName>style.visibility</p:attrName>
                                        </p:attrNameLst>
                                      </p:cBhvr>
                                      <p:to>
                                        <p:strVal val="visible"/>
                                      </p:to>
                                    </p:set>
                                    <p:animEffect transition="in" filter="wipe(down)">
                                      <p:cBhvr>
                                        <p:cTn id="4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5" grpId="0"/>
      <p:bldP spid="28" grpId="0"/>
      <p:bldP spid="33" grpId="0"/>
      <p:bldP spid="37" grpId="0"/>
      <p:bldP spid="25" grpId="0"/>
      <p:bldP spid="8" grpId="0" animBg="1"/>
      <p:bldP spid="30" grpId="0" animBg="1"/>
      <p:bldP spid="31" grpId="0" animBg="1"/>
    </p:bldLst>
  </p:timing>
</p:sld>
</file>

<file path=ppt/theme/theme1.xml><?xml version="1.0" encoding="utf-8"?>
<a:theme xmlns:a="http://schemas.openxmlformats.org/drawingml/2006/main" name="Blank Presentation">
  <a:themeElements>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18393</TotalTime>
  <Words>2566</Words>
  <Application>Microsoft Office PowerPoint</Application>
  <PresentationFormat>Custom</PresentationFormat>
  <Paragraphs>384</Paragraphs>
  <Slides>34</Slides>
  <Notes>28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Blank Presentation</vt:lpstr>
      <vt:lpstr>SBND / NP04 Cold Cables &amp; Feedthroughs for the Cold Electronics </vt:lpstr>
      <vt:lpstr>Outline</vt:lpstr>
      <vt:lpstr>Requirements</vt:lpstr>
      <vt:lpstr>NP04 and SBND APA Cable Routing Scheme</vt:lpstr>
      <vt:lpstr>The SBND TPC</vt:lpstr>
      <vt:lpstr>ProtoDUNE SP TPC</vt:lpstr>
      <vt:lpstr>SBND Cryostat Top Arrangement</vt:lpstr>
      <vt:lpstr>NP04 Cryostat Top Arrangement</vt:lpstr>
      <vt:lpstr>Feedthrough Port Design Concept</vt:lpstr>
      <vt:lpstr>SBND Signal Feedthrough Port</vt:lpstr>
      <vt:lpstr>NP04 Signal Feedthrough Port</vt:lpstr>
      <vt:lpstr>Exploded View of the Flange and Warm Interface Boards</vt:lpstr>
      <vt:lpstr>Layout of the Flange PCB</vt:lpstr>
      <vt:lpstr>Deflection Under Pressure</vt:lpstr>
      <vt:lpstr>Leak Test of a Prototype Flange</vt:lpstr>
      <vt:lpstr>Cable Strain Relief </vt:lpstr>
      <vt:lpstr>A Load Bearing Chimney Design</vt:lpstr>
      <vt:lpstr>Details of the Bottom of the Port</vt:lpstr>
      <vt:lpstr>Argon Gas Purging Rate</vt:lpstr>
      <vt:lpstr>Gas Flow in the Chimney</vt:lpstr>
      <vt:lpstr>SBND Cold Electronics Boards and APA Connection (top bank)</vt:lpstr>
      <vt:lpstr>SBND Cable Routing along the APAs</vt:lpstr>
      <vt:lpstr>NP04 CE to APA Connection</vt:lpstr>
      <vt:lpstr>Concept of a Cable Tray Attached to an APA</vt:lpstr>
      <vt:lpstr>Concept of a Cable Tray under the Chimney</vt:lpstr>
      <vt:lpstr>Summary</vt:lpstr>
      <vt:lpstr>Backup Slides</vt:lpstr>
      <vt:lpstr>DUNE Cold Cable Specification</vt:lpstr>
      <vt:lpstr>Cables</vt:lpstr>
      <vt:lpstr>Gore Cable @ 25m</vt:lpstr>
      <vt:lpstr>Samtec 26 AWG Cable</vt:lpstr>
      <vt:lpstr>Cold Cable Setup, Samples and Terminations</vt:lpstr>
      <vt:lpstr>DUNE Version of the Flanges/Crates</vt:lpstr>
      <vt:lpstr>PowerPoint Presentation</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Gagnon</dc:creator>
  <cp:lastModifiedBy>Bo Yu</cp:lastModifiedBy>
  <cp:revision>863</cp:revision>
  <cp:lastPrinted>2016-10-13T12:46:50Z</cp:lastPrinted>
  <dcterms:created xsi:type="dcterms:W3CDTF">2008-10-05T22:26:18Z</dcterms:created>
  <dcterms:modified xsi:type="dcterms:W3CDTF">2016-10-13T13:10:17Z</dcterms:modified>
</cp:coreProperties>
</file>