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11" r:id="rId2"/>
    <p:sldId id="372" r:id="rId3"/>
    <p:sldId id="373" r:id="rId4"/>
    <p:sldId id="374" r:id="rId5"/>
    <p:sldId id="358" r:id="rId6"/>
    <p:sldId id="341" r:id="rId7"/>
    <p:sldId id="371" r:id="rId8"/>
    <p:sldId id="280" r:id="rId9"/>
    <p:sldId id="369" r:id="rId10"/>
    <p:sldId id="368" r:id="rId11"/>
    <p:sldId id="356" r:id="rId12"/>
    <p:sldId id="361" r:id="rId13"/>
    <p:sldId id="357" r:id="rId14"/>
    <p:sldId id="345" r:id="rId15"/>
    <p:sldId id="346" r:id="rId16"/>
    <p:sldId id="355" r:id="rId17"/>
    <p:sldId id="348" r:id="rId18"/>
    <p:sldId id="342" r:id="rId19"/>
    <p:sldId id="353" r:id="rId20"/>
    <p:sldId id="321" r:id="rId21"/>
    <p:sldId id="364" r:id="rId22"/>
    <p:sldId id="365" r:id="rId23"/>
    <p:sldId id="327" r:id="rId24"/>
    <p:sldId id="367" r:id="rId25"/>
    <p:sldId id="337" r:id="rId26"/>
    <p:sldId id="339" r:id="rId27"/>
    <p:sldId id="338" r:id="rId28"/>
    <p:sldId id="362" r:id="rId29"/>
    <p:sldId id="359" r:id="rId30"/>
    <p:sldId id="270" r:id="rId31"/>
    <p:sldId id="354" r:id="rId32"/>
    <p:sldId id="360" r:id="rId33"/>
    <p:sldId id="269" r:id="rId34"/>
    <p:sldId id="332" r:id="rId35"/>
    <p:sldId id="37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29E36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915" autoAdjust="0"/>
  </p:normalViewPr>
  <p:slideViewPr>
    <p:cSldViewPr>
      <p:cViewPr varScale="1">
        <p:scale>
          <a:sx n="126" d="100"/>
          <a:sy n="126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7/17/2016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ADC serializer, FEMB design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F9349-8093-44C1-A176-1CAB7DA446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7/17/2016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ADC serializer, FEMB design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31B5A-8040-459A-A3BE-F212B9B59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A80ABD-CACA-664E-8B0E-50F8024758E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67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F30608-2FF3-430B-8418-11FBB6753F18}" type="slidenum">
              <a:rPr lang="en-US"/>
              <a:pPr/>
              <a:t>25</a:t>
            </a:fld>
            <a:endParaRPr lang="en-U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7328B6-A2AD-4F99-8044-4C10EF444E3C}" type="slidenum">
              <a:rPr lang="en-US"/>
              <a:pPr/>
              <a:t>26</a:t>
            </a:fld>
            <a:endParaRPr lang="en-US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240841-D66E-421F-A07E-38F9A738623F}" type="slidenum">
              <a:rPr lang="en-US"/>
              <a:pPr/>
              <a:t>27</a:t>
            </a:fld>
            <a:endParaRPr lang="en-US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38DF8-BD88-49C2-AEAD-5D5760393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10" Type="http://schemas.openxmlformats.org/officeDocument/2006/relationships/image" Target="../media/image6.jpeg"/><Relationship Id="rId4" Type="http://schemas.openxmlformats.org/officeDocument/2006/relationships/image" Target="../media/image28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379" y="904312"/>
            <a:ext cx="8290740" cy="95455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SBND</a:t>
            </a:r>
            <a:r>
              <a:rPr lang="en-US" sz="3200" dirty="0" smtClean="0">
                <a:solidFill>
                  <a:schemeClr val="bg1"/>
                </a:solidFill>
              </a:rPr>
              <a:t> Warm Electronics Design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and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Integration Test with </a:t>
            </a:r>
            <a:r>
              <a:rPr lang="en-US" sz="3200" dirty="0" err="1" smtClean="0">
                <a:solidFill>
                  <a:schemeClr val="bg1"/>
                </a:solidFill>
              </a:rPr>
              <a:t>DAQ</a:t>
            </a:r>
            <a:r>
              <a:rPr lang="en-US" sz="3200" dirty="0" smtClean="0">
                <a:solidFill>
                  <a:schemeClr val="bg1"/>
                </a:solidFill>
              </a:rPr>
              <a:t> System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06432"/>
            <a:ext cx="6400800" cy="11854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Jack Fried</a:t>
            </a:r>
            <a:endParaRPr lang="en-US" b="1" dirty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600" y="3200400"/>
            <a:ext cx="8686800" cy="1579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Cold Electronics Review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October  13, 2016</a:t>
            </a: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Cold Electronics Review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9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562600"/>
            <a:ext cx="3048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48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Warm Interface Electronics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WIB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dirty="0" smtClean="0"/>
              <a:t>Cold Electronics Review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4419600" cy="33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bnd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24400" y="1752600"/>
            <a:ext cx="4114800" cy="28956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dirty="0" smtClean="0"/>
              <a:t>Power is delivered  through  Power Timing backplane (</a:t>
            </a:r>
            <a:r>
              <a:rPr lang="en-US" dirty="0" err="1" smtClean="0"/>
              <a:t>PTB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There are 5 DC/DC converters for each </a:t>
            </a:r>
            <a:r>
              <a:rPr lang="en-US" dirty="0" err="1" smtClean="0"/>
              <a:t>FEMB</a:t>
            </a:r>
            <a:r>
              <a:rPr lang="en-US" dirty="0" smtClean="0"/>
              <a:t> for a total of 20 per </a:t>
            </a:r>
            <a:r>
              <a:rPr lang="en-US" dirty="0" err="1" smtClean="0"/>
              <a:t>WIB</a:t>
            </a:r>
            <a:endParaRPr lang="en-US" dirty="0" smtClean="0"/>
          </a:p>
          <a:p>
            <a:pPr lvl="2"/>
            <a:r>
              <a:rPr lang="en-US" dirty="0" smtClean="0"/>
              <a:t>Each </a:t>
            </a:r>
            <a:r>
              <a:rPr lang="en-US" dirty="0" err="1" smtClean="0"/>
              <a:t>FEMB</a:t>
            </a:r>
            <a:r>
              <a:rPr lang="en-US" dirty="0" smtClean="0"/>
              <a:t> requires </a:t>
            </a:r>
            <a:r>
              <a:rPr lang="en-US" dirty="0" err="1" smtClean="0"/>
              <a:t>1.5V</a:t>
            </a:r>
            <a:r>
              <a:rPr lang="en-US" dirty="0" smtClean="0"/>
              <a:t>, </a:t>
            </a:r>
            <a:r>
              <a:rPr lang="en-US" dirty="0" err="1" smtClean="0"/>
              <a:t>2.5V</a:t>
            </a:r>
            <a:r>
              <a:rPr lang="en-US" dirty="0" smtClean="0"/>
              <a:t> </a:t>
            </a:r>
            <a:r>
              <a:rPr lang="en-US" dirty="0" err="1" smtClean="0"/>
              <a:t>2.8V</a:t>
            </a:r>
            <a:r>
              <a:rPr lang="en-US" dirty="0" smtClean="0"/>
              <a:t>, </a:t>
            </a:r>
            <a:r>
              <a:rPr lang="en-US" dirty="0" err="1" smtClean="0"/>
              <a:t>3.6V</a:t>
            </a:r>
            <a:r>
              <a:rPr lang="en-US" dirty="0" smtClean="0"/>
              <a:t> and </a:t>
            </a:r>
            <a:r>
              <a:rPr lang="en-US" dirty="0" err="1" smtClean="0"/>
              <a:t>5V</a:t>
            </a:r>
            <a:endParaRPr lang="en-US" dirty="0" smtClean="0"/>
          </a:p>
          <a:p>
            <a:pPr lvl="1"/>
            <a:r>
              <a:rPr lang="en-US" dirty="0" smtClean="0"/>
              <a:t>Each DC/DC converter has voltage and current monitoring and can deliver up to </a:t>
            </a:r>
            <a:r>
              <a:rPr lang="en-US" dirty="0" err="1" smtClean="0"/>
              <a:t>4A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Each DC/DC converter can be  individually enabled or disabled through slow control</a:t>
            </a:r>
          </a:p>
          <a:p>
            <a:r>
              <a:rPr lang="en-US" dirty="0" smtClean="0"/>
              <a:t>Alternate power path available from front panel connector</a:t>
            </a:r>
            <a:endParaRPr lang="en-US" sz="1600" dirty="0"/>
          </a:p>
        </p:txBody>
      </p:sp>
      <p:pic>
        <p:nvPicPr>
          <p:cNvPr id="17" name="Picture 16" descr="power-timing_backplane_assy-is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14800" y="5334000"/>
            <a:ext cx="1532574" cy="66815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953000"/>
            <a:ext cx="1151835" cy="11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5562600" y="5552070"/>
            <a:ext cx="457200" cy="105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191000" y="4876800"/>
            <a:ext cx="15240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76600" y="4876800"/>
            <a:ext cx="3048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2590800" y="4876800"/>
            <a:ext cx="9144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1828800" y="4876800"/>
            <a:ext cx="15240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1143000" y="4876800"/>
            <a:ext cx="20574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648200" y="5943600"/>
            <a:ext cx="53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PTB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324600" y="6031468"/>
            <a:ext cx="53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PTC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5029200"/>
            <a:ext cx="141076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1" name="Straight Arrow Connector 110"/>
          <p:cNvCxnSpPr/>
          <p:nvPr/>
        </p:nvCxnSpPr>
        <p:spPr>
          <a:xfrm flipH="1">
            <a:off x="7162800" y="5638800"/>
            <a:ext cx="381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7391400" y="4648200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Wiener </a:t>
            </a:r>
            <a:r>
              <a:rPr lang="en-US" dirty="0" err="1" smtClean="0"/>
              <a:t>MPOD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7462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577" y="1981200"/>
            <a:ext cx="447162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Warm Electronics </a:t>
            </a:r>
            <a:br>
              <a:rPr lang="en-US" dirty="0" smtClean="0"/>
            </a:br>
            <a:r>
              <a:rPr lang="en-US" dirty="0" smtClean="0"/>
              <a:t>Timing &amp;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495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Nevis -&gt; </a:t>
            </a:r>
            <a:r>
              <a:rPr lang="en-US" dirty="0" err="1" smtClean="0"/>
              <a:t>MBB</a:t>
            </a:r>
            <a:r>
              <a:rPr lang="en-US" dirty="0" smtClean="0"/>
              <a:t> -&gt; </a:t>
            </a:r>
            <a:r>
              <a:rPr lang="en-US" dirty="0" err="1" smtClean="0"/>
              <a:t>PTC</a:t>
            </a:r>
            <a:r>
              <a:rPr lang="en-US" dirty="0" smtClean="0"/>
              <a:t>-&gt;</a:t>
            </a:r>
            <a:r>
              <a:rPr lang="en-US" dirty="0" err="1" smtClean="0"/>
              <a:t>WIB</a:t>
            </a:r>
            <a:endParaRPr lang="en-US" dirty="0" smtClean="0"/>
          </a:p>
          <a:p>
            <a:pPr lvl="1"/>
            <a:r>
              <a:rPr lang="en-US" dirty="0" err="1" smtClean="0"/>
              <a:t>16MHz</a:t>
            </a:r>
            <a:r>
              <a:rPr lang="en-US" dirty="0" smtClean="0"/>
              <a:t> system clock </a:t>
            </a:r>
          </a:p>
          <a:p>
            <a:pPr lvl="1"/>
            <a:r>
              <a:rPr lang="en-US" dirty="0" smtClean="0"/>
              <a:t>Sync/</a:t>
            </a:r>
            <a:r>
              <a:rPr lang="en-US" dirty="0" err="1" smtClean="0"/>
              <a:t>Cntrl</a:t>
            </a: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 err="1" smtClean="0"/>
              <a:t>WIB</a:t>
            </a:r>
            <a:endParaRPr lang="en-US" dirty="0" smtClean="0"/>
          </a:p>
          <a:p>
            <a:pPr lvl="1"/>
            <a:r>
              <a:rPr lang="en-US" dirty="0" smtClean="0"/>
              <a:t>System clock go through </a:t>
            </a:r>
            <a:r>
              <a:rPr lang="en-US" dirty="0" err="1" smtClean="0"/>
              <a:t>PLL</a:t>
            </a:r>
            <a:r>
              <a:rPr lang="en-US" dirty="0" smtClean="0"/>
              <a:t> synthesizer and generates </a:t>
            </a:r>
            <a:r>
              <a:rPr lang="en-US" dirty="0" err="1" smtClean="0"/>
              <a:t>100MHz</a:t>
            </a:r>
            <a:r>
              <a:rPr lang="en-US" dirty="0" smtClean="0"/>
              <a:t> clock which is fanned out to the </a:t>
            </a:r>
            <a:r>
              <a:rPr lang="en-US" dirty="0" err="1" smtClean="0"/>
              <a:t>FEMB’s</a:t>
            </a:r>
            <a:r>
              <a:rPr lang="en-US" dirty="0" smtClean="0"/>
              <a:t> and </a:t>
            </a:r>
            <a:r>
              <a:rPr lang="en-US" dirty="0" err="1" smtClean="0"/>
              <a:t>FPGA</a:t>
            </a:r>
            <a:endParaRPr lang="en-US" dirty="0" smtClean="0"/>
          </a:p>
          <a:p>
            <a:pPr lvl="1"/>
            <a:r>
              <a:rPr lang="en-US" dirty="0" smtClean="0"/>
              <a:t>Sync/</a:t>
            </a:r>
            <a:r>
              <a:rPr lang="en-US" dirty="0" err="1" smtClean="0"/>
              <a:t>Cntrol</a:t>
            </a:r>
            <a:r>
              <a:rPr lang="en-US" dirty="0" smtClean="0"/>
              <a:t> fanned out to </a:t>
            </a:r>
            <a:r>
              <a:rPr lang="en-US" dirty="0" err="1" smtClean="0"/>
              <a:t>FEMB’s</a:t>
            </a:r>
            <a:endParaRPr lang="en-US" dirty="0" smtClean="0"/>
          </a:p>
          <a:p>
            <a:pPr lvl="1"/>
            <a:r>
              <a:rPr lang="en-US" dirty="0" smtClean="0"/>
              <a:t>Clock &amp; Sync/</a:t>
            </a:r>
            <a:r>
              <a:rPr lang="en-US" dirty="0" err="1" smtClean="0"/>
              <a:t>Cntrl</a:t>
            </a:r>
            <a:r>
              <a:rPr lang="en-US" dirty="0" smtClean="0"/>
              <a:t> source selectable </a:t>
            </a:r>
            <a:r>
              <a:rPr lang="en-US" dirty="0" err="1" smtClean="0"/>
              <a:t>FPGA</a:t>
            </a:r>
            <a:r>
              <a:rPr lang="en-US" dirty="0" smtClean="0"/>
              <a:t> or external 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514600"/>
            <a:ext cx="72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</a:p>
          <a:p>
            <a:r>
              <a:rPr lang="en-US" dirty="0" err="1" smtClean="0"/>
              <a:t>MBB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2600" y="1676400"/>
            <a:ext cx="9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dirty="0" err="1" smtClean="0"/>
              <a:t>FEMB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4724400"/>
            <a:ext cx="87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WIB’s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039" y="4673025"/>
            <a:ext cx="45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400" dirty="0" err="1" smtClean="0"/>
              <a:t>PTC</a:t>
            </a:r>
            <a:endParaRPr lang="en-US" sz="1400" dirty="0"/>
          </a:p>
        </p:txBody>
      </p:sp>
      <p:pic>
        <p:nvPicPr>
          <p:cNvPr id="17" name="Picture 16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SBND</a:t>
            </a:r>
            <a:r>
              <a:rPr lang="en-US" dirty="0" smtClean="0"/>
              <a:t> Data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FEMB</a:t>
            </a:r>
            <a:endParaRPr lang="en-US" dirty="0" smtClean="0"/>
          </a:p>
          <a:p>
            <a:pPr lvl="1"/>
            <a:r>
              <a:rPr lang="en-US" dirty="0" smtClean="0"/>
              <a:t>Four </a:t>
            </a:r>
            <a:r>
              <a:rPr lang="en-US" dirty="0" err="1" smtClean="0"/>
              <a:t>1.28Gbps</a:t>
            </a:r>
            <a:r>
              <a:rPr lang="en-US" dirty="0" smtClean="0"/>
              <a:t> links</a:t>
            </a:r>
          </a:p>
          <a:p>
            <a:pPr lvl="1"/>
            <a:r>
              <a:rPr lang="en-US" dirty="0" smtClean="0"/>
              <a:t>Payload per link </a:t>
            </a:r>
            <a:r>
              <a:rPr lang="en-US" dirty="0" err="1" smtClean="0"/>
              <a:t>1.16Gbps</a:t>
            </a:r>
            <a:endParaRPr lang="en-US" dirty="0" smtClean="0"/>
          </a:p>
          <a:p>
            <a:r>
              <a:rPr lang="en-US" dirty="0" err="1" smtClean="0"/>
              <a:t>WIB</a:t>
            </a:r>
            <a:endParaRPr lang="en-US" dirty="0" smtClean="0"/>
          </a:p>
          <a:p>
            <a:pPr lvl="1"/>
            <a:r>
              <a:rPr lang="en-US" dirty="0" smtClean="0"/>
              <a:t>Strip header from </a:t>
            </a:r>
            <a:r>
              <a:rPr lang="en-US" dirty="0" err="1" smtClean="0"/>
              <a:t>FEMB</a:t>
            </a:r>
            <a:r>
              <a:rPr lang="en-US" dirty="0" smtClean="0"/>
              <a:t> payload and multiplex 2 links into 1</a:t>
            </a:r>
          </a:p>
          <a:p>
            <a:pPr lvl="1"/>
            <a:r>
              <a:rPr lang="en-US" dirty="0" smtClean="0"/>
              <a:t>Output link  </a:t>
            </a:r>
            <a:r>
              <a:rPr lang="en-US" dirty="0" err="1" smtClean="0"/>
              <a:t>2.125Gpbs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Payload per link </a:t>
            </a:r>
            <a:r>
              <a:rPr lang="en-US" dirty="0" err="1" smtClean="0"/>
              <a:t>1.92Gbps</a:t>
            </a:r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4269428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667001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 Links @</a:t>
            </a:r>
          </a:p>
          <a:p>
            <a:r>
              <a:rPr lang="en-US" sz="1400" dirty="0" err="1" smtClean="0"/>
              <a:t>1.28Gbps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48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 Links @</a:t>
            </a:r>
          </a:p>
          <a:p>
            <a:r>
              <a:rPr lang="en-US" sz="1400" dirty="0" err="1" smtClean="0"/>
              <a:t>2.125Gbps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2057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FEMB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2057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FEMB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2057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FEMB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057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FEMB</a:t>
            </a:r>
            <a:endParaRPr lang="en-US" sz="1400" dirty="0"/>
          </a:p>
        </p:txBody>
      </p:sp>
      <p:pic>
        <p:nvPicPr>
          <p:cNvPr id="16" name="Picture 15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" y="3200400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Payload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1.16Gbps</a:t>
            </a:r>
            <a:r>
              <a:rPr lang="en-US" sz="900" dirty="0" smtClean="0"/>
              <a:t>)</a:t>
            </a:r>
            <a:endParaRPr lang="en-US" sz="900" dirty="0"/>
          </a:p>
        </p:txBody>
      </p:sp>
      <p:sp>
        <p:nvSpPr>
          <p:cNvPr id="18" name="Rectangle 17"/>
          <p:cNvSpPr/>
          <p:nvPr/>
        </p:nvSpPr>
        <p:spPr>
          <a:xfrm>
            <a:off x="142176" y="5040868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payload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1.92Gbps</a:t>
            </a:r>
            <a:r>
              <a:rPr lang="en-US" sz="900" dirty="0" smtClean="0"/>
              <a:t>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91000"/>
            <a:ext cx="7415213" cy="95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1000" y="3935190"/>
            <a:ext cx="80772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HIGH SPEED TX DATA</a:t>
            </a:r>
            <a:r>
              <a:rPr lang="en-US" sz="2000" b="1" dirty="0" smtClean="0">
                <a:latin typeface="Palatino Linotype"/>
                <a:cs typeface="Palatino Linotype"/>
              </a:rPr>
              <a:t> PER LINK</a:t>
            </a:r>
            <a:r>
              <a:rPr lang="en-US" b="1" dirty="0" smtClean="0">
                <a:latin typeface="Palatino Linotype"/>
                <a:cs typeface="Palatino Linotype"/>
              </a:rPr>
              <a:t>( FROM </a:t>
            </a:r>
            <a:r>
              <a:rPr lang="en-US" b="1" dirty="0" err="1" smtClean="0">
                <a:latin typeface="Palatino Linotype"/>
                <a:cs typeface="Palatino Linotype"/>
              </a:rPr>
              <a:t>WIB</a:t>
            </a:r>
            <a:r>
              <a:rPr lang="en-US" b="1" dirty="0" smtClean="0">
                <a:latin typeface="Palatino Linotype"/>
                <a:cs typeface="Palatino Linotype"/>
              </a:rPr>
              <a:t> to NEVIS </a:t>
            </a:r>
            <a:r>
              <a:rPr lang="en-US" b="1" dirty="0" err="1" smtClean="0">
                <a:latin typeface="Palatino Linotype"/>
                <a:cs typeface="Palatino Linotype"/>
              </a:rPr>
              <a:t>DAQ</a:t>
            </a:r>
            <a:r>
              <a:rPr lang="en-US" b="1" dirty="0" smtClean="0">
                <a:latin typeface="Palatino Linotype"/>
                <a:cs typeface="Palatino Linotype"/>
              </a:rPr>
              <a:t>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/>
              <a:cs typeface="Palatino Linotype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Palatino Linotype"/>
              <a:cs typeface="Palatino Linotype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/>
              <a:ea typeface="Calibri" pitchFamily="34" charset="0"/>
              <a:cs typeface="Palatino Linotype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(</a:t>
            </a:r>
            <a:r>
              <a:rPr lang="en-US" dirty="0" err="1" smtClean="0"/>
              <a:t>12bit</a:t>
            </a:r>
            <a:r>
              <a:rPr lang="en-US" dirty="0" smtClean="0"/>
              <a:t>(ADC) * 64 (Channels)) * </a:t>
            </a:r>
            <a:r>
              <a:rPr lang="en-US" dirty="0" err="1" smtClean="0"/>
              <a:t>2MHz</a:t>
            </a:r>
            <a:r>
              <a:rPr lang="en-US" dirty="0" smtClean="0"/>
              <a:t> * 1.25 (</a:t>
            </a:r>
            <a:r>
              <a:rPr lang="en-US" dirty="0" err="1" smtClean="0"/>
              <a:t>8B</a:t>
            </a:r>
            <a:r>
              <a:rPr lang="en-US" dirty="0" smtClean="0"/>
              <a:t>/</a:t>
            </a:r>
            <a:r>
              <a:rPr lang="en-US" dirty="0" err="1" smtClean="0"/>
              <a:t>10B</a:t>
            </a:r>
            <a:r>
              <a:rPr lang="en-US" dirty="0" smtClean="0"/>
              <a:t> encoding) = </a:t>
            </a:r>
            <a:r>
              <a:rPr lang="en-US" dirty="0" err="1" smtClean="0"/>
              <a:t>1.92Gbps</a:t>
            </a:r>
            <a:endParaRPr lang="en-US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Link Speed =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2.125Gbps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/>
              <a:ea typeface="Calibri" pitchFamily="34" charset="0"/>
              <a:cs typeface="Palatino Linotyp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 Speed Signal Details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0" y="137160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HIGH SPEED </a:t>
            </a:r>
            <a:r>
              <a:rPr lang="en-US" sz="2000" b="1" dirty="0" smtClean="0"/>
              <a:t>WIB RX DATA  </a:t>
            </a:r>
            <a:r>
              <a:rPr lang="en-US" b="1" dirty="0" smtClean="0"/>
              <a:t>(FROM COLD FPGA TO </a:t>
            </a:r>
            <a:r>
              <a:rPr lang="en-US" b="1" dirty="0" err="1" smtClean="0"/>
              <a:t>WIB</a:t>
            </a:r>
            <a:r>
              <a:rPr lang="en-US" b="1" dirty="0" smtClean="0"/>
              <a:t>) </a:t>
            </a:r>
            <a:endParaRPr lang="en-US" dirty="0"/>
          </a:p>
          <a:p>
            <a:r>
              <a:rPr lang="en-US" dirty="0" smtClean="0"/>
              <a:t> (</a:t>
            </a:r>
            <a:r>
              <a:rPr lang="en-US" dirty="0" err="1" smtClean="0"/>
              <a:t>16bit</a:t>
            </a:r>
            <a:r>
              <a:rPr lang="en-US" dirty="0" smtClean="0"/>
              <a:t> (Checksum)  +  (</a:t>
            </a:r>
            <a:r>
              <a:rPr lang="en-US" dirty="0" err="1" smtClean="0"/>
              <a:t>16bit</a:t>
            </a:r>
            <a:r>
              <a:rPr lang="en-US" dirty="0" smtClean="0"/>
              <a:t> (Timestamp) + </a:t>
            </a:r>
            <a:r>
              <a:rPr lang="en-US" dirty="0" err="1" smtClean="0"/>
              <a:t>16bit</a:t>
            </a:r>
            <a:r>
              <a:rPr lang="en-US" dirty="0" smtClean="0"/>
              <a:t> (ADC </a:t>
            </a:r>
            <a:r>
              <a:rPr lang="en-US" dirty="0"/>
              <a:t>ERROR) + </a:t>
            </a:r>
            <a:r>
              <a:rPr lang="en-US" dirty="0" err="1" smtClean="0"/>
              <a:t>16bit</a:t>
            </a:r>
            <a:r>
              <a:rPr lang="en-US" dirty="0" smtClean="0"/>
              <a:t> (Reserved) + </a:t>
            </a:r>
            <a:r>
              <a:rPr lang="en-US" dirty="0" err="1" smtClean="0"/>
              <a:t>16bit</a:t>
            </a:r>
            <a:r>
              <a:rPr lang="en-US" dirty="0" smtClean="0"/>
              <a:t> (ADC Header) </a:t>
            </a:r>
            <a:r>
              <a:rPr lang="en-US" dirty="0"/>
              <a:t>+ (</a:t>
            </a:r>
            <a:r>
              <a:rPr lang="en-US" dirty="0" smtClean="0"/>
              <a:t>12bit(</a:t>
            </a:r>
            <a:r>
              <a:rPr lang="en-US" dirty="0"/>
              <a:t>ADC) * 32 (Channels</a:t>
            </a:r>
            <a:r>
              <a:rPr lang="en-US" dirty="0" smtClean="0"/>
              <a:t>)) </a:t>
            </a:r>
            <a:r>
              <a:rPr lang="en-US" dirty="0"/>
              <a:t>* 2MHz * </a:t>
            </a:r>
            <a:r>
              <a:rPr lang="en-US" dirty="0" smtClean="0"/>
              <a:t>1.25 (8B/10B </a:t>
            </a:r>
            <a:r>
              <a:rPr lang="en-US" dirty="0"/>
              <a:t>encoding) = </a:t>
            </a:r>
            <a:r>
              <a:rPr lang="en-US" dirty="0" err="1" smtClean="0"/>
              <a:t>1.16Gbps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Link Speed = </a:t>
            </a:r>
            <a:r>
              <a:rPr lang="en-US" dirty="0" err="1" smtClean="0"/>
              <a:t>1.28Gbps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-153888" y="5715000"/>
            <a:ext cx="9243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TOTAL DATA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 RATE</a:t>
            </a:r>
            <a:r>
              <a:rPr lang="en-US" sz="2400" dirty="0" smtClean="0">
                <a:latin typeface="Palatino Linotype"/>
                <a:cs typeface="Palatino Linotype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Palatino Linotype"/>
                <a:cs typeface="Palatino Linotype"/>
              </a:rPr>
              <a:t> </a:t>
            </a:r>
            <a:r>
              <a:rPr lang="en-US" dirty="0" err="1" smtClean="0">
                <a:latin typeface="Palatino Linotype"/>
                <a:cs typeface="Palatino Linotype"/>
              </a:rPr>
              <a:t>WIB</a:t>
            </a:r>
            <a:r>
              <a:rPr lang="en-US" dirty="0" smtClean="0">
                <a:latin typeface="Palatino Linotype"/>
                <a:cs typeface="Palatino Linotype"/>
              </a:rPr>
              <a:t> = 8(Links) *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1.92Gbps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/>
                <a:ea typeface="Calibri" pitchFamily="34" charset="0"/>
                <a:cs typeface="Palatino Linotype"/>
              </a:rPr>
              <a:t> </a:t>
            </a:r>
            <a:r>
              <a:rPr lang="en-US" dirty="0" smtClean="0">
                <a:latin typeface="Palatino Linotype"/>
                <a:cs typeface="Palatino Linotype"/>
              </a:rPr>
              <a:t>= </a:t>
            </a:r>
            <a:r>
              <a:rPr lang="en-US" b="1" dirty="0" err="1" smtClean="0">
                <a:latin typeface="Palatino Linotype"/>
                <a:cs typeface="Palatino Linotype"/>
              </a:rPr>
              <a:t>15.36Gbps</a:t>
            </a:r>
            <a:r>
              <a:rPr lang="en-US" b="1" dirty="0" smtClean="0">
                <a:latin typeface="Palatino Linotype"/>
                <a:cs typeface="Palatino Linotype"/>
              </a:rPr>
              <a:t>      </a:t>
            </a:r>
            <a:r>
              <a:rPr lang="en-US" dirty="0" err="1" smtClean="0">
                <a:latin typeface="Palatino Linotype"/>
                <a:cs typeface="Palatino Linotype"/>
              </a:rPr>
              <a:t>WEC</a:t>
            </a:r>
            <a:r>
              <a:rPr lang="en-US" dirty="0" smtClean="0">
                <a:latin typeface="Palatino Linotype"/>
                <a:cs typeface="Palatino Linotype"/>
              </a:rPr>
              <a:t> = </a:t>
            </a:r>
            <a:r>
              <a:rPr lang="en-US" dirty="0" smtClean="0">
                <a:cs typeface="Palatino Linotype"/>
              </a:rPr>
              <a:t>6(</a:t>
            </a:r>
            <a:r>
              <a:rPr lang="en-US" dirty="0" err="1" smtClean="0">
                <a:cs typeface="Palatino Linotype"/>
              </a:rPr>
              <a:t>WIBs</a:t>
            </a:r>
            <a:r>
              <a:rPr lang="en-US" dirty="0" smtClean="0">
                <a:cs typeface="Palatino Linotype"/>
              </a:rPr>
              <a:t>) * </a:t>
            </a:r>
            <a:r>
              <a:rPr lang="en-US" dirty="0" err="1" smtClean="0">
                <a:cs typeface="Palatino Linotype"/>
              </a:rPr>
              <a:t>15.36Gbps</a:t>
            </a:r>
            <a:r>
              <a:rPr lang="en-US" dirty="0" smtClean="0">
                <a:cs typeface="Palatino Linotype"/>
              </a:rPr>
              <a:t>  </a:t>
            </a:r>
            <a:r>
              <a:rPr lang="en-US" b="1" dirty="0" smtClean="0">
                <a:cs typeface="Palatino Linotype"/>
              </a:rPr>
              <a:t>=  </a:t>
            </a:r>
            <a:r>
              <a:rPr lang="en-US" sz="2400" b="1" dirty="0" err="1" smtClean="0">
                <a:latin typeface="Palatino Linotype"/>
                <a:cs typeface="Palatino Linotype"/>
              </a:rPr>
              <a:t>92.16Gbps</a:t>
            </a:r>
            <a:endParaRPr kumimoji="0" lang="en-US" sz="2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Palatino Linotype"/>
              <a:ea typeface="Calibri" pitchFamily="34" charset="0"/>
              <a:cs typeface="Palatino Linotype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8686800" cy="123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bnd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01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248400" cy="55626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 smtClean="0"/>
              <a:t>Monitor and control </a:t>
            </a:r>
            <a:r>
              <a:rPr lang="en-US" dirty="0" err="1" smtClean="0"/>
              <a:t>FEMB</a:t>
            </a:r>
            <a:r>
              <a:rPr lang="en-US" dirty="0" smtClean="0"/>
              <a:t> voltages and currents </a:t>
            </a:r>
          </a:p>
          <a:p>
            <a:pPr lvl="1"/>
            <a:r>
              <a:rPr lang="en-US" dirty="0" smtClean="0"/>
              <a:t>Can set alert triggers to be sent to online monitoring </a:t>
            </a:r>
          </a:p>
          <a:p>
            <a:r>
              <a:rPr lang="en-US" dirty="0" smtClean="0"/>
              <a:t>Can monitor FEMB ASIC data sent  over high speed link</a:t>
            </a:r>
          </a:p>
          <a:p>
            <a:pPr lvl="1"/>
            <a:r>
              <a:rPr lang="en-US" dirty="0" smtClean="0"/>
              <a:t>Can set alert triggers to be sent to online monitoring  ( Such as ADC </a:t>
            </a:r>
            <a:r>
              <a:rPr lang="en-US" dirty="0" err="1" smtClean="0"/>
              <a:t>thersholds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Read and write FEMB registers</a:t>
            </a:r>
          </a:p>
          <a:p>
            <a:pPr lvl="1"/>
            <a:r>
              <a:rPr lang="en-US" dirty="0" smtClean="0"/>
              <a:t>WIB works as a UDP to I2C  translator</a:t>
            </a:r>
          </a:p>
          <a:p>
            <a:pPr lvl="0"/>
            <a:r>
              <a:rPr lang="en-US" dirty="0" smtClean="0"/>
              <a:t>Program and verify  FEMB FPGA flash memory</a:t>
            </a:r>
          </a:p>
          <a:p>
            <a:r>
              <a:rPr lang="en-US" dirty="0" smtClean="0"/>
              <a:t>Store default settings  on  on-board  flash device</a:t>
            </a:r>
          </a:p>
          <a:p>
            <a:r>
              <a:rPr lang="en-US" dirty="0" smtClean="0"/>
              <a:t>Can select to use on-board or system clock </a:t>
            </a:r>
          </a:p>
          <a:p>
            <a:r>
              <a:rPr lang="en-US" dirty="0" smtClean="0"/>
              <a:t>Can generate  internal or external calibration pulse</a:t>
            </a:r>
          </a:p>
          <a:p>
            <a:pPr lvl="0"/>
            <a:r>
              <a:rPr lang="en-US" dirty="0" smtClean="0"/>
              <a:t> Peek at high speed data link in real time over slow control</a:t>
            </a:r>
          </a:p>
          <a:p>
            <a:pPr lvl="1"/>
            <a:r>
              <a:rPr lang="en-US" dirty="0" smtClean="0"/>
              <a:t>Can monitor one ASICs worth of data  (16 channels)</a:t>
            </a:r>
          </a:p>
          <a:p>
            <a:r>
              <a:rPr lang="en-US" dirty="0" smtClean="0"/>
              <a:t>Can generate high speed test data sent to DAQ</a:t>
            </a:r>
          </a:p>
          <a:p>
            <a:pPr lvl="1"/>
            <a:r>
              <a:rPr lang="en-US" dirty="0" smtClean="0"/>
              <a:t>PRBS test pattern</a:t>
            </a:r>
          </a:p>
          <a:p>
            <a:pPr lvl="1"/>
            <a:r>
              <a:rPr lang="en-US" dirty="0" smtClean="0"/>
              <a:t>Counter</a:t>
            </a:r>
          </a:p>
          <a:p>
            <a:pPr lvl="1"/>
            <a:r>
              <a:rPr lang="en-US" dirty="0" smtClean="0"/>
              <a:t>Channel  , Crate , Slot address  encoded  to aid in  mapping </a:t>
            </a:r>
          </a:p>
          <a:p>
            <a:r>
              <a:rPr lang="en-US" b="1" dirty="0" smtClean="0"/>
              <a:t>Utilize all engineering development tools used at BNL </a:t>
            </a:r>
          </a:p>
          <a:p>
            <a:pPr lvl="1"/>
            <a:r>
              <a:rPr lang="en-US" dirty="0" smtClean="0"/>
              <a:t>Can plug a laptop containing  BNL tools into the Ethernet switch or directly into a WIB </a:t>
            </a:r>
          </a:p>
          <a:p>
            <a:pPr lvl="1"/>
            <a:r>
              <a:rPr lang="en-US" dirty="0" smtClean="0"/>
              <a:t>Can  be used simultaneously  with DAQ system</a:t>
            </a:r>
          </a:p>
          <a:p>
            <a:pPr lvl="1"/>
            <a:r>
              <a:rPr lang="en-US" dirty="0" smtClean="0"/>
              <a:t>Will simplify debugging  of entire system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800"/>
            <a:ext cx="6172200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Warm Interface Board (WIB)</a:t>
            </a:r>
            <a:br>
              <a:rPr lang="en-US" dirty="0" smtClean="0"/>
            </a:br>
            <a:r>
              <a:rPr lang="en-US" sz="2700" dirty="0" smtClean="0"/>
              <a:t>Online Monitoring / Debugging Features</a:t>
            </a:r>
            <a:endParaRPr lang="en-US" sz="27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5744" y="5715000"/>
            <a:ext cx="252825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Real-time channel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733800"/>
            <a:ext cx="2564039" cy="20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990600"/>
            <a:ext cx="2546798" cy="212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86505" y="3124200"/>
            <a:ext cx="255749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Power Monitor &amp; Control</a:t>
            </a:r>
          </a:p>
        </p:txBody>
      </p:sp>
      <p:pic>
        <p:nvPicPr>
          <p:cNvPr id="13" name="Picture 12" descr="sbnd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1614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276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PTB distributes system clock and Sync/</a:t>
            </a:r>
            <a:r>
              <a:rPr lang="en-US" dirty="0" err="1" smtClean="0"/>
              <a:t>Cntrl</a:t>
            </a:r>
            <a:r>
              <a:rPr lang="en-US" dirty="0" smtClean="0"/>
              <a:t> signals to each WIB </a:t>
            </a:r>
          </a:p>
          <a:p>
            <a:pPr lvl="1"/>
            <a:r>
              <a:rPr lang="en-US" dirty="0" smtClean="0"/>
              <a:t>Each signal is a point to point connection and is individually terminated on the WIB</a:t>
            </a:r>
          </a:p>
          <a:p>
            <a:r>
              <a:rPr lang="en-US" dirty="0" smtClean="0"/>
              <a:t>PTB each slot has a unique slot address </a:t>
            </a:r>
          </a:p>
          <a:p>
            <a:pPr lvl="1"/>
            <a:r>
              <a:rPr lang="en-US" dirty="0" smtClean="0"/>
              <a:t>Used to generate GIG-E  IP address on WIB</a:t>
            </a:r>
          </a:p>
          <a:p>
            <a:r>
              <a:rPr lang="en-US" dirty="0" smtClean="0"/>
              <a:t>PTC  dip switch allows for selection of crate address which is bused to each WIB</a:t>
            </a:r>
          </a:p>
          <a:p>
            <a:r>
              <a:rPr lang="en-US" dirty="0" smtClean="0"/>
              <a:t>PTC two fiber optic receivers used for  16MHz system clock and Sync/</a:t>
            </a:r>
            <a:r>
              <a:rPr lang="en-US" dirty="0" err="1" smtClean="0"/>
              <a:t>Cntrl</a:t>
            </a:r>
            <a:r>
              <a:rPr lang="en-US" dirty="0" smtClean="0"/>
              <a:t>  signals from MBB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PTC</a:t>
            </a:r>
            <a:r>
              <a:rPr lang="en-US" dirty="0" smtClean="0"/>
              <a:t>  </a:t>
            </a:r>
            <a:r>
              <a:rPr lang="en-US" dirty="0" err="1" smtClean="0"/>
              <a:t>fansout</a:t>
            </a:r>
            <a:r>
              <a:rPr lang="en-US" dirty="0" smtClean="0"/>
              <a:t>  the received signals through a 1:6 clock driver delivering point to point signals to each WIB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096000" cy="914400"/>
          </a:xfrm>
        </p:spPr>
        <p:txBody>
          <a:bodyPr lIns="0" tIns="0" rIns="0" bIns="0">
            <a:noAutofit/>
          </a:bodyPr>
          <a:lstStyle/>
          <a:p>
            <a:pPr algn="ctr"/>
            <a:r>
              <a:rPr lang="en-US" sz="3600" dirty="0" smtClean="0"/>
              <a:t>Power </a:t>
            </a:r>
            <a:r>
              <a:rPr lang="en-US" sz="3600" dirty="0"/>
              <a:t>&amp; </a:t>
            </a:r>
            <a:r>
              <a:rPr lang="en-US" sz="3600" dirty="0" smtClean="0"/>
              <a:t>Timing Backplane (PTB) </a:t>
            </a:r>
            <a:br>
              <a:rPr lang="en-US" sz="3600" dirty="0" smtClean="0"/>
            </a:br>
            <a:r>
              <a:rPr lang="en-US" sz="3600" dirty="0" smtClean="0"/>
              <a:t>Power &amp; Timing Card (PTC)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4114800"/>
            <a:ext cx="897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PTB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724400"/>
            <a:ext cx="366005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1066800" cy="304800"/>
          </a:xfrm>
        </p:spPr>
        <p:txBody>
          <a:bodyPr/>
          <a:lstStyle/>
          <a:p>
            <a:r>
              <a:rPr lang="en-US" smtClean="0"/>
              <a:t>10/13/2016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648200"/>
            <a:ext cx="1964152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77000" y="4038600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PTC</a:t>
            </a:r>
            <a:endParaRPr lang="en-US" sz="3600" dirty="0"/>
          </a:p>
        </p:txBody>
      </p:sp>
      <p:pic>
        <p:nvPicPr>
          <p:cNvPr id="10" name="Picture 3" descr="D:\Users\jfried\Desktop\CE REVIEW STUFF\20161001_2013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91000"/>
            <a:ext cx="3810000" cy="1866613"/>
          </a:xfrm>
          <a:prstGeom prst="rect">
            <a:avLst/>
          </a:prstGeom>
          <a:noFill/>
        </p:spPr>
      </p:pic>
      <p:pic>
        <p:nvPicPr>
          <p:cNvPr id="13" name="Picture 4" descr="D:\Users\jfried\Desktop\CE REVIEW STUFF\20161001_20135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572000"/>
            <a:ext cx="2877611" cy="2082269"/>
          </a:xfrm>
          <a:prstGeom prst="rect">
            <a:avLst/>
          </a:prstGeom>
          <a:noFill/>
        </p:spPr>
      </p:pic>
      <p:pic>
        <p:nvPicPr>
          <p:cNvPr id="15" name="Picture 14" descr="sbnd_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7042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6200" y="1447800"/>
            <a:ext cx="3810000" cy="51816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Magic Blue Box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MBB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 descr="D:\Users\jfried\Desktop\CE REVIEW STUFF\MBB_pc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1406013" cy="4859296"/>
          </a:xfrm>
          <a:prstGeom prst="rect">
            <a:avLst/>
          </a:prstGeom>
          <a:noFill/>
        </p:spPr>
      </p:pic>
      <p:sp>
        <p:nvSpPr>
          <p:cNvPr id="8" name="Right Brace 7"/>
          <p:cNvSpPr/>
          <p:nvPr/>
        </p:nvSpPr>
        <p:spPr>
          <a:xfrm>
            <a:off x="3733800" y="5715000"/>
            <a:ext cx="381000" cy="45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5698867"/>
            <a:ext cx="177317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smtClean="0"/>
              <a:t>Four </a:t>
            </a:r>
            <a:r>
              <a:rPr lang="en-US" sz="1200" dirty="0" err="1" smtClean="0"/>
              <a:t>16MHz</a:t>
            </a:r>
            <a:r>
              <a:rPr lang="en-US" sz="1200" dirty="0" smtClean="0"/>
              <a:t> system clock</a:t>
            </a:r>
          </a:p>
          <a:p>
            <a:r>
              <a:rPr lang="en-US" sz="1200" dirty="0" smtClean="0"/>
              <a:t>fibers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4969132"/>
            <a:ext cx="131157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smtClean="0"/>
              <a:t>Four  sync/control</a:t>
            </a:r>
          </a:p>
          <a:p>
            <a:r>
              <a:rPr lang="en-US" sz="1200" dirty="0" smtClean="0"/>
              <a:t>fibers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4222" y="4191000"/>
            <a:ext cx="101662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smtClean="0"/>
              <a:t>One </a:t>
            </a:r>
            <a:r>
              <a:rPr lang="en-US" sz="1200" dirty="0" err="1" smtClean="0"/>
              <a:t>GigE</a:t>
            </a:r>
            <a:r>
              <a:rPr lang="en-US" sz="1200" dirty="0" smtClean="0"/>
              <a:t> link</a:t>
            </a:r>
          </a:p>
          <a:p>
            <a:r>
              <a:rPr lang="en-US" sz="1200" dirty="0" smtClean="0"/>
              <a:t>Fiber or </a:t>
            </a:r>
            <a:r>
              <a:rPr lang="en-US" sz="1200" dirty="0" err="1" smtClean="0"/>
              <a:t>RJ45</a:t>
            </a:r>
            <a:endParaRPr lang="en-US" sz="1200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33800" y="43434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33800" y="37338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3800" y="327213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94222" y="3886200"/>
            <a:ext cx="1346844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err="1" smtClean="0"/>
              <a:t>16MHz</a:t>
            </a:r>
            <a:r>
              <a:rPr lang="en-US" sz="1200" dirty="0" smtClean="0"/>
              <a:t> clock input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124200"/>
            <a:ext cx="212529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819400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4572000" y="1447800"/>
            <a:ext cx="4572000" cy="449580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dirty="0" err="1" smtClean="0"/>
              <a:t>MBB</a:t>
            </a:r>
            <a:r>
              <a:rPr lang="en-US" dirty="0" smtClean="0"/>
              <a:t> Electronics</a:t>
            </a:r>
          </a:p>
          <a:p>
            <a:pPr lvl="2"/>
            <a:r>
              <a:rPr lang="en-US" dirty="0" err="1" smtClean="0"/>
              <a:t>MBB</a:t>
            </a:r>
            <a:r>
              <a:rPr lang="en-US" dirty="0" smtClean="0"/>
              <a:t> Design utilizes  an </a:t>
            </a:r>
            <a:r>
              <a:rPr lang="en-US" dirty="0" err="1" smtClean="0"/>
              <a:t>Altera</a:t>
            </a:r>
            <a:r>
              <a:rPr lang="en-US" dirty="0" smtClean="0"/>
              <a:t> Cyclone V  evaluation board</a:t>
            </a:r>
          </a:p>
          <a:p>
            <a:pPr lvl="3"/>
            <a:r>
              <a:rPr lang="en-US" dirty="0" smtClean="0"/>
              <a:t>Simplified </a:t>
            </a:r>
            <a:r>
              <a:rPr lang="en-US" dirty="0" err="1" smtClean="0"/>
              <a:t>MBB</a:t>
            </a:r>
            <a:r>
              <a:rPr lang="en-US" dirty="0" smtClean="0"/>
              <a:t> design </a:t>
            </a:r>
          </a:p>
          <a:p>
            <a:pPr lvl="2"/>
            <a:r>
              <a:rPr lang="en-US" dirty="0" smtClean="0"/>
              <a:t>Connections to the Nevis </a:t>
            </a:r>
            <a:r>
              <a:rPr lang="en-US" dirty="0" err="1" smtClean="0"/>
              <a:t>DAQ</a:t>
            </a:r>
            <a:endParaRPr lang="en-US" dirty="0" smtClean="0"/>
          </a:p>
          <a:p>
            <a:pPr lvl="3"/>
            <a:r>
              <a:rPr lang="en-US" dirty="0" err="1" smtClean="0"/>
              <a:t>16MHz</a:t>
            </a:r>
            <a:r>
              <a:rPr lang="en-US" dirty="0" smtClean="0"/>
              <a:t> system clock from Nevis </a:t>
            </a:r>
            <a:r>
              <a:rPr lang="en-US" dirty="0" err="1" smtClean="0"/>
              <a:t>DAQ</a:t>
            </a:r>
            <a:r>
              <a:rPr lang="en-US" dirty="0" smtClean="0"/>
              <a:t>  (copper)</a:t>
            </a:r>
          </a:p>
          <a:p>
            <a:pPr lvl="3"/>
            <a:r>
              <a:rPr lang="en-US" dirty="0" err="1" smtClean="0"/>
              <a:t>2MHz</a:t>
            </a:r>
            <a:r>
              <a:rPr lang="en-US" dirty="0" smtClean="0"/>
              <a:t>  ADC sampling clock   goes to Nevis </a:t>
            </a:r>
            <a:r>
              <a:rPr lang="en-US" dirty="0" err="1" smtClean="0"/>
              <a:t>DAQ</a:t>
            </a:r>
            <a:r>
              <a:rPr lang="en-US" dirty="0" smtClean="0"/>
              <a:t> (copper)</a:t>
            </a:r>
          </a:p>
          <a:p>
            <a:pPr lvl="3"/>
            <a:r>
              <a:rPr lang="en-US" dirty="0" smtClean="0"/>
              <a:t>Calibration signal from Nevis </a:t>
            </a:r>
            <a:r>
              <a:rPr lang="en-US" dirty="0" err="1" smtClean="0"/>
              <a:t>DAQ</a:t>
            </a:r>
            <a:r>
              <a:rPr lang="en-US" dirty="0" smtClean="0"/>
              <a:t>  synced to the </a:t>
            </a:r>
            <a:r>
              <a:rPr lang="en-US" dirty="0" err="1" smtClean="0"/>
              <a:t>2MHz</a:t>
            </a:r>
            <a:r>
              <a:rPr lang="en-US" dirty="0" smtClean="0"/>
              <a:t> clock (copper)</a:t>
            </a:r>
          </a:p>
          <a:p>
            <a:pPr lvl="3"/>
            <a:r>
              <a:rPr lang="en-US" dirty="0" smtClean="0"/>
              <a:t>5  Spare  copper input signals</a:t>
            </a:r>
          </a:p>
          <a:p>
            <a:pPr lvl="3"/>
            <a:r>
              <a:rPr lang="en-US" dirty="0" smtClean="0"/>
              <a:t>5  Spare  copper output signals</a:t>
            </a:r>
          </a:p>
          <a:p>
            <a:pPr lvl="2"/>
            <a:r>
              <a:rPr lang="en-US" dirty="0" smtClean="0"/>
              <a:t> Connections to the Warm Electronics Crate (WEC) </a:t>
            </a:r>
          </a:p>
          <a:p>
            <a:pPr lvl="3"/>
            <a:r>
              <a:rPr lang="en-US" dirty="0" smtClean="0"/>
              <a:t>Four </a:t>
            </a:r>
            <a:r>
              <a:rPr lang="en-US" dirty="0" err="1" smtClean="0"/>
              <a:t>16MHz</a:t>
            </a:r>
            <a:r>
              <a:rPr lang="en-US" dirty="0" smtClean="0"/>
              <a:t> system clocks one to each </a:t>
            </a:r>
            <a:r>
              <a:rPr lang="en-US" dirty="0" err="1" smtClean="0"/>
              <a:t>WEC</a:t>
            </a:r>
            <a:r>
              <a:rPr lang="en-US" dirty="0" smtClean="0"/>
              <a:t> (fiber)</a:t>
            </a:r>
          </a:p>
          <a:p>
            <a:pPr lvl="3"/>
            <a:r>
              <a:rPr lang="en-US" dirty="0" smtClean="0"/>
              <a:t>Four Sync/</a:t>
            </a:r>
            <a:r>
              <a:rPr lang="en-US" dirty="0" err="1" smtClean="0"/>
              <a:t>Cntrl</a:t>
            </a:r>
            <a:r>
              <a:rPr lang="en-US" dirty="0" smtClean="0"/>
              <a:t> signals  one to each </a:t>
            </a:r>
            <a:r>
              <a:rPr lang="en-US" dirty="0" err="1" smtClean="0"/>
              <a:t>WEC</a:t>
            </a:r>
            <a:r>
              <a:rPr lang="en-US" dirty="0" smtClean="0"/>
              <a:t> (fiber)</a:t>
            </a:r>
          </a:p>
          <a:p>
            <a:pPr lvl="2"/>
            <a:r>
              <a:rPr lang="en-US" dirty="0" smtClean="0"/>
              <a:t>Slow control</a:t>
            </a:r>
          </a:p>
          <a:p>
            <a:pPr lvl="3"/>
            <a:r>
              <a:rPr lang="en-US" dirty="0" smtClean="0"/>
              <a:t>One SFP module GIG-E  which goes to online monitoring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94957" y="3581400"/>
            <a:ext cx="1254126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smtClean="0"/>
              <a:t>Calibration signal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95905" y="3043535"/>
            <a:ext cx="1099981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200" dirty="0" err="1" smtClean="0"/>
              <a:t>2MHz</a:t>
            </a:r>
            <a:r>
              <a:rPr lang="en-US" sz="1200" dirty="0" smtClean="0"/>
              <a:t>  ADC </a:t>
            </a:r>
          </a:p>
          <a:p>
            <a:r>
              <a:rPr lang="en-US" sz="1200" dirty="0" smtClean="0"/>
              <a:t>sampling clock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733800" y="40386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/>
          <p:cNvSpPr/>
          <p:nvPr/>
        </p:nvSpPr>
        <p:spPr>
          <a:xfrm>
            <a:off x="3733800" y="4953000"/>
            <a:ext cx="381000" cy="45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sbnd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81000" y="1371600"/>
            <a:ext cx="4953000" cy="47244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 smtClean="0"/>
              <a:t>MBB Features</a:t>
            </a:r>
          </a:p>
          <a:p>
            <a:pPr lvl="2"/>
            <a:r>
              <a:rPr lang="en-US" dirty="0" smtClean="0"/>
              <a:t>Gigabit Ethernet communication  to DAQ for SBND system control</a:t>
            </a:r>
          </a:p>
          <a:p>
            <a:pPr lvl="2"/>
            <a:r>
              <a:rPr lang="en-US" dirty="0" smtClean="0"/>
              <a:t>Distributes </a:t>
            </a:r>
            <a:r>
              <a:rPr lang="en-US" dirty="0" err="1" smtClean="0"/>
              <a:t>16MHz</a:t>
            </a:r>
            <a:r>
              <a:rPr lang="en-US" dirty="0" smtClean="0"/>
              <a:t> system clock to each </a:t>
            </a:r>
            <a:r>
              <a:rPr lang="en-US" dirty="0" err="1" smtClean="0"/>
              <a:t>WEC</a:t>
            </a:r>
            <a:endParaRPr lang="en-US" dirty="0" smtClean="0"/>
          </a:p>
          <a:p>
            <a:pPr lvl="2"/>
            <a:r>
              <a:rPr lang="en-US" dirty="0" smtClean="0"/>
              <a:t>Generates </a:t>
            </a:r>
            <a:r>
              <a:rPr lang="en-US" dirty="0" err="1" smtClean="0"/>
              <a:t>2MHz</a:t>
            </a:r>
            <a:r>
              <a:rPr lang="en-US" dirty="0" smtClean="0"/>
              <a:t> ADC sampling clock  from 16MHz system clock</a:t>
            </a:r>
          </a:p>
          <a:p>
            <a:pPr lvl="3"/>
            <a:r>
              <a:rPr lang="en-US" dirty="0" smtClean="0"/>
              <a:t>Sent to NEVIS </a:t>
            </a:r>
            <a:r>
              <a:rPr lang="en-US" dirty="0" err="1" smtClean="0"/>
              <a:t>DAQ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Sends Sync/</a:t>
            </a:r>
            <a:r>
              <a:rPr lang="en-US" dirty="0" err="1" smtClean="0"/>
              <a:t>Cntrl</a:t>
            </a:r>
            <a:r>
              <a:rPr lang="en-US" dirty="0" smtClean="0"/>
              <a:t> signal to each </a:t>
            </a:r>
            <a:r>
              <a:rPr lang="en-US" dirty="0" err="1" smtClean="0"/>
              <a:t>WEC</a:t>
            </a:r>
            <a:r>
              <a:rPr lang="en-US" dirty="0" smtClean="0"/>
              <a:t> </a:t>
            </a:r>
          </a:p>
          <a:p>
            <a:pPr lvl="3"/>
            <a:r>
              <a:rPr lang="en-US" dirty="0" err="1" smtClean="0"/>
              <a:t>2MHz</a:t>
            </a:r>
            <a:r>
              <a:rPr lang="en-US" dirty="0" smtClean="0"/>
              <a:t> Clock</a:t>
            </a:r>
          </a:p>
          <a:p>
            <a:pPr lvl="3"/>
            <a:r>
              <a:rPr lang="en-US" dirty="0" smtClean="0"/>
              <a:t> DC balanced pulse width modulated signal to encode synchronous  commands </a:t>
            </a:r>
          </a:p>
          <a:p>
            <a:pPr lvl="3"/>
            <a:r>
              <a:rPr lang="en-US" dirty="0" smtClean="0"/>
              <a:t>can encode up to seven synchronous commands</a:t>
            </a:r>
          </a:p>
          <a:p>
            <a:pPr lvl="2"/>
            <a:endParaRPr lang="en-US" dirty="0" smtClean="0"/>
          </a:p>
          <a:p>
            <a:pPr lvl="3">
              <a:buNone/>
            </a:pPr>
            <a:endParaRPr lang="en-US" dirty="0" smtClean="0"/>
          </a:p>
          <a:p>
            <a:pPr lvl="4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715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Magic Blue Box </a:t>
            </a:r>
            <a:br>
              <a:rPr lang="en-US" dirty="0" smtClean="0"/>
            </a:br>
            <a:r>
              <a:rPr lang="en-US" dirty="0" smtClean="0"/>
              <a:t>(MBB)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524000"/>
            <a:ext cx="4493136" cy="198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4648200" y="4419600"/>
            <a:ext cx="4191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 synchronous   commands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pulse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stamp reset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rest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enable/disable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-----TBD-----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7620000" y="2743200"/>
            <a:ext cx="36006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16119" y="3733800"/>
            <a:ext cx="232788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Command Executed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7588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170940"/>
            <a:ext cx="5943600" cy="538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324600" cy="863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</a:t>
            </a:r>
            <a:r>
              <a:rPr lang="en-US" dirty="0" err="1" smtClean="0"/>
              <a:t>TPC</a:t>
            </a:r>
            <a:r>
              <a:rPr lang="en-US" dirty="0" smtClean="0"/>
              <a:t> Data , Clock  &amp; Calibration  Signals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5029200" cy="5562600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 smtClean="0"/>
              <a:t>DAQ   </a:t>
            </a:r>
          </a:p>
          <a:p>
            <a:pPr lvl="1"/>
            <a:r>
              <a:rPr lang="en-US" altLang="zh-CN" dirty="0" smtClean="0"/>
              <a:t>WIB -&gt; Nevis DAQ RACK</a:t>
            </a:r>
          </a:p>
          <a:p>
            <a:pPr lvl="2"/>
            <a:r>
              <a:rPr lang="en-US" altLang="zh-CN" dirty="0" smtClean="0"/>
              <a:t>192 Fibers</a:t>
            </a:r>
          </a:p>
          <a:p>
            <a:r>
              <a:rPr lang="en-US" dirty="0" smtClean="0"/>
              <a:t>System Clock</a:t>
            </a:r>
          </a:p>
          <a:p>
            <a:pPr lvl="1"/>
            <a:r>
              <a:rPr lang="en-US" dirty="0" smtClean="0"/>
              <a:t>Nevis timing to MBB</a:t>
            </a:r>
          </a:p>
          <a:p>
            <a:pPr lvl="2"/>
            <a:r>
              <a:rPr lang="en-US" dirty="0" smtClean="0"/>
              <a:t>Copper</a:t>
            </a:r>
          </a:p>
          <a:p>
            <a:pPr lvl="1"/>
            <a:r>
              <a:rPr lang="en-US" dirty="0" smtClean="0"/>
              <a:t>MBB</a:t>
            </a:r>
            <a:r>
              <a:rPr lang="en-US" sz="1300" dirty="0" smtClean="0"/>
              <a:t> (DAQ RACK) </a:t>
            </a:r>
            <a:r>
              <a:rPr lang="en-US" dirty="0" smtClean="0"/>
              <a:t>-&gt; PTC</a:t>
            </a:r>
          </a:p>
          <a:p>
            <a:pPr lvl="2"/>
            <a:r>
              <a:rPr lang="en-US" dirty="0" smtClean="0"/>
              <a:t>Four Fibers</a:t>
            </a:r>
          </a:p>
          <a:p>
            <a:r>
              <a:rPr lang="en-US" dirty="0" smtClean="0"/>
              <a:t>Sync/</a:t>
            </a:r>
            <a:r>
              <a:rPr lang="en-US" dirty="0" err="1" smtClean="0"/>
              <a:t>Cntrl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MBB</a:t>
            </a:r>
            <a:r>
              <a:rPr lang="en-US" dirty="0" smtClean="0"/>
              <a:t> </a:t>
            </a:r>
            <a:r>
              <a:rPr lang="en-US" sz="1300" dirty="0" smtClean="0"/>
              <a:t>(</a:t>
            </a:r>
            <a:r>
              <a:rPr lang="en-US" sz="1300" dirty="0" err="1" smtClean="0"/>
              <a:t>DAQ</a:t>
            </a:r>
            <a:r>
              <a:rPr lang="en-US" sz="1300" dirty="0" smtClean="0"/>
              <a:t> RACK) </a:t>
            </a:r>
            <a:r>
              <a:rPr lang="en-US" dirty="0" smtClean="0"/>
              <a:t>-&gt; </a:t>
            </a:r>
            <a:r>
              <a:rPr lang="en-US" dirty="0" err="1" smtClean="0"/>
              <a:t>PTC</a:t>
            </a:r>
            <a:endParaRPr lang="en-US" dirty="0" smtClean="0"/>
          </a:p>
          <a:p>
            <a:pPr lvl="2"/>
            <a:r>
              <a:rPr lang="en-US" dirty="0" smtClean="0"/>
              <a:t>Four fibers</a:t>
            </a:r>
          </a:p>
          <a:p>
            <a:r>
              <a:rPr lang="en-US" dirty="0" smtClean="0"/>
              <a:t>Ethernet</a:t>
            </a:r>
          </a:p>
          <a:p>
            <a:pPr lvl="1"/>
            <a:r>
              <a:rPr lang="en-US" dirty="0" smtClean="0"/>
              <a:t>To online monitoring   </a:t>
            </a:r>
          </a:p>
          <a:p>
            <a:pPr lvl="1"/>
            <a:r>
              <a:rPr lang="en-US" dirty="0" smtClean="0"/>
              <a:t>Six per WEC  24 total</a:t>
            </a:r>
          </a:p>
          <a:p>
            <a:pPr lvl="2"/>
            <a:r>
              <a:rPr lang="en-US" dirty="0" smtClean="0"/>
              <a:t>WIB  &lt;-&gt; switch</a:t>
            </a:r>
          </a:p>
          <a:p>
            <a:pPr lvl="2"/>
            <a:r>
              <a:rPr lang="en-US" dirty="0" smtClean="0"/>
              <a:t>Fiber </a:t>
            </a:r>
          </a:p>
          <a:p>
            <a:pPr lvl="1"/>
            <a:r>
              <a:rPr lang="en-US" dirty="0" smtClean="0"/>
              <a:t>One MBB</a:t>
            </a:r>
          </a:p>
          <a:p>
            <a:pPr lvl="2"/>
            <a:r>
              <a:rPr lang="en-US" dirty="0" smtClean="0"/>
              <a:t>Fiber or copper</a:t>
            </a:r>
          </a:p>
          <a:p>
            <a:r>
              <a:rPr lang="en-US" dirty="0" smtClean="0"/>
              <a:t>Calibration</a:t>
            </a:r>
          </a:p>
          <a:p>
            <a:pPr lvl="1"/>
            <a:r>
              <a:rPr lang="en-US" dirty="0" smtClean="0"/>
              <a:t>Nevis timing to MBB</a:t>
            </a:r>
          </a:p>
          <a:p>
            <a:pPr lvl="2"/>
            <a:r>
              <a:rPr lang="en-US" dirty="0" smtClean="0"/>
              <a:t>Copper</a:t>
            </a:r>
          </a:p>
          <a:p>
            <a:pPr lvl="1"/>
            <a:r>
              <a:rPr lang="en-US" dirty="0" smtClean="0"/>
              <a:t>MBB </a:t>
            </a:r>
            <a:r>
              <a:rPr lang="en-US" sz="1300" dirty="0" smtClean="0"/>
              <a:t>(DAQ RACK) </a:t>
            </a:r>
            <a:r>
              <a:rPr lang="en-US" dirty="0" smtClean="0"/>
              <a:t>-&gt; PTC</a:t>
            </a:r>
          </a:p>
          <a:p>
            <a:pPr lvl="2"/>
            <a:r>
              <a:rPr lang="en-US" dirty="0" smtClean="0"/>
              <a:t>Encoded on SYNC/</a:t>
            </a:r>
            <a:r>
              <a:rPr lang="en-US" dirty="0" err="1" smtClean="0"/>
              <a:t>CNTRL</a:t>
            </a:r>
            <a:endParaRPr lang="en-US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95596"/>
            <a:ext cx="7391400" cy="56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SBND WIB  Address 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1524000"/>
            <a:ext cx="609600" cy="573156"/>
          </a:xfrm>
          <a:prstGeom prst="rect">
            <a:avLst/>
          </a:prstGeom>
          <a:solidFill>
            <a:srgbClr val="00B0F0">
              <a:alpha val="37000"/>
            </a:srgb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066800"/>
            <a:ext cx="1136850" cy="2616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100" dirty="0" smtClean="0"/>
              <a:t>192.168.120.001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81200" y="1219200"/>
            <a:ext cx="304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System Overview</a:t>
            </a:r>
          </a:p>
          <a:p>
            <a:r>
              <a:rPr lang="en-US" dirty="0" err="1" smtClean="0"/>
              <a:t>SBND</a:t>
            </a:r>
            <a:r>
              <a:rPr lang="en-US" dirty="0" smtClean="0"/>
              <a:t> Warm Interface Electronics</a:t>
            </a:r>
          </a:p>
          <a:p>
            <a:pPr lvl="1"/>
            <a:r>
              <a:rPr lang="en-US" dirty="0" smtClean="0"/>
              <a:t>Warm Interface Board (</a:t>
            </a:r>
            <a:r>
              <a:rPr lang="en-US" dirty="0" err="1" smtClean="0"/>
              <a:t>WIB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Power &amp; Timing Card (</a:t>
            </a:r>
            <a:r>
              <a:rPr lang="en-US" dirty="0" err="1" smtClean="0"/>
              <a:t>PTC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Power &amp; Timing Backplane (</a:t>
            </a:r>
            <a:r>
              <a:rPr lang="en-US" dirty="0" err="1" smtClean="0"/>
              <a:t>PTB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Magic Blue Box (</a:t>
            </a:r>
            <a:r>
              <a:rPr lang="en-US" dirty="0" err="1" smtClean="0"/>
              <a:t>MBB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Used for Timing and Control Fan-out</a:t>
            </a:r>
          </a:p>
          <a:p>
            <a:r>
              <a:rPr lang="en-US" dirty="0" smtClean="0"/>
              <a:t>Nevis Integration Test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9493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DEVICE 	IP 	  </a:t>
            </a:r>
            <a:r>
              <a:rPr lang="en-US" dirty="0" err="1" smtClean="0"/>
              <a:t>192.168.1XX.0YY</a:t>
            </a:r>
            <a:r>
              <a:rPr lang="en-US" dirty="0" smtClean="0"/>
              <a:t>       (192.168.121.1) = </a:t>
            </a:r>
            <a:r>
              <a:rPr lang="en-US" dirty="0" err="1" smtClean="0"/>
              <a:t>FEMB</a:t>
            </a:r>
            <a:endParaRPr lang="en-US" dirty="0" smtClean="0"/>
          </a:p>
          <a:p>
            <a:pPr lvl="1"/>
            <a:r>
              <a:rPr lang="en-US" dirty="0" smtClean="0"/>
              <a:t>XX = Crate ID</a:t>
            </a:r>
          </a:p>
          <a:p>
            <a:pPr lvl="1"/>
            <a:r>
              <a:rPr lang="en-US" dirty="0" smtClean="0"/>
              <a:t>YY = WIB Slot ID</a:t>
            </a:r>
          </a:p>
          <a:p>
            <a:r>
              <a:rPr lang="en-US" dirty="0" smtClean="0"/>
              <a:t>DEVICE MAC:	</a:t>
            </a:r>
            <a:r>
              <a:rPr lang="en-US" dirty="0" err="1" smtClean="0"/>
              <a:t>AABBCCDDXXYY</a:t>
            </a:r>
            <a:r>
              <a:rPr lang="en-US" dirty="0" smtClean="0"/>
              <a:t>		(</a:t>
            </a:r>
            <a:r>
              <a:rPr lang="en-US" dirty="0" err="1" smtClean="0"/>
              <a:t>AABBCCDDEE00</a:t>
            </a:r>
            <a:r>
              <a:rPr lang="en-US" dirty="0" smtClean="0"/>
              <a:t> ) = </a:t>
            </a:r>
            <a:r>
              <a:rPr lang="en-US" dirty="0" err="1" smtClean="0"/>
              <a:t>FEMB</a:t>
            </a:r>
            <a:r>
              <a:rPr lang="en-US" dirty="0" smtClean="0"/>
              <a:t>		</a:t>
            </a:r>
          </a:p>
          <a:p>
            <a:pPr lvl="1"/>
            <a:r>
              <a:rPr lang="en-US" dirty="0" smtClean="0"/>
              <a:t>XX = Crate ID</a:t>
            </a:r>
          </a:p>
          <a:p>
            <a:pPr lvl="1"/>
            <a:r>
              <a:rPr lang="en-US" dirty="0" smtClean="0"/>
              <a:t>YY = PTB Slot ID</a:t>
            </a:r>
          </a:p>
          <a:p>
            <a:r>
              <a:rPr lang="en-US" dirty="0" smtClean="0"/>
              <a:t>SYSTEM	 KEY = 0xDEADBEEF</a:t>
            </a:r>
          </a:p>
          <a:p>
            <a:r>
              <a:rPr lang="en-US" b="1" dirty="0" smtClean="0"/>
              <a:t>WIB ETHERNET PORTS </a:t>
            </a:r>
          </a:p>
          <a:p>
            <a:pPr lvl="1"/>
            <a:r>
              <a:rPr lang="en-US" dirty="0" smtClean="0"/>
              <a:t>32000  write port  		-- Used to write registers</a:t>
            </a:r>
          </a:p>
          <a:p>
            <a:pPr lvl="1"/>
            <a:r>
              <a:rPr lang="en-US" dirty="0" smtClean="0"/>
              <a:t>32001  read request port	-- Used to  read registers</a:t>
            </a:r>
          </a:p>
          <a:p>
            <a:pPr lvl="1"/>
            <a:r>
              <a:rPr lang="en-US" dirty="0" smtClean="0"/>
              <a:t>32002  response  port    	-- Used in respond to a read request</a:t>
            </a:r>
          </a:p>
          <a:p>
            <a:pPr lvl="1"/>
            <a:r>
              <a:rPr lang="en-US" dirty="0" smtClean="0"/>
              <a:t>32003 high speed data port	-- Used to receive alert &amp; high speed data </a:t>
            </a:r>
          </a:p>
          <a:p>
            <a:r>
              <a:rPr lang="en-US" b="1" dirty="0" smtClean="0"/>
              <a:t>FEMB COMUNNICATION  Z = FEMB 1-4</a:t>
            </a:r>
          </a:p>
          <a:p>
            <a:pPr lvl="1"/>
            <a:r>
              <a:rPr lang="en-US" dirty="0" smtClean="0"/>
              <a:t>32Z00  write port  		-- Used to write registers</a:t>
            </a:r>
          </a:p>
          <a:p>
            <a:pPr lvl="1"/>
            <a:r>
              <a:rPr lang="en-US" dirty="0" smtClean="0"/>
              <a:t>32Z01  read request port	-- Used to  read registers</a:t>
            </a:r>
          </a:p>
          <a:p>
            <a:pPr lvl="1"/>
            <a:r>
              <a:rPr lang="en-US" dirty="0" smtClean="0"/>
              <a:t>32Z02  response  port    	-- Used in respond to a read request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ETHERNET PACKET FORMATION </a:t>
            </a:r>
            <a:br>
              <a:rPr lang="en-US" dirty="0" smtClean="0"/>
            </a:br>
            <a:r>
              <a:rPr lang="en-US" dirty="0" smtClean="0"/>
              <a:t>(UDP)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8" name="Picture 7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D:\Users\jfried\Desktop\CE REVIEW STUFF\20161001_2012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2401723" cy="2187153"/>
          </a:xfrm>
          <a:prstGeom prst="rect">
            <a:avLst/>
          </a:prstGeom>
          <a:noFill/>
        </p:spPr>
      </p:pic>
      <p:pic>
        <p:nvPicPr>
          <p:cNvPr id="1027" name="Picture 3" descr="D:\Users\jfried\Desktop\CE REVIEW STUFF\20161001_2013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43600" y="4800600"/>
            <a:ext cx="2514600" cy="1372761"/>
          </a:xfrm>
          <a:prstGeom prst="rect">
            <a:avLst/>
          </a:prstGeom>
          <a:noFill/>
        </p:spPr>
      </p:pic>
      <p:pic>
        <p:nvPicPr>
          <p:cNvPr id="1028" name="Picture 4" descr="D:\Users\jfried\Desktop\CE REVIEW STUFF\20161001_2013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495800"/>
            <a:ext cx="2057400" cy="1488756"/>
          </a:xfrm>
          <a:prstGeom prst="rect">
            <a:avLst/>
          </a:prstGeom>
          <a:noFill/>
        </p:spPr>
      </p:pic>
      <p:pic>
        <p:nvPicPr>
          <p:cNvPr id="1029" name="Picture 5" descr="D:\Users\jfried\Desktop\CE REVIEW STUFF\20161001_2215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210950">
            <a:off x="6869879" y="1493709"/>
            <a:ext cx="1604226" cy="1915708"/>
          </a:xfrm>
          <a:prstGeom prst="rect">
            <a:avLst/>
          </a:prstGeom>
          <a:noFill/>
        </p:spPr>
      </p:pic>
      <p:pic>
        <p:nvPicPr>
          <p:cNvPr id="2051" name="Picture 3" descr="D:\Users\jfried\Desktop\CE REVIEW STUFF\20161003_1357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200400" y="1676400"/>
            <a:ext cx="2438400" cy="233340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400800" y="289560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WIB</a:t>
            </a:r>
            <a:endParaRPr lang="en-US" sz="1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61722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PTB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20563" y="5867400"/>
            <a:ext cx="11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SBND</a:t>
            </a:r>
            <a:r>
              <a:rPr lang="en-US" sz="1800" dirty="0" smtClean="0"/>
              <a:t> </a:t>
            </a:r>
            <a:r>
              <a:rPr lang="en-US" sz="1800" dirty="0" err="1" smtClean="0"/>
              <a:t>PTC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3733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WEC</a:t>
            </a:r>
            <a:endParaRPr lang="en-US" sz="1800" dirty="0"/>
          </a:p>
        </p:txBody>
      </p:sp>
      <p:pic>
        <p:nvPicPr>
          <p:cNvPr id="18" name="Picture 3" descr="D:\Users\jfried\Desktop\CE REVIEW STUFF\MBB_pc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803167" y="2798033"/>
            <a:ext cx="762000" cy="263353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477000" y="44958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MBB</a:t>
            </a:r>
            <a:endParaRPr lang="en-US" sz="1800" dirty="0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066800" y="0"/>
            <a:ext cx="6400800" cy="1168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Warm Electronic Components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" y="5562600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FLANGE</a:t>
            </a:r>
          </a:p>
          <a:p>
            <a:r>
              <a:rPr lang="en-US" dirty="0" smtClean="0"/>
              <a:t>(prototype)</a:t>
            </a:r>
          </a:p>
        </p:txBody>
      </p:sp>
      <p:pic>
        <p:nvPicPr>
          <p:cNvPr id="25" name="Picture 2" descr="C:\temp\Feedthrough\DSC_01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28345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bnd_logo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BNL-Nevis Integration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3048000"/>
          </a:xfrm>
        </p:spPr>
        <p:txBody>
          <a:bodyPr/>
          <a:lstStyle/>
          <a:p>
            <a:r>
              <a:rPr lang="en-US" dirty="0" smtClean="0"/>
              <a:t>BNL &amp; Nevis had an integration test at Nevis Labs on September 22</a:t>
            </a:r>
          </a:p>
          <a:p>
            <a:pPr lvl="1"/>
            <a:r>
              <a:rPr lang="en-US" dirty="0" smtClean="0"/>
              <a:t>Goal</a:t>
            </a:r>
          </a:p>
          <a:p>
            <a:pPr lvl="2"/>
            <a:r>
              <a:rPr lang="en-US" dirty="0" smtClean="0"/>
              <a:t>Test optical link between </a:t>
            </a:r>
            <a:r>
              <a:rPr lang="en-US" dirty="0" err="1" smtClean="0"/>
              <a:t>BNL's</a:t>
            </a:r>
            <a:r>
              <a:rPr lang="en-US" dirty="0" smtClean="0"/>
              <a:t> Warm Interface Board (</a:t>
            </a:r>
            <a:r>
              <a:rPr lang="en-US" dirty="0" err="1" smtClean="0"/>
              <a:t>WIB</a:t>
            </a:r>
            <a:r>
              <a:rPr lang="en-US" dirty="0" smtClean="0"/>
              <a:t>) and Nevis's Front End Module (FEM).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72895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BNL-Nevis Integration Test</a:t>
            </a:r>
            <a:br>
              <a:rPr lang="en-US" dirty="0" smtClean="0"/>
            </a:br>
            <a:r>
              <a:rPr lang="en-US" dirty="0" smtClean="0"/>
              <a:t>BNL Hardware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259080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SFP</a:t>
            </a:r>
            <a:r>
              <a:rPr lang="en-US" dirty="0" smtClean="0">
                <a:solidFill>
                  <a:srgbClr val="FF0000"/>
                </a:solidFill>
              </a:rPr>
              <a:t> SOCKET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72200" y="28956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1400" y="2590800"/>
            <a:ext cx="131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12V</a:t>
            </a:r>
            <a:r>
              <a:rPr lang="en-US" dirty="0" smtClean="0">
                <a:solidFill>
                  <a:srgbClr val="FF0000"/>
                </a:solidFill>
              </a:rPr>
              <a:t> POWER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48200" y="297180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267200" y="4648200"/>
            <a:ext cx="428344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7200" y="5486400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SBND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WIB</a:t>
            </a:r>
            <a:r>
              <a:rPr lang="en-US" dirty="0" smtClean="0">
                <a:solidFill>
                  <a:srgbClr val="FF0000"/>
                </a:solidFill>
              </a:rPr>
              <a:t> TEST ADAPTER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81200" y="2895600"/>
            <a:ext cx="1447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2000" y="2590800"/>
            <a:ext cx="148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FEMB</a:t>
            </a:r>
            <a:r>
              <a:rPr lang="en-US" dirty="0" smtClean="0">
                <a:solidFill>
                  <a:srgbClr val="FF0000"/>
                </a:solidFill>
              </a:rPr>
              <a:t> POWER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86400" y="2362200"/>
            <a:ext cx="1524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257800" y="1752600"/>
            <a:ext cx="148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DC to DC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FEMB</a:t>
            </a:r>
            <a:r>
              <a:rPr lang="en-US" dirty="0" smtClean="0">
                <a:solidFill>
                  <a:srgbClr val="FF0000"/>
                </a:solidFill>
              </a:rPr>
              <a:t> POWER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53200" y="4648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P-POD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6248400" y="4267200"/>
            <a:ext cx="609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V="1">
            <a:off x="1371600" y="4038600"/>
            <a:ext cx="1524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5800" y="5562600"/>
            <a:ext cx="1310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FEMB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CABLE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7467600" y="3124200"/>
            <a:ext cx="685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892375" y="2514600"/>
            <a:ext cx="125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FIBER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BREAKOUT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95400" y="1219200"/>
            <a:ext cx="201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SILABS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SI5338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EVAL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209800" y="1600200"/>
            <a:ext cx="304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5760" y="3627120"/>
            <a:ext cx="3048000" cy="48768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Front End Module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5C12-BEF7-40EF-B971-D4074E83D491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8" name="Picture 7" descr="FEMSB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" y="4046220"/>
            <a:ext cx="3048000" cy="22860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14" name="Title 12"/>
          <p:cNvSpPr txBox="1">
            <a:spLocks/>
          </p:cNvSpPr>
          <p:nvPr/>
        </p:nvSpPr>
        <p:spPr>
          <a:xfrm>
            <a:off x="4937760" y="3480692"/>
            <a:ext cx="2743200" cy="481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Crate Controller.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CCSB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0560" y="3855720"/>
            <a:ext cx="3251200" cy="2438400"/>
          </a:xfrm>
          <a:prstGeom prst="rect">
            <a:avLst/>
          </a:prstGeom>
        </p:spPr>
      </p:pic>
      <p:pic>
        <p:nvPicPr>
          <p:cNvPr id="18" name="Picture 17" descr="XMITSB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956560" y="1447800"/>
            <a:ext cx="3352800" cy="2114550"/>
          </a:xfrm>
          <a:prstGeom prst="rect">
            <a:avLst/>
          </a:prstGeom>
        </p:spPr>
      </p:pic>
      <p:sp>
        <p:nvSpPr>
          <p:cNvPr id="19" name="Title 12"/>
          <p:cNvSpPr txBox="1">
            <a:spLocks/>
          </p:cNvSpPr>
          <p:nvPr/>
        </p:nvSpPr>
        <p:spPr>
          <a:xfrm>
            <a:off x="3048000" y="960120"/>
            <a:ext cx="3139440" cy="563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XMIT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transmitter module.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5715000"/>
            <a:ext cx="295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Format 6U 160mm deep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960" y="3036570"/>
            <a:ext cx="295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Format 6U 160mm deep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BNL-Nevis Integration Test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Nevis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bnd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2000" y="5410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Optical Receiver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4560" y="5151120"/>
            <a:ext cx="128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Deserialiser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423160" y="5074920"/>
            <a:ext cx="152400" cy="1524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752600" y="5791200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5481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43A1F5A-663C-4F94-A007-0142CED58241}" type="slidenum">
              <a:rPr lang="en-US"/>
              <a:pPr/>
              <a:t>25</a:t>
            </a:fld>
            <a:endParaRPr lang="en-US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251041" y="4085710"/>
            <a:ext cx="2322720" cy="1493436"/>
          </a:xfrm>
          <a:prstGeom prst="rect">
            <a:avLst/>
          </a:prstGeom>
          <a:solidFill>
            <a:srgbClr val="FFFFFF"/>
          </a:solidFill>
          <a:ln w="38160" cap="flat">
            <a:solidFill>
              <a:srgbClr val="3465A4"/>
            </a:solidFill>
            <a:round/>
            <a:headEnd/>
            <a:tailEnd/>
          </a:ln>
          <a:effectLst/>
        </p:spPr>
        <p:txBody>
          <a:bodyPr wrap="none" lIns="98946" tIns="70470" rIns="98946" bIns="58127"/>
          <a:lstStyle/>
          <a:p>
            <a:pPr algn="ctr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Crate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555898"/>
          </a:xfrm>
          <a:ln/>
        </p:spPr>
        <p:txBody>
          <a:bodyPr tIns="21945">
            <a:normAutofit fontScale="90000"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Setup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98081" y="5620911"/>
            <a:ext cx="1493280" cy="1078673"/>
          </a:xfrm>
          <a:prstGeom prst="rect">
            <a:avLst/>
          </a:prstGeom>
          <a:solidFill>
            <a:srgbClr val="FFFFFF"/>
          </a:solidFill>
          <a:ln w="38160" cap="flat">
            <a:solidFill>
              <a:srgbClr val="3465A4"/>
            </a:solidFill>
            <a:round/>
            <a:headEnd/>
            <a:tailEnd/>
          </a:ln>
          <a:effectLst/>
        </p:spPr>
        <p:txBody>
          <a:bodyPr wrap="none" lIns="98946" tIns="70470" rIns="98946" bIns="58127" anchor="b"/>
          <a:lstStyle/>
          <a:p>
            <a:pPr algn="ctr">
              <a:tabLst>
                <a:tab pos="414726" algn="l"/>
                <a:tab pos="829452" algn="l"/>
                <a:tab pos="1244178" algn="l"/>
              </a:tabLst>
            </a:pP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DAQ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PC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 rot="16200000">
            <a:off x="5924822" y="4773399"/>
            <a:ext cx="1118997" cy="331200"/>
          </a:xfrm>
          <a:prstGeom prst="rect">
            <a:avLst/>
          </a:prstGeom>
          <a:solidFill>
            <a:srgbClr val="00008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Controller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 rot="16200000">
            <a:off x="6610262" y="4773399"/>
            <a:ext cx="1118997" cy="331200"/>
          </a:xfrm>
          <a:prstGeom prst="rect">
            <a:avLst/>
          </a:prstGeom>
          <a:solidFill>
            <a:srgbClr val="00008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Trigger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 rot="16200000">
            <a:off x="7295702" y="4773399"/>
            <a:ext cx="1118997" cy="331200"/>
          </a:xfrm>
          <a:prstGeom prst="rect">
            <a:avLst/>
          </a:prstGeom>
          <a:solidFill>
            <a:srgbClr val="00008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FEM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 rot="16200000">
            <a:off x="4123382" y="4028841"/>
            <a:ext cx="1118998" cy="331200"/>
          </a:xfrm>
          <a:prstGeom prst="rect">
            <a:avLst/>
          </a:prstGeom>
          <a:solidFill>
            <a:schemeClr val="accent3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Clock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04480" y="2788133"/>
            <a:ext cx="1160640" cy="498292"/>
          </a:xfrm>
          <a:prstGeom prst="rect">
            <a:avLst/>
          </a:prstGeom>
          <a:solidFill>
            <a:srgbClr val="99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FEMB</a:t>
            </a:r>
            <a:endParaRPr lang="en-US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ctr">
              <a:tabLst>
                <a:tab pos="414726" algn="l"/>
                <a:tab pos="829452" algn="l"/>
              </a:tabLst>
            </a:pP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ASIC’s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530721" y="2788133"/>
            <a:ext cx="1160640" cy="498292"/>
          </a:xfrm>
          <a:prstGeom prst="rect">
            <a:avLst/>
          </a:prstGeom>
          <a:solidFill>
            <a:srgbClr val="99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  <a:tab pos="829452" algn="l"/>
              </a:tabLst>
            </a:pP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WIB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85800" y="3675266"/>
            <a:ext cx="3747960" cy="11253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Magic Blue Box 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MBB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) not 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available.</a:t>
            </a:r>
          </a:p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Used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SiLabs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SI5338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eval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board to emulate 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MBB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+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PTC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  Fed (16 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MHz) directly 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to </a:t>
            </a:r>
            <a:r>
              <a:rPr lang="en-US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WIB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83360" cy="2613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5761" y="0"/>
            <a:ext cx="3918240" cy="293934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645440" y="5702999"/>
            <a:ext cx="663840" cy="468050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</p:spPr>
        <p:txBody>
          <a:bodyPr wrap="none" lIns="81639" tIns="53162" rIns="81639" bIns="40820" anchor="ctr"/>
          <a:lstStyle/>
          <a:p>
            <a:pPr algn="ctr">
              <a:tabLst>
                <a:tab pos="414726" algn="l"/>
              </a:tabLst>
            </a:pP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PCIe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ctr">
              <a:tabLst>
                <a:tab pos="414726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card</a:t>
            </a:r>
          </a:p>
        </p:txBody>
      </p:sp>
      <p:cxnSp>
        <p:nvCxnSpPr>
          <p:cNvPr id="5134" name="AutoShape 14"/>
          <p:cNvCxnSpPr>
            <a:cxnSpLocks noChangeShapeType="1"/>
            <a:stCxn id="5124" idx="1"/>
            <a:endCxn id="5125" idx="1"/>
          </p:cNvCxnSpPr>
          <p:nvPr/>
        </p:nvCxnSpPr>
        <p:spPr bwMode="auto">
          <a:xfrm rot="16200000" flipH="1">
            <a:off x="6826320" y="5155058"/>
            <a:ext cx="1440" cy="685440"/>
          </a:xfrm>
          <a:prstGeom prst="bentConnector3">
            <a:avLst>
              <a:gd name="adj1" fmla="val 12500000"/>
            </a:avLst>
          </a:pr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</p:spPr>
      </p:cxnSp>
      <p:cxnSp>
        <p:nvCxnSpPr>
          <p:cNvPr id="5135" name="AutoShape 15"/>
          <p:cNvCxnSpPr>
            <a:cxnSpLocks noChangeShapeType="1"/>
            <a:stCxn id="5124" idx="0"/>
            <a:endCxn id="5133" idx="3"/>
          </p:cNvCxnSpPr>
          <p:nvPr/>
        </p:nvCxnSpPr>
        <p:spPr bwMode="auto">
          <a:xfrm flipH="1">
            <a:off x="5307841" y="4936839"/>
            <a:ext cx="1012320" cy="1000906"/>
          </a:xfrm>
          <a:prstGeom prst="bentConnector3">
            <a:avLst>
              <a:gd name="adj1" fmla="val 50000"/>
            </a:avLst>
          </a:prstGeom>
          <a:noFill/>
          <a:ln w="38160" cap="flat">
            <a:solidFill>
              <a:srgbClr val="FF000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5136" name="AutoShape 16"/>
          <p:cNvCxnSpPr>
            <a:cxnSpLocks noChangeShapeType="1"/>
            <a:stCxn id="5129" idx="3"/>
            <a:endCxn id="5126" idx="1"/>
          </p:cNvCxnSpPr>
          <p:nvPr/>
        </p:nvCxnSpPr>
        <p:spPr bwMode="auto">
          <a:xfrm>
            <a:off x="2692800" y="3037279"/>
            <a:ext cx="5163840" cy="2459778"/>
          </a:xfrm>
          <a:prstGeom prst="bentConnector4">
            <a:avLst>
              <a:gd name="adj1" fmla="val 118773"/>
              <a:gd name="adj2" fmla="val 114417"/>
            </a:avLst>
          </a:prstGeom>
          <a:noFill/>
          <a:ln w="38160" cap="flat">
            <a:solidFill>
              <a:srgbClr val="FF000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5137" name="AutoShape 17"/>
          <p:cNvCxnSpPr>
            <a:cxnSpLocks noChangeShapeType="1"/>
            <a:stCxn id="5128" idx="3"/>
            <a:endCxn id="5129" idx="1"/>
          </p:cNvCxnSpPr>
          <p:nvPr/>
        </p:nvCxnSpPr>
        <p:spPr bwMode="auto">
          <a:xfrm>
            <a:off x="1365121" y="3037280"/>
            <a:ext cx="165600" cy="1440"/>
          </a:xfrm>
          <a:prstGeom prst="bentConnector2">
            <a:avLst/>
          </a:pr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</p:spPr>
      </p:cxnSp>
      <p:cxnSp>
        <p:nvCxnSpPr>
          <p:cNvPr id="5138" name="AutoShape 18"/>
          <p:cNvCxnSpPr>
            <a:cxnSpLocks noChangeShapeType="1"/>
            <a:stCxn id="5127" idx="3"/>
            <a:endCxn id="5129" idx="2"/>
          </p:cNvCxnSpPr>
          <p:nvPr/>
        </p:nvCxnSpPr>
        <p:spPr bwMode="auto">
          <a:xfrm rot="16200000" flipV="1">
            <a:off x="3221982" y="2174044"/>
            <a:ext cx="351397" cy="2573280"/>
          </a:xfrm>
          <a:prstGeom prst="bentConnector3">
            <a:avLst>
              <a:gd name="adj1" fmla="val 50000"/>
            </a:avLst>
          </a:pr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</p:spPr>
      </p:cxnSp>
      <p:cxnSp>
        <p:nvCxnSpPr>
          <p:cNvPr id="5139" name="AutoShape 19"/>
          <p:cNvCxnSpPr>
            <a:cxnSpLocks noChangeShapeType="1"/>
            <a:stCxn id="5127" idx="2"/>
            <a:endCxn id="5121" idx="0"/>
          </p:cNvCxnSpPr>
          <p:nvPr/>
        </p:nvCxnSpPr>
        <p:spPr bwMode="auto">
          <a:xfrm flipV="1">
            <a:off x="4848480" y="4085710"/>
            <a:ext cx="2563200" cy="109451"/>
          </a:xfrm>
          <a:prstGeom prst="bentConnector4">
            <a:avLst>
              <a:gd name="adj1" fmla="val 27005"/>
              <a:gd name="adj2" fmla="val 268083"/>
            </a:avLst>
          </a:pr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</p:spPr>
      </p:cxn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2737440" y="4978603"/>
            <a:ext cx="3068640" cy="54581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 algn="r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Slow readout through controller (no </a:t>
            </a: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XMIT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used)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971680" y="5864296"/>
            <a:ext cx="3068640" cy="5458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Trigger sent only to controller:</a:t>
            </a:r>
          </a:p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Asynchronous readout of </a:t>
            </a: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WIB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0600" y="3352800"/>
            <a:ext cx="1078560" cy="3139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>
              <a:tabLst>
                <a:tab pos="414726" algn="l"/>
                <a:tab pos="829452" algn="l"/>
              </a:tabLst>
            </a:pPr>
            <a:r>
              <a:rPr lang="en-US" b="1" dirty="0">
                <a:solidFill>
                  <a:srgbClr val="990000"/>
                </a:solidFill>
                <a:ea typeface="Droid Sans Fallback" charset="0"/>
                <a:cs typeface="Droid Sans Fallback" charset="0"/>
              </a:rPr>
              <a:t>BNL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6645600" y="3429000"/>
            <a:ext cx="1078560" cy="3139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>
              <a:tabLst>
                <a:tab pos="414726" algn="l"/>
                <a:tab pos="829452" algn="l"/>
              </a:tabLst>
            </a:pPr>
            <a:r>
              <a:rPr lang="en-US" b="1" dirty="0">
                <a:solidFill>
                  <a:srgbClr val="000080"/>
                </a:solidFill>
                <a:ea typeface="Droid Sans Fallback" charset="0"/>
                <a:cs typeface="Droid Sans Fallback" charset="0"/>
              </a:rPr>
              <a:t>Nevis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4043521" y="2802535"/>
            <a:ext cx="995040" cy="2635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0420" rIns="81639" bIns="40820"/>
          <a:lstStyle/>
          <a:p>
            <a:pPr>
              <a:tabLst>
                <a:tab pos="414726" algn="l"/>
                <a:tab pos="829452" algn="l"/>
              </a:tabLst>
            </a:pPr>
            <a:r>
              <a:rPr lang="en-US" sz="1300" dirty="0">
                <a:solidFill>
                  <a:srgbClr val="FF0000"/>
                </a:solidFill>
                <a:ea typeface="Droid Sans Fallback" charset="0"/>
                <a:cs typeface="Droid Sans Fallback" charset="0"/>
              </a:rPr>
              <a:t>Optical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4043521" y="3194256"/>
            <a:ext cx="995040" cy="2635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0420" rIns="81639" bIns="40820"/>
          <a:lstStyle/>
          <a:p>
            <a:pPr>
              <a:tabLst>
                <a:tab pos="414726" algn="l"/>
                <a:tab pos="829452" algn="l"/>
              </a:tabLst>
            </a:pPr>
            <a:r>
              <a:rPr lang="en-US" sz="13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Copper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>
          <a:xfrm>
            <a:off x="1524000" y="6492875"/>
            <a:ext cx="2895600" cy="365125"/>
          </a:xfrm>
        </p:spPr>
        <p:txBody>
          <a:bodyPr/>
          <a:lstStyle/>
          <a:p>
            <a:r>
              <a:rPr lang="en-US" dirty="0" smtClean="0"/>
              <a:t>Cold Electronics Review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74E338-A8A8-49FB-BC23-DFAA8536BBED}" type="slidenum">
              <a:rPr lang="en-US"/>
              <a:pPr/>
              <a:t>26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90600"/>
            <a:ext cx="8058240" cy="530839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90080" y="296671"/>
            <a:ext cx="5806080" cy="5458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3162" rIns="81639" bIns="40820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Calibration pulse generated in </a:t>
            </a: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BNL's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ASIC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chip 1 </a:t>
            </a:r>
            <a:endParaRPr lang="en-US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</a:tabLst>
            </a:pP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</a:t>
            </a: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16 channels) read out by </a:t>
            </a:r>
            <a:r>
              <a:rPr lang="en-US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Nevis FEM</a:t>
            </a: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E4C29E6-1482-41C2-8AA5-25675F10DE79}" type="slidenum">
              <a:rPr lang="en-US"/>
              <a:pPr/>
              <a:t>27</a:t>
            </a:fld>
            <a:endParaRPr lang="en-US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555898"/>
          </a:xfrm>
          <a:ln/>
        </p:spPr>
        <p:txBody>
          <a:bodyPr tIns="21945">
            <a:normAutofit fontScale="90000"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Success!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480" y="995146"/>
            <a:ext cx="7077600" cy="530839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bnd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development of </a:t>
            </a:r>
            <a:r>
              <a:rPr lang="en-US" dirty="0" err="1" smtClean="0"/>
              <a:t>SBND</a:t>
            </a:r>
            <a:r>
              <a:rPr lang="en-US" dirty="0" smtClean="0"/>
              <a:t> warm electronics is making good progress</a:t>
            </a:r>
          </a:p>
          <a:p>
            <a:pPr lvl="1"/>
            <a:r>
              <a:rPr lang="en-US" dirty="0" err="1" smtClean="0"/>
              <a:t>WIB</a:t>
            </a:r>
            <a:r>
              <a:rPr lang="en-US" dirty="0" smtClean="0"/>
              <a:t> </a:t>
            </a:r>
            <a:r>
              <a:rPr lang="en-US" dirty="0" smtClean="0"/>
              <a:t>Prototype </a:t>
            </a:r>
            <a:r>
              <a:rPr lang="en-US" dirty="0" smtClean="0"/>
              <a:t>testing is underway</a:t>
            </a:r>
          </a:p>
          <a:p>
            <a:pPr lvl="1"/>
            <a:r>
              <a:rPr lang="en-US" dirty="0" err="1" smtClean="0"/>
              <a:t>MBB</a:t>
            </a:r>
            <a:r>
              <a:rPr lang="en-US" dirty="0" smtClean="0"/>
              <a:t> </a:t>
            </a:r>
            <a:r>
              <a:rPr lang="en-US" dirty="0" smtClean="0"/>
              <a:t>is </a:t>
            </a:r>
            <a:r>
              <a:rPr lang="en-US" dirty="0" smtClean="0"/>
              <a:t>out for  fabrication</a:t>
            </a:r>
          </a:p>
          <a:p>
            <a:pPr lvl="1"/>
            <a:r>
              <a:rPr lang="en-US" dirty="0" err="1" smtClean="0"/>
              <a:t>SBND</a:t>
            </a:r>
            <a:r>
              <a:rPr lang="en-US" dirty="0" smtClean="0"/>
              <a:t>  &amp; </a:t>
            </a:r>
            <a:r>
              <a:rPr lang="en-US" dirty="0" err="1" smtClean="0"/>
              <a:t>ProtoDUNE</a:t>
            </a:r>
            <a:r>
              <a:rPr lang="en-US" dirty="0" smtClean="0"/>
              <a:t> </a:t>
            </a:r>
            <a:r>
              <a:rPr lang="en-US" dirty="0" smtClean="0"/>
              <a:t>Flange  </a:t>
            </a:r>
            <a:r>
              <a:rPr lang="en-US" dirty="0" smtClean="0"/>
              <a:t>is out for fabrication</a:t>
            </a:r>
          </a:p>
          <a:p>
            <a:r>
              <a:rPr lang="en-US" dirty="0" smtClean="0"/>
              <a:t>BNL&lt;-&gt;Nevis Integration test</a:t>
            </a:r>
          </a:p>
          <a:p>
            <a:pPr lvl="1"/>
            <a:r>
              <a:rPr lang="en-US" dirty="0" smtClean="0"/>
              <a:t>September integration test completed successfully but without </a:t>
            </a:r>
            <a:r>
              <a:rPr lang="en-US" dirty="0" err="1" smtClean="0"/>
              <a:t>MBB</a:t>
            </a:r>
            <a:r>
              <a:rPr lang="en-US" dirty="0" smtClean="0"/>
              <a:t> &amp; </a:t>
            </a:r>
            <a:r>
              <a:rPr lang="en-US" dirty="0" err="1" smtClean="0"/>
              <a:t>PTC</a:t>
            </a:r>
            <a:endParaRPr lang="en-US" dirty="0" smtClean="0"/>
          </a:p>
          <a:p>
            <a:pPr lvl="1"/>
            <a:r>
              <a:rPr lang="en-US" dirty="0" smtClean="0"/>
              <a:t>November integration test planed to include </a:t>
            </a:r>
            <a:r>
              <a:rPr lang="en-US" dirty="0" err="1" smtClean="0"/>
              <a:t>MBB</a:t>
            </a:r>
            <a:r>
              <a:rPr lang="en-US" dirty="0" smtClean="0"/>
              <a:t> &amp; </a:t>
            </a:r>
            <a:r>
              <a:rPr lang="en-US" dirty="0" err="1" smtClean="0"/>
              <a:t>PTC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1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BND_Electronics.20150929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5299364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2362200"/>
            <a:ext cx="3810000" cy="1752600"/>
          </a:xfrm>
        </p:spPr>
        <p:txBody>
          <a:bodyPr>
            <a:no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</a:rPr>
              <a:t>Front End Electronics System</a:t>
            </a:r>
          </a:p>
          <a:p>
            <a:pPr lvl="1"/>
            <a:r>
              <a:rPr lang="en-US" sz="1400" b="1" i="1" dirty="0" smtClean="0"/>
              <a:t>704 FE ASICs/704 ADC ASICs/88 Cold FPGAs</a:t>
            </a:r>
          </a:p>
          <a:p>
            <a:pPr lvl="1"/>
            <a:r>
              <a:rPr lang="en-US" sz="1400" b="1" i="1" dirty="0" smtClean="0"/>
              <a:t>88 Front End Mother Board assemblies</a:t>
            </a:r>
          </a:p>
          <a:p>
            <a:pPr lvl="1"/>
            <a:r>
              <a:rPr lang="en-US" sz="1400" b="1" i="1" dirty="0" smtClean="0"/>
              <a:t>4 sets of cold cable bundles, 4 sets of signal feed-</a:t>
            </a:r>
            <a:r>
              <a:rPr lang="en-US" sz="1400" b="1" i="1" dirty="0" err="1" smtClean="0"/>
              <a:t>throughs</a:t>
            </a:r>
            <a:endParaRPr lang="en-US" sz="1400" b="1" i="1" dirty="0" smtClean="0"/>
          </a:p>
          <a:p>
            <a:pPr lvl="1"/>
            <a:r>
              <a:rPr lang="en-US" sz="1400" b="1" i="1" dirty="0" smtClean="0"/>
              <a:t>~22 warm interface boards</a:t>
            </a:r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7800" y="0"/>
            <a:ext cx="3429000" cy="6858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SBND TPC Electronics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2200" y="5334000"/>
            <a:ext cx="185572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Cold Electronics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3276600"/>
            <a:ext cx="293493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Warm Interface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1295400"/>
            <a:ext cx="272179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TPC Readout Electronics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2200" y="3810000"/>
            <a:ext cx="227218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Signal Feed-through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4419600"/>
            <a:ext cx="132473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Cold Cable</a:t>
            </a: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5105400" y="1447800"/>
            <a:ext cx="1066800" cy="32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953000" y="3429000"/>
            <a:ext cx="1219200" cy="32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1"/>
          </p:cNvCxnSpPr>
          <p:nvPr/>
        </p:nvCxnSpPr>
        <p:spPr>
          <a:xfrm flipH="1" flipV="1">
            <a:off x="4724400" y="3962400"/>
            <a:ext cx="1447800" cy="32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</p:cNvCxnSpPr>
          <p:nvPr/>
        </p:nvCxnSpPr>
        <p:spPr>
          <a:xfrm flipH="1" flipV="1">
            <a:off x="4572000" y="4572000"/>
            <a:ext cx="1600200" cy="32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1"/>
          </p:cNvCxnSpPr>
          <p:nvPr/>
        </p:nvCxnSpPr>
        <p:spPr>
          <a:xfrm flipH="1" flipV="1">
            <a:off x="4267200" y="5486400"/>
            <a:ext cx="1905000" cy="322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81600" y="2514600"/>
            <a:ext cx="3733800" cy="0"/>
          </a:xfrm>
          <a:prstGeom prst="line">
            <a:avLst/>
          </a:prstGeom>
          <a:ln w="3175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62600" y="19812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62600" y="25146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3600" y="2057400"/>
            <a:ext cx="24063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b="1" i="1" dirty="0" smtClean="0"/>
              <a:t>Back End Electronics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3600" y="2590800"/>
            <a:ext cx="24594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Front End Electronics</a:t>
            </a:r>
          </a:p>
        </p:txBody>
      </p:sp>
      <p:sp>
        <p:nvSpPr>
          <p:cNvPr id="2" name="Oval 1"/>
          <p:cNvSpPr/>
          <p:nvPr/>
        </p:nvSpPr>
        <p:spPr>
          <a:xfrm>
            <a:off x="5791200" y="2514600"/>
            <a:ext cx="2819400" cy="6096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Cold Electronics Review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5095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Jack\Desktop\New folder (20)\dune2_faraday_cage_to_p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049" y="866326"/>
            <a:ext cx="1977097" cy="232499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2" r="-2782" b="25677"/>
          <a:stretch/>
        </p:blipFill>
        <p:spPr bwMode="auto">
          <a:xfrm>
            <a:off x="165013" y="1334369"/>
            <a:ext cx="3197311" cy="49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777" y="3117308"/>
            <a:ext cx="1144718" cy="19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mage00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46" b="17217"/>
          <a:stretch/>
        </p:blipFill>
        <p:spPr bwMode="auto">
          <a:xfrm>
            <a:off x="6096000" y="3458668"/>
            <a:ext cx="2778677" cy="287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5850" y="300645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 electronics module and its attachment to the APA frame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57450" y="4048744"/>
            <a:ext cx="1262063" cy="110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yubo.BNL\Documents\LAr1ND\TPC\Electronics\ Export\DSC02366 - Copy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949" y="5150715"/>
            <a:ext cx="2066160" cy="11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3028950" y="1943100"/>
            <a:ext cx="2118545" cy="171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471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APA with Integrated Warm Electronics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Cold Electronics Review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10/13/2016</a:t>
            </a:r>
            <a:endParaRPr lang="en-US" dirty="0"/>
          </a:p>
        </p:txBody>
      </p:sp>
      <p:pic>
        <p:nvPicPr>
          <p:cNvPr id="16" name="Picture 15" descr="sbnd_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2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</a:t>
            </a:r>
            <a:r>
              <a:rPr lang="en-US" dirty="0" err="1" smtClean="0"/>
              <a:t>WIB</a:t>
            </a:r>
            <a:r>
              <a:rPr lang="en-US" dirty="0" smtClean="0"/>
              <a:t> MODIFICATIONS/FIXES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 smtClean="0"/>
              <a:t>Replace poly fuse  “</a:t>
            </a:r>
            <a:r>
              <a:rPr lang="en-US" dirty="0" err="1" smtClean="0"/>
              <a:t>F1</a:t>
            </a:r>
            <a:r>
              <a:rPr lang="en-US" dirty="0" smtClean="0"/>
              <a:t>” with </a:t>
            </a:r>
            <a:r>
              <a:rPr lang="en-US" dirty="0" err="1" smtClean="0"/>
              <a:t>5A</a:t>
            </a:r>
            <a:r>
              <a:rPr lang="en-US" dirty="0" smtClean="0"/>
              <a:t>  fuse holder  “0031.7701.11”</a:t>
            </a:r>
          </a:p>
          <a:p>
            <a:pPr lvl="0"/>
            <a:r>
              <a:rPr lang="en-US" dirty="0" smtClean="0"/>
              <a:t>Replace </a:t>
            </a:r>
            <a:r>
              <a:rPr lang="en-US" dirty="0" err="1" smtClean="0"/>
              <a:t>5V</a:t>
            </a:r>
            <a:r>
              <a:rPr lang="en-US" dirty="0" smtClean="0"/>
              <a:t> </a:t>
            </a:r>
            <a:r>
              <a:rPr lang="en-US" dirty="0" err="1" smtClean="0"/>
              <a:t>FEMB</a:t>
            </a:r>
            <a:r>
              <a:rPr lang="en-US" dirty="0" smtClean="0"/>
              <a:t>  bias  “</a:t>
            </a:r>
            <a:r>
              <a:rPr lang="en-US" dirty="0" err="1" smtClean="0"/>
              <a:t>U28</a:t>
            </a:r>
            <a:r>
              <a:rPr lang="en-US" dirty="0" smtClean="0"/>
              <a:t>”   DC to DC with lower power solution	</a:t>
            </a:r>
          </a:p>
          <a:p>
            <a:pPr lvl="0"/>
            <a:r>
              <a:rPr lang="en-US" dirty="0" smtClean="0"/>
              <a:t>Add cable drivers / receiver  to </a:t>
            </a:r>
            <a:r>
              <a:rPr lang="en-US" dirty="0" err="1" smtClean="0"/>
              <a:t>lemos</a:t>
            </a:r>
            <a:r>
              <a:rPr lang="en-US" dirty="0" smtClean="0"/>
              <a:t> on front panel</a:t>
            </a:r>
          </a:p>
          <a:p>
            <a:pPr lvl="0"/>
            <a:r>
              <a:rPr lang="en-US" dirty="0" smtClean="0"/>
              <a:t>Use </a:t>
            </a:r>
            <a:r>
              <a:rPr lang="en-US" dirty="0" err="1" smtClean="0"/>
              <a:t>TPS3847</a:t>
            </a:r>
            <a:r>
              <a:rPr lang="en-US" dirty="0" smtClean="0"/>
              <a:t> voltage monitor  for </a:t>
            </a:r>
            <a:r>
              <a:rPr lang="en-US" dirty="0" err="1" smtClean="0"/>
              <a:t>WIB</a:t>
            </a:r>
            <a:r>
              <a:rPr lang="en-US" dirty="0" smtClean="0"/>
              <a:t> local  DC to DC ”</a:t>
            </a:r>
            <a:r>
              <a:rPr lang="en-US" dirty="0" err="1" smtClean="0"/>
              <a:t>U29</a:t>
            </a:r>
            <a:r>
              <a:rPr lang="en-US" dirty="0" smtClean="0"/>
              <a:t>”   to fix startup issues</a:t>
            </a:r>
          </a:p>
          <a:p>
            <a:pPr lvl="0"/>
            <a:r>
              <a:rPr lang="en-US" dirty="0" smtClean="0"/>
              <a:t>Add </a:t>
            </a:r>
            <a:r>
              <a:rPr lang="en-US" dirty="0" err="1" smtClean="0"/>
              <a:t>I2C</a:t>
            </a:r>
            <a:r>
              <a:rPr lang="en-US" dirty="0" smtClean="0"/>
              <a:t>  level shifter “</a:t>
            </a:r>
            <a:r>
              <a:rPr lang="en-US" dirty="0" err="1" smtClean="0"/>
              <a:t>TCA9406</a:t>
            </a:r>
            <a:r>
              <a:rPr lang="en-US" dirty="0" smtClean="0"/>
              <a:t>”   to  ALL  </a:t>
            </a:r>
            <a:r>
              <a:rPr lang="en-US" dirty="0" err="1" smtClean="0"/>
              <a:t>LT2991</a:t>
            </a:r>
            <a:r>
              <a:rPr lang="en-US" dirty="0" smtClean="0"/>
              <a:t> power monitors “</a:t>
            </a:r>
            <a:r>
              <a:rPr lang="en-US" dirty="0" err="1" smtClean="0"/>
              <a:t>U19-U23</a:t>
            </a:r>
            <a:r>
              <a:rPr lang="en-US" dirty="0" smtClean="0"/>
              <a:t>”</a:t>
            </a:r>
          </a:p>
          <a:p>
            <a:pPr lvl="0"/>
            <a:r>
              <a:rPr lang="en-US" dirty="0" smtClean="0"/>
              <a:t>Front panel power  inputs should  go through sense resistors for power  monitoring</a:t>
            </a:r>
          </a:p>
          <a:p>
            <a:pPr lvl="0"/>
            <a:r>
              <a:rPr lang="en-US" dirty="0" smtClean="0"/>
              <a:t>Remove AC coupling from  </a:t>
            </a:r>
            <a:r>
              <a:rPr lang="en-US" dirty="0" err="1" smtClean="0"/>
              <a:t>U31</a:t>
            </a:r>
            <a:r>
              <a:rPr lang="en-US" dirty="0" smtClean="0"/>
              <a:t>  “</a:t>
            </a:r>
            <a:r>
              <a:rPr lang="en-US" dirty="0" err="1" smtClean="0"/>
              <a:t>C272-C277</a:t>
            </a:r>
            <a:r>
              <a:rPr lang="en-US" dirty="0" smtClean="0"/>
              <a:t>”</a:t>
            </a:r>
          </a:p>
          <a:p>
            <a:pPr lvl="0"/>
            <a:r>
              <a:rPr lang="en-US" dirty="0" err="1" smtClean="0"/>
              <a:t>Modifiy</a:t>
            </a:r>
            <a:r>
              <a:rPr lang="en-US" dirty="0" smtClean="0"/>
              <a:t> </a:t>
            </a:r>
            <a:r>
              <a:rPr lang="en-US" dirty="0" err="1" smtClean="0"/>
              <a:t>ERF8</a:t>
            </a:r>
            <a:r>
              <a:rPr lang="en-US" dirty="0" smtClean="0"/>
              <a:t> connector “</a:t>
            </a:r>
            <a:r>
              <a:rPr lang="en-US" dirty="0" err="1" smtClean="0"/>
              <a:t>P18</a:t>
            </a:r>
            <a:r>
              <a:rPr lang="en-US" dirty="0" smtClean="0"/>
              <a:t>”  to  allow for unidirectional  </a:t>
            </a:r>
            <a:r>
              <a:rPr lang="en-US" dirty="0" err="1" smtClean="0"/>
              <a:t>LVDS</a:t>
            </a:r>
            <a:endParaRPr lang="en-US" dirty="0" smtClean="0"/>
          </a:p>
          <a:p>
            <a:pPr lvl="1"/>
            <a:r>
              <a:rPr lang="en-US" dirty="0" err="1" smtClean="0"/>
              <a:t>JTAG</a:t>
            </a:r>
            <a:r>
              <a:rPr lang="en-US" dirty="0" smtClean="0"/>
              <a:t> signals  rearranged to allow for an extra differential  pair </a:t>
            </a:r>
          </a:p>
          <a:p>
            <a:pPr lvl="0"/>
            <a:r>
              <a:rPr lang="en-US" dirty="0" smtClean="0"/>
              <a:t>Add </a:t>
            </a:r>
            <a:r>
              <a:rPr lang="en-US" dirty="0" err="1" smtClean="0"/>
              <a:t>12V</a:t>
            </a:r>
            <a:r>
              <a:rPr lang="en-US" dirty="0" smtClean="0"/>
              <a:t> power input at front panel (if there is room)</a:t>
            </a:r>
          </a:p>
          <a:p>
            <a:pPr lvl="0"/>
            <a:r>
              <a:rPr lang="en-US" dirty="0" smtClean="0"/>
              <a:t>Replace </a:t>
            </a:r>
            <a:r>
              <a:rPr lang="en-US" dirty="0" err="1" smtClean="0"/>
              <a:t>SI5338</a:t>
            </a:r>
            <a:r>
              <a:rPr lang="en-US" dirty="0" smtClean="0"/>
              <a:t> </a:t>
            </a:r>
            <a:r>
              <a:rPr lang="en-US" dirty="0" err="1" smtClean="0"/>
              <a:t>PLL</a:t>
            </a:r>
            <a:r>
              <a:rPr lang="en-US" dirty="0" smtClean="0"/>
              <a:t> “</a:t>
            </a:r>
            <a:r>
              <a:rPr lang="en-US" dirty="0" err="1" smtClean="0"/>
              <a:t>U31</a:t>
            </a:r>
            <a:r>
              <a:rPr lang="en-US" dirty="0" smtClean="0"/>
              <a:t>”  with </a:t>
            </a:r>
            <a:r>
              <a:rPr lang="en-US" dirty="0" err="1" smtClean="0"/>
              <a:t>SI5345</a:t>
            </a:r>
            <a:r>
              <a:rPr lang="en-US" dirty="0" smtClean="0"/>
              <a:t> </a:t>
            </a:r>
            <a:r>
              <a:rPr lang="en-US" dirty="0" err="1" smtClean="0"/>
              <a:t>PLL</a:t>
            </a:r>
            <a:endParaRPr lang="en-US" dirty="0" smtClean="0"/>
          </a:p>
          <a:p>
            <a:pPr lvl="1"/>
            <a:r>
              <a:rPr lang="en-US" dirty="0" smtClean="0"/>
              <a:t>Fix clock termination “</a:t>
            </a:r>
            <a:r>
              <a:rPr lang="en-US" dirty="0" err="1" smtClean="0"/>
              <a:t>R53</a:t>
            </a:r>
            <a:r>
              <a:rPr lang="en-US" dirty="0" smtClean="0"/>
              <a:t>” wrong side of AC coupling</a:t>
            </a:r>
          </a:p>
          <a:p>
            <a:pPr lvl="0"/>
            <a:r>
              <a:rPr lang="en-US" dirty="0" smtClean="0"/>
              <a:t>Added voltage monitoring feature for   </a:t>
            </a:r>
            <a:r>
              <a:rPr lang="en-US" dirty="0" err="1" smtClean="0"/>
              <a:t>WIB</a:t>
            </a:r>
            <a:r>
              <a:rPr lang="en-US" dirty="0" smtClean="0"/>
              <a:t> local power </a:t>
            </a:r>
          </a:p>
          <a:p>
            <a:pPr lvl="1"/>
            <a:r>
              <a:rPr lang="en-US" dirty="0" smtClean="0"/>
              <a:t>Two </a:t>
            </a:r>
            <a:r>
              <a:rPr lang="en-US" dirty="0" err="1" smtClean="0"/>
              <a:t>LT2991</a:t>
            </a:r>
            <a:r>
              <a:rPr lang="en-US" dirty="0" smtClean="0"/>
              <a:t> added</a:t>
            </a:r>
          </a:p>
          <a:p>
            <a:pPr lvl="0"/>
            <a:r>
              <a:rPr lang="en-US" dirty="0" smtClean="0"/>
              <a:t>Add mounting holes. ( for bench testing)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WIB</a:t>
            </a:r>
            <a:r>
              <a:rPr lang="en-US" dirty="0" smtClean="0"/>
              <a:t>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Power for cold:</a:t>
            </a:r>
          </a:p>
          <a:p>
            <a:pPr lvl="1"/>
            <a:r>
              <a:rPr lang="en-US" dirty="0" smtClean="0"/>
              <a:t> Each </a:t>
            </a:r>
            <a:r>
              <a:rPr lang="en-US" dirty="0" err="1" smtClean="0"/>
              <a:t>FEMB</a:t>
            </a:r>
            <a:r>
              <a:rPr lang="en-US" dirty="0" smtClean="0"/>
              <a:t> requires </a:t>
            </a:r>
            <a:r>
              <a:rPr lang="en-US" dirty="0" err="1" smtClean="0"/>
              <a:t>1.5V</a:t>
            </a:r>
            <a:r>
              <a:rPr lang="en-US" dirty="0" smtClean="0"/>
              <a:t>, </a:t>
            </a:r>
            <a:r>
              <a:rPr lang="en-US" dirty="0" err="1" smtClean="0"/>
              <a:t>2.5V</a:t>
            </a:r>
            <a:r>
              <a:rPr lang="en-US" dirty="0" smtClean="0"/>
              <a:t>, </a:t>
            </a:r>
            <a:r>
              <a:rPr lang="en-US" dirty="0" err="1" smtClean="0"/>
              <a:t>2.8V</a:t>
            </a:r>
            <a:r>
              <a:rPr lang="en-US" dirty="0" smtClean="0"/>
              <a:t>, </a:t>
            </a:r>
            <a:r>
              <a:rPr lang="en-US" dirty="0" err="1" smtClean="0"/>
              <a:t>3.6V</a:t>
            </a:r>
            <a:r>
              <a:rPr lang="en-US" dirty="0" smtClean="0"/>
              <a:t> and bias</a:t>
            </a:r>
          </a:p>
          <a:p>
            <a:pPr lvl="1"/>
            <a:r>
              <a:rPr lang="en-US" dirty="0" smtClean="0"/>
              <a:t> Primary power path:</a:t>
            </a:r>
          </a:p>
          <a:p>
            <a:pPr lvl="2"/>
            <a:r>
              <a:rPr lang="en-US" dirty="0" smtClean="0"/>
              <a:t>External </a:t>
            </a:r>
            <a:r>
              <a:rPr lang="en-US" dirty="0" err="1" smtClean="0"/>
              <a:t>12V</a:t>
            </a:r>
            <a:r>
              <a:rPr lang="en-US" dirty="0" smtClean="0"/>
              <a:t> distributed through </a:t>
            </a:r>
            <a:r>
              <a:rPr lang="en-US" dirty="0" err="1" smtClean="0"/>
              <a:t>PTC</a:t>
            </a:r>
            <a:r>
              <a:rPr lang="en-US" dirty="0" smtClean="0"/>
              <a:t>, backplane</a:t>
            </a:r>
          </a:p>
          <a:p>
            <a:pPr lvl="2"/>
            <a:r>
              <a:rPr lang="en-US" dirty="0" smtClean="0"/>
              <a:t> Each </a:t>
            </a:r>
            <a:r>
              <a:rPr lang="en-US" dirty="0" err="1" smtClean="0"/>
              <a:t>WIB</a:t>
            </a:r>
            <a:r>
              <a:rPr lang="en-US" dirty="0" smtClean="0"/>
              <a:t> uses </a:t>
            </a:r>
            <a:r>
              <a:rPr lang="en-US" dirty="0" err="1" smtClean="0"/>
              <a:t>LTM4644</a:t>
            </a:r>
            <a:r>
              <a:rPr lang="en-US" dirty="0" smtClean="0"/>
              <a:t>  quad DC/DC converters to generate required voltages</a:t>
            </a:r>
          </a:p>
          <a:p>
            <a:pPr lvl="1"/>
            <a:r>
              <a:rPr lang="en-US" dirty="0" smtClean="0"/>
              <a:t> Alternate power path:</a:t>
            </a:r>
          </a:p>
          <a:p>
            <a:pPr lvl="2"/>
            <a:r>
              <a:rPr lang="en-US" dirty="0" smtClean="0"/>
              <a:t> Front panel connector receives regulated cold power directly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08" y="1676400"/>
            <a:ext cx="5043608" cy="424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40568" cy="56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Cold Electronics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Cold Electronics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334000" y="762000"/>
            <a:ext cx="20574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16416009">
            <a:off x="5771342" y="2782519"/>
            <a:ext cx="854785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400" y="685800"/>
            <a:ext cx="1755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err="1" smtClean="0"/>
              <a:t>SPI</a:t>
            </a:r>
            <a:r>
              <a:rPr lang="en-US" sz="1600" dirty="0" smtClean="0"/>
              <a:t> interface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990600"/>
            <a:ext cx="3013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ADC data / synchronization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1295400"/>
            <a:ext cx="2380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err="1" smtClean="0"/>
              <a:t>FPGA</a:t>
            </a:r>
            <a:r>
              <a:rPr lang="en-US" sz="1600" dirty="0" smtClean="0"/>
              <a:t> mezzanine  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09800" y="2667000"/>
            <a:ext cx="2477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 smtClean="0"/>
              <a:t>Analog Motherboard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3581400"/>
            <a:ext cx="2110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 err="1" smtClean="0"/>
              <a:t>FPGA</a:t>
            </a:r>
            <a:r>
              <a:rPr lang="en-US" sz="1600" dirty="0" smtClean="0"/>
              <a:t> Mezzanine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400" y="1676400"/>
            <a:ext cx="3665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System readout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To </a:t>
            </a:r>
            <a:r>
              <a:rPr lang="en-US" sz="1600" dirty="0" err="1" smtClean="0"/>
              <a:t>DAQ</a:t>
            </a:r>
            <a:r>
              <a:rPr lang="en-US" sz="1600" dirty="0" smtClean="0"/>
              <a:t> and real time monitor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9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WIB</a:t>
            </a:r>
            <a:r>
              <a:rPr lang="en-US" dirty="0" smtClean="0"/>
              <a:t> Emulator + </a:t>
            </a:r>
            <a:r>
              <a:rPr lang="en-US" dirty="0" err="1" smtClean="0"/>
              <a:t>FEMB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391400" cy="425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77000" y="5867400"/>
            <a:ext cx="171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Altera</a:t>
            </a:r>
            <a:r>
              <a:rPr lang="en-US" dirty="0" smtClean="0">
                <a:solidFill>
                  <a:srgbClr val="FF0000"/>
                </a:solidFill>
              </a:rPr>
              <a:t> Cyclone V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Eval</a:t>
            </a:r>
            <a:r>
              <a:rPr lang="en-US" dirty="0" smtClean="0">
                <a:solidFill>
                  <a:srgbClr val="FF0000"/>
                </a:solidFill>
              </a:rPr>
              <a:t> Board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6629406" y="5334000"/>
            <a:ext cx="706676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85772" y="2858869"/>
            <a:ext cx="195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FEMB</a:t>
            </a:r>
            <a:r>
              <a:rPr lang="en-US" dirty="0" smtClean="0">
                <a:solidFill>
                  <a:srgbClr val="FF0000"/>
                </a:solidFill>
              </a:rPr>
              <a:t> Test Adapter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Board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781800" y="2590800"/>
            <a:ext cx="782876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1676400"/>
            <a:ext cx="1066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1447800"/>
            <a:ext cx="173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baseline="30000" dirty="0" err="1" smtClean="0">
                <a:solidFill>
                  <a:srgbClr val="FF0000"/>
                </a:solidFill>
              </a:rPr>
              <a:t>2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Link +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Speed Data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13" name="Picture 12" descr="sbn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4716904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038600"/>
            <a:ext cx="1976437" cy="193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810000"/>
            <a:ext cx="214823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81200" y="3516868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</a:t>
            </a:r>
            <a:r>
              <a:rPr lang="en-US" dirty="0" err="1" smtClean="0"/>
              <a:t>WIB</a:t>
            </a:r>
            <a:r>
              <a:rPr lang="en-US" dirty="0" smtClean="0"/>
              <a:t> Emulator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3733800"/>
            <a:ext cx="259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ProtoDUNE</a:t>
            </a:r>
            <a:r>
              <a:rPr lang="en-US" dirty="0" smtClean="0"/>
              <a:t> </a:t>
            </a:r>
            <a:r>
              <a:rPr lang="en-US" dirty="0" err="1" smtClean="0"/>
              <a:t>WIB</a:t>
            </a:r>
            <a:r>
              <a:rPr lang="en-US" dirty="0" smtClean="0"/>
              <a:t> Emulator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15470" y="1676400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ProtoDUNE</a:t>
            </a:r>
            <a:r>
              <a:rPr lang="en-US" dirty="0" smtClean="0"/>
              <a:t> </a:t>
            </a:r>
            <a:r>
              <a:rPr lang="en-US" dirty="0" err="1" smtClean="0"/>
              <a:t>WIB</a:t>
            </a:r>
            <a:r>
              <a:rPr lang="en-US" dirty="0" smtClean="0"/>
              <a:t> Adapter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bnd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219200"/>
            <a:ext cx="5029200" cy="530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Communication and Control Paths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524000"/>
            <a:ext cx="4572000" cy="4724400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uses three paths for communication and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 speed Data</a:t>
            </a:r>
          </a:p>
          <a:p>
            <a:pPr lvl="2"/>
            <a:r>
              <a:rPr lang="en-US" dirty="0" smtClean="0"/>
              <a:t>Unidirectional data sent from </a:t>
            </a:r>
            <a:r>
              <a:rPr lang="en-US" dirty="0" err="1" smtClean="0"/>
              <a:t>FEMB</a:t>
            </a:r>
            <a:r>
              <a:rPr lang="en-US" dirty="0" smtClean="0"/>
              <a:t>-&gt;</a:t>
            </a:r>
            <a:r>
              <a:rPr lang="en-US" dirty="0" err="1" smtClean="0"/>
              <a:t>WIB</a:t>
            </a:r>
            <a:r>
              <a:rPr lang="en-US" dirty="0" smtClean="0"/>
              <a:t>-&gt;(Nevis </a:t>
            </a:r>
            <a:r>
              <a:rPr lang="en-US" dirty="0" err="1" smtClean="0"/>
              <a:t>DAQ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ADC Data</a:t>
            </a:r>
          </a:p>
          <a:p>
            <a:pPr lvl="1"/>
            <a:r>
              <a:rPr lang="en-US" dirty="0" smtClean="0">
                <a:solidFill>
                  <a:srgbClr val="29E363"/>
                </a:solidFill>
              </a:rPr>
              <a:t>Slow control</a:t>
            </a:r>
          </a:p>
          <a:p>
            <a:pPr lvl="2"/>
            <a:r>
              <a:rPr lang="en-US" dirty="0" err="1" smtClean="0"/>
              <a:t>GigE</a:t>
            </a:r>
            <a:r>
              <a:rPr lang="en-US" dirty="0" smtClean="0"/>
              <a:t> Link </a:t>
            </a:r>
            <a:r>
              <a:rPr lang="en-US" dirty="0" err="1" smtClean="0"/>
              <a:t>WIB</a:t>
            </a:r>
            <a:r>
              <a:rPr lang="en-US" dirty="0" smtClean="0"/>
              <a:t> &lt;-&gt;  Online monitoring system</a:t>
            </a:r>
          </a:p>
          <a:p>
            <a:pPr lvl="2"/>
            <a:r>
              <a:rPr lang="en-US" dirty="0" err="1" smtClean="0"/>
              <a:t>I2c</a:t>
            </a:r>
            <a:r>
              <a:rPr lang="en-US" dirty="0" smtClean="0"/>
              <a:t> Link </a:t>
            </a:r>
            <a:r>
              <a:rPr lang="en-US" dirty="0" err="1" smtClean="0"/>
              <a:t>FEMB</a:t>
            </a:r>
            <a:r>
              <a:rPr lang="en-US" dirty="0" smtClean="0"/>
              <a:t> &lt;-&gt; </a:t>
            </a:r>
            <a:r>
              <a:rPr lang="en-US" dirty="0" err="1" smtClean="0"/>
              <a:t>WIB</a:t>
            </a:r>
            <a:endParaRPr lang="en-US" dirty="0" smtClean="0"/>
          </a:p>
          <a:p>
            <a:pPr lvl="2"/>
            <a:r>
              <a:rPr lang="en-US" dirty="0" smtClean="0"/>
              <a:t>Used to control and monitor all system electronics  </a:t>
            </a:r>
          </a:p>
          <a:p>
            <a:pPr lvl="3"/>
            <a:r>
              <a:rPr lang="en-US" dirty="0" smtClean="0"/>
              <a:t>Program </a:t>
            </a:r>
            <a:r>
              <a:rPr lang="en-US" dirty="0" err="1" smtClean="0"/>
              <a:t>ASIC</a:t>
            </a:r>
            <a:r>
              <a:rPr lang="en-US" dirty="0" smtClean="0"/>
              <a:t> </a:t>
            </a:r>
            <a:r>
              <a:rPr lang="en-US" dirty="0" err="1" smtClean="0"/>
              <a:t>SPIs</a:t>
            </a:r>
            <a:endParaRPr lang="en-US" dirty="0" smtClean="0"/>
          </a:p>
          <a:p>
            <a:pPr lvl="3"/>
            <a:r>
              <a:rPr lang="en-US" dirty="0" smtClean="0"/>
              <a:t>Monitor Board voltages &amp; currents</a:t>
            </a:r>
          </a:p>
          <a:p>
            <a:pPr lvl="3"/>
            <a:r>
              <a:rPr lang="en-US" dirty="0" smtClean="0"/>
              <a:t>System debugging (real time </a:t>
            </a:r>
            <a:r>
              <a:rPr lang="en-US" dirty="0" err="1" smtClean="0"/>
              <a:t>ASIC</a:t>
            </a:r>
            <a:r>
              <a:rPr lang="en-US" dirty="0" smtClean="0"/>
              <a:t> DATA)</a:t>
            </a:r>
          </a:p>
          <a:p>
            <a:pPr lvl="3"/>
            <a:r>
              <a:rPr lang="en-US" dirty="0" err="1" smtClean="0"/>
              <a:t>FEMB</a:t>
            </a:r>
            <a:r>
              <a:rPr lang="en-US" dirty="0" smtClean="0"/>
              <a:t> &amp; </a:t>
            </a:r>
            <a:r>
              <a:rPr lang="en-US" dirty="0" err="1" smtClean="0"/>
              <a:t>WIB</a:t>
            </a:r>
            <a:r>
              <a:rPr lang="en-US" dirty="0" smtClean="0"/>
              <a:t> register control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Timing &amp; Synchronous Control</a:t>
            </a:r>
          </a:p>
          <a:p>
            <a:pPr lvl="2"/>
            <a:r>
              <a:rPr lang="en-US" dirty="0" smtClean="0"/>
              <a:t>A unidirectional path from Nevis </a:t>
            </a:r>
            <a:r>
              <a:rPr lang="en-US" dirty="0" err="1" smtClean="0"/>
              <a:t>DAQ</a:t>
            </a:r>
            <a:r>
              <a:rPr lang="en-US" dirty="0" smtClean="0"/>
              <a:t> -&gt; </a:t>
            </a:r>
            <a:r>
              <a:rPr lang="en-US" dirty="0" err="1" smtClean="0"/>
              <a:t>MBB</a:t>
            </a:r>
            <a:r>
              <a:rPr lang="en-US" dirty="0" smtClean="0"/>
              <a:t>-&gt; </a:t>
            </a:r>
            <a:r>
              <a:rPr lang="en-US" dirty="0" err="1" smtClean="0"/>
              <a:t>WIB</a:t>
            </a:r>
            <a:r>
              <a:rPr lang="en-US" dirty="0" smtClean="0"/>
              <a:t> -&gt; </a:t>
            </a:r>
            <a:r>
              <a:rPr lang="en-US" dirty="0" err="1" smtClean="0"/>
              <a:t>FEMB</a:t>
            </a:r>
            <a:endParaRPr lang="en-US" dirty="0" smtClean="0"/>
          </a:p>
          <a:p>
            <a:pPr lvl="3"/>
            <a:r>
              <a:rPr lang="en-US" dirty="0" smtClean="0"/>
              <a:t>System clock fan-out</a:t>
            </a:r>
          </a:p>
          <a:p>
            <a:pPr lvl="3"/>
            <a:r>
              <a:rPr lang="en-US" dirty="0" smtClean="0"/>
              <a:t>ADC sampling clock</a:t>
            </a:r>
          </a:p>
          <a:p>
            <a:pPr lvl="3"/>
            <a:r>
              <a:rPr lang="en-US" dirty="0" smtClean="0"/>
              <a:t>Synchronous commands  such as calibration pulse and time stamp reset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Cold Electronics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4600" y="2209800"/>
            <a:ext cx="952185" cy="123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 smtClean="0"/>
              <a:t>High speed  Data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00" y="2133600"/>
            <a:ext cx="8608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" dirty="0" smtClean="0"/>
              <a:t>Timing</a:t>
            </a:r>
          </a:p>
          <a:p>
            <a:pPr algn="ctr"/>
            <a:r>
              <a:rPr lang="en-US" sz="800" dirty="0" smtClean="0"/>
              <a:t>&amp;  </a:t>
            </a:r>
          </a:p>
          <a:p>
            <a:pPr algn="ctr"/>
            <a:r>
              <a:rPr lang="en-US" sz="800" dirty="0" smtClean="0"/>
              <a:t>Synchronous control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1143000" y="3048000"/>
            <a:ext cx="762000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Slow Control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share\SBND\DOCS\SBND_SYST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1171314"/>
            <a:ext cx="6629399" cy="522948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2286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Warm Interface Electronics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352800"/>
            <a:ext cx="4343400" cy="3276600"/>
          </a:xfrm>
        </p:spPr>
        <p:txBody>
          <a:bodyPr>
            <a:normAutofit fontScale="40000" lnSpcReduction="20000"/>
          </a:bodyPr>
          <a:lstStyle/>
          <a:p>
            <a:r>
              <a:rPr lang="en-US" altLang="zh-CN" dirty="0" smtClean="0"/>
              <a:t>Warm interface board electronics will be installed on top of the cryostat  flange</a:t>
            </a:r>
          </a:p>
          <a:p>
            <a:pPr lvl="1"/>
            <a:r>
              <a:rPr lang="en-US" dirty="0" smtClean="0"/>
              <a:t>Receive data from cold electronics through cold cables</a:t>
            </a:r>
          </a:p>
          <a:p>
            <a:pPr lvl="1"/>
            <a:r>
              <a:rPr lang="en-US" dirty="0" smtClean="0"/>
              <a:t>Send data to Nevis electronics over fiber optical links</a:t>
            </a:r>
          </a:p>
          <a:p>
            <a:pPr lvl="1"/>
            <a:r>
              <a:rPr lang="en-US" dirty="0" smtClean="0"/>
              <a:t>Interface to slow control system using fiber GIG-E</a:t>
            </a:r>
          </a:p>
          <a:p>
            <a:pPr lvl="1"/>
            <a:r>
              <a:rPr lang="en-US" dirty="0" smtClean="0"/>
              <a:t>Manage power, timing and  control to cold electronics</a:t>
            </a:r>
          </a:p>
          <a:p>
            <a:r>
              <a:rPr lang="en-US" dirty="0" smtClean="0"/>
              <a:t>Each Warm Electronics Crate (</a:t>
            </a:r>
            <a:r>
              <a:rPr lang="en-US" dirty="0" err="1" smtClean="0"/>
              <a:t>WEC</a:t>
            </a:r>
            <a:r>
              <a:rPr lang="en-US" dirty="0" smtClean="0"/>
              <a:t>) contains the following</a:t>
            </a:r>
          </a:p>
          <a:p>
            <a:pPr lvl="1"/>
            <a:r>
              <a:rPr lang="en-US" dirty="0" smtClean="0"/>
              <a:t>Six Warm Interface Boards (WIB)</a:t>
            </a:r>
          </a:p>
          <a:p>
            <a:pPr lvl="2"/>
            <a:r>
              <a:rPr lang="en-US" dirty="0" smtClean="0"/>
              <a:t>Each WIB will control up to four 128-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FEMBs</a:t>
            </a:r>
            <a:endParaRPr lang="en-US" dirty="0" smtClean="0"/>
          </a:p>
          <a:p>
            <a:pPr lvl="1"/>
            <a:r>
              <a:rPr lang="en-US" dirty="0" smtClean="0"/>
              <a:t>One Power and Timing back plane (</a:t>
            </a:r>
            <a:r>
              <a:rPr lang="en-US" dirty="0" err="1" smtClean="0"/>
              <a:t>PTB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One Power and Timing Card  (</a:t>
            </a:r>
            <a:r>
              <a:rPr lang="en-US" dirty="0" err="1" smtClean="0"/>
              <a:t>PTC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WEC</a:t>
            </a:r>
            <a:r>
              <a:rPr lang="en-US" dirty="0" smtClean="0"/>
              <a:t> is a faraday cage with only optical signals going in and out other than the main power</a:t>
            </a:r>
          </a:p>
          <a:p>
            <a:r>
              <a:rPr lang="en-US" dirty="0" smtClean="0"/>
              <a:t>Total up to 3072 channels per WEC, SBND uses 2816 channels</a:t>
            </a:r>
          </a:p>
          <a:p>
            <a:endParaRPr lang="en-US" dirty="0" smtClean="0"/>
          </a:p>
        </p:txBody>
      </p:sp>
      <p:cxnSp>
        <p:nvCxnSpPr>
          <p:cNvPr id="9" name="Straight Arrow Connector 8"/>
          <p:cNvCxnSpPr>
            <a:stCxn id="10" idx="2"/>
          </p:cNvCxnSpPr>
          <p:nvPr/>
        </p:nvCxnSpPr>
        <p:spPr>
          <a:xfrm>
            <a:off x="1140868" y="1862554"/>
            <a:ext cx="2211932" cy="423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968" y="1524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MBB (Magic Blue Box)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77200" y="1295400"/>
            <a:ext cx="381000" cy="1015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10400" y="7620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 Electronics Crate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WEC</a:t>
            </a:r>
            <a:r>
              <a:rPr lang="en-US" sz="1600" dirty="0"/>
              <a:t>)</a:t>
            </a:r>
            <a:endParaRPr lang="en-US" sz="1600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19" name="Picture 18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145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bnd_wib_assy-panel-is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01" y="1447800"/>
            <a:ext cx="3076899" cy="18829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0"/>
            <a:ext cx="6324600" cy="1168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SBND</a:t>
            </a:r>
            <a:r>
              <a:rPr lang="en-US" dirty="0" smtClean="0"/>
              <a:t>  Warm Electronic Components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066800"/>
            <a:ext cx="2506999" cy="2438400"/>
          </a:xfrm>
          <a:prstGeom prst="rect">
            <a:avLst/>
          </a:prstGeom>
        </p:spPr>
      </p:pic>
      <p:pic>
        <p:nvPicPr>
          <p:cNvPr id="8" name="Picture 7" descr="power-timing_backplane_assy-is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267200"/>
            <a:ext cx="2121783" cy="11241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00" y="32004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WIB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0" y="54102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PTB</a:t>
            </a:r>
            <a:endParaRPr lang="en-US" sz="1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038600"/>
            <a:ext cx="1371600" cy="142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524000" y="56388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PTC</a:t>
            </a:r>
            <a:endParaRPr lang="en-US" sz="1800" dirty="0"/>
          </a:p>
        </p:txBody>
      </p:sp>
      <p:pic>
        <p:nvPicPr>
          <p:cNvPr id="13" name="Picture 4" descr="C:\Users\Jack\Desktop\New folder (16)\New folder (3)\sbnd_cold_ft_and_warm_ft_instld-iso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1371600"/>
            <a:ext cx="2580174" cy="20081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467600" y="47244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WEC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>
            <a:off x="6248400" y="4194464"/>
            <a:ext cx="2514600" cy="167293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572000"/>
            <a:ext cx="8694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267200"/>
            <a:ext cx="1624003" cy="15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4495800"/>
            <a:ext cx="1447800" cy="129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7162800" y="5870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MBB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4114800" y="34290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WEC</a:t>
            </a:r>
            <a:endParaRPr lang="en-US" sz="1800" dirty="0"/>
          </a:p>
        </p:txBody>
      </p:sp>
      <p:pic>
        <p:nvPicPr>
          <p:cNvPr id="29" name="Picture 28" descr="sbnd_logo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40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SBND</a:t>
            </a:r>
            <a:r>
              <a:rPr lang="en-US" dirty="0" smtClean="0"/>
              <a:t> </a:t>
            </a:r>
            <a:r>
              <a:rPr lang="en-US" dirty="0" err="1" smtClean="0"/>
              <a:t>WIB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8DF8-BD88-49C2-AEAD-5D5760393B3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5" descr="D:\Users\jfried\Desktop\CE REVIEW STUFF\20161001_2215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92220" y="750980"/>
            <a:ext cx="4822946" cy="575938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5638800" y="3276600"/>
            <a:ext cx="17526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5200" y="3886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Arria</a:t>
            </a:r>
            <a:r>
              <a:rPr lang="en-US" dirty="0" smtClean="0"/>
              <a:t> </a:t>
            </a:r>
            <a:r>
              <a:rPr lang="en-US" sz="1800" dirty="0" smtClean="0"/>
              <a:t>v </a:t>
            </a:r>
            <a:r>
              <a:rPr lang="en-US" sz="1800" dirty="0" err="1" smtClean="0"/>
              <a:t>FPGA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7391400" y="2057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P-POD</a:t>
            </a:r>
            <a:endParaRPr lang="en-US" sz="1800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15000" y="1828800"/>
            <a:ext cx="1676400" cy="4132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2800" y="4724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Equalizers</a:t>
            </a:r>
            <a:endParaRPr lang="en-US" sz="18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410200" y="4419600"/>
            <a:ext cx="18288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19050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FEMB</a:t>
            </a:r>
            <a:r>
              <a:rPr lang="en-US" dirty="0" smtClean="0"/>
              <a:t> </a:t>
            </a:r>
          </a:p>
          <a:p>
            <a:r>
              <a:rPr lang="en-US" dirty="0" smtClean="0"/>
              <a:t>Quad</a:t>
            </a:r>
          </a:p>
          <a:p>
            <a:r>
              <a:rPr lang="en-US" dirty="0" smtClean="0"/>
              <a:t>DC/DC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95400" y="2362200"/>
            <a:ext cx="14478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95400" y="2362200"/>
            <a:ext cx="10668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95400" y="2362200"/>
            <a:ext cx="2209800" cy="681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95400" y="2362200"/>
            <a:ext cx="1905000" cy="1447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95400" y="2362200"/>
            <a:ext cx="2286000" cy="2209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295400" y="1524000"/>
            <a:ext cx="22860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8200" y="11824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SFP</a:t>
            </a:r>
            <a:endParaRPr lang="en-US" dirty="0" smtClean="0"/>
          </a:p>
          <a:p>
            <a:r>
              <a:rPr lang="en-US" sz="1800" dirty="0" err="1" smtClean="0"/>
              <a:t>GigE</a:t>
            </a:r>
            <a:endParaRPr lang="en-US" sz="18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295400" y="4267200"/>
            <a:ext cx="5334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9600" y="3962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12V</a:t>
            </a:r>
            <a:r>
              <a:rPr lang="en-US" dirty="0"/>
              <a:t> </a:t>
            </a:r>
            <a:r>
              <a:rPr lang="en-US" dirty="0" smtClean="0"/>
              <a:t>Input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295400" y="4267200"/>
            <a:ext cx="762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09800" y="5943600"/>
            <a:ext cx="1066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209800" y="6019800"/>
            <a:ext cx="25146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371600" y="55626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FEMB</a:t>
            </a:r>
            <a:r>
              <a:rPr lang="en-US" dirty="0" smtClean="0"/>
              <a:t> POWER &amp; DATA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38800" y="7252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FEMB</a:t>
            </a:r>
            <a:r>
              <a:rPr lang="en-US" dirty="0" smtClean="0"/>
              <a:t> </a:t>
            </a:r>
            <a:r>
              <a:rPr lang="en-US" dirty="0" err="1" smtClean="0"/>
              <a:t>JTAG</a:t>
            </a:r>
            <a:r>
              <a:rPr lang="en-US" dirty="0" smtClean="0"/>
              <a:t> </a:t>
            </a:r>
            <a:endParaRPr lang="en-US" sz="1800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4648200" y="1066800"/>
            <a:ext cx="1066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5943600" y="1524000"/>
            <a:ext cx="1516743" cy="362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315200" y="1219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 Calibration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48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Warm Interface Electronics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WIB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Cold Electronics Review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19225"/>
            <a:ext cx="4419600" cy="33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bn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534025"/>
            <a:ext cx="3048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4800600" y="1524000"/>
            <a:ext cx="4343400" cy="41910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 smtClean="0"/>
              <a:t>Interfaces  to </a:t>
            </a:r>
            <a:r>
              <a:rPr lang="en-US" dirty="0"/>
              <a:t>4 </a:t>
            </a:r>
            <a:r>
              <a:rPr lang="en-US" dirty="0" err="1" smtClean="0"/>
              <a:t>FEMBs</a:t>
            </a:r>
            <a:r>
              <a:rPr lang="en-US" dirty="0" smtClean="0"/>
              <a:t>, signals </a:t>
            </a:r>
            <a:r>
              <a:rPr lang="en-US" dirty="0"/>
              <a:t>for each </a:t>
            </a:r>
            <a:r>
              <a:rPr lang="en-US" dirty="0" err="1" smtClean="0"/>
              <a:t>FEMB</a:t>
            </a:r>
            <a:r>
              <a:rPr lang="en-US" dirty="0" smtClean="0"/>
              <a:t> </a:t>
            </a:r>
            <a:r>
              <a:rPr lang="en-US" dirty="0"/>
              <a:t>include</a:t>
            </a:r>
            <a:endParaRPr lang="en-US" sz="1800" dirty="0"/>
          </a:p>
          <a:p>
            <a:pPr lvl="1"/>
            <a:r>
              <a:rPr lang="en-US" dirty="0"/>
              <a:t>Four </a:t>
            </a:r>
            <a:r>
              <a:rPr lang="en-US" dirty="0" err="1" smtClean="0"/>
              <a:t>1.28Gbps</a:t>
            </a:r>
            <a:r>
              <a:rPr lang="en-US" dirty="0" smtClean="0"/>
              <a:t> </a:t>
            </a:r>
            <a:r>
              <a:rPr lang="en-US" dirty="0"/>
              <a:t>receiver links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I</a:t>
            </a:r>
            <a:r>
              <a:rPr lang="en-US" baseline="30000" dirty="0" err="1" smtClean="0"/>
              <a:t>2</a:t>
            </a:r>
            <a:r>
              <a:rPr lang="en-US" dirty="0" err="1" smtClean="0"/>
              <a:t>C</a:t>
            </a:r>
            <a:r>
              <a:rPr lang="en-US" dirty="0" smtClean="0"/>
              <a:t> link  (Differential </a:t>
            </a:r>
            <a:r>
              <a:rPr lang="en-US" dirty="0" err="1" smtClean="0"/>
              <a:t>LVDS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16MHz</a:t>
            </a:r>
            <a:r>
              <a:rPr lang="en-US" dirty="0" smtClean="0"/>
              <a:t> system clock (Differential </a:t>
            </a:r>
            <a:r>
              <a:rPr lang="en-US" dirty="0" err="1" smtClean="0"/>
              <a:t>LVDS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SYNC/CONTROL   (Differential </a:t>
            </a:r>
            <a:r>
              <a:rPr lang="en-US" dirty="0" err="1" smtClean="0"/>
              <a:t>LVDS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FPGA</a:t>
            </a:r>
            <a:r>
              <a:rPr lang="en-US" dirty="0" smtClean="0"/>
              <a:t> </a:t>
            </a:r>
            <a:r>
              <a:rPr lang="en-US" dirty="0" err="1"/>
              <a:t>JTAG</a:t>
            </a:r>
            <a:r>
              <a:rPr lang="en-US" dirty="0"/>
              <a:t> signals (single ended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Sends eight </a:t>
            </a:r>
            <a:r>
              <a:rPr lang="en-US" dirty="0" err="1" smtClean="0"/>
              <a:t>2.125Gbps</a:t>
            </a:r>
            <a:r>
              <a:rPr lang="en-US" dirty="0" smtClean="0"/>
              <a:t> links  to the Nevis </a:t>
            </a:r>
            <a:r>
              <a:rPr lang="en-US" dirty="0" err="1" smtClean="0"/>
              <a:t>DAQ</a:t>
            </a:r>
            <a:r>
              <a:rPr lang="en-US" dirty="0" smtClean="0"/>
              <a:t> electronics</a:t>
            </a:r>
          </a:p>
          <a:p>
            <a:pPr lvl="0"/>
            <a:r>
              <a:rPr lang="en-US" dirty="0" smtClean="0"/>
              <a:t>Communicates to online monitoring  through  a fiber  Gigabit Ethernet link using </a:t>
            </a:r>
            <a:r>
              <a:rPr lang="en-US" dirty="0" err="1" smtClean="0"/>
              <a:t>UDP</a:t>
            </a:r>
            <a:endParaRPr lang="en-US" dirty="0" smtClean="0"/>
          </a:p>
          <a:p>
            <a:pPr lvl="1"/>
            <a:r>
              <a:rPr lang="en-US" dirty="0" smtClean="0"/>
              <a:t>IP address is generated by slot and crate address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FEMB</a:t>
            </a:r>
            <a:r>
              <a:rPr lang="en-US" dirty="0" smtClean="0"/>
              <a:t> has can be controlled independently over Ethernet 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1066800" y="4772025"/>
            <a:ext cx="152400" cy="762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828800" y="4772025"/>
            <a:ext cx="0" cy="8382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1" idx="2"/>
          </p:cNvCxnSpPr>
          <p:nvPr/>
        </p:nvCxnSpPr>
        <p:spPr>
          <a:xfrm>
            <a:off x="2438400" y="4806838"/>
            <a:ext cx="152400" cy="8033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895600" y="4772025"/>
            <a:ext cx="457200" cy="8033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937260"/>
            <a:ext cx="960336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1082040"/>
            <a:ext cx="6667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62"/>
          <p:cNvSpPr/>
          <p:nvPr/>
        </p:nvSpPr>
        <p:spPr>
          <a:xfrm>
            <a:off x="2057400" y="819090"/>
            <a:ext cx="1035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Online Monitoring 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867462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534025"/>
            <a:ext cx="3048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098" y="1"/>
            <a:ext cx="17589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48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Warm Interface Electronics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WIB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dirty="0" smtClean="0"/>
              <a:t>Cold Electronics Review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10/13/2016</a:t>
            </a:r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4419600" cy="33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bnd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24400" y="1600200"/>
            <a:ext cx="4114800" cy="28956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dirty="0" smtClean="0"/>
              <a:t>Receive the system </a:t>
            </a:r>
            <a:r>
              <a:rPr lang="en-US" dirty="0" err="1" smtClean="0"/>
              <a:t>system</a:t>
            </a:r>
            <a:r>
              <a:rPr lang="en-US" dirty="0" smtClean="0"/>
              <a:t> clock + Sync/</a:t>
            </a:r>
            <a:r>
              <a:rPr lang="en-US" dirty="0" err="1" smtClean="0"/>
              <a:t>Cntrl</a:t>
            </a:r>
            <a:r>
              <a:rPr lang="en-US" dirty="0" smtClean="0"/>
              <a:t>  from Magic Blue Box (MBB) system which will be distributed to the FEBs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WIB</a:t>
            </a:r>
            <a:r>
              <a:rPr lang="en-US" dirty="0" smtClean="0"/>
              <a:t> can generate the system clock and sync/control internally for system testing </a:t>
            </a:r>
          </a:p>
          <a:p>
            <a:r>
              <a:rPr lang="en-US" dirty="0" smtClean="0"/>
              <a:t>Built in calibration pulse generator which can be triggered by the Sync/</a:t>
            </a:r>
            <a:r>
              <a:rPr lang="en-US" dirty="0" err="1" smtClean="0"/>
              <a:t>Cntrl</a:t>
            </a:r>
            <a:r>
              <a:rPr lang="en-US" dirty="0" smtClean="0"/>
              <a:t> link from the (</a:t>
            </a:r>
            <a:r>
              <a:rPr lang="en-US" dirty="0" err="1" smtClean="0"/>
              <a:t>MBB</a:t>
            </a:r>
            <a:r>
              <a:rPr lang="en-US" dirty="0" smtClean="0"/>
              <a:t>) or from online monitoring</a:t>
            </a:r>
          </a:p>
          <a:p>
            <a:pPr lvl="1"/>
            <a:r>
              <a:rPr lang="en-US" dirty="0" smtClean="0"/>
              <a:t>External calibration can be accomplished by an input  on the front panel of the </a:t>
            </a:r>
            <a:r>
              <a:rPr lang="en-US" dirty="0" err="1" smtClean="0"/>
              <a:t>WIB</a:t>
            </a:r>
            <a:endParaRPr lang="en-US" dirty="0" smtClean="0"/>
          </a:p>
          <a:p>
            <a:pPr lvl="1"/>
            <a:r>
              <a:rPr lang="en-US" b="1" dirty="0" smtClean="0"/>
              <a:t>Calibration pulse distribution is for risk mitigation only</a:t>
            </a:r>
            <a:r>
              <a:rPr lang="en-US" dirty="0" smtClean="0"/>
              <a:t> </a:t>
            </a:r>
          </a:p>
          <a:p>
            <a:pPr lvl="1"/>
            <a:endParaRPr lang="en-US" sz="1600" dirty="0"/>
          </a:p>
        </p:txBody>
      </p:sp>
      <p:pic>
        <p:nvPicPr>
          <p:cNvPr id="17" name="Picture 16" descr="power-timing_backplane_assy-is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14800" y="5334000"/>
            <a:ext cx="1532574" cy="66815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953000"/>
            <a:ext cx="1151835" cy="11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5562600" y="5552070"/>
            <a:ext cx="457200" cy="105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191000" y="4876800"/>
            <a:ext cx="152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772400" y="5105400"/>
            <a:ext cx="1066800" cy="90099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924800" y="5105400"/>
            <a:ext cx="762000" cy="82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6" name="Straight Connector 65"/>
          <p:cNvCxnSpPr>
            <a:stCxn id="49" idx="1"/>
          </p:cNvCxnSpPr>
          <p:nvPr/>
        </p:nvCxnSpPr>
        <p:spPr>
          <a:xfrm flipH="1">
            <a:off x="7467600" y="5555899"/>
            <a:ext cx="304800" cy="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467600" y="5029200"/>
            <a:ext cx="0" cy="5334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7467600" y="4724400"/>
            <a:ext cx="0" cy="6096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400800" y="4724400"/>
            <a:ext cx="106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400800" y="4724400"/>
            <a:ext cx="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971800" y="4876800"/>
            <a:ext cx="304800" cy="685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362200" y="4876800"/>
            <a:ext cx="228600" cy="685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828800" y="4876800"/>
            <a:ext cx="0" cy="685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990600" y="4876800"/>
            <a:ext cx="7620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648200" y="5943600"/>
            <a:ext cx="53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PTB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324600" y="6031468"/>
            <a:ext cx="53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PTC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8077200" y="59436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MBB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6629400" y="4343400"/>
            <a:ext cx="9172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/>
              <a:t>System clock</a:t>
            </a:r>
          </a:p>
          <a:p>
            <a:pPr algn="ctr"/>
            <a:r>
              <a:rPr lang="en-US" sz="1100" dirty="0" smtClean="0"/>
              <a:t>+ </a:t>
            </a:r>
          </a:p>
          <a:p>
            <a:pPr algn="ctr"/>
            <a:r>
              <a:rPr lang="en-US" sz="1100" dirty="0" smtClean="0"/>
              <a:t>Sync/</a:t>
            </a:r>
            <a:r>
              <a:rPr lang="en-US" sz="1100" dirty="0" err="1" smtClean="0"/>
              <a:t>Cntrl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867462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26240</TotalTime>
  <Words>2022</Words>
  <Application>Microsoft Office PowerPoint</Application>
  <PresentationFormat>On-screen Show (4:3)</PresentationFormat>
  <Paragraphs>523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SBND Warm Electronics Design  and  Integration Test with DAQ System </vt:lpstr>
      <vt:lpstr>Outline</vt:lpstr>
      <vt:lpstr>SBND TPC Electronics</vt:lpstr>
      <vt:lpstr>SBND Communication and Control Paths</vt:lpstr>
      <vt:lpstr>SBND Warm Interface Electronics</vt:lpstr>
      <vt:lpstr>SBND  Warm Electronic Components  </vt:lpstr>
      <vt:lpstr>SBND WIB</vt:lpstr>
      <vt:lpstr>Warm Interface Electronics (WIB)</vt:lpstr>
      <vt:lpstr>Warm Interface Electronics (WIB)</vt:lpstr>
      <vt:lpstr>Warm Interface Electronics (WIB)</vt:lpstr>
      <vt:lpstr>SBND Warm Electronics  Timing &amp; Control</vt:lpstr>
      <vt:lpstr>SBND Data Path</vt:lpstr>
      <vt:lpstr>High Speed Signal Details</vt:lpstr>
      <vt:lpstr>Warm Interface Board (WIB) Online Monitoring / Debugging Features</vt:lpstr>
      <vt:lpstr>Power &amp; Timing Backplane (PTB)  Power &amp; Timing Card (PTC)</vt:lpstr>
      <vt:lpstr>Magic Blue Box  (MBB)</vt:lpstr>
      <vt:lpstr>Magic Blue Box  (MBB)</vt:lpstr>
      <vt:lpstr>SBND TPC Data , Clock  &amp; Calibration  Signals</vt:lpstr>
      <vt:lpstr>SBND WIB  Address  Map</vt:lpstr>
      <vt:lpstr>ETHERNET PACKET FORMATION  (UDP)</vt:lpstr>
      <vt:lpstr>SBND Warm Electronic Components  </vt:lpstr>
      <vt:lpstr>BNL-Nevis Integration Test</vt:lpstr>
      <vt:lpstr>BNL-Nevis Integration Test BNL Hardware</vt:lpstr>
      <vt:lpstr>Front End Module</vt:lpstr>
      <vt:lpstr>Setup</vt:lpstr>
      <vt:lpstr>Slide 26</vt:lpstr>
      <vt:lpstr>Success!</vt:lpstr>
      <vt:lpstr>Summary</vt:lpstr>
      <vt:lpstr>BACK UP</vt:lpstr>
      <vt:lpstr>APA with Integrated Warm Electronics</vt:lpstr>
      <vt:lpstr>SBND WIB MODIFICATIONS/FIXES </vt:lpstr>
      <vt:lpstr>WIB Power</vt:lpstr>
      <vt:lpstr>Cold Electronics Communication</vt:lpstr>
      <vt:lpstr>WIB Emulator + FEMB</vt:lpstr>
      <vt:lpstr>Slide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Fried, Jack</dc:creator>
  <cp:lastModifiedBy>Fried, Jack</cp:lastModifiedBy>
  <cp:revision>2009</cp:revision>
  <dcterms:created xsi:type="dcterms:W3CDTF">2016-07-12T17:50:59Z</dcterms:created>
  <dcterms:modified xsi:type="dcterms:W3CDTF">2016-10-12T12:56:46Z</dcterms:modified>
</cp:coreProperties>
</file>