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86" r:id="rId2"/>
    <p:sldId id="318" r:id="rId3"/>
    <p:sldId id="287" r:id="rId4"/>
    <p:sldId id="294" r:id="rId5"/>
    <p:sldId id="297" r:id="rId6"/>
    <p:sldId id="313" r:id="rId7"/>
    <p:sldId id="301" r:id="rId8"/>
    <p:sldId id="302" r:id="rId9"/>
    <p:sldId id="307" r:id="rId10"/>
    <p:sldId id="308" r:id="rId11"/>
    <p:sldId id="310" r:id="rId12"/>
    <p:sldId id="295" r:id="rId13"/>
    <p:sldId id="316" r:id="rId14"/>
    <p:sldId id="312" r:id="rId15"/>
    <p:sldId id="317" r:id="rId16"/>
    <p:sldId id="296" r:id="rId17"/>
    <p:sldId id="300" r:id="rId18"/>
    <p:sldId id="319" r:id="rId19"/>
    <p:sldId id="311" r:id="rId20"/>
    <p:sldId id="315" r:id="rId21"/>
    <p:sldId id="314" r:id="rId22"/>
    <p:sldId id="304" r:id="rId23"/>
    <p:sldId id="306" r:id="rId24"/>
    <p:sldId id="292" r:id="rId25"/>
    <p:sldId id="305" r:id="rId2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9" autoAdjust="0"/>
    <p:restoredTop sz="94660"/>
  </p:normalViewPr>
  <p:slideViewPr>
    <p:cSldViewPr snapToGrid="0" snapToObjects="1" showGuides="1">
      <p:cViewPr varScale="1">
        <p:scale>
          <a:sx n="95" d="100"/>
          <a:sy n="95" d="100"/>
        </p:scale>
        <p:origin x="1164" y="72"/>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8275"/>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351BA9-D7CD-42D5-ABE2-6C33D7E2A6BE}" type="slidenum">
              <a:rPr lang="en-US" smtClean="0"/>
              <a:pPr>
                <a:defRPr/>
              </a:pPr>
              <a:t>18</a:t>
            </a:fld>
            <a:endParaRPr lang="en-US"/>
          </a:p>
        </p:txBody>
      </p:sp>
    </p:spTree>
    <p:extLst>
      <p:ext uri="{BB962C8B-B14F-4D97-AF65-F5344CB8AC3E}">
        <p14:creationId xmlns:p14="http://schemas.microsoft.com/office/powerpoint/2010/main" val="304900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baseline="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endParaRPr lang="en-US" dirty="0" smtClean="0"/>
          </a:p>
          <a:p>
            <a:pPr lvl="0"/>
            <a:r>
              <a:rPr lang="en-US" dirty="0" smtClean="0"/>
              <a:t>Cold Electronics Review</a:t>
            </a:r>
          </a:p>
          <a:p>
            <a:pPr lvl="0"/>
            <a:r>
              <a:rPr lang="en-US" dirty="0" smtClean="0"/>
              <a:t>Linda Bagby</a:t>
            </a:r>
          </a:p>
          <a:p>
            <a:pPr lvl="0"/>
            <a:r>
              <a:rPr lang="en-US" dirty="0" smtClean="0"/>
              <a:t>October 12, 2016 </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hasCustomPrompt="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baseline="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err="1" smtClean="0"/>
              <a:t>ProtoDUNE</a:t>
            </a:r>
            <a:r>
              <a:rPr lang="en-US" dirty="0" smtClean="0"/>
              <a:t>/SBND Grounding and </a:t>
            </a:r>
          </a:p>
          <a:p>
            <a:pPr lvl="0"/>
            <a:r>
              <a:rPr lang="en-US" dirty="0" smtClean="0"/>
              <a:t>Voltage Distribution Plans</a:t>
            </a:r>
          </a:p>
        </p:txBody>
      </p:sp>
      <p:pic>
        <p:nvPicPr>
          <p:cNvPr id="32" name="Picture 31"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sp>
        <p:nvSpPr>
          <p:cNvPr id="2" name="TextBox 1"/>
          <p:cNvSpPr txBox="1"/>
          <p:nvPr userDrawn="1"/>
        </p:nvSpPr>
        <p:spPr>
          <a:xfrm>
            <a:off x="5665201" y="5725585"/>
            <a:ext cx="3143723" cy="55399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latin typeface="Helvetica"/>
                <a:cs typeface="Helvetica"/>
              </a:rPr>
              <a:t>In collaboration with:   </a:t>
            </a:r>
          </a:p>
          <a:p>
            <a:endParaRPr lang="en-US" dirty="0"/>
          </a:p>
        </p:txBody>
      </p:sp>
      <p:pic>
        <p:nvPicPr>
          <p:cNvPr id="33" name="Picture 32"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10" name="Picture 9" descr="DUNElogoMarkFINAL_090815-0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7318" y="6176970"/>
            <a:ext cx="1247064" cy="507330"/>
          </a:xfrm>
          <a:prstGeom prst="rect">
            <a:avLst/>
          </a:prstGeom>
        </p:spPr>
      </p:pic>
      <p:pic>
        <p:nvPicPr>
          <p:cNvPr id="4" name="Picture 3"/>
          <p:cNvPicPr>
            <a:picLocks noChangeAspect="1"/>
          </p:cNvPicPr>
          <p:nvPr userDrawn="1"/>
        </p:nvPicPr>
        <p:blipFill>
          <a:blip r:embed="rId5"/>
          <a:stretch>
            <a:fillRect/>
          </a:stretch>
        </p:blipFill>
        <p:spPr>
          <a:xfrm>
            <a:off x="7827146" y="6050830"/>
            <a:ext cx="759710" cy="759710"/>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dirty="0" smtClean="0"/>
              <a:t>Outline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793775"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10/12/2016</a:t>
            </a:r>
            <a:endParaRPr lang="en-US" dirty="0"/>
          </a:p>
        </p:txBody>
      </p:sp>
      <p:sp>
        <p:nvSpPr>
          <p:cNvPr id="11" name="Footer Placeholder 4"/>
          <p:cNvSpPr>
            <a:spLocks noGrp="1"/>
          </p:cNvSpPr>
          <p:nvPr>
            <p:ph type="ftr" sz="quarter" idx="3"/>
          </p:nvPr>
        </p:nvSpPr>
        <p:spPr>
          <a:xfrm>
            <a:off x="2015784" y="6495482"/>
            <a:ext cx="5327405" cy="241300"/>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smtClean="0"/>
              <a:t>L. Bagby | </a:t>
            </a:r>
            <a:r>
              <a:rPr lang="en-US" dirty="0" err="1" smtClean="0"/>
              <a:t>ProtoDUNE</a:t>
            </a:r>
            <a:r>
              <a:rPr lang="en-US" dirty="0" smtClean="0"/>
              <a:t>/SBND Grounding and Voltage Distribution Plans</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2"/>
          </p:nvPr>
        </p:nvSpPr>
        <p:spPr>
          <a:xfrm>
            <a:off x="736827" y="6495482"/>
            <a:ext cx="79377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10/12/2016</a:t>
            </a:r>
            <a:endParaRPr lang="en-US" dirty="0"/>
          </a:p>
        </p:txBody>
      </p:sp>
      <p:sp>
        <p:nvSpPr>
          <p:cNvPr id="18" name="Footer Placeholder 4"/>
          <p:cNvSpPr>
            <a:spLocks noGrp="1"/>
          </p:cNvSpPr>
          <p:nvPr>
            <p:ph type="ftr" sz="quarter" idx="3"/>
          </p:nvPr>
        </p:nvSpPr>
        <p:spPr>
          <a:xfrm>
            <a:off x="2015810"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L. Bagby | ProtoDUNE/SBND Grounding and Voltage Distribution Plans</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smtClean="0"/>
              <a:t>10/12/2016</a:t>
            </a:r>
            <a:endParaRPr lang="en-US" dirty="0"/>
          </a:p>
        </p:txBody>
      </p:sp>
      <p:sp>
        <p:nvSpPr>
          <p:cNvPr id="6" name="Footer Placeholder 4"/>
          <p:cNvSpPr>
            <a:spLocks noGrp="1"/>
          </p:cNvSpPr>
          <p:nvPr>
            <p:ph type="ftr" sz="quarter" idx="17"/>
          </p:nvPr>
        </p:nvSpPr>
        <p:spPr>
          <a:xfrm>
            <a:off x="2015805" y="6495482"/>
            <a:ext cx="5538537" cy="242873"/>
          </a:xfrm>
        </p:spPr>
        <p:txBody>
          <a:bodyPr/>
          <a:lstStyle>
            <a:lvl1pPr>
              <a:defRPr sz="1200" dirty="0" smtClean="0"/>
            </a:lvl1pPr>
          </a:lstStyle>
          <a:p>
            <a:pPr>
              <a:defRPr/>
            </a:pPr>
            <a:r>
              <a:rPr lang="en-US" smtClean="0"/>
              <a:t>L. Bagby | ProtoDUNE/SBND Grounding and Voltage Distribution Plans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smtClean="0"/>
              <a:t>10/12/2016</a:t>
            </a:r>
            <a:endParaRPr lang="en-US" dirty="0"/>
          </a:p>
        </p:txBody>
      </p:sp>
      <p:sp>
        <p:nvSpPr>
          <p:cNvPr id="6" name="Footer Placeholder 4"/>
          <p:cNvSpPr>
            <a:spLocks noGrp="1"/>
          </p:cNvSpPr>
          <p:nvPr>
            <p:ph type="ftr" sz="quarter" idx="11"/>
          </p:nvPr>
        </p:nvSpPr>
        <p:spPr>
          <a:xfrm>
            <a:off x="2015804" y="6495482"/>
            <a:ext cx="5538537" cy="242873"/>
          </a:xfrm>
        </p:spPr>
        <p:txBody>
          <a:bodyPr/>
          <a:lstStyle>
            <a:lvl1pPr>
              <a:defRPr sz="1200" dirty="0" smtClean="0"/>
            </a:lvl1pPr>
          </a:lstStyle>
          <a:p>
            <a:pPr>
              <a:defRPr/>
            </a:pPr>
            <a:r>
              <a:rPr lang="en-US" smtClean="0"/>
              <a:t>L. Bagby | ProtoDUNE/SBND Grounding and Voltage Distribution Plans</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10/12/2016</a:t>
            </a:r>
            <a:endParaRPr lang="en-US" dirty="0"/>
          </a:p>
        </p:txBody>
      </p:sp>
      <p:sp>
        <p:nvSpPr>
          <p:cNvPr id="4" name="Footer Placeholder 3"/>
          <p:cNvSpPr>
            <a:spLocks noGrp="1"/>
          </p:cNvSpPr>
          <p:nvPr>
            <p:ph type="ftr" sz="quarter" idx="11"/>
          </p:nvPr>
        </p:nvSpPr>
        <p:spPr>
          <a:xfrm>
            <a:off x="2015795" y="6495482"/>
            <a:ext cx="5538537" cy="237285"/>
          </a:xfrm>
        </p:spPr>
        <p:txBody>
          <a:bodyPr/>
          <a:lstStyle/>
          <a:p>
            <a:pPr>
              <a:defRPr/>
            </a:pPr>
            <a:r>
              <a:rPr lang="en-US" dirty="0" smtClean="0"/>
              <a:t>L. Bagby | </a:t>
            </a:r>
            <a:r>
              <a:rPr lang="en-US" dirty="0" err="1" smtClean="0"/>
              <a:t>ProtoDUNE</a:t>
            </a:r>
            <a:r>
              <a:rPr lang="en-US" dirty="0" smtClean="0"/>
              <a:t>/SBND Grounding and Voltage Distribution Plans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smtClean="0"/>
              <a:t>Drag picture to placeholder or click icon to add</a:t>
            </a:r>
            <a:endParaRPr lang="en-US" dirty="0"/>
          </a:p>
        </p:txBody>
      </p:sp>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11" name="Date Placeholder 10"/>
          <p:cNvSpPr>
            <a:spLocks noGrp="1"/>
          </p:cNvSpPr>
          <p:nvPr>
            <p:ph type="dt" sz="half" idx="10"/>
          </p:nvPr>
        </p:nvSpPr>
        <p:spPr/>
        <p:txBody>
          <a:bodyPr/>
          <a:lstStyle/>
          <a:p>
            <a:pPr>
              <a:defRPr/>
            </a:pPr>
            <a:r>
              <a:rPr lang="en-US" smtClean="0"/>
              <a:t>10/12/2016</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smtClean="0"/>
              <a:t>L. Bagby | ProtoDUNE/SBND Grounding and Voltage Distribution Plans</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smtClean="0"/>
              <a:t>Drag picture to placeholder or click icon to add</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382000" cy="533400"/>
          </a:xfrm>
          <a:prstGeom prst="rect">
            <a:avLst/>
          </a:prstGeom>
        </p:spPr>
        <p:txBody>
          <a:bodyPr/>
          <a:lstStyle>
            <a:lvl1pPr>
              <a:defRPr sz="2240"/>
            </a:lvl1pPr>
          </a:lstStyle>
          <a:p>
            <a:r>
              <a:rPr lang="en-US" smtClean="0"/>
              <a:t>Click to edit Master title style</a:t>
            </a:r>
            <a:endParaRPr lang="en-US"/>
          </a:p>
        </p:txBody>
      </p:sp>
      <p:sp>
        <p:nvSpPr>
          <p:cNvPr id="3" name="Content Placeholder 2"/>
          <p:cNvSpPr>
            <a:spLocks noGrp="1"/>
          </p:cNvSpPr>
          <p:nvPr>
            <p:ph idx="1"/>
          </p:nvPr>
        </p:nvSpPr>
        <p:spPr>
          <a:xfrm>
            <a:off x="381000" y="990600"/>
            <a:ext cx="8382000"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3"/>
          </p:nvPr>
        </p:nvSpPr>
        <p:spPr bwMode="auto">
          <a:xfrm>
            <a:off x="2057400" y="6553200"/>
            <a:ext cx="4876800" cy="292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840" i="1">
                <a:latin typeface="Arial" pitchFamily="-65" charset="0"/>
                <a:ea typeface="ＭＳ Ｐゴシック" pitchFamily="-65" charset="-128"/>
                <a:cs typeface="ＭＳ Ｐゴシック" pitchFamily="-65" charset="-128"/>
              </a:defRPr>
            </a:lvl1pPr>
          </a:lstStyle>
          <a:p>
            <a:pPr>
              <a:defRPr/>
            </a:pPr>
            <a:r>
              <a:rPr lang="en-US" smtClean="0"/>
              <a:t>SBND/ProtoDUNE Cold Electronics Review, Oct 12-14, 2016</a:t>
            </a:r>
            <a:endParaRPr lang="en-US" dirty="0"/>
          </a:p>
        </p:txBody>
      </p:sp>
      <p:sp>
        <p:nvSpPr>
          <p:cNvPr id="7" name="Rectangle 6"/>
          <p:cNvSpPr txBox="1">
            <a:spLocks noChangeArrowheads="1"/>
          </p:cNvSpPr>
          <p:nvPr userDrawn="1"/>
        </p:nvSpPr>
        <p:spPr bwMode="auto">
          <a:xfrm>
            <a:off x="6949440" y="6553200"/>
            <a:ext cx="457200" cy="304800"/>
          </a:xfrm>
          <a:prstGeom prst="rect">
            <a:avLst/>
          </a:prstGeom>
          <a:noFill/>
          <a:ln w="9525">
            <a:noFill/>
            <a:miter lim="800000"/>
            <a:headEnd/>
            <a:tailEnd/>
          </a:ln>
        </p:spPr>
        <p:txBody>
          <a:bodyPr vert="horz" wrap="square" lIns="73152" tIns="36576" rIns="73152" bIns="36576" numCol="1" anchor="b" anchorCtr="0" compatLnSpc="1">
            <a:prstTxWarp prst="textNoShape">
              <a:avLst/>
            </a:prstTxWarp>
          </a:bodyPr>
          <a:lstStyle>
            <a:defPPr>
              <a:defRPr lang="en-US"/>
            </a:defPPr>
            <a:lvl1pPr algn="r" rtl="0" eaLnBrk="0" fontAlgn="base" hangingPunct="0">
              <a:spcBef>
                <a:spcPct val="0"/>
              </a:spcBef>
              <a:spcAft>
                <a:spcPct val="0"/>
              </a:spcAft>
              <a:defRPr sz="1050" i="1" kern="1200">
                <a:solidFill>
                  <a:srgbClr val="042B7F"/>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a:lstStyle>
          <a:p>
            <a:pPr>
              <a:defRPr/>
            </a:pPr>
            <a:fld id="{07CFDDC5-88EC-4880-863E-879D6CEA5EDD}" type="slidenum">
              <a:rPr lang="en-US" sz="840" smtClean="0"/>
              <a:pPr>
                <a:defRPr/>
              </a:pPr>
              <a:t>‹#›</a:t>
            </a:fld>
            <a:endParaRPr lang="en-US" sz="840" dirty="0"/>
          </a:p>
        </p:txBody>
      </p:sp>
    </p:spTree>
    <p:extLst>
      <p:ext uri="{BB962C8B-B14F-4D97-AF65-F5344CB8AC3E}">
        <p14:creationId xmlns:p14="http://schemas.microsoft.com/office/powerpoint/2010/main" val="23671303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1"/>
            <a:ext cx="793775" cy="241301"/>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10/12/2016</a:t>
            </a:r>
            <a:endParaRPr lang="en-US" dirty="0"/>
          </a:p>
        </p:txBody>
      </p:sp>
      <p:sp>
        <p:nvSpPr>
          <p:cNvPr id="11" name="Footer Placeholder 4"/>
          <p:cNvSpPr>
            <a:spLocks noGrp="1"/>
          </p:cNvSpPr>
          <p:nvPr>
            <p:ph type="ftr" sz="quarter" idx="3"/>
          </p:nvPr>
        </p:nvSpPr>
        <p:spPr>
          <a:xfrm>
            <a:off x="2099773" y="6495483"/>
            <a:ext cx="4989690" cy="241300"/>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smtClean="0"/>
              <a:t>L. Bagby | </a:t>
            </a:r>
            <a:r>
              <a:rPr lang="en-US" dirty="0" err="1" smtClean="0"/>
              <a:t>ProtoDUNE</a:t>
            </a:r>
            <a:r>
              <a:rPr lang="en-US" dirty="0" smtClean="0"/>
              <a:t>/SBND Grounding and Voltage Distribution Plans</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Picture 16" descr="DUNElogoMarkFINAL_090815-0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33278" y="6429734"/>
            <a:ext cx="860619" cy="350117"/>
          </a:xfrm>
          <a:prstGeom prst="rect">
            <a:avLst/>
          </a:prstGeom>
        </p:spPr>
      </p:pic>
      <p:pic>
        <p:nvPicPr>
          <p:cNvPr id="2" name="Picture 1"/>
          <p:cNvPicPr>
            <a:picLocks noChangeAspect="1"/>
          </p:cNvPicPr>
          <p:nvPr userDrawn="1"/>
        </p:nvPicPr>
        <p:blipFill>
          <a:blip r:embed="rId12"/>
          <a:stretch>
            <a:fillRect/>
          </a:stretch>
        </p:blipFill>
        <p:spPr>
          <a:xfrm>
            <a:off x="8554513" y="6329512"/>
            <a:ext cx="533510" cy="533510"/>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 id="2147484122" r:id="rId8"/>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n-docdb.fnal.gov:8080/cgi-bin/ShowDocument?docid=1077"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n-docdb.fnal.gov:8080/cgi-bin/ShowDocument?docid=1322" TargetMode="External"/><Relationship Id="rId2" Type="http://schemas.openxmlformats.org/officeDocument/2006/relationships/hyperlink" Target="http://docs.dunescience.org:8080/cgi-bin/ShowDocument?docid=1805" TargetMode="Externa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ocs.dunescience.org:8080/cgi-bin/ShowDocument?docid=1244" TargetMode="External"/><Relationship Id="rId2" Type="http://schemas.openxmlformats.org/officeDocument/2006/relationships/hyperlink" Target="http://docs.dunescience.org:8080/cgi-bin/ShowDocument?docid=879" TargetMode="External"/><Relationship Id="rId1" Type="http://schemas.openxmlformats.org/officeDocument/2006/relationships/slideLayout" Target="../slideLayouts/slideLayout2.xml"/><Relationship Id="rId4" Type="http://schemas.openxmlformats.org/officeDocument/2006/relationships/hyperlink" Target="http://sbn-docdb.fnal.gov:8080/cgi-bin/ShowDocument?docid=107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n-docdb.fnal.gov:8080/cgi-bin/ShowDocument?docid=284"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smtClean="0"/>
              <a:t>Linda Bagby</a:t>
            </a:r>
            <a:endParaRPr lang="en-US" dirty="0"/>
          </a:p>
          <a:p>
            <a:r>
              <a:rPr lang="en-US" dirty="0" err="1" smtClean="0"/>
              <a:t>ProtoDUNE</a:t>
            </a:r>
            <a:r>
              <a:rPr lang="en-US" dirty="0" smtClean="0"/>
              <a:t>/SBND CE Design Review</a:t>
            </a:r>
          </a:p>
          <a:p>
            <a:r>
              <a:rPr lang="en-US" dirty="0" smtClean="0"/>
              <a:t>12 October 2016</a:t>
            </a:r>
            <a:endParaRPr lang="en-US" dirty="0"/>
          </a:p>
        </p:txBody>
      </p:sp>
      <p:sp>
        <p:nvSpPr>
          <p:cNvPr id="5" name="Text Placeholder 4"/>
          <p:cNvSpPr>
            <a:spLocks noGrp="1"/>
          </p:cNvSpPr>
          <p:nvPr>
            <p:ph type="body" sz="quarter" idx="11"/>
          </p:nvPr>
        </p:nvSpPr>
        <p:spPr/>
        <p:txBody>
          <a:bodyPr>
            <a:normAutofit fontScale="92500" lnSpcReduction="10000"/>
          </a:bodyPr>
          <a:lstStyle/>
          <a:p>
            <a:r>
              <a:rPr lang="en-US" dirty="0" err="1" smtClean="0"/>
              <a:t>ProtoDUNE</a:t>
            </a:r>
            <a:r>
              <a:rPr lang="en-US" dirty="0" smtClean="0"/>
              <a:t>/SBND Grounding and</a:t>
            </a:r>
          </a:p>
          <a:p>
            <a:r>
              <a:rPr lang="en-US" dirty="0" smtClean="0"/>
              <a:t>Voltage Distribution Plans</a:t>
            </a:r>
            <a:endParaRPr lang="en-US" dirty="0"/>
          </a:p>
        </p:txBody>
      </p:sp>
    </p:spTree>
    <p:extLst>
      <p:ext uri="{BB962C8B-B14F-4D97-AF65-F5344CB8AC3E}">
        <p14:creationId xmlns:p14="http://schemas.microsoft.com/office/powerpoint/2010/main" val="250681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Expected Isolation Bandwidth</a:t>
            </a:r>
            <a:endParaRPr lang="en-US" dirty="0"/>
          </a:p>
        </p:txBody>
      </p:sp>
      <p:sp>
        <p:nvSpPr>
          <p:cNvPr id="8" name="Content Placeholder 7"/>
          <p:cNvSpPr>
            <a:spLocks noGrp="1"/>
          </p:cNvSpPr>
          <p:nvPr>
            <p:ph idx="1"/>
          </p:nvPr>
        </p:nvSpPr>
        <p:spPr>
          <a:xfrm>
            <a:off x="228600" y="1043047"/>
            <a:ext cx="8672513" cy="1814454"/>
          </a:xfrm>
        </p:spPr>
        <p:txBody>
          <a:bodyPr>
            <a:normAutofit fontScale="92500" lnSpcReduction="10000"/>
          </a:bodyPr>
          <a:lstStyle/>
          <a:p>
            <a:pPr marL="0" indent="0">
              <a:buNone/>
            </a:pPr>
            <a:r>
              <a:rPr lang="en-US" dirty="0" smtClean="0"/>
              <a:t>DC isolation between the detector and the building is relatively easy to achieve. AC isolation is more difficult. An analysis was conducted to determine the spacing thickness between the detector I-beam structure and the building concrete to achieve 10 Ohms at 2 MHz capacitive reactance.</a:t>
            </a:r>
          </a:p>
          <a:p>
            <a:pPr marL="0" indent="0">
              <a:buNone/>
            </a:pPr>
            <a:r>
              <a:rPr lang="en-US" sz="1800" dirty="0" smtClean="0">
                <a:hlinkClick r:id="rId2"/>
              </a:rPr>
              <a:t>http</a:t>
            </a:r>
            <a:r>
              <a:rPr lang="en-US" sz="1800" dirty="0">
                <a:hlinkClick r:id="rId2"/>
              </a:rPr>
              <a:t>://</a:t>
            </a:r>
            <a:r>
              <a:rPr lang="en-US" sz="1800" dirty="0" smtClean="0">
                <a:hlinkClick r:id="rId2"/>
              </a:rPr>
              <a:t>sbn-docdb.fnal.gov:8080/cgi-bin/ShowDocument?docid=1077</a:t>
            </a:r>
            <a:endParaRPr lang="en-US" sz="1800" dirty="0" smtClean="0"/>
          </a:p>
          <a:p>
            <a:pPr marL="0" indent="0">
              <a:buNone/>
            </a:pPr>
            <a:endParaRPr lang="en-US" sz="1800" dirty="0" smtClean="0"/>
          </a:p>
          <a:p>
            <a:pPr lvl="1"/>
            <a:endParaRPr lang="en-US" dirty="0" smtClean="0"/>
          </a:p>
          <a:p>
            <a:pPr marL="1828800" lvl="4" indent="0">
              <a:buNone/>
            </a:pPr>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2" name="Picture 1"/>
          <p:cNvPicPr>
            <a:picLocks noChangeAspect="1"/>
          </p:cNvPicPr>
          <p:nvPr/>
        </p:nvPicPr>
        <p:blipFill>
          <a:blip r:embed="rId3"/>
          <a:stretch>
            <a:fillRect/>
          </a:stretch>
        </p:blipFill>
        <p:spPr>
          <a:xfrm>
            <a:off x="4277072" y="3048755"/>
            <a:ext cx="4788790" cy="2626111"/>
          </a:xfrm>
          <a:prstGeom prst="rect">
            <a:avLst/>
          </a:prstGeom>
        </p:spPr>
      </p:pic>
      <p:pic>
        <p:nvPicPr>
          <p:cNvPr id="3" name="Picture 2"/>
          <p:cNvPicPr>
            <a:picLocks noChangeAspect="1"/>
          </p:cNvPicPr>
          <p:nvPr/>
        </p:nvPicPr>
        <p:blipFill>
          <a:blip r:embed="rId4"/>
          <a:stretch>
            <a:fillRect/>
          </a:stretch>
        </p:blipFill>
        <p:spPr>
          <a:xfrm>
            <a:off x="36895" y="3048755"/>
            <a:ext cx="4150589" cy="3113920"/>
          </a:xfrm>
          <a:prstGeom prst="rect">
            <a:avLst/>
          </a:prstGeom>
        </p:spPr>
      </p:pic>
      <p:sp>
        <p:nvSpPr>
          <p:cNvPr id="9" name="TextBox 8"/>
          <p:cNvSpPr txBox="1"/>
          <p:nvPr/>
        </p:nvSpPr>
        <p:spPr>
          <a:xfrm>
            <a:off x="4679486" y="5854341"/>
            <a:ext cx="4162486" cy="461665"/>
          </a:xfrm>
          <a:prstGeom prst="rect">
            <a:avLst/>
          </a:prstGeom>
          <a:noFill/>
        </p:spPr>
        <p:txBody>
          <a:bodyPr wrap="none" rtlCol="0">
            <a:spAutoFit/>
          </a:bodyPr>
          <a:lstStyle/>
          <a:p>
            <a:r>
              <a:rPr lang="en-US" dirty="0" smtClean="0">
                <a:solidFill>
                  <a:schemeClr val="accent6"/>
                </a:solidFill>
              </a:rPr>
              <a:t>Response with 2” G-10 </a:t>
            </a:r>
            <a:r>
              <a:rPr lang="en-US" dirty="0" err="1" smtClean="0">
                <a:solidFill>
                  <a:schemeClr val="accent6"/>
                </a:solidFill>
              </a:rPr>
              <a:t>Garolite</a:t>
            </a:r>
            <a:r>
              <a:rPr lang="en-US" dirty="0" smtClean="0">
                <a:solidFill>
                  <a:schemeClr val="accent6"/>
                </a:solidFill>
              </a:rPr>
              <a:t> </a:t>
            </a:r>
            <a:endParaRPr lang="en-US" dirty="0">
              <a:solidFill>
                <a:schemeClr val="accent6"/>
              </a:solidFill>
            </a:endParaRPr>
          </a:p>
        </p:txBody>
      </p:sp>
    </p:spTree>
    <p:extLst>
      <p:ext uri="{BB962C8B-B14F-4D97-AF65-F5344CB8AC3E}">
        <p14:creationId xmlns:p14="http://schemas.microsoft.com/office/powerpoint/2010/main" val="346994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Saturable</a:t>
            </a:r>
            <a:r>
              <a:rPr lang="en-US" dirty="0" smtClean="0"/>
              <a:t> Inductor Response</a:t>
            </a:r>
            <a:endParaRPr lang="en-US" dirty="0"/>
          </a:p>
        </p:txBody>
      </p:sp>
      <p:sp>
        <p:nvSpPr>
          <p:cNvPr id="8" name="Content Placeholder 7"/>
          <p:cNvSpPr>
            <a:spLocks noGrp="1"/>
          </p:cNvSpPr>
          <p:nvPr>
            <p:ph idx="1"/>
          </p:nvPr>
        </p:nvSpPr>
        <p:spPr>
          <a:xfrm>
            <a:off x="228600" y="1043047"/>
            <a:ext cx="8672513" cy="861954"/>
          </a:xfrm>
        </p:spPr>
        <p:txBody>
          <a:bodyPr/>
          <a:lstStyle/>
          <a:p>
            <a:pPr marL="0" indent="0">
              <a:buNone/>
            </a:pPr>
            <a:r>
              <a:rPr lang="en-US" dirty="0" smtClean="0"/>
              <a:t>A study was done by Dave Huffman to determine the response of the 10-turn </a:t>
            </a:r>
            <a:r>
              <a:rPr lang="en-US" dirty="0" err="1" smtClean="0"/>
              <a:t>saturable</a:t>
            </a:r>
            <a:r>
              <a:rPr lang="en-US" dirty="0" smtClean="0"/>
              <a:t> inductor.</a:t>
            </a:r>
          </a:p>
          <a:p>
            <a:pPr marL="0" indent="0">
              <a:buNone/>
            </a:pPr>
            <a:endParaRPr lang="en-US"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a:pPr>
                <a:defRPr/>
              </a:pPr>
              <a:t>11</a:t>
            </a:fld>
            <a:endParaRPr lang="en-US" dirty="0"/>
          </a:p>
        </p:txBody>
      </p:sp>
      <p:pic>
        <p:nvPicPr>
          <p:cNvPr id="3" name="Picture 2"/>
          <p:cNvPicPr>
            <a:picLocks noChangeAspect="1"/>
          </p:cNvPicPr>
          <p:nvPr/>
        </p:nvPicPr>
        <p:blipFill>
          <a:blip r:embed="rId2"/>
          <a:stretch>
            <a:fillRect/>
          </a:stretch>
        </p:blipFill>
        <p:spPr>
          <a:xfrm>
            <a:off x="1626298" y="1763895"/>
            <a:ext cx="6135473" cy="4547587"/>
          </a:xfrm>
          <a:prstGeom prst="rect">
            <a:avLst/>
          </a:prstGeom>
        </p:spPr>
      </p:pic>
    </p:spTree>
    <p:extLst>
      <p:ext uri="{BB962C8B-B14F-4D97-AF65-F5344CB8AC3E}">
        <p14:creationId xmlns:p14="http://schemas.microsoft.com/office/powerpoint/2010/main" val="4120116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20370" y="860630"/>
            <a:ext cx="8334445" cy="5352534"/>
          </a:xfrm>
          <a:prstGeom prst="rect">
            <a:avLst/>
          </a:prstGeom>
        </p:spPr>
      </p:pic>
      <p:sp>
        <p:nvSpPr>
          <p:cNvPr id="7" name="Title 6"/>
          <p:cNvSpPr>
            <a:spLocks noGrp="1"/>
          </p:cNvSpPr>
          <p:nvPr>
            <p:ph type="title"/>
          </p:nvPr>
        </p:nvSpPr>
        <p:spPr/>
        <p:txBody>
          <a:bodyPr/>
          <a:lstStyle/>
          <a:p>
            <a:r>
              <a:rPr lang="en-US" dirty="0" err="1" smtClean="0"/>
              <a:t>ProtoDUNE</a:t>
            </a:r>
            <a:r>
              <a:rPr lang="en-US" dirty="0" smtClean="0"/>
              <a:t> Grounding Concept Graphic</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 name="Oval 1"/>
          <p:cNvSpPr/>
          <p:nvPr/>
        </p:nvSpPr>
        <p:spPr>
          <a:xfrm>
            <a:off x="6439977" y="3093268"/>
            <a:ext cx="1783570" cy="1214651"/>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651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20370" y="860630"/>
            <a:ext cx="8334445" cy="5352534"/>
          </a:xfrm>
          <a:prstGeom prst="rect">
            <a:avLst/>
          </a:prstGeom>
        </p:spPr>
      </p:pic>
      <p:sp>
        <p:nvSpPr>
          <p:cNvPr id="7" name="Title 6"/>
          <p:cNvSpPr>
            <a:spLocks noGrp="1"/>
          </p:cNvSpPr>
          <p:nvPr>
            <p:ph type="title"/>
          </p:nvPr>
        </p:nvSpPr>
        <p:spPr/>
        <p:txBody>
          <a:bodyPr/>
          <a:lstStyle/>
          <a:p>
            <a:r>
              <a:rPr lang="en-US" dirty="0" err="1" smtClean="0"/>
              <a:t>ProtoDUNE</a:t>
            </a:r>
            <a:r>
              <a:rPr lang="en-US" dirty="0" smtClean="0"/>
              <a:t> Grounding Concept Graphic</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3" name="Oval 2"/>
          <p:cNvSpPr/>
          <p:nvPr/>
        </p:nvSpPr>
        <p:spPr>
          <a:xfrm>
            <a:off x="7099148" y="2467222"/>
            <a:ext cx="693739" cy="718457"/>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622943" y="2549621"/>
            <a:ext cx="693739" cy="718457"/>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18691" y="2107993"/>
            <a:ext cx="1102149" cy="1192740"/>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475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20370" y="860630"/>
            <a:ext cx="8334445" cy="5352534"/>
          </a:xfrm>
          <a:prstGeom prst="rect">
            <a:avLst/>
          </a:prstGeom>
        </p:spPr>
      </p:pic>
      <p:sp>
        <p:nvSpPr>
          <p:cNvPr id="7" name="Title 6"/>
          <p:cNvSpPr>
            <a:spLocks noGrp="1"/>
          </p:cNvSpPr>
          <p:nvPr>
            <p:ph type="title"/>
          </p:nvPr>
        </p:nvSpPr>
        <p:spPr/>
        <p:txBody>
          <a:bodyPr/>
          <a:lstStyle/>
          <a:p>
            <a:r>
              <a:rPr lang="en-US" dirty="0" err="1" smtClean="0"/>
              <a:t>ProtoDUNE</a:t>
            </a:r>
            <a:r>
              <a:rPr lang="en-US" dirty="0" smtClean="0"/>
              <a:t> Grounding Concept Graphic</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3" name="TextBox 2"/>
          <p:cNvSpPr txBox="1"/>
          <p:nvPr/>
        </p:nvSpPr>
        <p:spPr>
          <a:xfrm>
            <a:off x="4284060" y="5680918"/>
            <a:ext cx="3191417" cy="307777"/>
          </a:xfrm>
          <a:prstGeom prst="rect">
            <a:avLst/>
          </a:prstGeom>
          <a:noFill/>
        </p:spPr>
        <p:txBody>
          <a:bodyPr wrap="square" rtlCol="0">
            <a:spAutoFit/>
          </a:bodyPr>
          <a:lstStyle/>
          <a:p>
            <a:r>
              <a:rPr lang="en-US" sz="1400" dirty="0" smtClean="0">
                <a:solidFill>
                  <a:schemeClr val="accent6"/>
                </a:solidFill>
              </a:rPr>
              <a:t>~1.6” spacer of elastomeric and G10</a:t>
            </a:r>
            <a:endParaRPr lang="en-US" sz="1400" dirty="0">
              <a:solidFill>
                <a:schemeClr val="accent6"/>
              </a:solidFill>
            </a:endParaRPr>
          </a:p>
        </p:txBody>
      </p:sp>
      <p:pic>
        <p:nvPicPr>
          <p:cNvPr id="10" name="Picture 9"/>
          <p:cNvPicPr>
            <a:picLocks noChangeAspect="1"/>
          </p:cNvPicPr>
          <p:nvPr/>
        </p:nvPicPr>
        <p:blipFill>
          <a:blip r:embed="rId3"/>
          <a:stretch>
            <a:fillRect/>
          </a:stretch>
        </p:blipFill>
        <p:spPr>
          <a:xfrm>
            <a:off x="4097797" y="1175886"/>
            <a:ext cx="4411731" cy="2752351"/>
          </a:xfrm>
          <a:prstGeom prst="rect">
            <a:avLst/>
          </a:prstGeom>
        </p:spPr>
      </p:pic>
      <p:sp>
        <p:nvSpPr>
          <p:cNvPr id="11" name="Oval 10"/>
          <p:cNvSpPr/>
          <p:nvPr/>
        </p:nvSpPr>
        <p:spPr>
          <a:xfrm>
            <a:off x="3485443" y="4578531"/>
            <a:ext cx="1102149" cy="820070"/>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17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20370" y="860630"/>
            <a:ext cx="8334445" cy="5352534"/>
          </a:xfrm>
          <a:prstGeom prst="rect">
            <a:avLst/>
          </a:prstGeom>
        </p:spPr>
      </p:pic>
      <p:sp>
        <p:nvSpPr>
          <p:cNvPr id="7" name="Title 6"/>
          <p:cNvSpPr>
            <a:spLocks noGrp="1"/>
          </p:cNvSpPr>
          <p:nvPr>
            <p:ph type="title"/>
          </p:nvPr>
        </p:nvSpPr>
        <p:spPr/>
        <p:txBody>
          <a:bodyPr/>
          <a:lstStyle/>
          <a:p>
            <a:r>
              <a:rPr lang="en-US" dirty="0" err="1" smtClean="0"/>
              <a:t>ProtoDUNE</a:t>
            </a:r>
            <a:r>
              <a:rPr lang="en-US" dirty="0" smtClean="0"/>
              <a:t> Grounding Concept Graphic</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2" name="Oval 1"/>
          <p:cNvSpPr/>
          <p:nvPr/>
        </p:nvSpPr>
        <p:spPr>
          <a:xfrm>
            <a:off x="2596360" y="1916625"/>
            <a:ext cx="807239" cy="738749"/>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275866" y="4172150"/>
            <a:ext cx="807239" cy="738749"/>
          </a:xfrm>
          <a:prstGeom prst="ellipse">
            <a:avLst/>
          </a:prstGeom>
          <a:noFill/>
          <a:ln w="444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082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SBND Grounding Concept Graphic</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3" name="Picture 2"/>
          <p:cNvPicPr>
            <a:picLocks noChangeAspect="1"/>
          </p:cNvPicPr>
          <p:nvPr/>
        </p:nvPicPr>
        <p:blipFill>
          <a:blip r:embed="rId2"/>
          <a:stretch>
            <a:fillRect/>
          </a:stretch>
        </p:blipFill>
        <p:spPr>
          <a:xfrm>
            <a:off x="428204" y="893568"/>
            <a:ext cx="8295651" cy="5316163"/>
          </a:xfrm>
          <a:prstGeom prst="rect">
            <a:avLst/>
          </a:prstGeom>
        </p:spPr>
      </p:pic>
    </p:spTree>
    <p:extLst>
      <p:ext uri="{BB962C8B-B14F-4D97-AF65-F5344CB8AC3E}">
        <p14:creationId xmlns:p14="http://schemas.microsoft.com/office/powerpoint/2010/main" val="1713105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599" y="288267"/>
            <a:ext cx="8765275" cy="427877"/>
          </a:xfrm>
        </p:spPr>
        <p:txBody>
          <a:bodyPr/>
          <a:lstStyle/>
          <a:p>
            <a:r>
              <a:rPr lang="en-US" sz="2000" dirty="0" err="1" smtClean="0"/>
              <a:t>ProtoDUNE</a:t>
            </a:r>
            <a:r>
              <a:rPr lang="en-US" sz="2000" dirty="0" smtClean="0"/>
              <a:t>/SBND Voltage Distribution Grounding Connections</a:t>
            </a:r>
            <a:endParaRPr lang="en-US" sz="2000" dirty="0"/>
          </a:p>
        </p:txBody>
      </p:sp>
      <p:sp>
        <p:nvSpPr>
          <p:cNvPr id="8" name="Content Placeholder 7"/>
          <p:cNvSpPr>
            <a:spLocks noGrp="1"/>
          </p:cNvSpPr>
          <p:nvPr>
            <p:ph idx="1"/>
          </p:nvPr>
        </p:nvSpPr>
        <p:spPr>
          <a:xfrm>
            <a:off x="4332881" y="1043046"/>
            <a:ext cx="4781551" cy="5186304"/>
          </a:xfrm>
        </p:spPr>
        <p:txBody>
          <a:bodyPr>
            <a:normAutofit fontScale="85000" lnSpcReduction="20000"/>
          </a:bodyPr>
          <a:lstStyle/>
          <a:p>
            <a:pPr marL="0" indent="0">
              <a:buNone/>
            </a:pPr>
            <a:r>
              <a:rPr lang="en-US" dirty="0" smtClean="0"/>
              <a:t>The signal ground of the FE ASIC is connected to the Detector Ground via the power returns in the warm electronics crate mounted on the top of the detector.</a:t>
            </a:r>
          </a:p>
          <a:p>
            <a:pPr marL="0" indent="0">
              <a:buNone/>
            </a:pPr>
            <a:endParaRPr lang="en-US" dirty="0" smtClean="0"/>
          </a:p>
          <a:p>
            <a:r>
              <a:rPr lang="en-US" dirty="0" smtClean="0"/>
              <a:t>+12V source must be floating from the supply chassis</a:t>
            </a:r>
          </a:p>
          <a:p>
            <a:r>
              <a:rPr lang="en-US" dirty="0" smtClean="0"/>
              <a:t>Supply returns are connected at ground plane of PTC card</a:t>
            </a:r>
          </a:p>
          <a:p>
            <a:r>
              <a:rPr lang="en-US" dirty="0" smtClean="0"/>
              <a:t>PTC card ground plane is connected to crate backplane</a:t>
            </a:r>
          </a:p>
          <a:p>
            <a:r>
              <a:rPr lang="en-US" dirty="0" smtClean="0"/>
              <a:t>Crate backplane ground plane is connected to crate housing</a:t>
            </a:r>
          </a:p>
          <a:p>
            <a:r>
              <a:rPr lang="en-US" dirty="0" smtClean="0"/>
              <a:t>Crate housing bolted to Feedthrough </a:t>
            </a:r>
          </a:p>
          <a:p>
            <a:r>
              <a:rPr lang="en-US" dirty="0" smtClean="0"/>
              <a:t>Feedthrough welded to membrane</a:t>
            </a:r>
          </a:p>
          <a:p>
            <a:r>
              <a:rPr lang="en-US" dirty="0" smtClean="0"/>
              <a:t>APA frame isolated from membrane</a:t>
            </a:r>
          </a:p>
          <a:p>
            <a:r>
              <a:rPr lang="en-US" dirty="0" smtClean="0"/>
              <a:t>CE boards mounted to APA frame inside cold faraday box.</a:t>
            </a:r>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3" name="Picture 2"/>
          <p:cNvPicPr>
            <a:picLocks noChangeAspect="1"/>
          </p:cNvPicPr>
          <p:nvPr/>
        </p:nvPicPr>
        <p:blipFill>
          <a:blip r:embed="rId2"/>
          <a:stretch>
            <a:fillRect/>
          </a:stretch>
        </p:blipFill>
        <p:spPr>
          <a:xfrm>
            <a:off x="1942404" y="4148918"/>
            <a:ext cx="2093733" cy="2140818"/>
          </a:xfrm>
          <a:prstGeom prst="rect">
            <a:avLst/>
          </a:prstGeom>
        </p:spPr>
      </p:pic>
      <p:pic>
        <p:nvPicPr>
          <p:cNvPr id="12" name="Picture 11"/>
          <p:cNvPicPr>
            <a:picLocks noChangeAspect="1"/>
          </p:cNvPicPr>
          <p:nvPr/>
        </p:nvPicPr>
        <p:blipFill>
          <a:blip r:embed="rId3"/>
          <a:stretch>
            <a:fillRect/>
          </a:stretch>
        </p:blipFill>
        <p:spPr>
          <a:xfrm>
            <a:off x="563446" y="881263"/>
            <a:ext cx="3285225" cy="3187060"/>
          </a:xfrm>
          <a:prstGeom prst="rect">
            <a:avLst/>
          </a:prstGeom>
        </p:spPr>
      </p:pic>
      <p:pic>
        <p:nvPicPr>
          <p:cNvPr id="13" name="Picture 12"/>
          <p:cNvPicPr>
            <a:picLocks noChangeAspect="1"/>
          </p:cNvPicPr>
          <p:nvPr/>
        </p:nvPicPr>
        <p:blipFill>
          <a:blip r:embed="rId4"/>
          <a:stretch>
            <a:fillRect/>
          </a:stretch>
        </p:blipFill>
        <p:spPr>
          <a:xfrm>
            <a:off x="305851" y="4148918"/>
            <a:ext cx="1358342" cy="2140818"/>
          </a:xfrm>
          <a:prstGeom prst="rect">
            <a:avLst/>
          </a:prstGeom>
        </p:spPr>
      </p:pic>
    </p:spTree>
    <p:extLst>
      <p:ext uri="{BB962C8B-B14F-4D97-AF65-F5344CB8AC3E}">
        <p14:creationId xmlns:p14="http://schemas.microsoft.com/office/powerpoint/2010/main" val="2421000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60" dirty="0" err="1"/>
              <a:t>ProtoDUNE</a:t>
            </a:r>
            <a:r>
              <a:rPr lang="en-US" sz="2560" dirty="0"/>
              <a:t> SP APA Cable Routing </a:t>
            </a:r>
            <a:r>
              <a:rPr lang="en-US" sz="2560" dirty="0" smtClean="0"/>
              <a:t>Concept for PD</a:t>
            </a:r>
            <a:endParaRPr lang="en-US" sz="2560" dirty="0">
              <a:solidFill>
                <a:srgbClr val="FF0000"/>
              </a:solidFill>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 r="59880"/>
          <a:stretch/>
        </p:blipFill>
        <p:spPr bwMode="auto">
          <a:xfrm>
            <a:off x="548483" y="955771"/>
            <a:ext cx="2834640" cy="514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3"/>
          </p:nvPr>
        </p:nvSpPr>
        <p:spPr/>
        <p:txBody>
          <a:bodyPr/>
          <a:lstStyle/>
          <a:p>
            <a:pPr>
              <a:defRPr/>
            </a:pPr>
            <a:r>
              <a:rPr lang="en-US" smtClean="0"/>
              <a:t>SBND/ProtoDUNE Cold Electronics Review, Oct 12-14, 2016</a:t>
            </a:r>
            <a:endParaRPr lang="en-US" dirty="0"/>
          </a:p>
        </p:txBody>
      </p:sp>
      <p:sp>
        <p:nvSpPr>
          <p:cNvPr id="5" name="Content Placeholder 7"/>
          <p:cNvSpPr>
            <a:spLocks noGrp="1"/>
          </p:cNvSpPr>
          <p:nvPr>
            <p:ph idx="1"/>
          </p:nvPr>
        </p:nvSpPr>
        <p:spPr>
          <a:xfrm>
            <a:off x="3846498" y="908606"/>
            <a:ext cx="4781551" cy="5186304"/>
          </a:xfrm>
        </p:spPr>
        <p:txBody>
          <a:bodyPr>
            <a:normAutofit/>
          </a:bodyPr>
          <a:lstStyle/>
          <a:p>
            <a:pPr marL="0" indent="0">
              <a:buNone/>
            </a:pPr>
            <a:r>
              <a:rPr lang="en-US" dirty="0" smtClean="0"/>
              <a:t>The PD cables for each APA are routed to a dedicated Feedthrough flange.</a:t>
            </a:r>
          </a:p>
          <a:p>
            <a:pPr marL="0" indent="0">
              <a:buNone/>
            </a:pPr>
            <a:endParaRPr lang="en-US" dirty="0" smtClean="0"/>
          </a:p>
          <a:p>
            <a:r>
              <a:rPr lang="en-US" dirty="0" smtClean="0"/>
              <a:t>10 PD cables per APA frame</a:t>
            </a:r>
          </a:p>
          <a:p>
            <a:r>
              <a:rPr lang="en-US" dirty="0" smtClean="0"/>
              <a:t>Dedicated PD Flange port</a:t>
            </a:r>
          </a:p>
          <a:p>
            <a:r>
              <a:rPr lang="en-US" dirty="0" smtClean="0"/>
              <a:t>PD frame conductively connected to APA frame-no floating metal</a:t>
            </a:r>
          </a:p>
          <a:p>
            <a:r>
              <a:rPr lang="en-US" dirty="0" smtClean="0"/>
              <a:t>Shielded twisted pair cables used for signal</a:t>
            </a:r>
          </a:p>
          <a:p>
            <a:r>
              <a:rPr lang="en-US" dirty="0" smtClean="0"/>
              <a:t>Provisions for a variety of reference terminations are built into the design</a:t>
            </a:r>
          </a:p>
          <a:p>
            <a:pPr marL="1828800" lvl="4" indent="0">
              <a:buNone/>
            </a:pPr>
            <a:endParaRPr lang="en-US" dirty="0" smtClean="0"/>
          </a:p>
          <a:p>
            <a:pPr lvl="4"/>
            <a:endParaRPr lang="en-US" dirty="0"/>
          </a:p>
          <a:p>
            <a:pPr lvl="4"/>
            <a:endParaRPr lang="en-US" dirty="0" smtClean="0"/>
          </a:p>
          <a:p>
            <a:pPr lvl="4"/>
            <a:endParaRPr lang="en-US" dirty="0"/>
          </a:p>
        </p:txBody>
      </p:sp>
      <p:sp>
        <p:nvSpPr>
          <p:cNvPr id="3" name="Rectangle 2"/>
          <p:cNvSpPr/>
          <p:nvPr/>
        </p:nvSpPr>
        <p:spPr>
          <a:xfrm>
            <a:off x="2743210" y="2373406"/>
            <a:ext cx="639913" cy="37290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39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ProtoDUNE</a:t>
            </a:r>
            <a:r>
              <a:rPr lang="en-US" dirty="0" smtClean="0"/>
              <a:t> Voltage Distribution Requirements</a:t>
            </a:r>
            <a:endParaRPr lang="en-US" dirty="0"/>
          </a:p>
        </p:txBody>
      </p:sp>
      <p:sp>
        <p:nvSpPr>
          <p:cNvPr id="8" name="Content Placeholder 7"/>
          <p:cNvSpPr>
            <a:spLocks noGrp="1"/>
          </p:cNvSpPr>
          <p:nvPr>
            <p:ph idx="1"/>
          </p:nvPr>
        </p:nvSpPr>
        <p:spPr>
          <a:xfrm>
            <a:off x="242887" y="812999"/>
            <a:ext cx="8672513" cy="4987867"/>
          </a:xfrm>
        </p:spPr>
        <p:txBody>
          <a:bodyPr>
            <a:normAutofit fontScale="92500"/>
          </a:bodyPr>
          <a:lstStyle/>
          <a:p>
            <a:pPr marL="0" indent="0">
              <a:buNone/>
            </a:pPr>
            <a:endParaRPr lang="en-US" dirty="0"/>
          </a:p>
          <a:p>
            <a:pPr lvl="0"/>
            <a:r>
              <a:rPr lang="en-US" dirty="0" smtClean="0"/>
              <a:t>Provide +12V/20A of </a:t>
            </a:r>
            <a:r>
              <a:rPr lang="en-US" dirty="0"/>
              <a:t>DC voltage to each WIB crate mounted on top of 6</a:t>
            </a:r>
            <a:r>
              <a:rPr lang="en-US" dirty="0" smtClean="0"/>
              <a:t> </a:t>
            </a:r>
            <a:r>
              <a:rPr lang="en-US" dirty="0"/>
              <a:t>TPC feedthrough </a:t>
            </a:r>
            <a:r>
              <a:rPr lang="en-US" dirty="0" smtClean="0"/>
              <a:t>ports, 5 WIBs/FT.</a:t>
            </a:r>
            <a:endParaRPr lang="en-US" dirty="0"/>
          </a:p>
          <a:p>
            <a:pPr lvl="0"/>
            <a:r>
              <a:rPr lang="en-US" dirty="0"/>
              <a:t>Provide +12V/1A of DC power to PTC card, housed within the WIB crate, one per feedthrough.</a:t>
            </a:r>
          </a:p>
          <a:p>
            <a:pPr lvl="0"/>
            <a:r>
              <a:rPr lang="en-US" dirty="0"/>
              <a:t>External Interlock capability.</a:t>
            </a:r>
          </a:p>
          <a:p>
            <a:pPr lvl="0"/>
            <a:r>
              <a:rPr lang="en-US" dirty="0"/>
              <a:t>Ethernet network capable with integration into </a:t>
            </a:r>
            <a:r>
              <a:rPr lang="en-US" dirty="0" smtClean="0"/>
              <a:t>Slow Controls </a:t>
            </a:r>
            <a:r>
              <a:rPr lang="en-US" dirty="0"/>
              <a:t>monitoring system.</a:t>
            </a:r>
          </a:p>
          <a:p>
            <a:pPr lvl="0"/>
            <a:r>
              <a:rPr lang="en-US" dirty="0"/>
              <a:t>Over current/over voltage protection.</a:t>
            </a:r>
          </a:p>
          <a:p>
            <a:pPr lvl="0"/>
            <a:r>
              <a:rPr lang="en-US" dirty="0"/>
              <a:t>Power control (granularity needs to be defined; crate or WIB level).</a:t>
            </a:r>
          </a:p>
          <a:p>
            <a:pPr lvl="0"/>
            <a:r>
              <a:rPr lang="en-US" dirty="0"/>
              <a:t>R</a:t>
            </a:r>
            <a:r>
              <a:rPr lang="en-US" dirty="0" smtClean="0"/>
              <a:t>ipple</a:t>
            </a:r>
            <a:r>
              <a:rPr lang="en-US" dirty="0"/>
              <a:t>: &lt;2mVpp @ 20MHz.</a:t>
            </a:r>
          </a:p>
          <a:p>
            <a:pPr lvl="0"/>
            <a:r>
              <a:rPr lang="en-US" dirty="0" err="1"/>
              <a:t>Readback</a:t>
            </a:r>
            <a:r>
              <a:rPr lang="en-US" dirty="0"/>
              <a:t> resolution: 100mV/100mA</a:t>
            </a:r>
          </a:p>
          <a:p>
            <a:pPr lvl="0"/>
            <a:r>
              <a:rPr lang="en-US" dirty="0"/>
              <a:t>Voltage ramp rate 1-500V/s.</a:t>
            </a:r>
          </a:p>
          <a:p>
            <a:pPr marL="0" indent="0">
              <a:buNone/>
            </a:pPr>
            <a:endParaRPr lang="en-US"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12140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Purpose</a:t>
            </a:r>
            <a:endParaRPr lang="en-US" dirty="0"/>
          </a:p>
        </p:txBody>
      </p:sp>
      <p:sp>
        <p:nvSpPr>
          <p:cNvPr id="8" name="Content Placeholder 7"/>
          <p:cNvSpPr>
            <a:spLocks noGrp="1"/>
          </p:cNvSpPr>
          <p:nvPr>
            <p:ph idx="1"/>
          </p:nvPr>
        </p:nvSpPr>
        <p:spPr/>
        <p:txBody>
          <a:bodyPr/>
          <a:lstStyle/>
          <a:p>
            <a:pPr marL="0" indent="0">
              <a:buNone/>
            </a:pPr>
            <a:r>
              <a:rPr lang="en-US" sz="4000" dirty="0" smtClean="0"/>
              <a:t>This talk addresses Charge Item 6.</a:t>
            </a:r>
          </a:p>
          <a:p>
            <a:pPr marL="0" indent="0">
              <a:buNone/>
            </a:pPr>
            <a:endParaRPr lang="en-US" sz="4000" dirty="0"/>
          </a:p>
          <a:p>
            <a:pPr marL="0" indent="0">
              <a:buNone/>
            </a:pPr>
            <a:r>
              <a:rPr lang="en-US" sz="4000" dirty="0" smtClean="0"/>
              <a:t>Is the grounding and shielding plan for the detectors and its impact on the CE systems understood and adequate?</a:t>
            </a:r>
          </a:p>
          <a:p>
            <a:pPr marL="0" indent="0">
              <a:buNone/>
            </a:pPr>
            <a:endParaRPr lang="en-US"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526301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SBND Voltage Distribution Requirements</a:t>
            </a:r>
            <a:endParaRPr lang="en-US" dirty="0"/>
          </a:p>
        </p:txBody>
      </p:sp>
      <p:sp>
        <p:nvSpPr>
          <p:cNvPr id="8" name="Content Placeholder 7"/>
          <p:cNvSpPr>
            <a:spLocks noGrp="1"/>
          </p:cNvSpPr>
          <p:nvPr>
            <p:ph idx="1"/>
          </p:nvPr>
        </p:nvSpPr>
        <p:spPr>
          <a:xfrm>
            <a:off x="242887" y="812999"/>
            <a:ext cx="8672513" cy="4987867"/>
          </a:xfrm>
        </p:spPr>
        <p:txBody>
          <a:bodyPr>
            <a:normAutofit fontScale="92500"/>
          </a:bodyPr>
          <a:lstStyle/>
          <a:p>
            <a:pPr marL="0" indent="0">
              <a:buNone/>
            </a:pPr>
            <a:endParaRPr lang="en-US" dirty="0"/>
          </a:p>
          <a:p>
            <a:pPr lvl="0"/>
            <a:r>
              <a:rPr lang="en-US" dirty="0" smtClean="0"/>
              <a:t>Provide +12V/24A of </a:t>
            </a:r>
            <a:r>
              <a:rPr lang="en-US" dirty="0"/>
              <a:t>DC voltage to each WIB crate mounted on top of </a:t>
            </a:r>
            <a:r>
              <a:rPr lang="en-US" dirty="0" smtClean="0"/>
              <a:t>4 </a:t>
            </a:r>
            <a:r>
              <a:rPr lang="en-US" dirty="0"/>
              <a:t>TPC feedthrough </a:t>
            </a:r>
            <a:r>
              <a:rPr lang="en-US" dirty="0" smtClean="0"/>
              <a:t>ports, 6 WIBs/FT.</a:t>
            </a:r>
            <a:endParaRPr lang="en-US" dirty="0"/>
          </a:p>
          <a:p>
            <a:pPr lvl="0"/>
            <a:r>
              <a:rPr lang="en-US" dirty="0"/>
              <a:t>Provide +12V/1A of DC power to PTC card, housed within the WIB crate, one per feedthrough.</a:t>
            </a:r>
          </a:p>
          <a:p>
            <a:pPr lvl="0"/>
            <a:r>
              <a:rPr lang="en-US" dirty="0"/>
              <a:t>External Interlock capability.</a:t>
            </a:r>
          </a:p>
          <a:p>
            <a:pPr lvl="0"/>
            <a:r>
              <a:rPr lang="en-US" dirty="0"/>
              <a:t>Ethernet network capable with integration into </a:t>
            </a:r>
            <a:r>
              <a:rPr lang="en-US" dirty="0" smtClean="0"/>
              <a:t>Slow Controls </a:t>
            </a:r>
            <a:r>
              <a:rPr lang="en-US" dirty="0"/>
              <a:t>monitoring system.</a:t>
            </a:r>
          </a:p>
          <a:p>
            <a:pPr lvl="0"/>
            <a:r>
              <a:rPr lang="en-US" dirty="0"/>
              <a:t>Over current/over voltage protection.</a:t>
            </a:r>
          </a:p>
          <a:p>
            <a:pPr lvl="0"/>
            <a:r>
              <a:rPr lang="en-US" dirty="0"/>
              <a:t>Power control (granularity needs to be defined; crate or WIB level).</a:t>
            </a:r>
          </a:p>
          <a:p>
            <a:pPr lvl="0"/>
            <a:r>
              <a:rPr lang="en-US" dirty="0"/>
              <a:t>R</a:t>
            </a:r>
            <a:r>
              <a:rPr lang="en-US" dirty="0" smtClean="0"/>
              <a:t>ipple</a:t>
            </a:r>
            <a:r>
              <a:rPr lang="en-US" dirty="0"/>
              <a:t>: &lt;2mVpp @ 20MHz.</a:t>
            </a:r>
          </a:p>
          <a:p>
            <a:pPr lvl="0"/>
            <a:r>
              <a:rPr lang="en-US" dirty="0" err="1"/>
              <a:t>Readback</a:t>
            </a:r>
            <a:r>
              <a:rPr lang="en-US" dirty="0"/>
              <a:t> resolution: 100mV/100mA</a:t>
            </a:r>
          </a:p>
          <a:p>
            <a:pPr lvl="0"/>
            <a:r>
              <a:rPr lang="en-US" dirty="0"/>
              <a:t>Voltage ramp rate 1-500V/s.</a:t>
            </a:r>
          </a:p>
          <a:p>
            <a:pPr marL="0" indent="0">
              <a:buNone/>
            </a:pPr>
            <a:endParaRPr lang="en-US"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1500519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err="1" smtClean="0"/>
              <a:t>ProtoDUNE</a:t>
            </a:r>
            <a:r>
              <a:rPr lang="en-US" sz="2400" dirty="0" smtClean="0"/>
              <a:t>/SBND Voltage Distribution Connections</a:t>
            </a:r>
            <a:endParaRPr lang="en-US" sz="2400" dirty="0"/>
          </a:p>
        </p:txBody>
      </p:sp>
      <p:sp>
        <p:nvSpPr>
          <p:cNvPr id="8" name="Content Placeholder 7"/>
          <p:cNvSpPr>
            <a:spLocks noGrp="1"/>
          </p:cNvSpPr>
          <p:nvPr>
            <p:ph idx="1"/>
          </p:nvPr>
        </p:nvSpPr>
        <p:spPr>
          <a:xfrm>
            <a:off x="4332881" y="1043046"/>
            <a:ext cx="4781551" cy="5186304"/>
          </a:xfrm>
        </p:spPr>
        <p:txBody>
          <a:bodyPr>
            <a:normAutofit/>
          </a:bodyPr>
          <a:lstStyle/>
          <a:p>
            <a:pPr marL="0" indent="0">
              <a:buNone/>
            </a:pPr>
            <a:r>
              <a:rPr lang="en-US" dirty="0" smtClean="0"/>
              <a:t>Power, Timing, and Control card</a:t>
            </a:r>
          </a:p>
          <a:p>
            <a:pPr marL="0" indent="0">
              <a:buNone/>
            </a:pPr>
            <a:endParaRPr lang="en-US" dirty="0" smtClean="0"/>
          </a:p>
          <a:p>
            <a:r>
              <a:rPr lang="en-US" dirty="0" smtClean="0"/>
              <a:t>Two 37-pin D connector interfaces on front panel of PTC card.</a:t>
            </a:r>
          </a:p>
          <a:p>
            <a:r>
              <a:rPr lang="en-US" dirty="0" smtClean="0"/>
              <a:t>Sense fusing built into card.</a:t>
            </a:r>
          </a:p>
          <a:p>
            <a:r>
              <a:rPr lang="en-US" dirty="0" smtClean="0"/>
              <a:t>Investigating MPOD solution.</a:t>
            </a:r>
          </a:p>
          <a:p>
            <a:r>
              <a:rPr lang="en-US" dirty="0" smtClean="0"/>
              <a:t>Once power supply is identified, will be able to continue with interface engineering.</a:t>
            </a:r>
          </a:p>
          <a:p>
            <a:pPr marL="0" indent="0">
              <a:buNone/>
            </a:pPr>
            <a:endParaRPr lang="en-US" dirty="0" smtClean="0"/>
          </a:p>
          <a:p>
            <a:endParaRPr lang="en-US" dirty="0" smtClean="0"/>
          </a:p>
          <a:p>
            <a:endParaRPr lang="en-US"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9" name="Picture 8"/>
          <p:cNvPicPr>
            <a:picLocks noChangeAspect="1"/>
          </p:cNvPicPr>
          <p:nvPr/>
        </p:nvPicPr>
        <p:blipFill>
          <a:blip r:embed="rId2"/>
          <a:stretch>
            <a:fillRect/>
          </a:stretch>
        </p:blipFill>
        <p:spPr>
          <a:xfrm>
            <a:off x="222250" y="1043046"/>
            <a:ext cx="4017150" cy="4746587"/>
          </a:xfrm>
          <a:prstGeom prst="rect">
            <a:avLst/>
          </a:prstGeom>
        </p:spPr>
      </p:pic>
    </p:spTree>
    <p:extLst>
      <p:ext uri="{BB962C8B-B14F-4D97-AF65-F5344CB8AC3E}">
        <p14:creationId xmlns:p14="http://schemas.microsoft.com/office/powerpoint/2010/main" val="785820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2" name="Content Placeholder 1"/>
          <p:cNvSpPr>
            <a:spLocks noGrp="1"/>
          </p:cNvSpPr>
          <p:nvPr>
            <p:ph idx="1"/>
          </p:nvPr>
        </p:nvSpPr>
        <p:spPr/>
        <p:txBody>
          <a:bodyPr/>
          <a:lstStyle/>
          <a:p>
            <a:r>
              <a:rPr lang="en-US" dirty="0" smtClean="0"/>
              <a:t>Charge Item 6:</a:t>
            </a:r>
          </a:p>
          <a:p>
            <a:pPr marL="0" indent="0">
              <a:buNone/>
            </a:pPr>
            <a:r>
              <a:rPr lang="en-US" dirty="0" smtClean="0"/>
              <a:t>Is </a:t>
            </a:r>
            <a:r>
              <a:rPr lang="en-US" dirty="0"/>
              <a:t>the grounding and shielding plan for the detectors and its impact on the CE systems understood and adequate</a:t>
            </a:r>
            <a:r>
              <a:rPr lang="en-US" dirty="0" smtClean="0"/>
              <a:t>?</a:t>
            </a:r>
          </a:p>
          <a:p>
            <a:pPr marL="0" indent="0">
              <a:buNone/>
            </a:pPr>
            <a:endParaRPr lang="en-US" dirty="0"/>
          </a:p>
          <a:p>
            <a:r>
              <a:rPr lang="en-US" dirty="0" smtClean="0"/>
              <a:t>For both experiments:</a:t>
            </a:r>
          </a:p>
          <a:p>
            <a:pPr lvl="1"/>
            <a:r>
              <a:rPr lang="en-US" dirty="0" smtClean="0"/>
              <a:t>Grounding Points finished</a:t>
            </a:r>
          </a:p>
          <a:p>
            <a:pPr lvl="1"/>
            <a:r>
              <a:rPr lang="en-US" dirty="0" smtClean="0"/>
              <a:t>Grounding Concept graphics finished.</a:t>
            </a:r>
          </a:p>
          <a:p>
            <a:pPr lvl="1"/>
            <a:r>
              <a:rPr lang="en-US" dirty="0" smtClean="0"/>
              <a:t>DC LV ASIC Power in progress.</a:t>
            </a:r>
            <a:endParaRPr lang="en-US" dirty="0"/>
          </a:p>
          <a:p>
            <a:r>
              <a:rPr lang="en-US" dirty="0" err="1" smtClean="0"/>
              <a:t>ProtoDUNE</a:t>
            </a:r>
            <a:r>
              <a:rPr lang="en-US" dirty="0" smtClean="0"/>
              <a:t>:</a:t>
            </a:r>
          </a:p>
          <a:p>
            <a:pPr lvl="1"/>
            <a:r>
              <a:rPr lang="en-US" dirty="0" smtClean="0"/>
              <a:t>Isolated AC Power concept design finished.</a:t>
            </a:r>
          </a:p>
          <a:p>
            <a:r>
              <a:rPr lang="en-US" dirty="0" smtClean="0"/>
              <a:t>SBND:</a:t>
            </a:r>
          </a:p>
          <a:p>
            <a:pPr lvl="1"/>
            <a:r>
              <a:rPr lang="en-US" dirty="0" smtClean="0"/>
              <a:t>Isolated AC Power design finished.</a:t>
            </a:r>
          </a:p>
          <a:p>
            <a:pPr marL="457200" lvl="1" indent="0">
              <a:buNone/>
            </a:pPr>
            <a:endParaRPr lang="en-US" dirty="0"/>
          </a:p>
        </p:txBody>
      </p:sp>
    </p:spTree>
    <p:extLst>
      <p:ext uri="{BB962C8B-B14F-4D97-AF65-F5344CB8AC3E}">
        <p14:creationId xmlns:p14="http://schemas.microsoft.com/office/powerpoint/2010/main" val="753068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Up Slides</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3461017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353339" y="1043694"/>
            <a:ext cx="4626429" cy="4994275"/>
          </a:xfrm>
        </p:spPr>
        <p:txBody>
          <a:bodyPr>
            <a:normAutofit fontScale="85000" lnSpcReduction="10000"/>
          </a:bodyPr>
          <a:lstStyle/>
          <a:p>
            <a:r>
              <a:rPr lang="en-US" dirty="0" smtClean="0"/>
              <a:t>Successfully implemented on </a:t>
            </a:r>
            <a:r>
              <a:rPr lang="en-US" dirty="0" err="1" smtClean="0"/>
              <a:t>MicroBooNE</a:t>
            </a:r>
            <a:r>
              <a:rPr lang="en-US" dirty="0" smtClean="0"/>
              <a:t>.</a:t>
            </a:r>
          </a:p>
          <a:p>
            <a:r>
              <a:rPr lang="en-US" dirty="0" smtClean="0"/>
              <a:t>Part of the AC Distribution scheme.</a:t>
            </a:r>
          </a:p>
          <a:p>
            <a:r>
              <a:rPr lang="en-US" dirty="0" smtClean="0"/>
              <a:t>Consists of 4 components</a:t>
            </a:r>
          </a:p>
          <a:p>
            <a:pPr lvl="1"/>
            <a:r>
              <a:rPr lang="en-US" dirty="0" smtClean="0"/>
              <a:t>Monitor chassis</a:t>
            </a:r>
          </a:p>
          <a:p>
            <a:pPr lvl="1"/>
            <a:r>
              <a:rPr lang="en-US" dirty="0" smtClean="0"/>
              <a:t>Amplifier</a:t>
            </a:r>
          </a:p>
          <a:p>
            <a:pPr lvl="1"/>
            <a:r>
              <a:rPr lang="en-US" dirty="0" smtClean="0"/>
              <a:t>Current transformer</a:t>
            </a:r>
          </a:p>
          <a:p>
            <a:pPr lvl="1"/>
            <a:r>
              <a:rPr lang="en-US" dirty="0" smtClean="0"/>
              <a:t>Speaker</a:t>
            </a:r>
          </a:p>
          <a:p>
            <a:r>
              <a:rPr lang="en-US" dirty="0"/>
              <a:t>P</a:t>
            </a:r>
            <a:r>
              <a:rPr lang="en-US" dirty="0" smtClean="0"/>
              <a:t>rovides a stimulus current</a:t>
            </a:r>
          </a:p>
          <a:p>
            <a:r>
              <a:rPr lang="en-US" dirty="0" smtClean="0"/>
              <a:t>Imbalance in return current signifies a short between grounds.</a:t>
            </a:r>
          </a:p>
          <a:p>
            <a:r>
              <a:rPr lang="en-US" dirty="0" smtClean="0"/>
              <a:t>Runs 24/7 at </a:t>
            </a:r>
            <a:r>
              <a:rPr lang="en-US" dirty="0" err="1" smtClean="0"/>
              <a:t>MicroBooNE</a:t>
            </a:r>
            <a:r>
              <a:rPr lang="en-US" dirty="0" smtClean="0"/>
              <a:t> without affecting data.</a:t>
            </a:r>
          </a:p>
          <a:p>
            <a:r>
              <a:rPr lang="en-US" sz="1600" dirty="0">
                <a:hlinkClick r:id="rId2"/>
              </a:rPr>
              <a:t>http://</a:t>
            </a:r>
            <a:r>
              <a:rPr lang="en-US" sz="1600" dirty="0" smtClean="0">
                <a:hlinkClick r:id="rId2"/>
              </a:rPr>
              <a:t>docs.dunescience.org:8080/cgi-bin/ShowDocument?docid=1805</a:t>
            </a:r>
            <a:endParaRPr lang="en-US" sz="1600" dirty="0" smtClean="0"/>
          </a:p>
          <a:p>
            <a:r>
              <a:rPr lang="en-US" sz="1600" dirty="0">
                <a:hlinkClick r:id="rId3"/>
              </a:rPr>
              <a:t>http://</a:t>
            </a:r>
            <a:r>
              <a:rPr lang="en-US" sz="1600" dirty="0" smtClean="0">
                <a:hlinkClick r:id="rId3"/>
              </a:rPr>
              <a:t>sbn-docdb.fnal.gov:8080/cgi-bin/ShowDocument?docid=1322</a:t>
            </a:r>
            <a:endParaRPr lang="en-US" sz="1600" dirty="0" smtClean="0"/>
          </a:p>
          <a:p>
            <a:pPr marL="0" indent="0">
              <a:buNone/>
            </a:pPr>
            <a:endParaRPr lang="en-US" sz="1600" dirty="0"/>
          </a:p>
          <a:p>
            <a:pPr marL="0" indent="0">
              <a:buNone/>
            </a:pPr>
            <a:endParaRPr lang="en-US" dirty="0"/>
          </a:p>
          <a:p>
            <a:pPr marL="0" indent="0">
              <a:buNone/>
            </a:pPr>
            <a:endParaRPr lang="en-US" dirty="0"/>
          </a:p>
        </p:txBody>
      </p:sp>
      <p:sp>
        <p:nvSpPr>
          <p:cNvPr id="4" name="Date Placeholder 3"/>
          <p:cNvSpPr>
            <a:spLocks noGrp="1"/>
          </p:cNvSpPr>
          <p:nvPr>
            <p:ph type="dt" sz="half" idx="16"/>
          </p:nvPr>
        </p:nvSpPr>
        <p:spPr/>
        <p:txBody>
          <a:bodyPr/>
          <a:lstStyle/>
          <a:p>
            <a:pPr>
              <a:defRPr/>
            </a:pPr>
            <a:r>
              <a:rPr lang="en-US" smtClean="0"/>
              <a:t>10/12/2016</a:t>
            </a:r>
            <a:endParaRPr lang="en-US" dirty="0"/>
          </a:p>
        </p:txBody>
      </p:sp>
      <p:sp>
        <p:nvSpPr>
          <p:cNvPr id="5" name="Footer Placeholder 4"/>
          <p:cNvSpPr>
            <a:spLocks noGrp="1"/>
          </p:cNvSpPr>
          <p:nvPr>
            <p:ph type="ftr" sz="quarter" idx="17"/>
          </p:nvPr>
        </p:nvSpPr>
        <p:spPr/>
        <p:txBody>
          <a:bodyPr/>
          <a:lstStyle/>
          <a:p>
            <a:pPr>
              <a:defRPr/>
            </a:pPr>
            <a:r>
              <a:rPr lang="en-US" smtClean="0"/>
              <a:t>L. Bagby | ProtoDUNE/SBND Grounding and Voltage Distribution Plans</a:t>
            </a:r>
            <a:endParaRPr lang="en-US" b="1"/>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24</a:t>
            </a:fld>
            <a:endParaRPr lang="en-US" dirty="0"/>
          </a:p>
        </p:txBody>
      </p:sp>
      <p:sp>
        <p:nvSpPr>
          <p:cNvPr id="7" name="Title 6"/>
          <p:cNvSpPr>
            <a:spLocks noGrp="1"/>
          </p:cNvSpPr>
          <p:nvPr>
            <p:ph type="title"/>
          </p:nvPr>
        </p:nvSpPr>
        <p:spPr/>
        <p:txBody>
          <a:bodyPr/>
          <a:lstStyle/>
          <a:p>
            <a:r>
              <a:rPr lang="en-US" dirty="0" smtClean="0"/>
              <a:t>GIZMO: Ground Current Impedance </a:t>
            </a:r>
            <a:r>
              <a:rPr lang="en-US" dirty="0" err="1" smtClean="0"/>
              <a:t>MOnitor</a:t>
            </a:r>
            <a:endParaRPr lang="en-US" dirty="0"/>
          </a:p>
        </p:txBody>
      </p:sp>
      <p:pic>
        <p:nvPicPr>
          <p:cNvPr id="10" name="Picture 9"/>
          <p:cNvPicPr>
            <a:picLocks noChangeAspect="1"/>
          </p:cNvPicPr>
          <p:nvPr/>
        </p:nvPicPr>
        <p:blipFill>
          <a:blip r:embed="rId4"/>
          <a:stretch>
            <a:fillRect/>
          </a:stretch>
        </p:blipFill>
        <p:spPr>
          <a:xfrm>
            <a:off x="429419" y="938359"/>
            <a:ext cx="3450635" cy="5328366"/>
          </a:xfrm>
          <a:prstGeom prst="rect">
            <a:avLst/>
          </a:prstGeom>
        </p:spPr>
      </p:pic>
      <p:pic>
        <p:nvPicPr>
          <p:cNvPr id="11" name="Picture 10"/>
          <p:cNvPicPr>
            <a:picLocks noChangeAspect="1"/>
          </p:cNvPicPr>
          <p:nvPr/>
        </p:nvPicPr>
        <p:blipFill>
          <a:blip r:embed="rId5"/>
          <a:stretch>
            <a:fillRect/>
          </a:stretch>
        </p:blipFill>
        <p:spPr>
          <a:xfrm>
            <a:off x="2435177" y="938359"/>
            <a:ext cx="1444877" cy="725487"/>
          </a:xfrm>
          <a:prstGeom prst="rect">
            <a:avLst/>
          </a:prstGeom>
        </p:spPr>
      </p:pic>
    </p:spTree>
    <p:extLst>
      <p:ext uri="{BB962C8B-B14F-4D97-AF65-F5344CB8AC3E}">
        <p14:creationId xmlns:p14="http://schemas.microsoft.com/office/powerpoint/2010/main" val="1560430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GIZMO Upgrade Design Features</a:t>
            </a:r>
            <a:endParaRPr lang="en-US" dirty="0"/>
          </a:p>
        </p:txBody>
      </p:sp>
      <p:sp>
        <p:nvSpPr>
          <p:cNvPr id="8" name="Content Placeholder 7"/>
          <p:cNvSpPr>
            <a:spLocks noGrp="1"/>
          </p:cNvSpPr>
          <p:nvPr>
            <p:ph idx="1"/>
          </p:nvPr>
        </p:nvSpPr>
        <p:spPr/>
        <p:txBody>
          <a:bodyPr/>
          <a:lstStyle/>
          <a:p>
            <a:pPr marL="0" indent="0">
              <a:buNone/>
            </a:pPr>
            <a:r>
              <a:rPr lang="en-US" dirty="0" smtClean="0"/>
              <a:t>Mike Utes has begun the upgrade design work on the Impedance Monitor for </a:t>
            </a:r>
            <a:r>
              <a:rPr lang="en-US" dirty="0" err="1" smtClean="0"/>
              <a:t>ProtoDUNE</a:t>
            </a:r>
            <a:r>
              <a:rPr lang="en-US" dirty="0" smtClean="0"/>
              <a:t> and SBND. Based on operational experience at </a:t>
            </a:r>
            <a:r>
              <a:rPr lang="en-US" dirty="0" err="1" smtClean="0"/>
              <a:t>MicroBooNE</a:t>
            </a:r>
            <a:r>
              <a:rPr lang="en-US" dirty="0" smtClean="0"/>
              <a:t> and 35-ton, the following upgrades will be implemented:</a:t>
            </a:r>
          </a:p>
          <a:p>
            <a:pPr marL="0" indent="0">
              <a:buNone/>
            </a:pPr>
            <a:endParaRPr lang="en-US" dirty="0" smtClean="0"/>
          </a:p>
          <a:p>
            <a:r>
              <a:rPr lang="en-US" dirty="0" smtClean="0"/>
              <a:t>Frequency locking amplifier</a:t>
            </a:r>
          </a:p>
          <a:p>
            <a:r>
              <a:rPr lang="en-US" dirty="0" smtClean="0"/>
              <a:t>C, L, and R front panel digital display</a:t>
            </a:r>
          </a:p>
          <a:p>
            <a:r>
              <a:rPr lang="en-US" dirty="0" smtClean="0"/>
              <a:t>Variable frequency stimulus</a:t>
            </a:r>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7072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8" name="Content Placeholder 7"/>
          <p:cNvSpPr>
            <a:spLocks noGrp="1"/>
          </p:cNvSpPr>
          <p:nvPr>
            <p:ph idx="1"/>
          </p:nvPr>
        </p:nvSpPr>
        <p:spPr/>
        <p:txBody>
          <a:bodyPr/>
          <a:lstStyle/>
          <a:p>
            <a:pPr marL="0" indent="0">
              <a:buNone/>
            </a:pPr>
            <a:endParaRPr lang="en-US" dirty="0" smtClean="0"/>
          </a:p>
          <a:p>
            <a:r>
              <a:rPr lang="en-US" dirty="0" smtClean="0"/>
              <a:t>Premise of Design</a:t>
            </a:r>
          </a:p>
          <a:p>
            <a:r>
              <a:rPr lang="en-US" dirty="0" smtClean="0"/>
              <a:t>Grounding Points</a:t>
            </a:r>
          </a:p>
          <a:p>
            <a:r>
              <a:rPr lang="en-US" dirty="0" smtClean="0"/>
              <a:t>Key Isolation Features</a:t>
            </a:r>
          </a:p>
          <a:p>
            <a:r>
              <a:rPr lang="en-US" dirty="0" smtClean="0"/>
              <a:t>AC Distribution</a:t>
            </a:r>
          </a:p>
          <a:p>
            <a:r>
              <a:rPr lang="en-US" dirty="0" smtClean="0"/>
              <a:t>SBND </a:t>
            </a:r>
            <a:r>
              <a:rPr lang="en-US" dirty="0" err="1" smtClean="0"/>
              <a:t>Ufer</a:t>
            </a:r>
            <a:r>
              <a:rPr lang="en-US" dirty="0" smtClean="0"/>
              <a:t> ground</a:t>
            </a:r>
          </a:p>
          <a:p>
            <a:r>
              <a:rPr lang="en-US" dirty="0" smtClean="0"/>
              <a:t>Isolation Bandwidth</a:t>
            </a:r>
          </a:p>
          <a:p>
            <a:r>
              <a:rPr lang="en-US" dirty="0" smtClean="0"/>
              <a:t>Grounding Concept Graphic</a:t>
            </a:r>
          </a:p>
          <a:p>
            <a:r>
              <a:rPr lang="en-US" dirty="0" smtClean="0"/>
              <a:t>DC LV ASIC Power Distribution</a:t>
            </a:r>
          </a:p>
          <a:p>
            <a:r>
              <a:rPr lang="en-US" dirty="0" smtClean="0"/>
              <a:t>Summary</a:t>
            </a:r>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972243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Premise</a:t>
            </a:r>
            <a:endParaRPr lang="en-US" dirty="0"/>
          </a:p>
        </p:txBody>
      </p:sp>
      <p:sp>
        <p:nvSpPr>
          <p:cNvPr id="8" name="Content Placeholder 7"/>
          <p:cNvSpPr>
            <a:spLocks noGrp="1"/>
          </p:cNvSpPr>
          <p:nvPr>
            <p:ph idx="1"/>
          </p:nvPr>
        </p:nvSpPr>
        <p:spPr/>
        <p:txBody>
          <a:bodyPr/>
          <a:lstStyle/>
          <a:p>
            <a:pPr>
              <a:buFont typeface="Arial" panose="020B0604020202020204" pitchFamily="34" charset="0"/>
              <a:buChar char="•"/>
            </a:pPr>
            <a:r>
              <a:rPr lang="en-US" dirty="0" err="1" smtClean="0"/>
              <a:t>ProtoDUNE</a:t>
            </a:r>
            <a:r>
              <a:rPr lang="en-US" dirty="0" smtClean="0"/>
              <a:t> and SBND utilize extremely sensitive electronics to measure the charge from the TPC wires. </a:t>
            </a:r>
          </a:p>
          <a:p>
            <a:pPr marL="0" indent="0">
              <a:buNone/>
            </a:pPr>
            <a:endParaRPr lang="en-US" dirty="0" smtClean="0"/>
          </a:p>
          <a:p>
            <a:pPr>
              <a:buFont typeface="Arial" panose="020B0604020202020204" pitchFamily="34" charset="0"/>
              <a:buChar char="•"/>
            </a:pPr>
            <a:r>
              <a:rPr lang="en-US" dirty="0" smtClean="0"/>
              <a:t>To achieve extremely low noise levels (ENC &lt; 650 e</a:t>
            </a:r>
            <a:r>
              <a:rPr lang="en-US" b="1" baseline="30000" dirty="0"/>
              <a:t>-</a:t>
            </a:r>
            <a:r>
              <a:rPr lang="en-US" dirty="0" smtClean="0"/>
              <a:t>), such that the low level TPC signals may be captured, it is vital that building utility noise sources are minimized and the front end ASIC preamp ground is stable. </a:t>
            </a:r>
          </a:p>
          <a:p>
            <a:pPr marL="0" indent="0">
              <a:buNone/>
            </a:pPr>
            <a:endParaRPr lang="en-US" dirty="0" smtClean="0"/>
          </a:p>
          <a:p>
            <a:pPr>
              <a:buFont typeface="Arial" panose="020B0604020202020204" pitchFamily="34" charset="0"/>
              <a:buChar char="•"/>
            </a:pPr>
            <a:r>
              <a:rPr lang="en-US" dirty="0" smtClean="0"/>
              <a:t>To achieve this low noise signal ground, we utilize an adapted AC power ‘isolation’ technique successfully implemented on the </a:t>
            </a:r>
            <a:r>
              <a:rPr lang="en-US" dirty="0" err="1" smtClean="0"/>
              <a:t>DZero</a:t>
            </a:r>
            <a:r>
              <a:rPr lang="en-US" dirty="0" smtClean="0"/>
              <a:t>, Atlas, and </a:t>
            </a:r>
            <a:r>
              <a:rPr lang="en-US" dirty="0" err="1" smtClean="0"/>
              <a:t>MicroBooNE</a:t>
            </a:r>
            <a:r>
              <a:rPr lang="en-US" dirty="0" smtClean="0"/>
              <a:t> experiments.</a:t>
            </a:r>
          </a:p>
          <a:p>
            <a:pPr>
              <a:buFont typeface="Arial" panose="020B0604020202020204" pitchFamily="34" charset="0"/>
              <a:buChar char="•"/>
            </a:pPr>
            <a:endParaRPr lang="en-US"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344013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ProtoDUNE</a:t>
            </a:r>
            <a:r>
              <a:rPr lang="en-US" dirty="0" smtClean="0"/>
              <a:t>/SBND Grounding Points</a:t>
            </a:r>
            <a:endParaRPr lang="en-US" dirty="0"/>
          </a:p>
        </p:txBody>
      </p:sp>
      <p:sp>
        <p:nvSpPr>
          <p:cNvPr id="8" name="Content Placeholder 7"/>
          <p:cNvSpPr>
            <a:spLocks noGrp="1"/>
          </p:cNvSpPr>
          <p:nvPr>
            <p:ph idx="1"/>
          </p:nvPr>
        </p:nvSpPr>
        <p:spPr/>
        <p:txBody>
          <a:bodyPr>
            <a:normAutofit fontScale="92500" lnSpcReduction="20000"/>
          </a:bodyPr>
          <a:lstStyle/>
          <a:p>
            <a:pPr marL="0" indent="0">
              <a:buNone/>
            </a:pPr>
            <a:r>
              <a:rPr lang="en-US" dirty="0" smtClean="0"/>
              <a:t>Since both of the experiments utilize a membrane type containment vessel enclosing the TPC detector and the same cold electronics, the Grounding Points are the same for both of the experiments.</a:t>
            </a:r>
          </a:p>
          <a:p>
            <a:pPr marL="0" indent="0">
              <a:buNone/>
            </a:pPr>
            <a:endParaRPr lang="en-US" dirty="0" smtClean="0"/>
          </a:p>
          <a:p>
            <a:r>
              <a:rPr lang="en-US" dirty="0" err="1" smtClean="0"/>
              <a:t>ProtoDUNE</a:t>
            </a:r>
            <a:r>
              <a:rPr lang="en-US" dirty="0" smtClean="0"/>
              <a:t> Grounding Points: DUNE </a:t>
            </a:r>
            <a:r>
              <a:rPr lang="en-US" dirty="0" err="1" smtClean="0"/>
              <a:t>DocDB</a:t>
            </a:r>
            <a:r>
              <a:rPr lang="en-US" dirty="0" smtClean="0"/>
              <a:t># 879</a:t>
            </a:r>
          </a:p>
          <a:p>
            <a:pPr lvl="1"/>
            <a:r>
              <a:rPr lang="en-US" sz="2400" dirty="0">
                <a:hlinkClick r:id="rId2"/>
              </a:rPr>
              <a:t>http://docs.dunescience.org:8080/cgi-bin/ShowDocument?docid=879</a:t>
            </a:r>
            <a:r>
              <a:rPr lang="en-US" sz="2400" dirty="0"/>
              <a:t>	</a:t>
            </a:r>
            <a:endParaRPr lang="en-US" sz="2400" dirty="0" smtClean="0"/>
          </a:p>
          <a:p>
            <a:pPr marL="457200" lvl="1" indent="0">
              <a:buNone/>
            </a:pPr>
            <a:endParaRPr lang="en-US" dirty="0" smtClean="0"/>
          </a:p>
          <a:p>
            <a:r>
              <a:rPr lang="en-US" dirty="0" err="1" smtClean="0"/>
              <a:t>TPC_APA_Electrical_Connections</a:t>
            </a:r>
            <a:r>
              <a:rPr lang="en-US" dirty="0" smtClean="0"/>
              <a:t>: DUNE </a:t>
            </a:r>
            <a:r>
              <a:rPr lang="en-US" dirty="0" err="1" smtClean="0"/>
              <a:t>DocDB</a:t>
            </a:r>
            <a:r>
              <a:rPr lang="en-US" dirty="0" smtClean="0"/>
              <a:t># 1244</a:t>
            </a:r>
            <a:endParaRPr lang="en-US" dirty="0"/>
          </a:p>
          <a:p>
            <a:pPr lvl="1"/>
            <a:r>
              <a:rPr lang="en-US" sz="2500" dirty="0"/>
              <a:t>	</a:t>
            </a:r>
            <a:r>
              <a:rPr lang="en-US" sz="2500" dirty="0">
                <a:hlinkClick r:id="rId3"/>
              </a:rPr>
              <a:t>http://</a:t>
            </a:r>
            <a:r>
              <a:rPr lang="en-US" sz="2500" dirty="0" smtClean="0">
                <a:hlinkClick r:id="rId3"/>
              </a:rPr>
              <a:t>docs.dunescience.org:8080/cgi-bin/ShowDocument?docid=1244</a:t>
            </a:r>
            <a:r>
              <a:rPr lang="en-US" sz="1400" dirty="0" smtClean="0"/>
              <a:t>	</a:t>
            </a:r>
          </a:p>
          <a:p>
            <a:pPr marL="457200" lvl="1" indent="0">
              <a:buNone/>
            </a:pPr>
            <a:endParaRPr lang="en-US" sz="1400" dirty="0" smtClean="0"/>
          </a:p>
          <a:p>
            <a:r>
              <a:rPr lang="en-US" dirty="0" smtClean="0"/>
              <a:t>SBND Grounding Points: SBN </a:t>
            </a:r>
            <a:r>
              <a:rPr lang="en-US" dirty="0" err="1" smtClean="0"/>
              <a:t>DocDB</a:t>
            </a:r>
            <a:r>
              <a:rPr lang="en-US" dirty="0" smtClean="0"/>
              <a:t># 1077</a:t>
            </a:r>
          </a:p>
          <a:p>
            <a:pPr lvl="1"/>
            <a:r>
              <a:rPr lang="en-US" sz="2500" dirty="0">
                <a:hlinkClick r:id="rId4"/>
              </a:rPr>
              <a:t>http://</a:t>
            </a:r>
            <a:r>
              <a:rPr lang="en-US" sz="2500" dirty="0" smtClean="0">
                <a:hlinkClick r:id="rId4"/>
              </a:rPr>
              <a:t>sbn-docdb.fnal.gov:8080/cgi-bin/ShowDocument?docid=1077</a:t>
            </a:r>
            <a:endParaRPr lang="en-US" sz="2500" dirty="0" smtClean="0"/>
          </a:p>
          <a:p>
            <a:pPr marL="457200" lvl="1" indent="0">
              <a:buNone/>
            </a:pPr>
            <a:endParaRPr lang="en-US" sz="2500" dirty="0" smtClean="0"/>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1989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Isolation Features</a:t>
            </a:r>
            <a:endParaRPr lang="en-US" dirty="0"/>
          </a:p>
        </p:txBody>
      </p:sp>
      <p:sp>
        <p:nvSpPr>
          <p:cNvPr id="8" name="Content Placeholder 7"/>
          <p:cNvSpPr>
            <a:spLocks noGrp="1"/>
          </p:cNvSpPr>
          <p:nvPr>
            <p:ph idx="1"/>
          </p:nvPr>
        </p:nvSpPr>
        <p:spPr/>
        <p:txBody>
          <a:bodyPr>
            <a:normAutofit fontScale="85000" lnSpcReduction="20000"/>
          </a:bodyPr>
          <a:lstStyle/>
          <a:p>
            <a:pPr marL="0" indent="0">
              <a:buNone/>
            </a:pPr>
            <a:endParaRPr lang="en-US" dirty="0" smtClean="0"/>
          </a:p>
          <a:p>
            <a:r>
              <a:rPr lang="en-US" dirty="0"/>
              <a:t>A</a:t>
            </a:r>
            <a:r>
              <a:rPr lang="en-US" dirty="0" smtClean="0"/>
              <a:t> grounding scheme which isolates the detector and local detector electronics racks from all other electrical systems.</a:t>
            </a:r>
          </a:p>
          <a:p>
            <a:r>
              <a:rPr lang="en-US" dirty="0"/>
              <a:t>S</a:t>
            </a:r>
            <a:r>
              <a:rPr lang="en-US" dirty="0" smtClean="0"/>
              <a:t>afety ground between the Building Ground and Detector Ground are connected via a </a:t>
            </a:r>
            <a:r>
              <a:rPr lang="en-US" dirty="0" err="1" smtClean="0"/>
              <a:t>saturable</a:t>
            </a:r>
            <a:r>
              <a:rPr lang="en-US" dirty="0" smtClean="0"/>
              <a:t> inductor.</a:t>
            </a:r>
          </a:p>
          <a:p>
            <a:r>
              <a:rPr lang="en-US" dirty="0"/>
              <a:t>A</a:t>
            </a:r>
            <a:r>
              <a:rPr lang="en-US" dirty="0" smtClean="0"/>
              <a:t> double shielded ‘isolation’ transformer provides power to detector electronics.</a:t>
            </a:r>
          </a:p>
          <a:p>
            <a:r>
              <a:rPr lang="en-US" dirty="0"/>
              <a:t>D</a:t>
            </a:r>
            <a:r>
              <a:rPr lang="en-US" dirty="0" smtClean="0"/>
              <a:t>ielectric breaks on all cryogenic piping entering the cryostat</a:t>
            </a:r>
          </a:p>
          <a:p>
            <a:r>
              <a:rPr lang="en-US" dirty="0" smtClean="0"/>
              <a:t>The APA frame is connected to the circuit common of all FE ASICs.</a:t>
            </a:r>
          </a:p>
          <a:p>
            <a:r>
              <a:rPr lang="en-US" dirty="0" smtClean="0"/>
              <a:t>For </a:t>
            </a:r>
            <a:r>
              <a:rPr lang="en-US" dirty="0" err="1" smtClean="0"/>
              <a:t>ProtoDUNE</a:t>
            </a:r>
            <a:r>
              <a:rPr lang="en-US" dirty="0" smtClean="0"/>
              <a:t>: All electrical connections (power and signal) from an APA shall lead to a single feedthrough.</a:t>
            </a:r>
          </a:p>
          <a:p>
            <a:r>
              <a:rPr lang="en-US" dirty="0" smtClean="0"/>
              <a:t>The circuit common of the FE ASIC and the rest of the cold readout are connected to the common plane/enclosure of the cold FE module.</a:t>
            </a:r>
          </a:p>
          <a:p>
            <a:r>
              <a:rPr lang="en-US" dirty="0" smtClean="0"/>
              <a:t>The APA Power line return leads, and any shields, are connected to the common plane of the cold FE module at one end and to the flange of the feedthrough at the other end. This is the sole connection of the APA frame to the membrane cryostat.</a:t>
            </a:r>
          </a:p>
          <a:p>
            <a:pPr marL="1828800" lvl="4" indent="0">
              <a:buNone/>
            </a:pPr>
            <a:endParaRPr lang="en-US" dirty="0" smtClean="0"/>
          </a:p>
          <a:p>
            <a:pPr lvl="4"/>
            <a:endParaRPr lang="en-US" dirty="0"/>
          </a:p>
          <a:p>
            <a:pPr lvl="4"/>
            <a:endParaRPr lang="en-US" dirty="0" smtClean="0"/>
          </a:p>
          <a:p>
            <a:pPr lvl="4"/>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221184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ProtoDUNE</a:t>
            </a:r>
            <a:r>
              <a:rPr lang="en-US" dirty="0" smtClean="0"/>
              <a:t> AC Distribution Scheme</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p:cNvPicPr>
            <a:picLocks noChangeAspect="1"/>
          </p:cNvPicPr>
          <p:nvPr/>
        </p:nvPicPr>
        <p:blipFill>
          <a:blip r:embed="rId2"/>
          <a:stretch>
            <a:fillRect/>
          </a:stretch>
        </p:blipFill>
        <p:spPr>
          <a:xfrm>
            <a:off x="391212" y="893568"/>
            <a:ext cx="8315463" cy="5350495"/>
          </a:xfrm>
          <a:prstGeom prst="rect">
            <a:avLst/>
          </a:prstGeom>
        </p:spPr>
      </p:pic>
    </p:spTree>
    <p:extLst>
      <p:ext uri="{BB962C8B-B14F-4D97-AF65-F5344CB8AC3E}">
        <p14:creationId xmlns:p14="http://schemas.microsoft.com/office/powerpoint/2010/main" val="1923521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SBND AC Distribution Schematic</a:t>
            </a: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9" name="Picture 8"/>
          <p:cNvPicPr>
            <a:picLocks noChangeAspect="1"/>
          </p:cNvPicPr>
          <p:nvPr/>
        </p:nvPicPr>
        <p:blipFill>
          <a:blip r:embed="rId2"/>
          <a:stretch>
            <a:fillRect/>
          </a:stretch>
        </p:blipFill>
        <p:spPr>
          <a:xfrm>
            <a:off x="41274" y="2141500"/>
            <a:ext cx="9049735" cy="3287750"/>
          </a:xfrm>
          <a:prstGeom prst="rect">
            <a:avLst/>
          </a:prstGeom>
        </p:spPr>
      </p:pic>
      <p:sp>
        <p:nvSpPr>
          <p:cNvPr id="11" name="Rectangle 10"/>
          <p:cNvSpPr/>
          <p:nvPr/>
        </p:nvSpPr>
        <p:spPr>
          <a:xfrm>
            <a:off x="318052" y="995934"/>
            <a:ext cx="8756374" cy="830997"/>
          </a:xfrm>
          <a:prstGeom prst="rect">
            <a:avLst/>
          </a:prstGeom>
        </p:spPr>
        <p:txBody>
          <a:bodyPr wrap="square">
            <a:spAutoFit/>
          </a:bodyPr>
          <a:lstStyle/>
          <a:p>
            <a:r>
              <a:rPr lang="en-US" dirty="0">
                <a:hlinkClick r:id="rId3"/>
              </a:rPr>
              <a:t>http://</a:t>
            </a:r>
            <a:r>
              <a:rPr lang="en-US" dirty="0" smtClean="0">
                <a:hlinkClick r:id="rId3"/>
              </a:rPr>
              <a:t>sbn-docdb.fnal.gov:8080/cgi-bin/ShowDocument?docid=284</a:t>
            </a:r>
            <a:endParaRPr lang="en-US" dirty="0" smtClean="0"/>
          </a:p>
          <a:p>
            <a:endParaRPr lang="en-US" dirty="0"/>
          </a:p>
        </p:txBody>
      </p:sp>
    </p:spTree>
    <p:extLst>
      <p:ext uri="{BB962C8B-B14F-4D97-AF65-F5344CB8AC3E}">
        <p14:creationId xmlns:p14="http://schemas.microsoft.com/office/powerpoint/2010/main" val="4132014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SBND Building Ground</a:t>
            </a:r>
            <a:endParaRPr lang="en-US" dirty="0"/>
          </a:p>
        </p:txBody>
      </p:sp>
      <p:sp>
        <p:nvSpPr>
          <p:cNvPr id="8" name="Content Placeholder 7"/>
          <p:cNvSpPr>
            <a:spLocks noGrp="1"/>
          </p:cNvSpPr>
          <p:nvPr>
            <p:ph idx="1"/>
          </p:nvPr>
        </p:nvSpPr>
        <p:spPr>
          <a:xfrm>
            <a:off x="228600" y="1043046"/>
            <a:ext cx="8672513" cy="1093867"/>
          </a:xfrm>
        </p:spPr>
        <p:txBody>
          <a:bodyPr>
            <a:normAutofit fontScale="85000" lnSpcReduction="20000"/>
          </a:bodyPr>
          <a:lstStyle/>
          <a:p>
            <a:pPr marL="0" indent="0">
              <a:buNone/>
            </a:pPr>
            <a:r>
              <a:rPr lang="en-US" dirty="0" smtClean="0"/>
              <a:t>To establish a solid building ground, an </a:t>
            </a:r>
            <a:r>
              <a:rPr lang="en-US" dirty="0" err="1" smtClean="0"/>
              <a:t>Ufer</a:t>
            </a:r>
            <a:r>
              <a:rPr lang="en-US" dirty="0" smtClean="0"/>
              <a:t> ground was constructed within the Near Detector building. Measurements have been taken with a Fluke 1630 Earth Ground clamp throughout the construction. The latest resistivity measurement of the </a:t>
            </a:r>
            <a:r>
              <a:rPr lang="en-US" dirty="0" err="1" smtClean="0"/>
              <a:t>Ufer</a:t>
            </a:r>
            <a:r>
              <a:rPr lang="en-US" dirty="0" smtClean="0"/>
              <a:t> ground structure is &lt; </a:t>
            </a:r>
            <a:r>
              <a:rPr lang="en-US" b="1" dirty="0" smtClean="0"/>
              <a:t>.</a:t>
            </a:r>
            <a:r>
              <a:rPr lang="en-US" dirty="0" smtClean="0"/>
              <a:t>3 Ohms.</a:t>
            </a:r>
          </a:p>
          <a:p>
            <a:pPr marL="0" indent="0">
              <a:buNone/>
            </a:pPr>
            <a:endParaRPr lang="en-US" dirty="0" smtClean="0"/>
          </a:p>
          <a:p>
            <a:pPr marL="1828800" lvl="4" indent="0">
              <a:buNone/>
            </a:pPr>
            <a:endParaRPr lang="en-US" dirty="0" smtClean="0"/>
          </a:p>
          <a:p>
            <a:pPr marL="1828800" lvl="4" indent="0">
              <a:buNone/>
            </a:pPr>
            <a:endParaRPr lang="en-US" dirty="0"/>
          </a:p>
          <a:p>
            <a:pPr lvl="4"/>
            <a:endParaRPr lang="en-US" dirty="0" smtClean="0"/>
          </a:p>
          <a:p>
            <a:pPr marL="1828800" lvl="4" indent="0">
              <a:buNone/>
            </a:pPr>
            <a:endParaRPr lang="en-US" dirty="0"/>
          </a:p>
        </p:txBody>
      </p:sp>
      <p:sp>
        <p:nvSpPr>
          <p:cNvPr id="4" name="Date Placeholder 3"/>
          <p:cNvSpPr>
            <a:spLocks noGrp="1"/>
          </p:cNvSpPr>
          <p:nvPr>
            <p:ph type="dt" sz="half" idx="2"/>
          </p:nvPr>
        </p:nvSpPr>
        <p:spPr/>
        <p:txBody>
          <a:bodyPr/>
          <a:lstStyle/>
          <a:p>
            <a:pPr>
              <a:defRPr/>
            </a:pPr>
            <a:r>
              <a:rPr lang="en-US" smtClean="0"/>
              <a:t>10/12/2016</a:t>
            </a:r>
            <a:endParaRPr lang="en-US" dirty="0"/>
          </a:p>
        </p:txBody>
      </p:sp>
      <p:sp>
        <p:nvSpPr>
          <p:cNvPr id="5" name="Footer Placeholder 4"/>
          <p:cNvSpPr>
            <a:spLocks noGrp="1"/>
          </p:cNvSpPr>
          <p:nvPr>
            <p:ph type="ftr" sz="quarter" idx="3"/>
          </p:nvPr>
        </p:nvSpPr>
        <p:spPr/>
        <p:txBody>
          <a:bodyPr/>
          <a:lstStyle/>
          <a:p>
            <a:pPr>
              <a:defRPr/>
            </a:pPr>
            <a:r>
              <a:rPr lang="en-US" smtClean="0"/>
              <a:t>L. Bagby | ProtoDUNE/SBND Grounding and Voltage Distribution Plans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3" name="Picture 2"/>
          <p:cNvPicPr>
            <a:picLocks noChangeAspect="1"/>
          </p:cNvPicPr>
          <p:nvPr/>
        </p:nvPicPr>
        <p:blipFill>
          <a:blip r:embed="rId2"/>
          <a:stretch>
            <a:fillRect/>
          </a:stretch>
        </p:blipFill>
        <p:spPr>
          <a:xfrm>
            <a:off x="199057" y="2136913"/>
            <a:ext cx="5274366" cy="3955774"/>
          </a:xfrm>
          <a:prstGeom prst="rect">
            <a:avLst/>
          </a:prstGeom>
        </p:spPr>
      </p:pic>
      <p:pic>
        <p:nvPicPr>
          <p:cNvPr id="9" name="Picture 8"/>
          <p:cNvPicPr>
            <a:picLocks noChangeAspect="1"/>
          </p:cNvPicPr>
          <p:nvPr/>
        </p:nvPicPr>
        <p:blipFill>
          <a:blip r:embed="rId3"/>
          <a:stretch>
            <a:fillRect/>
          </a:stretch>
        </p:blipFill>
        <p:spPr>
          <a:xfrm>
            <a:off x="5828900" y="2136913"/>
            <a:ext cx="2970138" cy="3955774"/>
          </a:xfrm>
          <a:prstGeom prst="rect">
            <a:avLst/>
          </a:prstGeom>
        </p:spPr>
      </p:pic>
    </p:spTree>
    <p:extLst>
      <p:ext uri="{BB962C8B-B14F-4D97-AF65-F5344CB8AC3E}">
        <p14:creationId xmlns:p14="http://schemas.microsoft.com/office/powerpoint/2010/main" val="3475904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Partners_PowerPoint_Template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4651</TotalTime>
  <Words>1403</Words>
  <Application>Microsoft Office PowerPoint</Application>
  <PresentationFormat>On-screen Show (4:3)</PresentationFormat>
  <Paragraphs>253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Geneva</vt:lpstr>
      <vt:lpstr>Helvetica</vt:lpstr>
      <vt:lpstr>FermilabPartners_PowerPoint_Template_090915</vt:lpstr>
      <vt:lpstr>PowerPoint Presentation</vt:lpstr>
      <vt:lpstr>Purpose</vt:lpstr>
      <vt:lpstr>Overview</vt:lpstr>
      <vt:lpstr>Premise</vt:lpstr>
      <vt:lpstr>ProtoDUNE/SBND Grounding Points</vt:lpstr>
      <vt:lpstr>Key Isolation Features</vt:lpstr>
      <vt:lpstr>ProtoDUNE AC Distribution Scheme</vt:lpstr>
      <vt:lpstr>SBND AC Distribution Schematic</vt:lpstr>
      <vt:lpstr>SBND Building Ground</vt:lpstr>
      <vt:lpstr>Expected Isolation Bandwidth</vt:lpstr>
      <vt:lpstr>Saturable Inductor Response</vt:lpstr>
      <vt:lpstr>ProtoDUNE Grounding Concept Graphic</vt:lpstr>
      <vt:lpstr>ProtoDUNE Grounding Concept Graphic</vt:lpstr>
      <vt:lpstr>ProtoDUNE Grounding Concept Graphic</vt:lpstr>
      <vt:lpstr>ProtoDUNE Grounding Concept Graphic</vt:lpstr>
      <vt:lpstr>SBND Grounding Concept Graphic</vt:lpstr>
      <vt:lpstr>ProtoDUNE/SBND Voltage Distribution Grounding Connections</vt:lpstr>
      <vt:lpstr>ProtoDUNE SP APA Cable Routing Concept for PD</vt:lpstr>
      <vt:lpstr>ProtoDUNE Voltage Distribution Requirements</vt:lpstr>
      <vt:lpstr>SBND Voltage Distribution Requirements</vt:lpstr>
      <vt:lpstr>ProtoDUNE/SBND Voltage Distribution Connections</vt:lpstr>
      <vt:lpstr>Summary</vt:lpstr>
      <vt:lpstr>Back Up Slides</vt:lpstr>
      <vt:lpstr>GIZMO: Ground Current Impedance MOnitor</vt:lpstr>
      <vt:lpstr>GIZMO Upgrade Design Features</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Linda F. Bagby x3100 06314N</cp:lastModifiedBy>
  <cp:revision>346</cp:revision>
  <cp:lastPrinted>2014-01-20T19:40:21Z</cp:lastPrinted>
  <dcterms:created xsi:type="dcterms:W3CDTF">2014-01-03T20:18:13Z</dcterms:created>
  <dcterms:modified xsi:type="dcterms:W3CDTF">2016-10-12T01:07:57Z</dcterms:modified>
</cp:coreProperties>
</file>