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315" r:id="rId3"/>
    <p:sldId id="287" r:id="rId4"/>
    <p:sldId id="308" r:id="rId5"/>
    <p:sldId id="309" r:id="rId6"/>
    <p:sldId id="298" r:id="rId7"/>
    <p:sldId id="316" r:id="rId8"/>
    <p:sldId id="310" r:id="rId9"/>
    <p:sldId id="296" r:id="rId10"/>
    <p:sldId id="311" r:id="rId11"/>
    <p:sldId id="294" r:id="rId12"/>
    <p:sldId id="307" r:id="rId13"/>
    <p:sldId id="313" r:id="rId14"/>
    <p:sldId id="314" r:id="rId15"/>
    <p:sldId id="300" r:id="rId16"/>
    <p:sldId id="301" r:id="rId17"/>
    <p:sldId id="312" r:id="rId18"/>
    <p:sldId id="304" r:id="rId19"/>
    <p:sldId id="30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4E4E4E"/>
    <a:srgbClr val="404040"/>
    <a:srgbClr val="004C97"/>
    <a:srgbClr val="63666A"/>
    <a:srgbClr val="99D6EA"/>
    <a:srgbClr val="505050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912" y="53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5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7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0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2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74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0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9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9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1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51BA9-D7CD-42D5-ABE2-6C33D7E2A6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5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1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Helvetica"/>
                <a:cs typeface="Helvetica"/>
              </a:rPr>
              <a:t>In collaboration</a:t>
            </a:r>
            <a:r>
              <a:rPr lang="en-US" sz="1200" baseline="0" dirty="0" smtClean="0">
                <a:latin typeface="Helvetica"/>
                <a:cs typeface="Helvetica"/>
              </a:rPr>
              <a:t> with:</a:t>
            </a:r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0823" y="6041861"/>
            <a:ext cx="780249" cy="780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54156" y="6174631"/>
            <a:ext cx="1243692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9012" y="6495482"/>
            <a:ext cx="801589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10/13/2016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3025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80001" cy="2372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10/13/2016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571" y="6495481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769244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10/13/2016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38177" y="6475845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Shaw | SBND/</a:t>
            </a:r>
            <a:r>
              <a:rPr lang="en-US" dirty="0" err="1" smtClean="0"/>
              <a:t>ProtoDUNE</a:t>
            </a:r>
            <a:r>
              <a:rPr lang="en-US" dirty="0" smtClean="0"/>
              <a:t> System Interfaces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533400"/>
          </a:xfrm>
          <a:prstGeom prst="rect">
            <a:avLst/>
          </a:prstGeom>
        </p:spPr>
        <p:txBody>
          <a:bodyPr/>
          <a:lstStyle>
            <a:lvl1pPr>
              <a:defRPr sz="22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553200"/>
            <a:ext cx="4876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840" i="1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SBND/ProtoDUNE Cold Electronics Review, Oct 12-14, 2016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94944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36576" rIns="73152" bIns="3657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>
                <a:solidFill>
                  <a:srgbClr val="042B7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07CFDDC5-88EC-4880-863E-879D6CEA5EDD}" type="slidenum">
              <a:rPr lang="en-US" sz="840" smtClean="0"/>
              <a:pPr>
                <a:defRPr/>
              </a:pPr>
              <a:t>‹#›</a:t>
            </a:fld>
            <a:endParaRPr lang="en-US" sz="840" dirty="0"/>
          </a:p>
        </p:txBody>
      </p:sp>
    </p:spTree>
    <p:extLst>
      <p:ext uri="{BB962C8B-B14F-4D97-AF65-F5344CB8AC3E}">
        <p14:creationId xmlns:p14="http://schemas.microsoft.com/office/powerpoint/2010/main" val="187940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37802" y="6333838"/>
            <a:ext cx="536494" cy="536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08356" y="6420180"/>
            <a:ext cx="859611" cy="3475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22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 smtClean="0"/>
              <a:t>T. Shaw, L. Bagby</a:t>
            </a:r>
            <a:endParaRPr lang="en-US" dirty="0"/>
          </a:p>
          <a:p>
            <a:r>
              <a:rPr lang="en-US" dirty="0" err="1" smtClean="0"/>
              <a:t>ProtoDUNE</a:t>
            </a:r>
            <a:r>
              <a:rPr lang="en-US" dirty="0" smtClean="0"/>
              <a:t>/SBND CE Electronics Review</a:t>
            </a:r>
          </a:p>
          <a:p>
            <a:r>
              <a:rPr lang="en-US" dirty="0" smtClean="0"/>
              <a:t>13 October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SBND/</a:t>
            </a:r>
            <a:r>
              <a:rPr lang="en-US" dirty="0" err="1" smtClean="0"/>
              <a:t>ProtoDUNE</a:t>
            </a:r>
            <a:r>
              <a:rPr lang="en-US" dirty="0" smtClean="0"/>
              <a:t> Single Phase </a:t>
            </a:r>
            <a:r>
              <a:rPr lang="en-US" dirty="0" smtClean="0"/>
              <a:t>System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– APA Wire </a:t>
            </a:r>
            <a:r>
              <a:rPr lang="en-US" dirty="0"/>
              <a:t>Interface </a:t>
            </a:r>
            <a:r>
              <a:rPr lang="en-US" dirty="0" smtClean="0"/>
              <a:t>- SBND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38" y="941446"/>
            <a:ext cx="4741162" cy="27870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SBND CE and Geometry board stack</a:t>
            </a:r>
          </a:p>
          <a:p>
            <a:r>
              <a:rPr lang="en-US" dirty="0" smtClean="0"/>
              <a:t>3 Faraday cages over CE</a:t>
            </a:r>
          </a:p>
          <a:p>
            <a:r>
              <a:rPr lang="en-US" dirty="0" smtClean="0"/>
              <a:t>Room for cabling inside the enclosure</a:t>
            </a:r>
          </a:p>
          <a:p>
            <a:r>
              <a:rPr lang="en-US" dirty="0" smtClean="0"/>
              <a:t>FE card ground connected to APA frame via screws and standoffs.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182" y="889368"/>
            <a:ext cx="3521817" cy="2778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48" y="3776393"/>
            <a:ext cx="4231468" cy="2433907"/>
          </a:xfrm>
          <a:prstGeom prst="rect">
            <a:avLst/>
          </a:prstGeom>
        </p:spPr>
      </p:pic>
      <p:pic>
        <p:nvPicPr>
          <p:cNvPr id="10" name="Picture 2" descr="C:\Users\yubo.BNL\Documents\LAr1ND\TPC\Electronics\ Export\DSC02366 - Cop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7" y="3739118"/>
            <a:ext cx="4543393" cy="24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TPC – APA Wire Interface : </a:t>
            </a:r>
            <a:r>
              <a:rPr lang="en-US" sz="2400" dirty="0" err="1" smtClean="0"/>
              <a:t>ProtoDUNE</a:t>
            </a:r>
            <a:r>
              <a:rPr lang="en-US" sz="2400" dirty="0" smtClean="0"/>
              <a:t> </a:t>
            </a:r>
            <a:r>
              <a:rPr lang="en-US" sz="2400" dirty="0" smtClean="0"/>
              <a:t>SP Electronics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581891" cy="4987867"/>
          </a:xfrm>
        </p:spPr>
        <p:txBody>
          <a:bodyPr/>
          <a:lstStyle/>
          <a:p>
            <a:r>
              <a:rPr lang="en-US" dirty="0" smtClean="0"/>
              <a:t>Cold Electronics interface to TPC occurs at the locations that the FE card cold boxes are plugged into the APA wire boards.</a:t>
            </a:r>
          </a:p>
          <a:p>
            <a:r>
              <a:rPr lang="en-US" dirty="0" smtClean="0"/>
              <a:t>The implemented interface will provide a low impedance ground connection between the APA frame and the cold electronics board set.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/>
          <a:stretch/>
        </p:blipFill>
        <p:spPr bwMode="auto">
          <a:xfrm>
            <a:off x="5920125" y="1043046"/>
            <a:ext cx="2980988" cy="44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0126" y="5489490"/>
            <a:ext cx="298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ProtoDUNE</a:t>
            </a:r>
            <a:r>
              <a:rPr lang="en-US" sz="1600" dirty="0" smtClean="0"/>
              <a:t> SP wire </a:t>
            </a:r>
            <a:r>
              <a:rPr lang="en-US" sz="1600" dirty="0" smtClean="0"/>
              <a:t>board stack and cold electronics box</a:t>
            </a:r>
            <a:endParaRPr lang="en-US" sz="1600" dirty="0"/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6" b="17217"/>
          <a:stretch/>
        </p:blipFill>
        <p:spPr bwMode="auto">
          <a:xfrm>
            <a:off x="3362915" y="4032543"/>
            <a:ext cx="2077765" cy="214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5"/>
          <p:cNvPicPr>
            <a:picLocks noChangeAspect="1"/>
          </p:cNvPicPr>
          <p:nvPr/>
        </p:nvPicPr>
        <p:blipFill rotWithShape="1">
          <a:blip r:embed="rId5"/>
          <a:srcRect l="39630" t="16727" r="14076" b="20559"/>
          <a:stretch/>
        </p:blipFill>
        <p:spPr>
          <a:xfrm>
            <a:off x="886511" y="4064006"/>
            <a:ext cx="2106593" cy="21991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5894" y="4529786"/>
            <a:ext cx="856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COLD</a:t>
            </a:r>
          </a:p>
          <a:p>
            <a:r>
              <a:rPr lang="en-US" sz="2000" dirty="0"/>
              <a:t>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62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– APA Wire Bias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645151" cy="4987867"/>
          </a:xfrm>
        </p:spPr>
        <p:txBody>
          <a:bodyPr/>
          <a:lstStyle/>
          <a:p>
            <a:r>
              <a:rPr lang="en-US" dirty="0" smtClean="0"/>
              <a:t>The Cold Electronics Warm Box and feedthrough flange also provide for the pass through of the wire bias lines.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8 </a:t>
            </a:r>
            <a:r>
              <a:rPr lang="en-US" dirty="0"/>
              <a:t>SHV connectors are on the CE feedthrough flange. </a:t>
            </a:r>
          </a:p>
          <a:p>
            <a:pPr>
              <a:spcBef>
                <a:spcPts val="1200"/>
              </a:spcBef>
            </a:pPr>
            <a:r>
              <a:rPr lang="en-US" dirty="0"/>
              <a:t>The cables (RG316) need to be terminated on the APA top end on a patch panel, with single ended wires reaching various connection points around the APA.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80" b="72268"/>
          <a:stretch/>
        </p:blipFill>
        <p:spPr bwMode="auto">
          <a:xfrm>
            <a:off x="4873752" y="4044263"/>
            <a:ext cx="4204265" cy="18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987" y="893568"/>
            <a:ext cx="3755101" cy="224787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0" y="1609344"/>
            <a:ext cx="1856232" cy="12380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3752" y="3750197"/>
            <a:ext cx="1554480" cy="17130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" y="860630"/>
            <a:ext cx="8334445" cy="53525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Racks and Power Supplies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73838" y="3746310"/>
            <a:ext cx="1241946" cy="1214651"/>
          </a:xfrm>
          <a:prstGeom prst="ellips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5167" y="5463355"/>
            <a:ext cx="1961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DC Power for CE 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nd PD</a:t>
            </a:r>
            <a:endParaRPr lang="en-US" sz="2000" b="1" dirty="0"/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H="1" flipV="1">
            <a:off x="1530601" y="4373529"/>
            <a:ext cx="3945316" cy="1089826"/>
          </a:xfrm>
          <a:prstGeom prst="straightConnector1">
            <a:avLst/>
          </a:prstGeom>
          <a:ln>
            <a:solidFill>
              <a:srgbClr val="00308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6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Charge question 5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Are </a:t>
            </a:r>
            <a:r>
              <a:rPr lang="en-US" b="1" dirty="0"/>
              <a:t>the CE interfaces to other detector subsystems </a:t>
            </a:r>
            <a:r>
              <a:rPr lang="en-US" b="1" dirty="0" smtClean="0"/>
              <a:t>	including TPC</a:t>
            </a:r>
            <a:r>
              <a:rPr lang="en-US" b="1" dirty="0"/>
              <a:t>, DAQ, and cryostat </a:t>
            </a:r>
            <a:r>
              <a:rPr lang="en-US" b="1" dirty="0" smtClean="0"/>
              <a:t>well defined </a:t>
            </a:r>
            <a:r>
              <a:rPr lang="en-US" b="1" dirty="0"/>
              <a:t>and </a:t>
            </a:r>
            <a:r>
              <a:rPr lang="en-US" b="1" dirty="0" smtClean="0"/>
              <a:t>	documented</a:t>
            </a:r>
            <a:r>
              <a:rPr lang="en-US" b="1" dirty="0"/>
              <a:t>?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interfaces are well understood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Prototypes are being produced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inal design details will be documented  over the next few months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BACKUP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173" b="61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Grounding Concept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2" y="893568"/>
            <a:ext cx="8293875" cy="53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486" b="74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419" y="692711"/>
            <a:ext cx="254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ProtoDUNE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486" b="7486"/>
          <a:stretch>
            <a:fillRect/>
          </a:stretch>
        </p:blipFill>
        <p:spPr>
          <a:xfrm>
            <a:off x="222250" y="595632"/>
            <a:ext cx="8675688" cy="568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869" y="923544"/>
            <a:ext cx="254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ProtoDUNE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7828" y="2465408"/>
            <a:ext cx="8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</a:p>
          <a:p>
            <a:r>
              <a:rPr lang="en-US" dirty="0" smtClean="0"/>
              <a:t>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tx1">
                <a:lumMod val="60000"/>
                <a:lumOff val="40000"/>
                <a:alpha val="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talk addresses Charge Question 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	Are </a:t>
            </a:r>
            <a:r>
              <a:rPr lang="en-US" b="1" dirty="0"/>
              <a:t>the CE interfaces to other detector subsystems </a:t>
            </a:r>
            <a:r>
              <a:rPr lang="en-US" b="1" dirty="0" smtClean="0"/>
              <a:t>	including TPC</a:t>
            </a:r>
            <a:r>
              <a:rPr lang="en-US" b="1" dirty="0"/>
              <a:t>, DAQ, and cryostat </a:t>
            </a:r>
            <a:r>
              <a:rPr lang="en-US" b="1" dirty="0" smtClean="0"/>
              <a:t>well defined </a:t>
            </a:r>
            <a:r>
              <a:rPr lang="en-US" b="1" dirty="0"/>
              <a:t>and </a:t>
            </a:r>
            <a:r>
              <a:rPr lang="en-US" b="1" dirty="0" smtClean="0"/>
              <a:t>	documented</a:t>
            </a:r>
            <a:r>
              <a:rPr lang="en-US" b="1" dirty="0"/>
              <a:t>?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250" y="2326511"/>
            <a:ext cx="8528211" cy="1145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SBND/ </a:t>
            </a:r>
            <a:r>
              <a:rPr lang="en-US" dirty="0" err="1" smtClean="0"/>
              <a:t>ProtoDUNE</a:t>
            </a:r>
            <a:r>
              <a:rPr lang="en-US" dirty="0"/>
              <a:t> </a:t>
            </a:r>
            <a:r>
              <a:rPr lang="en-US" dirty="0" smtClean="0"/>
              <a:t>SP System </a:t>
            </a:r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Cryostat</a:t>
            </a:r>
            <a:endParaRPr lang="en-US" dirty="0"/>
          </a:p>
          <a:p>
            <a:pPr lvl="1"/>
            <a:r>
              <a:rPr lang="en-US" dirty="0"/>
              <a:t>Warm Interface </a:t>
            </a:r>
            <a:r>
              <a:rPr lang="en-US" dirty="0" smtClean="0"/>
              <a:t>crate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DAQ</a:t>
            </a:r>
          </a:p>
          <a:p>
            <a:pPr lvl="1"/>
            <a:r>
              <a:rPr lang="en-US" dirty="0"/>
              <a:t>SBND: Nevis </a:t>
            </a:r>
            <a:r>
              <a:rPr lang="en-US" dirty="0" smtClean="0"/>
              <a:t>Electronics</a:t>
            </a:r>
            <a:endParaRPr lang="en-US" dirty="0"/>
          </a:p>
          <a:p>
            <a:pPr lvl="1"/>
            <a:r>
              <a:rPr lang="en-US" dirty="0" err="1"/>
              <a:t>ProtoDUNE</a:t>
            </a:r>
            <a:r>
              <a:rPr lang="en-US" dirty="0"/>
              <a:t>: </a:t>
            </a:r>
            <a:r>
              <a:rPr lang="en-US" dirty="0" smtClean="0"/>
              <a:t>RCE (</a:t>
            </a:r>
            <a:r>
              <a:rPr lang="en-US" dirty="0"/>
              <a:t>R</a:t>
            </a:r>
            <a:r>
              <a:rPr lang="en-US" dirty="0" smtClean="0"/>
              <a:t>econfigurable Cluster Element)/Felix</a:t>
            </a: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 smtClean="0"/>
              <a:t>TPC – APA wires and Frame</a:t>
            </a:r>
            <a:endParaRPr lang="en-US" dirty="0" smtClean="0"/>
          </a:p>
          <a:p>
            <a:pPr lvl="1"/>
            <a:r>
              <a:rPr lang="en-US" dirty="0" smtClean="0"/>
              <a:t>How FE card attaches to APA frame</a:t>
            </a:r>
          </a:p>
          <a:p>
            <a:pPr lvl="1"/>
            <a:r>
              <a:rPr lang="en-US" dirty="0" smtClean="0"/>
              <a:t>Wire Bias supply to APA</a:t>
            </a:r>
          </a:p>
          <a:p>
            <a:pPr lvl="1"/>
            <a:endParaRPr lang="en-US" dirty="0"/>
          </a:p>
          <a:p>
            <a:r>
              <a:rPr lang="en-US" dirty="0" smtClean="0"/>
              <a:t>Racks </a:t>
            </a:r>
            <a:r>
              <a:rPr lang="en-US" dirty="0" smtClean="0"/>
              <a:t>and </a:t>
            </a:r>
            <a:r>
              <a:rPr lang="en-US" dirty="0" smtClean="0"/>
              <a:t>Power Supplies</a:t>
            </a:r>
          </a:p>
          <a:p>
            <a:pPr lvl="4"/>
            <a:endParaRPr lang="en-US" dirty="0"/>
          </a:p>
          <a:p>
            <a:pPr marL="1828800" lvl="4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T. Shaw | SBND/</a:t>
            </a:r>
            <a:r>
              <a:rPr lang="en-US" dirty="0" err="1" smtClean="0"/>
              <a:t>ProtoDUNE</a:t>
            </a:r>
            <a:r>
              <a:rPr lang="en-US" dirty="0" smtClean="0"/>
              <a:t>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Cryostat: SBND Interface - 3D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50" y="951521"/>
            <a:ext cx="8803218" cy="5230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9803" y="893568"/>
            <a:ext cx="2715904" cy="307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Cryostat: SBND Interface - prototypes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29803" y="893568"/>
            <a:ext cx="2715904" cy="3074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5" y="992693"/>
            <a:ext cx="8435717" cy="51785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356" y="3509859"/>
            <a:ext cx="14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PTC/PTB/WIB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Interface: </a:t>
            </a:r>
            <a:r>
              <a:rPr lang="en-US" dirty="0" err="1" smtClean="0"/>
              <a:t>ProtoDUNE</a:t>
            </a:r>
            <a:r>
              <a:rPr lang="en-US" dirty="0" smtClean="0"/>
              <a:t> </a:t>
            </a:r>
            <a:r>
              <a:rPr lang="en-US" dirty="0" smtClean="0"/>
              <a:t>SP Electronics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06" y="1005617"/>
            <a:ext cx="2996245" cy="351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72" t="10822" r="56390" b="40148"/>
          <a:stretch/>
        </p:blipFill>
        <p:spPr>
          <a:xfrm>
            <a:off x="5342021" y="893568"/>
            <a:ext cx="3801979" cy="3533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026" y="4735762"/>
            <a:ext cx="8361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ProtoDUNE</a:t>
            </a:r>
            <a:r>
              <a:rPr lang="en-US" sz="2000" dirty="0" smtClean="0"/>
              <a:t> cold electronics to cryostat interface takes </a:t>
            </a:r>
            <a:r>
              <a:rPr lang="en-US" sz="2000" dirty="0" smtClean="0"/>
              <a:t>place at </a:t>
            </a:r>
            <a:r>
              <a:rPr lang="en-US" sz="2000" dirty="0" smtClean="0"/>
              <a:t>the cold </a:t>
            </a:r>
            <a:r>
              <a:rPr lang="en-US" sz="2000" dirty="0" smtClean="0"/>
              <a:t>feedthrough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Almost identical to SBND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Grounding details explained earlier in previous grounding talk (L. Bagby) 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3553428" y="1643605"/>
            <a:ext cx="1788593" cy="101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2250" y="2141316"/>
            <a:ext cx="1016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PD</a:t>
            </a:r>
          </a:p>
          <a:p>
            <a:r>
              <a:rPr lang="en-US" b="1" dirty="0" smtClean="0"/>
              <a:t>Flange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9012" y="1284790"/>
            <a:ext cx="1574350" cy="1157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9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60" dirty="0" err="1"/>
              <a:t>ProtoDUNE</a:t>
            </a:r>
            <a:r>
              <a:rPr lang="en-US" sz="2560" dirty="0"/>
              <a:t> </a:t>
            </a:r>
            <a:r>
              <a:rPr lang="en-US" sz="2560" dirty="0" smtClean="0"/>
              <a:t>SP APA </a:t>
            </a:r>
            <a:r>
              <a:rPr lang="en-US" sz="2560" dirty="0"/>
              <a:t>Cable Routing Concept</a:t>
            </a:r>
            <a:endParaRPr lang="en-US" sz="256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5" y="1478285"/>
            <a:ext cx="5970727" cy="434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SBND/ProtoDUNE Cold Electronics Review, Oct 12-14, 2016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1760" y="1012519"/>
            <a:ext cx="268224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20" dirty="0" smtClean="0"/>
              <a:t>Photon Detector system will read out ganged </a:t>
            </a:r>
            <a:r>
              <a:rPr lang="en-US" sz="1920" dirty="0" err="1" smtClean="0"/>
              <a:t>SiPMs</a:t>
            </a:r>
            <a:r>
              <a:rPr lang="en-US" sz="1920" dirty="0" smtClean="0"/>
              <a:t> from paddles inserted into APA slots.</a:t>
            </a:r>
          </a:p>
          <a:p>
            <a:endParaRPr lang="en-US" sz="1920" dirty="0"/>
          </a:p>
          <a:p>
            <a:r>
              <a:rPr lang="en-US" sz="1920" dirty="0" smtClean="0"/>
              <a:t>Note that cable paths share the same feedthrough, but different Flange.</a:t>
            </a:r>
          </a:p>
          <a:p>
            <a:endParaRPr lang="en-US" sz="1920" dirty="0"/>
          </a:p>
          <a:p>
            <a:r>
              <a:rPr lang="en-US" sz="1920" dirty="0" smtClean="0"/>
              <a:t>PD readout design will allow for grounding of cable shields at Flange consistent with grounding and shielding plan.</a:t>
            </a:r>
            <a:endParaRPr lang="en-US" sz="1920" dirty="0"/>
          </a:p>
        </p:txBody>
      </p:sp>
    </p:spTree>
    <p:extLst>
      <p:ext uri="{BB962C8B-B14F-4D97-AF65-F5344CB8AC3E}">
        <p14:creationId xmlns:p14="http://schemas.microsoft.com/office/powerpoint/2010/main" val="31923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Interface: SBND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6" y="964276"/>
            <a:ext cx="8541457" cy="52591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2376" y="893568"/>
            <a:ext cx="382137" cy="293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55443" y="3414532"/>
            <a:ext cx="740780" cy="173620"/>
          </a:xfrm>
          <a:prstGeom prst="ellipse">
            <a:avLst/>
          </a:prstGeom>
          <a:noFill/>
          <a:ln>
            <a:solidFill>
              <a:srgbClr val="0030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06498" y="4722471"/>
            <a:ext cx="1641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Data and </a:t>
            </a:r>
          </a:p>
          <a:p>
            <a:r>
              <a:rPr lang="en-US" sz="1800" b="1" dirty="0" smtClean="0"/>
              <a:t>Timing/Control</a:t>
            </a:r>
          </a:p>
          <a:p>
            <a:r>
              <a:rPr lang="en-US" sz="1800" b="1" dirty="0" smtClean="0"/>
              <a:t>Fibers</a:t>
            </a:r>
            <a:endParaRPr lang="en-US" sz="1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164586" y="3588152"/>
            <a:ext cx="1007141" cy="1134319"/>
          </a:xfrm>
          <a:prstGeom prst="straightConnector1">
            <a:avLst/>
          </a:prstGeom>
          <a:ln>
            <a:solidFill>
              <a:srgbClr val="00308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Interface: </a:t>
            </a:r>
            <a:r>
              <a:rPr lang="en-US" dirty="0" err="1" smtClean="0"/>
              <a:t>ProtoDUNE</a:t>
            </a:r>
            <a:r>
              <a:rPr lang="en-US" dirty="0" smtClean="0"/>
              <a:t> </a:t>
            </a:r>
            <a:r>
              <a:rPr lang="en-US" dirty="0" smtClean="0"/>
              <a:t>SP Electronics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2211" y="896276"/>
            <a:ext cx="7255042" cy="54235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Shaw | SBND/ProtoDUNE System Interfaces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54370" y="1944547"/>
            <a:ext cx="983847" cy="221076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64192" y="2141316"/>
            <a:ext cx="1979271" cy="752355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3463" y="4768770"/>
            <a:ext cx="1449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DAQ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Interfaces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349924" y="2893671"/>
            <a:ext cx="747329" cy="1875099"/>
          </a:xfrm>
          <a:prstGeom prst="straightConnector1">
            <a:avLst/>
          </a:prstGeom>
          <a:ln w="8255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38217" y="3483981"/>
            <a:ext cx="3259036" cy="1282081"/>
          </a:xfrm>
          <a:prstGeom prst="straightConnector1">
            <a:avLst/>
          </a:prstGeom>
          <a:ln w="8255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Partners_PowerPoint_Template_092515.pptx" id="{7402588B-327D-4006-9FF1-F82BB5BC3C5F}" vid="{ABD8F602-575E-481E-9853-CB1A0E26C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FermilabPartners_PowerPoint_Template_092515</Template>
  <TotalTime>454</TotalTime>
  <Words>565</Words>
  <Application>Microsoft Office PowerPoint</Application>
  <PresentationFormat>On-screen Show (4:3)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Geneva</vt:lpstr>
      <vt:lpstr>Helvetica</vt:lpstr>
      <vt:lpstr>FermilabPartners_PowerPoint_Template_090915</vt:lpstr>
      <vt:lpstr>PowerPoint Presentation</vt:lpstr>
      <vt:lpstr>Purpose</vt:lpstr>
      <vt:lpstr>SBND/ ProtoDUNE SP System Interfaces</vt:lpstr>
      <vt:lpstr>Cryostat: SBND Interface - 3D model</vt:lpstr>
      <vt:lpstr>Cryostat: SBND Interface - prototypes</vt:lpstr>
      <vt:lpstr>Cryostat Interface: ProtoDUNE SP Electronics </vt:lpstr>
      <vt:lpstr>ProtoDUNE SP APA Cable Routing Concept</vt:lpstr>
      <vt:lpstr>DAQ Interface: SBND </vt:lpstr>
      <vt:lpstr>DAQ Interface: ProtoDUNE SP Electronics </vt:lpstr>
      <vt:lpstr>TPC – APA Wire Interface - SBND </vt:lpstr>
      <vt:lpstr>TPC – APA Wire Interface : ProtoDUNE SP Electronics</vt:lpstr>
      <vt:lpstr>TPC – APA Wire Bias Interface</vt:lpstr>
      <vt:lpstr>Racks and Power Supplies</vt:lpstr>
      <vt:lpstr>Conclusion</vt:lpstr>
      <vt:lpstr>  </vt:lpstr>
      <vt:lpstr>PowerPoint Presentation</vt:lpstr>
      <vt:lpstr>ProtoDUNE Grounding Concept Graphic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 Bagby</dc:creator>
  <cp:lastModifiedBy>Theresa M. Shaw x2478 05201N</cp:lastModifiedBy>
  <cp:revision>33</cp:revision>
  <cp:lastPrinted>2014-01-20T19:40:21Z</cp:lastPrinted>
  <dcterms:created xsi:type="dcterms:W3CDTF">2016-10-06T14:42:35Z</dcterms:created>
  <dcterms:modified xsi:type="dcterms:W3CDTF">2016-10-10T15:50:47Z</dcterms:modified>
</cp:coreProperties>
</file>