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2" r:id="rId4"/>
    <p:sldId id="265" r:id="rId5"/>
    <p:sldId id="263" r:id="rId6"/>
    <p:sldId id="264" r:id="rId7"/>
    <p:sldId id="259" r:id="rId8"/>
    <p:sldId id="261" r:id="rId9"/>
    <p:sldId id="273" r:id="rId10"/>
    <p:sldId id="272" r:id="rId11"/>
    <p:sldId id="260" r:id="rId12"/>
    <p:sldId id="266" r:id="rId13"/>
    <p:sldId id="269" r:id="rId14"/>
    <p:sldId id="270" r:id="rId15"/>
    <p:sldId id="276" r:id="rId16"/>
    <p:sldId id="277" r:id="rId17"/>
    <p:sldId id="278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4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1443">
          <p15:clr>
            <a:srgbClr val="A4A3A4"/>
          </p15:clr>
        </p15:guide>
        <p15:guide id="4" orient="horz" pos="966">
          <p15:clr>
            <a:srgbClr val="A4A3A4"/>
          </p15:clr>
        </p15:guide>
        <p15:guide id="5" orient="horz" pos="1876">
          <p15:clr>
            <a:srgbClr val="A4A3A4"/>
          </p15:clr>
        </p15:guide>
        <p15:guide id="6" orient="horz" pos="3616">
          <p15:clr>
            <a:srgbClr val="A4A3A4"/>
          </p15:clr>
        </p15:guide>
        <p15:guide id="7" pos="2190">
          <p15:clr>
            <a:srgbClr val="A4A3A4"/>
          </p15:clr>
        </p15:guide>
        <p15:guide id="8" pos="2188">
          <p15:clr>
            <a:srgbClr val="A4A3A4"/>
          </p15:clr>
        </p15:guide>
        <p15:guide id="9" pos="5026">
          <p15:clr>
            <a:srgbClr val="A4A3A4"/>
          </p15:clr>
        </p15:guide>
        <p15:guide id="10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F37C23"/>
    <a:srgbClr val="3C5A77"/>
    <a:srgbClr val="BC5F2B"/>
    <a:srgbClr val="32547A"/>
    <a:srgbClr val="B8561A"/>
    <a:srgbClr val="B65A1F"/>
    <a:srgbClr val="5680AB"/>
    <a:srgbClr val="7A7A7A"/>
    <a:srgbClr val="6F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6053" autoAdjust="0"/>
  </p:normalViewPr>
  <p:slideViewPr>
    <p:cSldViewPr snapToGrid="0" snapToObjects="1">
      <p:cViewPr varScale="1">
        <p:scale>
          <a:sx n="77" d="100"/>
          <a:sy n="77" d="100"/>
        </p:scale>
        <p:origin x="-992" y="-112"/>
      </p:cViewPr>
      <p:guideLst>
        <p:guide orient="horz" pos="4204"/>
        <p:guide orient="horz" pos="476"/>
        <p:guide orient="horz" pos="1443"/>
        <p:guide orient="horz" pos="966"/>
        <p:guide orient="horz" pos="1876"/>
        <p:guide orient="horz" pos="3616"/>
        <p:guide pos="2190"/>
        <p:guide pos="2188"/>
        <p:guide pos="502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79B0B-8BB1-4468-A60C-7D064F15E6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1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462518"/>
            <a:ext cx="82296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52148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470059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96050" y="1206941"/>
            <a:ext cx="399075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296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340612"/>
            <a:ext cx="301752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08366"/>
            <a:ext cx="4959767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518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470059" y="1206941"/>
            <a:ext cx="3004665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37"/>
            <a:ext cx="82296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839748"/>
            <a:ext cx="8229596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58988"/>
            <a:ext cx="82296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</p:spPr>
        <p:txBody>
          <a:bodyPr lIns="64291" tIns="32146" rIns="64291" bIns="32146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973415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892514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Stewart  |  Detector Support Structure Review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357635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DUNE Science </a:t>
            </a:r>
            <a:r>
              <a:rPr lang="en-GB" dirty="0" err="1" smtClean="0"/>
              <a:t>Requiremetns</a:t>
            </a:r>
            <a:r>
              <a:rPr lang="en-GB" dirty="0" smtClean="0"/>
              <a:t> for the ProtoDUNE-SP Detector Support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Jim Stewart - BNL</a:t>
            </a:r>
          </a:p>
          <a:p>
            <a:r>
              <a:rPr lang="en-GB" dirty="0" smtClean="0"/>
              <a:t>Detector Support Structure Design Review</a:t>
            </a:r>
          </a:p>
          <a:p>
            <a:r>
              <a:rPr lang="en-GB" dirty="0" smtClean="0"/>
              <a:t>November 2016</a:t>
            </a:r>
          </a:p>
        </p:txBody>
      </p:sp>
    </p:spTree>
    <p:extLst>
      <p:ext uri="{BB962C8B-B14F-4D97-AF65-F5344CB8AC3E}">
        <p14:creationId xmlns:p14="http://schemas.microsoft.com/office/powerpoint/2010/main" val="174176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227934" y="2921105"/>
            <a:ext cx="8549095" cy="497336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Requirements on the detector position are driven by engineering considerations and the cryostat </a:t>
            </a:r>
            <a:r>
              <a:rPr lang="en-US" dirty="0" smtClean="0"/>
              <a:t>interface.</a:t>
            </a:r>
            <a:endParaRPr lang="en-US" dirty="0"/>
          </a:p>
          <a:p>
            <a:r>
              <a:rPr lang="en-US" dirty="0" smtClean="0"/>
              <a:t>Detector volume </a:t>
            </a:r>
            <a:r>
              <a:rPr lang="en-US" dirty="0" smtClean="0"/>
              <a:t>needs </a:t>
            </a:r>
            <a:r>
              <a:rPr lang="en-US" dirty="0" smtClean="0"/>
              <a:t>to be known better than the 1% level.</a:t>
            </a:r>
          </a:p>
          <a:p>
            <a:pPr lvl="1"/>
            <a:r>
              <a:rPr lang="en-US" dirty="0" smtClean="0"/>
              <a:t>DUNE will measure asymmetries so the volume is needed to normalize the data sets.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Detector motion under </a:t>
            </a:r>
            <a:r>
              <a:rPr lang="en-US" dirty="0" err="1" smtClean="0"/>
              <a:t>cooldown</a:t>
            </a:r>
            <a:r>
              <a:rPr lang="en-US" dirty="0" smtClean="0"/>
              <a:t> needs to be understood to insure the 1% precision in defining the fiducial volume.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53634" y="186594"/>
            <a:ext cx="6198290" cy="2164159"/>
            <a:chOff x="0" y="2329019"/>
            <a:chExt cx="9144000" cy="30391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29019"/>
              <a:ext cx="9144000" cy="3039165"/>
            </a:xfrm>
            <a:prstGeom prst="rect">
              <a:avLst/>
            </a:prstGeom>
          </p:spPr>
        </p:pic>
        <p:pic>
          <p:nvPicPr>
            <p:cNvPr id="11" name="Picture 10" descr="FarDet-3D-SP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3" t="5790" r="-1" b="10709"/>
            <a:stretch/>
          </p:blipFill>
          <p:spPr>
            <a:xfrm>
              <a:off x="2338090" y="4551452"/>
              <a:ext cx="1600467" cy="694096"/>
            </a:xfrm>
            <a:prstGeom prst="rect">
              <a:avLst/>
            </a:prstGeom>
            <a:ln w="28575" cmpd="sng">
              <a:solidFill>
                <a:srgbClr val="F37C23"/>
              </a:solidFill>
            </a:ln>
          </p:spPr>
        </p:pic>
        <p:pic>
          <p:nvPicPr>
            <p:cNvPr id="12" name="Picture 11" descr="FGT_Overview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5" t="6930" r="10735" b="7111"/>
            <a:stretch/>
          </p:blipFill>
          <p:spPr>
            <a:xfrm>
              <a:off x="4857778" y="4154491"/>
              <a:ext cx="755265" cy="668717"/>
            </a:xfrm>
            <a:prstGeom prst="rect">
              <a:avLst/>
            </a:prstGeom>
            <a:ln w="28575" cmpd="sng">
              <a:solidFill>
                <a:srgbClr val="F37C23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912056" y="4207459"/>
              <a:ext cx="43274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37C23"/>
                  </a:solidFill>
                </a:rPr>
                <a:t>FD</a:t>
              </a:r>
              <a:endParaRPr lang="en-US" dirty="0">
                <a:solidFill>
                  <a:srgbClr val="F37C23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40308" y="478318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37C23"/>
                  </a:solidFill>
                </a:rPr>
                <a:t>N</a:t>
              </a:r>
              <a:r>
                <a:rPr lang="en-US" dirty="0" smtClean="0">
                  <a:solidFill>
                    <a:srgbClr val="F37C23"/>
                  </a:solidFill>
                </a:rPr>
                <a:t>D</a:t>
              </a:r>
              <a:endParaRPr lang="en-US" dirty="0">
                <a:solidFill>
                  <a:srgbClr val="F37C23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20856675">
              <a:off x="2720946" y="3708370"/>
              <a:ext cx="1603647" cy="187665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20968053">
              <a:off x="3194562" y="3630246"/>
              <a:ext cx="7415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2">
                      <a:lumMod val="75000"/>
                    </a:schemeClr>
                  </a:solidFill>
                  <a:latin typeface="Helvetica"/>
                  <a:cs typeface="Helvetica"/>
                </a:rPr>
                <a:t>1300 km </a:t>
              </a:r>
              <a:endParaRPr lang="en-US" sz="1100" b="1" dirty="0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7" name="Content Placeholder 5"/>
          <p:cNvPicPr>
            <a:picLocks noChangeAspect="1"/>
          </p:cNvPicPr>
          <p:nvPr/>
        </p:nvPicPr>
        <p:blipFill rotWithShape="1">
          <a:blip r:embed="rId5"/>
          <a:srcRect t="3079" r="25614" b="45474"/>
          <a:stretch/>
        </p:blipFill>
        <p:spPr>
          <a:xfrm>
            <a:off x="2419434" y="4603059"/>
            <a:ext cx="4460162" cy="859062"/>
          </a:xfrm>
          <a:prstGeom prst="rect">
            <a:avLst/>
          </a:prstGeom>
        </p:spPr>
      </p:pic>
      <p:sp>
        <p:nvSpPr>
          <p:cNvPr id="18" name="Content Placeholder 8"/>
          <p:cNvSpPr txBox="1">
            <a:spLocks/>
          </p:cNvSpPr>
          <p:nvPr/>
        </p:nvSpPr>
        <p:spPr>
          <a:xfrm>
            <a:off x="92551" y="1343848"/>
            <a:ext cx="2926207" cy="174555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absolute position accuracy </a:t>
            </a:r>
            <a:r>
              <a:rPr lang="en-US" dirty="0" smtClean="0"/>
              <a:t>required!</a:t>
            </a:r>
            <a:endParaRPr lang="en-US" dirty="0" smtClean="0"/>
          </a:p>
          <a:p>
            <a:pPr lvl="1"/>
            <a:r>
              <a:rPr lang="en-US" dirty="0" smtClean="0"/>
              <a:t>At 1300km the   flux varies &lt;1% over 1km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29536" y="2166580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ν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6921" y="138967"/>
            <a:ext cx="8675433" cy="63632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Detector </a:t>
            </a:r>
            <a:r>
              <a:rPr lang="en-US" dirty="0" smtClean="0"/>
              <a:t>Mechanical Tolerances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9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 plane mechanical distortions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3900453" cy="50703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induction planes must fulfill the transparency condition at  &gt; 99%.</a:t>
            </a:r>
          </a:p>
          <a:p>
            <a:pPr lvl="1"/>
            <a:r>
              <a:rPr lang="en-US" dirty="0" smtClean="0"/>
              <a:t>Needed for both </a:t>
            </a:r>
            <a:r>
              <a:rPr lang="en-US" dirty="0" err="1" smtClean="0"/>
              <a:t>calorimetry</a:t>
            </a:r>
            <a:r>
              <a:rPr lang="en-US" dirty="0" smtClean="0"/>
              <a:t> and tracking.</a:t>
            </a:r>
          </a:p>
          <a:p>
            <a:r>
              <a:rPr lang="en-US" dirty="0" smtClean="0"/>
              <a:t>This defines the APA flatness specification.</a:t>
            </a:r>
          </a:p>
          <a:p>
            <a:r>
              <a:rPr lang="en-US" dirty="0" smtClean="0"/>
              <a:t>Field calculations show 0.5 mm wire displacement OK.</a:t>
            </a:r>
          </a:p>
          <a:p>
            <a:r>
              <a:rPr lang="en-US" dirty="0" smtClean="0"/>
              <a:t>APA distortion studies show that this corresponds to a +/-5mm tolerance on flatness.</a:t>
            </a:r>
          </a:p>
          <a:p>
            <a:r>
              <a:rPr lang="en-US" dirty="0" smtClean="0"/>
              <a:t>The detector support cannot distort the APA beyond the +/- 5 mm limit.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Stewart  |  </a:t>
            </a:r>
            <a:r>
              <a:rPr lang="de-DE" dirty="0" err="1" smtClean="0"/>
              <a:t>Detector</a:t>
            </a:r>
            <a:r>
              <a:rPr lang="de-DE" dirty="0" smtClean="0"/>
              <a:t> Support </a:t>
            </a:r>
            <a:r>
              <a:rPr lang="de-DE" dirty="0" err="1" smtClean="0"/>
              <a:t>Structure</a:t>
            </a:r>
            <a:r>
              <a:rPr lang="de-DE" dirty="0" smtClean="0"/>
              <a:t> Review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32482" y="2355869"/>
            <a:ext cx="3751496" cy="3827082"/>
            <a:chOff x="457200" y="1524000"/>
            <a:chExt cx="5867400" cy="514315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0"/>
              <a:ext cx="5443538" cy="514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8"/>
            <p:cNvSpPr/>
            <p:nvPr/>
          </p:nvSpPr>
          <p:spPr>
            <a:xfrm>
              <a:off x="1949380" y="2110154"/>
              <a:ext cx="40194" cy="4019341"/>
            </a:xfrm>
            <a:custGeom>
              <a:avLst/>
              <a:gdLst>
                <a:gd name="connsiteX0" fmla="*/ 0 w 40194"/>
                <a:gd name="connsiteY0" fmla="*/ 4019341 h 4019341"/>
                <a:gd name="connsiteX1" fmla="*/ 40194 w 40194"/>
                <a:gd name="connsiteY1" fmla="*/ 3526971 h 4019341"/>
                <a:gd name="connsiteX2" fmla="*/ 40194 w 40194"/>
                <a:gd name="connsiteY2" fmla="*/ 3165231 h 4019341"/>
                <a:gd name="connsiteX3" fmla="*/ 20097 w 40194"/>
                <a:gd name="connsiteY3" fmla="*/ 2733151 h 4019341"/>
                <a:gd name="connsiteX4" fmla="*/ 20097 w 40194"/>
                <a:gd name="connsiteY4" fmla="*/ 0 h 40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4" h="4019341">
                  <a:moveTo>
                    <a:pt x="0" y="4019341"/>
                  </a:moveTo>
                  <a:lnTo>
                    <a:pt x="40194" y="3526971"/>
                  </a:lnTo>
                  <a:lnTo>
                    <a:pt x="40194" y="3165231"/>
                  </a:lnTo>
                  <a:lnTo>
                    <a:pt x="20097" y="2733151"/>
                  </a:lnTo>
                  <a:lnTo>
                    <a:pt x="20097" y="0"/>
                  </a:lnTo>
                </a:path>
              </a:pathLst>
            </a:custGeom>
            <a:noFill/>
            <a:ln>
              <a:solidFill>
                <a:srgbClr val="FE22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586884" y="2150347"/>
              <a:ext cx="30145" cy="3979148"/>
            </a:xfrm>
            <a:custGeom>
              <a:avLst/>
              <a:gdLst>
                <a:gd name="connsiteX0" fmla="*/ 30145 w 30145"/>
                <a:gd name="connsiteY0" fmla="*/ 3979148 h 3979148"/>
                <a:gd name="connsiteX1" fmla="*/ 0 w 30145"/>
                <a:gd name="connsiteY1" fmla="*/ 3587262 h 3979148"/>
                <a:gd name="connsiteX2" fmla="*/ 0 w 30145"/>
                <a:gd name="connsiteY2" fmla="*/ 3044651 h 3979148"/>
                <a:gd name="connsiteX3" fmla="*/ 20096 w 30145"/>
                <a:gd name="connsiteY3" fmla="*/ 2662813 h 3979148"/>
                <a:gd name="connsiteX4" fmla="*/ 20096 w 30145"/>
                <a:gd name="connsiteY4" fmla="*/ 0 h 397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45" h="3979148">
                  <a:moveTo>
                    <a:pt x="30145" y="3979148"/>
                  </a:moveTo>
                  <a:lnTo>
                    <a:pt x="0" y="3587262"/>
                  </a:lnTo>
                  <a:lnTo>
                    <a:pt x="0" y="3044651"/>
                  </a:lnTo>
                  <a:lnTo>
                    <a:pt x="20096" y="2662813"/>
                  </a:lnTo>
                  <a:lnTo>
                    <a:pt x="20096" y="0"/>
                  </a:lnTo>
                </a:path>
              </a:pathLst>
            </a:custGeom>
            <a:noFill/>
            <a:ln>
              <a:solidFill>
                <a:srgbClr val="2319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989574" y="5114611"/>
              <a:ext cx="4280597" cy="676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617029" y="5181600"/>
              <a:ext cx="707571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686551" y="1207770"/>
            <a:ext cx="23181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Nominal wire plane spacing: 3/16”</a:t>
            </a:r>
          </a:p>
          <a:p>
            <a:r>
              <a:rPr lang="en-US" sz="1200" dirty="0" smtClean="0"/>
              <a:t>G &amp; X wire pitch: 4.5mm</a:t>
            </a:r>
          </a:p>
          <a:p>
            <a:r>
              <a:rPr lang="en-US" sz="1200" dirty="0" smtClean="0"/>
              <a:t>U &amp; V wire pitch: 5mm</a:t>
            </a:r>
          </a:p>
          <a:p>
            <a:endParaRPr lang="en-US" sz="1200" dirty="0" smtClean="0"/>
          </a:p>
          <a:p>
            <a:r>
              <a:rPr lang="en-US" sz="1200" dirty="0" smtClean="0"/>
              <a:t>G and X planes remain at nominal position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chemeClr val="bg1"/>
                </a:solidFill>
              </a:rPr>
              <a:t>U &amp; V each moves 0.5mm closer at the left (U-V gap reduced by 1mm), 0.5mm farther at the right (U-V gap increase by 1mm).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49446" y="132761"/>
            <a:ext cx="19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 smtClean="0"/>
              <a:t>LBNE DOCDB 7370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27370" y="6058041"/>
            <a:ext cx="71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 Yu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8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669727" y="213570"/>
            <a:ext cx="7804547" cy="858638"/>
          </a:xfrm>
          <a:prstGeom prst="rect">
            <a:avLst/>
          </a:prstGeom>
        </p:spPr>
        <p:txBody>
          <a:bodyPr vert="horz" lIns="0" tIns="0" rIns="0" bIns="0">
            <a:normAutofit fontScale="90000"/>
          </a:bodyPr>
          <a:lstStyle/>
          <a:p>
            <a:pPr algn="l"/>
            <a:r>
              <a:rPr sz="4000" b="1" dirty="0">
                <a:solidFill>
                  <a:srgbClr val="E95125"/>
                </a:solidFill>
                <a:latin typeface="Helvetica"/>
              </a:rPr>
              <a:t>Impact </a:t>
            </a:r>
            <a:r>
              <a:rPr lang="en-US" sz="4000" b="1" dirty="0">
                <a:solidFill>
                  <a:srgbClr val="E95125"/>
                </a:solidFill>
                <a:latin typeface="Helvetica"/>
              </a:rPr>
              <a:t>of Mechanical Distortions </a:t>
            </a:r>
            <a:r>
              <a:rPr sz="4000" b="1" dirty="0">
                <a:solidFill>
                  <a:srgbClr val="E95125"/>
                </a:solidFill>
                <a:latin typeface="Helvetica"/>
              </a:rPr>
              <a:t>on calorimetry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669727" y="1294913"/>
            <a:ext cx="7804547" cy="5187817"/>
          </a:xfrm>
          <a:prstGeom prst="rect">
            <a:avLst/>
          </a:prstGeom>
        </p:spPr>
        <p:txBody>
          <a:bodyPr/>
          <a:lstStyle/>
          <a:p>
            <a:pPr marL="240646" indent="-240646" defTabSz="316278">
              <a:spcBef>
                <a:spcPts val="2250"/>
              </a:spcBef>
              <a:defRPr sz="2772"/>
            </a:pPr>
            <a:r>
              <a:rPr sz="2000" dirty="0"/>
              <a:t>If the wire planes are off by 1 cm, the drift distance will be changed by 1 cm over 3.6 m. The will change the nominal drift field 500 V/cm by 0.3%. </a:t>
            </a:r>
          </a:p>
          <a:p>
            <a:pPr marL="240646" indent="-240646" defTabSz="316278">
              <a:spcBef>
                <a:spcPts val="2250"/>
              </a:spcBef>
              <a:defRPr sz="2772"/>
            </a:pPr>
            <a:r>
              <a:rPr sz="2000" dirty="0"/>
              <a:t>The recombination (quenching) effect depends on electric field. Using the Birks correction:</a:t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2000" dirty="0" smtClean="0"/>
              <a:t>Changing </a:t>
            </a:r>
            <a:r>
              <a:rPr sz="2000" dirty="0"/>
              <a:t>the electric field by 0.3% will change the recombination factor by 0.05% for a MIP particle (2.1 MeV/cm) and by 0.15% for a HIP particle (10 MeV/cm). The changes are negligible for calorimetry reconstruction</a:t>
            </a:r>
            <a:r>
              <a:rPr sz="2000" dirty="0" smtClean="0"/>
              <a:t>.</a:t>
            </a:r>
            <a:endParaRPr lang="en-US" sz="2000" dirty="0" smtClean="0"/>
          </a:p>
          <a:p>
            <a:pPr marL="240646" indent="-240646" defTabSz="316278">
              <a:spcBef>
                <a:spcPts val="2250"/>
              </a:spcBef>
              <a:defRPr sz="2772"/>
            </a:pPr>
            <a:r>
              <a:rPr lang="en-US" sz="2000" dirty="0" smtClean="0"/>
              <a:t>Distortions of several cm would be permitted based on </a:t>
            </a:r>
            <a:r>
              <a:rPr lang="en-US" sz="2000" dirty="0" err="1" smtClean="0"/>
              <a:t>calorimetry</a:t>
            </a:r>
            <a:endParaRPr sz="2000" dirty="0"/>
          </a:p>
        </p:txBody>
      </p:sp>
      <p:pic>
        <p:nvPicPr>
          <p:cNvPr id="121" name="Screen Shot 2016-10-31 at 10.26.2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5403" y="2952808"/>
            <a:ext cx="3595746" cy="148448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12</a:t>
            </a:fld>
            <a:endParaRPr lang="uk-UA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646866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r>
              <a:rPr lang="de-DE" dirty="0"/>
              <a:t>Stewart  |  </a:t>
            </a:r>
            <a:r>
              <a:rPr lang="de-DE" dirty="0" err="1"/>
              <a:t>Detector</a:t>
            </a:r>
            <a:r>
              <a:rPr lang="de-DE" dirty="0"/>
              <a:t> Support </a:t>
            </a:r>
            <a:r>
              <a:rPr lang="de-DE" dirty="0" err="1"/>
              <a:t>Structure</a:t>
            </a:r>
            <a:r>
              <a:rPr lang="de-DE" dirty="0"/>
              <a:t>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487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169664" y="312539"/>
            <a:ext cx="7804547" cy="151804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algn="l"/>
            <a:r>
              <a:rPr sz="4000" b="1" dirty="0">
                <a:solidFill>
                  <a:srgbClr val="E95125"/>
                </a:solidFill>
                <a:latin typeface="Helvetica"/>
              </a:rPr>
              <a:t>Impact on dE/</a:t>
            </a:r>
            <a:r>
              <a:rPr sz="4000" b="1" dirty="0" smtClean="0">
                <a:solidFill>
                  <a:srgbClr val="E95125"/>
                </a:solidFill>
                <a:latin typeface="Helvetica"/>
              </a:rPr>
              <a:t>dx</a:t>
            </a:r>
            <a:r>
              <a:rPr lang="en-US" sz="4000" b="1" dirty="0" smtClean="0">
                <a:solidFill>
                  <a:srgbClr val="E95125"/>
                </a:solidFill>
                <a:latin typeface="Helvetica"/>
              </a:rPr>
              <a:t> from mechanical distortions</a:t>
            </a:r>
            <a:endParaRPr sz="4000" b="1" dirty="0">
              <a:solidFill>
                <a:srgbClr val="E95125"/>
              </a:solidFill>
              <a:latin typeface="Helvetica"/>
            </a:endParaRP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339842" y="1776160"/>
            <a:ext cx="7804547" cy="4420195"/>
          </a:xfrm>
          <a:prstGeom prst="rect">
            <a:avLst/>
          </a:prstGeom>
        </p:spPr>
        <p:txBody>
          <a:bodyPr/>
          <a:lstStyle/>
          <a:p>
            <a:pPr marL="303152" indent="-303152" defTabSz="398428">
              <a:spcBef>
                <a:spcPts val="2812"/>
              </a:spcBef>
              <a:defRPr sz="3492"/>
            </a:pPr>
            <a:r>
              <a:rPr sz="2400" dirty="0"/>
              <a:t>Suppose the drift volume becomes a trapezoid instead of a rectangle due to distortion and the drift distance on one side is 1 cm longer than on the other side, the electric field is different by 0.3% between the two sides.</a:t>
            </a:r>
          </a:p>
          <a:p>
            <a:pPr marL="303152" indent="-303152" defTabSz="398428">
              <a:spcBef>
                <a:spcPts val="2812"/>
              </a:spcBef>
              <a:defRPr sz="3492"/>
            </a:pPr>
            <a:r>
              <a:rPr sz="2400" dirty="0"/>
              <a:t>For a track near the cathode that is parallel to the wire planes, the reconstructed track would appear to have a smaller angle w.r.t the wire planes. The maximum change to dE/dx would be .01/2.3 = 0.4% due to this distortion. This is negligible for particle ID.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7348801" y="433382"/>
            <a:ext cx="1908985" cy="1532065"/>
            <a:chOff x="0" y="0"/>
            <a:chExt cx="2714999" cy="2178936"/>
          </a:xfrm>
        </p:grpSpPr>
        <p:sp>
          <p:nvSpPr>
            <p:cNvPr id="125" name="Shape 125"/>
            <p:cNvSpPr/>
            <p:nvPr/>
          </p:nvSpPr>
          <p:spPr>
            <a:xfrm>
              <a:off x="0" y="0"/>
              <a:ext cx="1701180" cy="170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2" y="21315"/>
                  </a:moveTo>
                  <a:lnTo>
                    <a:pt x="264" y="21600"/>
                  </a:lnTo>
                  <a:lnTo>
                    <a:pt x="0" y="4226"/>
                  </a:lnTo>
                  <a:lnTo>
                    <a:pt x="21600" y="0"/>
                  </a:lnTo>
                  <a:lnTo>
                    <a:pt x="21412" y="21315"/>
                  </a:lnTo>
                  <a:close/>
                </a:path>
              </a:pathLst>
            </a:cu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flipH="1">
              <a:off x="127473" y="380909"/>
              <a:ext cx="1" cy="127918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flipH="1">
              <a:off x="1537173" y="101509"/>
              <a:ext cx="1" cy="150383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flipH="1">
              <a:off x="850578" y="270559"/>
              <a:ext cx="1" cy="137288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06777" y="1617187"/>
              <a:ext cx="939822" cy="561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r>
                <a:t>2.3 m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1775177" y="572551"/>
              <a:ext cx="939822" cy="561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r>
                <a:t>3.6 m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1646866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r>
              <a:rPr lang="de-DE" dirty="0"/>
              <a:t>Stewart  |  </a:t>
            </a:r>
            <a:r>
              <a:rPr lang="de-DE" dirty="0" err="1"/>
              <a:t>Detector</a:t>
            </a:r>
            <a:r>
              <a:rPr lang="de-DE" dirty="0"/>
              <a:t> Support </a:t>
            </a:r>
            <a:r>
              <a:rPr lang="de-DE" dirty="0" err="1"/>
              <a:t>Structure</a:t>
            </a:r>
            <a:r>
              <a:rPr lang="de-DE" dirty="0"/>
              <a:t>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885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162" y="0"/>
            <a:ext cx="4080838" cy="3297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5" y="138966"/>
            <a:ext cx="4612307" cy="834267"/>
          </a:xfrm>
        </p:spPr>
        <p:txBody>
          <a:bodyPr>
            <a:noAutofit/>
          </a:bodyPr>
          <a:lstStyle/>
          <a:p>
            <a:r>
              <a:rPr lang="en-GB" sz="2800" dirty="0" smtClean="0"/>
              <a:t>M</a:t>
            </a:r>
            <a:r>
              <a:rPr lang="en-GB" sz="2800" dirty="0" smtClean="0"/>
              <a:t>aterial Budget in the ProtoDUNE-SP Beam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120397" y="1043640"/>
            <a:ext cx="4942765" cy="321322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Required </a:t>
            </a:r>
            <a:r>
              <a:rPr lang="en-GB" sz="2000" dirty="0" smtClean="0"/>
              <a:t>Particles:</a:t>
            </a:r>
            <a:endParaRPr lang="en-GB" sz="2000" dirty="0" smtClean="0"/>
          </a:p>
          <a:p>
            <a:pPr lvl="1"/>
            <a:r>
              <a:rPr lang="en-GB" sz="1800" dirty="0"/>
              <a:t>H</a:t>
            </a:r>
            <a:r>
              <a:rPr lang="en-GB" sz="1800" dirty="0" smtClean="0"/>
              <a:t>adrons starting 1 GeV/c , electrons from 0.5 GeV/c</a:t>
            </a:r>
          </a:p>
          <a:p>
            <a:pPr lvl="1"/>
            <a:r>
              <a:rPr lang="en-GB" sz="1800" dirty="0" smtClean="0"/>
              <a:t>Energy uncertainty &lt;=1%</a:t>
            </a:r>
          </a:p>
          <a:p>
            <a:pPr lvl="1"/>
            <a:r>
              <a:rPr lang="en-GB" sz="1800" dirty="0" smtClean="0"/>
              <a:t>Minimize electron showering, for e/</a:t>
            </a:r>
            <a:r>
              <a:rPr lang="en-GB" sz="1800" dirty="0" smtClean="0">
                <a:sym typeface="Symbol" panose="05050102010706020507" pitchFamily="18" charset="2"/>
              </a:rPr>
              <a:t> discrimination </a:t>
            </a:r>
            <a:r>
              <a:rPr lang="en-GB" sz="1800" dirty="0" smtClean="0">
                <a:sym typeface="Symbol" panose="05050102010706020507" pitchFamily="18" charset="2"/>
              </a:rPr>
              <a:t>test</a:t>
            </a:r>
            <a:endParaRPr lang="en-GB" sz="1800" dirty="0" smtClean="0">
              <a:sym typeface="Symbol" panose="05050102010706020507" pitchFamily="18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Stewart  |  Detector Support Structure Review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0397" y="2947344"/>
            <a:ext cx="8232771" cy="3221969"/>
          </a:xfrm>
          <a:prstGeom prst="rect">
            <a:avLst/>
          </a:prstGeom>
        </p:spPr>
        <p:txBody>
          <a:bodyPr lIns="0" rIns="0">
            <a:normAutofit fontScale="92500" lnSpcReduction="20000"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 smtClean="0"/>
          </a:p>
          <a:p>
            <a:pPr lvl="1"/>
            <a:r>
              <a:rPr lang="en-GB" sz="1900" dirty="0">
                <a:sym typeface="Symbol" panose="05050102010706020507" pitchFamily="18" charset="2"/>
              </a:rPr>
              <a:t>Avoid large scatterings, for “good”  particle identification and  checks of angular resolution/</a:t>
            </a:r>
            <a:r>
              <a:rPr lang="en-GB" sz="1900" dirty="0" smtClean="0">
                <a:sym typeface="Symbol" panose="05050102010706020507" pitchFamily="18" charset="2"/>
              </a:rPr>
              <a:t>reconstruction</a:t>
            </a:r>
            <a:endParaRPr lang="en-GB" sz="1900" dirty="0" smtClean="0"/>
          </a:p>
          <a:p>
            <a:r>
              <a:rPr lang="en-GB" sz="2000" dirty="0" smtClean="0"/>
              <a:t>Dead materials are an issue, especially if the composition/ thickness  is  not well defined.</a:t>
            </a:r>
          </a:p>
          <a:p>
            <a:r>
              <a:rPr lang="en-GB" sz="2000" dirty="0" smtClean="0"/>
              <a:t>Reminder: without plug, </a:t>
            </a:r>
          </a:p>
          <a:p>
            <a:pPr lvl="1"/>
            <a:r>
              <a:rPr lang="en-GB" sz="1800" dirty="0" smtClean="0"/>
              <a:t>all electrons would shower before the active volume,</a:t>
            </a:r>
          </a:p>
          <a:p>
            <a:pPr lvl="1"/>
            <a:r>
              <a:rPr lang="en-GB" sz="1800" dirty="0" smtClean="0"/>
              <a:t>&gt;=50% hadrons would interact in the passive layer</a:t>
            </a:r>
          </a:p>
          <a:p>
            <a:pPr lvl="1"/>
            <a:r>
              <a:rPr lang="en-GB" sz="1800" dirty="0" smtClean="0"/>
              <a:t>1GeV un-collided  protons would loose 36% of their energy</a:t>
            </a:r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2233">
            <a:off x="6597129" y="4289763"/>
            <a:ext cx="2738618" cy="16922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631593">
            <a:off x="7620343" y="5926746"/>
            <a:ext cx="117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Plug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7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Effect of materials on electrons</a:t>
            </a:r>
            <a:endParaRPr lang="en-GB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5547318" y="1797387"/>
            <a:ext cx="3500038" cy="4558247"/>
          </a:xfrm>
        </p:spPr>
        <p:txBody>
          <a:bodyPr>
            <a:noAutofit/>
          </a:bodyPr>
          <a:lstStyle/>
          <a:p>
            <a:r>
              <a:rPr lang="en-GB" kern="0" dirty="0">
                <a:solidFill>
                  <a:schemeClr val="tx1">
                    <a:lumMod val="75000"/>
                  </a:schemeClr>
                </a:solidFill>
              </a:rPr>
              <a:t>Different symbols: </a:t>
            </a:r>
            <a:r>
              <a:rPr lang="en-GB" kern="0" dirty="0" smtClean="0">
                <a:solidFill>
                  <a:schemeClr val="tx1">
                    <a:lumMod val="75000"/>
                  </a:schemeClr>
                </a:solidFill>
              </a:rPr>
              <a:t>e</a:t>
            </a:r>
            <a:r>
              <a:rPr lang="en-GB" kern="0" baseline="30000" dirty="0" smtClean="0">
                <a:solidFill>
                  <a:schemeClr val="tx1">
                    <a:lumMod val="75000"/>
                  </a:schemeClr>
                </a:solidFill>
              </a:rPr>
              <a:t>- </a:t>
            </a:r>
            <a:r>
              <a:rPr lang="en-GB" kern="0" dirty="0" smtClean="0">
                <a:solidFill>
                  <a:schemeClr val="tx1">
                    <a:lumMod val="75000"/>
                  </a:schemeClr>
                </a:solidFill>
              </a:rPr>
              <a:t>initial </a:t>
            </a:r>
            <a:r>
              <a:rPr lang="en-GB" kern="0" dirty="0">
                <a:solidFill>
                  <a:schemeClr val="tx1">
                    <a:lumMod val="75000"/>
                  </a:schemeClr>
                </a:solidFill>
              </a:rPr>
              <a:t>momentum, within 0.2-2 GeV/c</a:t>
            </a:r>
          </a:p>
          <a:p>
            <a:r>
              <a:rPr lang="en-GB" kern="0" dirty="0" smtClean="0">
                <a:solidFill>
                  <a:schemeClr val="tx1">
                    <a:lumMod val="75000"/>
                  </a:schemeClr>
                </a:solidFill>
              </a:rPr>
              <a:t>Beam window: 90</a:t>
            </a:r>
            <a:r>
              <a:rPr lang="en-GB" kern="0" dirty="0">
                <a:solidFill>
                  <a:schemeClr val="tx1">
                    <a:lumMod val="75000"/>
                  </a:schemeClr>
                </a:solidFill>
              </a:rPr>
              <a:t>% survive</a:t>
            </a:r>
          </a:p>
          <a:p>
            <a:r>
              <a:rPr lang="en-GB" kern="0" dirty="0">
                <a:solidFill>
                  <a:schemeClr val="tx1">
                    <a:lumMod val="75000"/>
                  </a:schemeClr>
                </a:solidFill>
              </a:rPr>
              <a:t>5cm </a:t>
            </a:r>
            <a:r>
              <a:rPr lang="en-GB" kern="0" dirty="0" err="1">
                <a:solidFill>
                  <a:schemeClr val="tx1">
                    <a:lumMod val="75000"/>
                  </a:schemeClr>
                </a:solidFill>
              </a:rPr>
              <a:t>LAr</a:t>
            </a:r>
            <a:r>
              <a:rPr lang="en-GB" kern="0" dirty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GB" kern="0" dirty="0">
                <a:solidFill>
                  <a:srgbClr val="FF0000"/>
                </a:solidFill>
              </a:rPr>
              <a:t>only </a:t>
            </a:r>
            <a:r>
              <a:rPr lang="en-GB" kern="0" dirty="0" smtClean="0">
                <a:solidFill>
                  <a:srgbClr val="FF0000"/>
                </a:solidFill>
              </a:rPr>
              <a:t>60-70 </a:t>
            </a:r>
            <a:r>
              <a:rPr lang="en-GB" kern="0" dirty="0">
                <a:solidFill>
                  <a:srgbClr val="FF0000"/>
                </a:solidFill>
              </a:rPr>
              <a:t>% </a:t>
            </a:r>
            <a:r>
              <a:rPr lang="en-GB" kern="0" dirty="0" smtClean="0">
                <a:solidFill>
                  <a:srgbClr val="FF0000"/>
                </a:solidFill>
              </a:rPr>
              <a:t>survive as </a:t>
            </a:r>
            <a:r>
              <a:rPr lang="en-GB" kern="0" dirty="0" err="1" smtClean="0">
                <a:solidFill>
                  <a:srgbClr val="FF0000"/>
                </a:solidFill>
              </a:rPr>
              <a:t>mip</a:t>
            </a:r>
            <a:endParaRPr lang="en-GB" kern="0" dirty="0" smtClean="0">
              <a:solidFill>
                <a:srgbClr val="FF0000"/>
              </a:solidFill>
            </a:endParaRPr>
          </a:p>
          <a:p>
            <a:r>
              <a:rPr lang="en-GB" kern="0" dirty="0" smtClean="0">
                <a:solidFill>
                  <a:schemeClr val="tx1"/>
                </a:solidFill>
              </a:rPr>
              <a:t>Also 3 cm is problematic</a:t>
            </a:r>
          </a:p>
          <a:p>
            <a:r>
              <a:rPr lang="en-GB" kern="0" dirty="0" smtClean="0">
                <a:solidFill>
                  <a:schemeClr val="tx1"/>
                </a:solidFill>
              </a:rPr>
              <a:t>Can tolerate </a:t>
            </a:r>
            <a:r>
              <a:rPr lang="en-GB" kern="0" dirty="0" smtClean="0">
                <a:solidFill>
                  <a:schemeClr val="tx1"/>
                </a:solidFill>
                <a:sym typeface="Symbol" panose="05050102010706020507" pitchFamily="18" charset="2"/>
              </a:rPr>
              <a:t>1 </a:t>
            </a:r>
            <a:r>
              <a:rPr lang="en-GB" kern="0" dirty="0" smtClean="0">
                <a:solidFill>
                  <a:schemeClr val="tx1"/>
                </a:solidFill>
              </a:rPr>
              <a:t>cm IF PRECISELY KNOWN</a:t>
            </a:r>
          </a:p>
          <a:p>
            <a:endParaRPr lang="en-GB" kern="0" dirty="0">
              <a:solidFill>
                <a:schemeClr val="tx1"/>
              </a:solidFill>
            </a:endParaRPr>
          </a:p>
          <a:p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Stewart  |  Detector Support Structure Review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7346" y="1839672"/>
            <a:ext cx="5032072" cy="4515962"/>
            <a:chOff x="107346" y="1839672"/>
            <a:chExt cx="5032072" cy="4515962"/>
          </a:xfrm>
        </p:grpSpPr>
        <p:grpSp>
          <p:nvGrpSpPr>
            <p:cNvPr id="6" name="Group 5"/>
            <p:cNvGrpSpPr/>
            <p:nvPr/>
          </p:nvGrpSpPr>
          <p:grpSpPr>
            <a:xfrm>
              <a:off x="107346" y="1839672"/>
              <a:ext cx="5032072" cy="4515962"/>
              <a:chOff x="241161" y="1774306"/>
              <a:chExt cx="5032072" cy="451596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7" t="8937" r="6874" b="9011"/>
              <a:stretch/>
            </p:blipFill>
            <p:spPr>
              <a:xfrm>
                <a:off x="241161" y="1774306"/>
                <a:ext cx="5032072" cy="451596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00387" y="5054320"/>
                <a:ext cx="1019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All </a:t>
                </a:r>
                <a:r>
                  <a:rPr lang="en-GB" dirty="0" err="1" smtClean="0"/>
                  <a:t>cryo</a:t>
                </a:r>
                <a:r>
                  <a:rPr lang="en-GB" dirty="0" smtClean="0"/>
                  <a:t> layers</a:t>
                </a:r>
                <a:endParaRPr lang="en-GB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H="1">
                <a:off x="1420678" y="5429906"/>
                <a:ext cx="187058" cy="51492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1581649" y="3351542"/>
                <a:ext cx="1912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Only beam window</a:t>
                </a:r>
                <a:endParaRPr lang="en-GB" dirty="0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 flipH="1">
                <a:off x="2156447" y="3999771"/>
                <a:ext cx="27953" cy="186087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717104" y="4600320"/>
                <a:ext cx="20993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Beam window plus a few  </a:t>
                </a:r>
                <a:r>
                  <a:rPr lang="en-GB" dirty="0" err="1" smtClean="0"/>
                  <a:t>cms</a:t>
                </a:r>
                <a:r>
                  <a:rPr lang="en-GB" dirty="0" smtClean="0"/>
                  <a:t> inactive Lar ( 1,3,5 cm)</a:t>
                </a:r>
                <a:endParaRPr lang="en-GB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3108767" y="5700651"/>
                <a:ext cx="385827" cy="19293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 flipH="1">
                <a:off x="3573056" y="5614997"/>
                <a:ext cx="112375" cy="35007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4149720" y="5614997"/>
                <a:ext cx="269241" cy="24564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4015905" y="2189689"/>
              <a:ext cx="689515" cy="954107"/>
              <a:chOff x="1111197" y="2237510"/>
              <a:chExt cx="689515" cy="95410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111197" y="2251624"/>
                <a:ext cx="136979" cy="848028"/>
                <a:chOff x="3899002" y="2421331"/>
                <a:chExt cx="136979" cy="848028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3899002" y="2421331"/>
                  <a:ext cx="124358" cy="117043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endParaRPr>
                </a:p>
              </p:txBody>
            </p:sp>
            <p:sp>
              <p:nvSpPr>
                <p:cNvPr id="20" name="Cross 19"/>
                <p:cNvSpPr/>
                <p:nvPr/>
              </p:nvSpPr>
              <p:spPr>
                <a:xfrm>
                  <a:off x="3899002" y="3128110"/>
                  <a:ext cx="124358" cy="141249"/>
                </a:xfrm>
                <a:prstGeom prst="plus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901855" y="2592465"/>
                  <a:ext cx="124358" cy="966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Isosceles Triangle 21"/>
                <p:cNvSpPr/>
                <p:nvPr/>
              </p:nvSpPr>
              <p:spPr>
                <a:xfrm>
                  <a:off x="3928082" y="2770498"/>
                  <a:ext cx="107898" cy="115616"/>
                </a:xfrm>
                <a:prstGeom prst="triangl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Diamond 22"/>
                <p:cNvSpPr/>
                <p:nvPr/>
              </p:nvSpPr>
              <p:spPr>
                <a:xfrm>
                  <a:off x="3930935" y="2928667"/>
                  <a:ext cx="105046" cy="170985"/>
                </a:xfrm>
                <a:prstGeom prst="diamond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330712" y="2237510"/>
                <a:ext cx="47000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GB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0.2</a:t>
                </a:r>
              </a:p>
              <a:p>
                <a:pPr>
                  <a:lnSpc>
                    <a:spcPct val="70000"/>
                  </a:lnSpc>
                </a:pPr>
                <a:r>
                  <a:rPr lang="en-GB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0.4</a:t>
                </a:r>
              </a:p>
              <a:p>
                <a:pPr>
                  <a:lnSpc>
                    <a:spcPct val="70000"/>
                  </a:lnSpc>
                </a:pPr>
                <a:r>
                  <a:rPr lang="en-GB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0.5</a:t>
                </a:r>
              </a:p>
              <a:p>
                <a:pPr>
                  <a:lnSpc>
                    <a:spcPct val="70000"/>
                  </a:lnSpc>
                </a:pPr>
                <a:r>
                  <a:rPr lang="en-GB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1.0</a:t>
                </a:r>
              </a:p>
              <a:p>
                <a:pPr>
                  <a:lnSpc>
                    <a:spcPct val="70000"/>
                  </a:lnSpc>
                </a:pPr>
                <a:r>
                  <a:rPr lang="en-GB" sz="1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2.0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85249" y="990346"/>
            <a:ext cx="5379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kern="0" dirty="0" smtClean="0">
                <a:solidFill>
                  <a:schemeClr val="tx1">
                    <a:lumMod val="75000"/>
                  </a:schemeClr>
                </a:solidFill>
              </a:rPr>
              <a:t>Fraction </a:t>
            </a:r>
            <a:r>
              <a:rPr lang="en-GB" sz="2200" kern="0" dirty="0">
                <a:solidFill>
                  <a:schemeClr val="tx1">
                    <a:lumMod val="75000"/>
                  </a:schemeClr>
                </a:solidFill>
              </a:rPr>
              <a:t>of </a:t>
            </a:r>
            <a:r>
              <a:rPr lang="en-GB" sz="2200" kern="0" dirty="0">
                <a:solidFill>
                  <a:srgbClr val="FF0000"/>
                </a:solidFill>
              </a:rPr>
              <a:t>electrons</a:t>
            </a:r>
            <a:r>
              <a:rPr lang="en-GB" sz="2200" kern="0" dirty="0">
                <a:solidFill>
                  <a:schemeClr val="tx1">
                    <a:lumMod val="75000"/>
                  </a:schemeClr>
                </a:solidFill>
              </a:rPr>
              <a:t> that are still </a:t>
            </a:r>
            <a:r>
              <a:rPr lang="en-GB" sz="2200" kern="0" dirty="0">
                <a:solidFill>
                  <a:srgbClr val="FF0000"/>
                </a:solidFill>
              </a:rPr>
              <a:t>“minimum ionizing particles” </a:t>
            </a:r>
            <a:r>
              <a:rPr lang="en-GB" sz="2200" kern="0" dirty="0">
                <a:solidFill>
                  <a:schemeClr val="tx1">
                    <a:lumMod val="75000"/>
                  </a:schemeClr>
                </a:solidFill>
              </a:rPr>
              <a:t>after dead layers in various </a:t>
            </a:r>
            <a:r>
              <a:rPr lang="en-GB" sz="2200" kern="0" dirty="0" smtClean="0">
                <a:solidFill>
                  <a:schemeClr val="tx1">
                    <a:lumMod val="75000"/>
                  </a:schemeClr>
                </a:solidFill>
              </a:rPr>
              <a:t>configurations </a:t>
            </a:r>
            <a:r>
              <a:rPr lang="en-GB" sz="2200" kern="0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   study  </a:t>
            </a:r>
            <a:r>
              <a:rPr lang="en-GB" sz="2200" kern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e/</a:t>
            </a:r>
            <a:r>
              <a:rPr lang="en-GB" sz="2200" kern="0" dirty="0" smtClean="0">
                <a:solidFill>
                  <a:srgbClr val="FF0000"/>
                </a:solidFill>
                <a:sym typeface="Symbol" panose="05050102010706020507" pitchFamily="18" charset="2"/>
              </a:rPr>
              <a:t> discrimination</a:t>
            </a:r>
            <a:endParaRPr lang="en-GB" sz="2200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080109" y="5160060"/>
            <a:ext cx="592013" cy="3352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2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Hadrons, and summary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/>
              <a:t>For protons at 1GeV/c, every cm of inactive </a:t>
            </a:r>
            <a:r>
              <a:rPr lang="en-GB" dirty="0" err="1"/>
              <a:t>LAr</a:t>
            </a:r>
            <a:r>
              <a:rPr lang="en-GB" dirty="0"/>
              <a:t> adds 1.5% energy loss. </a:t>
            </a:r>
            <a:r>
              <a:rPr lang="en-GB" dirty="0">
                <a:sym typeface="Wingdings" panose="05000000000000000000" pitchFamily="2" charset="2"/>
              </a:rPr>
              <a:t> few </a:t>
            </a:r>
            <a:r>
              <a:rPr lang="en-GB" dirty="0" err="1">
                <a:sym typeface="Wingdings" panose="05000000000000000000" pitchFamily="2" charset="2"/>
              </a:rPr>
              <a:t>cms</a:t>
            </a:r>
            <a:r>
              <a:rPr lang="en-GB" dirty="0">
                <a:sym typeface="Wingdings" panose="05000000000000000000" pitchFamily="2" charset="2"/>
              </a:rPr>
              <a:t> can be afforded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IF PRECISELY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KNOWN 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(better than </a:t>
            </a:r>
            <a:r>
              <a:rPr lang="en-GB" dirty="0" smtClean="0">
                <a:solidFill>
                  <a:schemeClr val="tx2"/>
                </a:solidFill>
                <a:sym typeface="Symbol" panose="05050102010706020507" pitchFamily="18" charset="2"/>
              </a:rPr>
              <a:t>1-</a:t>
            </a:r>
            <a:r>
              <a:rPr lang="en-GB" dirty="0" smtClean="0">
                <a:solidFill>
                  <a:schemeClr val="tx2"/>
                </a:solidFill>
                <a:sym typeface="Wingdings" panose="05000000000000000000" pitchFamily="2" charset="2"/>
              </a:rPr>
              <a:t>2 mm )</a:t>
            </a:r>
            <a:endParaRPr lang="en-GB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For </a:t>
            </a:r>
            <a:r>
              <a:rPr lang="en-GB" dirty="0" err="1">
                <a:sym typeface="Wingdings" panose="05000000000000000000" pitchFamily="2" charset="2"/>
              </a:rPr>
              <a:t>pions</a:t>
            </a:r>
            <a:r>
              <a:rPr lang="en-GB" dirty="0">
                <a:sym typeface="Wingdings" panose="05000000000000000000" pitchFamily="2" charset="2"/>
              </a:rPr>
              <a:t> at 1 GeV/c, </a:t>
            </a:r>
            <a:r>
              <a:rPr lang="en-GB" dirty="0" smtClean="0">
                <a:sym typeface="Wingdings" panose="05000000000000000000" pitchFamily="2" charset="2"/>
              </a:rPr>
              <a:t>absolute energy </a:t>
            </a:r>
            <a:r>
              <a:rPr lang="en-GB" dirty="0">
                <a:sym typeface="Wingdings" panose="05000000000000000000" pitchFamily="2" charset="2"/>
              </a:rPr>
              <a:t>loss is relatively less important, </a:t>
            </a:r>
            <a:r>
              <a:rPr lang="en-GB" dirty="0" smtClean="0">
                <a:sym typeface="Wingdings" panose="05000000000000000000" pitchFamily="2" charset="2"/>
              </a:rPr>
              <a:t>however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>
                <a:sym typeface="Wingdings" panose="05000000000000000000" pitchFamily="2" charset="2"/>
              </a:rPr>
              <a:t>angular deflection becomes </a:t>
            </a:r>
            <a:r>
              <a:rPr lang="en-GB" dirty="0" smtClean="0">
                <a:sym typeface="Wingdings" panose="05000000000000000000" pitchFamily="2" charset="2"/>
              </a:rPr>
              <a:t>large, 20mrad </a:t>
            </a:r>
            <a:r>
              <a:rPr lang="en-GB" dirty="0" err="1" smtClean="0">
                <a:sym typeface="Wingdings" panose="05000000000000000000" pitchFamily="2" charset="2"/>
              </a:rPr>
              <a:t>rms</a:t>
            </a:r>
            <a:r>
              <a:rPr lang="en-GB" dirty="0" smtClean="0">
                <a:sym typeface="Wingdings" panose="05000000000000000000" pitchFamily="2" charset="2"/>
              </a:rPr>
              <a:t> for 5cm </a:t>
            </a:r>
            <a:r>
              <a:rPr lang="en-GB" dirty="0" err="1" smtClean="0">
                <a:sym typeface="Wingdings" panose="05000000000000000000" pitchFamily="2" charset="2"/>
              </a:rPr>
              <a:t>inac</a:t>
            </a:r>
            <a:r>
              <a:rPr lang="en-GB" dirty="0" smtClean="0">
                <a:sym typeface="Wingdings" panose="05000000000000000000" pitchFamily="2" charset="2"/>
              </a:rPr>
              <a:t>. </a:t>
            </a:r>
            <a:r>
              <a:rPr lang="en-GB" dirty="0" err="1" smtClean="0">
                <a:sym typeface="Wingdings" panose="05000000000000000000" pitchFamily="2" charset="2"/>
              </a:rPr>
              <a:t>LAr</a:t>
            </a:r>
            <a:endParaRPr lang="en-GB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Spread in energy loss 0.5% at 5 cm inactive LA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Also for pions safe limit is few cm, need knowledge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 smtClean="0"/>
              <a:t>Combining electron and hadron requirements, acceptable Lar inactive layer is or the order of 1cm. </a:t>
            </a:r>
          </a:p>
          <a:p>
            <a:r>
              <a:rPr lang="en-GB" b="1" dirty="0" smtClean="0"/>
              <a:t>Needed good knowledge of the actual thickness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Stewart  |  Detector Support Structure Review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6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The electron lifetime needs to be longer than 3ms.</a:t>
            </a:r>
          </a:p>
          <a:p>
            <a:pPr lvl="1"/>
            <a:r>
              <a:rPr lang="en-US" dirty="0" smtClean="0"/>
              <a:t>All materials in the cryostat need to be tested for electronegative impurities.</a:t>
            </a:r>
          </a:p>
          <a:p>
            <a:pPr lvl="1"/>
            <a:r>
              <a:rPr lang="en-US" dirty="0" smtClean="0"/>
              <a:t>Materials in the gas </a:t>
            </a:r>
            <a:r>
              <a:rPr lang="en-US" dirty="0" err="1" smtClean="0"/>
              <a:t>ullage</a:t>
            </a:r>
            <a:r>
              <a:rPr lang="en-US" dirty="0" smtClean="0"/>
              <a:t> are especially important. </a:t>
            </a:r>
          </a:p>
          <a:p>
            <a:pPr lvl="1"/>
            <a:r>
              <a:rPr lang="en-US" dirty="0" smtClean="0"/>
              <a:t>All materials need to be tested in the FNAL material test stand.</a:t>
            </a:r>
          </a:p>
          <a:p>
            <a:pPr lvl="1"/>
            <a:endParaRPr lang="en-US" dirty="0"/>
          </a:p>
          <a:p>
            <a:r>
              <a:rPr lang="en-US" dirty="0" smtClean="0"/>
              <a:t>As the outgassing rate grows exponentially with temperature all penetrations to the warm structure must be purged to prevent contaminates from entering the </a:t>
            </a:r>
            <a:r>
              <a:rPr lang="en-US" dirty="0" err="1" smtClean="0"/>
              <a:t>ullage</a:t>
            </a:r>
            <a:r>
              <a:rPr lang="en-US" dirty="0" smtClean="0"/>
              <a:t> space.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3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The detector support dimensions are defined by the TPC dimensions based on the desired test beam data set.</a:t>
            </a:r>
          </a:p>
          <a:p>
            <a:pPr lvl="1"/>
            <a:r>
              <a:rPr lang="en-US" dirty="0" smtClean="0"/>
              <a:t>The gap between the beam entry window and the beam plug should be on the order of ~1cm.</a:t>
            </a:r>
          </a:p>
          <a:p>
            <a:r>
              <a:rPr lang="en-US" dirty="0" smtClean="0"/>
              <a:t>The detector will be constructed from full-scale DUNE detector components.</a:t>
            </a:r>
          </a:p>
          <a:p>
            <a:r>
              <a:rPr lang="en-US" dirty="0" smtClean="0"/>
              <a:t>The DSS needs to be able to accommodate a shift from 3.6 to 2.5 m drift distance.</a:t>
            </a:r>
          </a:p>
          <a:p>
            <a:r>
              <a:rPr lang="en-US" dirty="0" smtClean="0"/>
              <a:t>The requirements from contamination and grounding are clear.</a:t>
            </a:r>
          </a:p>
          <a:p>
            <a:r>
              <a:rPr lang="en-US" dirty="0" smtClean="0"/>
              <a:t>The DSS must not appreciably distort the APA frames.</a:t>
            </a:r>
          </a:p>
          <a:p>
            <a:r>
              <a:rPr lang="en-US" dirty="0" smtClean="0"/>
              <a:t>Mechanical distortions of the TPC at the few cm level will not appreciably impact detector performance.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0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976"/>
          <a:stretch/>
        </p:blipFill>
        <p:spPr>
          <a:xfrm>
            <a:off x="-19910" y="511633"/>
            <a:ext cx="9126226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0"/>
            <a:ext cx="8229600" cy="6197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DUNE Experiment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312" y="3108960"/>
            <a:ext cx="827922" cy="74168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72140" y="4551363"/>
            <a:ext cx="231452" cy="2220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14730" y="4435280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ν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6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C:\Documents and Settings\flanni\Desktop\TP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543800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latin typeface="Helvetica" charset="0"/>
              </a:rPr>
              <a:t>Time Projection Chamber (TPC) Operation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505200" y="6096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38200" y="6096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90600" y="6170613"/>
            <a:ext cx="2667000" cy="15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2" name="TextBox 10"/>
          <p:cNvSpPr txBox="1">
            <a:spLocks noChangeArrowheads="1"/>
          </p:cNvSpPr>
          <p:nvPr/>
        </p:nvSpPr>
        <p:spPr bwMode="auto">
          <a:xfrm>
            <a:off x="1524000" y="5867400"/>
            <a:ext cx="14414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smtClean="0"/>
              <a:t>3.6m </a:t>
            </a:r>
            <a:r>
              <a:rPr lang="en-US" dirty="0">
                <a:sym typeface="Wingdings" charset="0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222375"/>
            <a:ext cx="2382838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</a:rPr>
              <a:t>MIP </a:t>
            </a:r>
            <a:r>
              <a:rPr lang="en-US" sz="1600" dirty="0" err="1">
                <a:latin typeface="+mn-lt"/>
                <a:ea typeface="+mn-ea"/>
                <a:cs typeface="+mn-cs"/>
              </a:rPr>
              <a:t>dE</a:t>
            </a:r>
            <a:r>
              <a:rPr lang="en-US" sz="1600" dirty="0">
                <a:latin typeface="+mn-lt"/>
                <a:ea typeface="+mn-ea"/>
                <a:cs typeface="+mn-cs"/>
              </a:rPr>
              <a:t>/dx = 2.2 MeV/cm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+mn-ea"/>
                <a:cs typeface="+mn-cs"/>
                <a:sym typeface="Wingdings" pitchFamily="2" charset="2"/>
              </a:rPr>
              <a:t> ~ 1fC/mm @ 500 V/cm</a:t>
            </a:r>
            <a:endParaRPr lang="en-US" sz="1600" dirty="0">
              <a:latin typeface="+mn-lt"/>
              <a:ea typeface="+mn-e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en-US" sz="1600" dirty="0">
                <a:latin typeface="+mn-lt"/>
                <a:ea typeface="+mn-ea"/>
                <a:cs typeface="+mn-cs"/>
                <a:sym typeface="Wingdings" pitchFamily="2" charset="2"/>
              </a:rPr>
              <a:t>~1 MeV/wire</a:t>
            </a:r>
          </a:p>
        </p:txBody>
      </p:sp>
      <p:sp>
        <p:nvSpPr>
          <p:cNvPr id="75784" name="TextBox 13"/>
          <p:cNvSpPr txBox="1">
            <a:spLocks noChangeArrowheads="1"/>
          </p:cNvSpPr>
          <p:nvPr/>
        </p:nvSpPr>
        <p:spPr bwMode="auto">
          <a:xfrm>
            <a:off x="1101725" y="3505200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 smtClean="0"/>
              <a:t>180 </a:t>
            </a:r>
            <a:r>
              <a:rPr lang="en-US" dirty="0"/>
              <a:t>kV</a:t>
            </a:r>
          </a:p>
        </p:txBody>
      </p:sp>
      <p:sp>
        <p:nvSpPr>
          <p:cNvPr id="75788" name="TextBox 4"/>
          <p:cNvSpPr txBox="1">
            <a:spLocks noChangeArrowheads="1"/>
          </p:cNvSpPr>
          <p:nvPr/>
        </p:nvSpPr>
        <p:spPr bwMode="auto">
          <a:xfrm>
            <a:off x="5791200" y="1154113"/>
            <a:ext cx="381000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5789" name="TextBox 18"/>
          <p:cNvSpPr txBox="1">
            <a:spLocks noChangeArrowheads="1"/>
          </p:cNvSpPr>
          <p:nvPr/>
        </p:nvSpPr>
        <p:spPr bwMode="auto">
          <a:xfrm>
            <a:off x="4953000" y="6193637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TPC design </a:t>
            </a:r>
            <a:r>
              <a:rPr lang="en-US" dirty="0" smtClean="0"/>
              <a:t>is modular.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865707" y="661108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61108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Stewart  |  Detector Support Structure Review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1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1" y="138967"/>
            <a:ext cx="8229600" cy="647102"/>
          </a:xfrm>
        </p:spPr>
        <p:txBody>
          <a:bodyPr>
            <a:noAutofit/>
          </a:bodyPr>
          <a:lstStyle/>
          <a:p>
            <a:r>
              <a:rPr lang="en-US" sz="2400" dirty="0" smtClean="0"/>
              <a:t>Single-Phase10 </a:t>
            </a:r>
            <a:r>
              <a:rPr lang="en-US" sz="2400" dirty="0" err="1" smtClean="0"/>
              <a:t>kt</a:t>
            </a:r>
            <a:r>
              <a:rPr lang="en-US" sz="2400" dirty="0" smtClean="0"/>
              <a:t> Detector </a:t>
            </a:r>
            <a:r>
              <a:rPr lang="en-US" sz="2400" dirty="0" smtClean="0"/>
              <a:t>Configuration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6626" y="3306069"/>
            <a:ext cx="4270076" cy="26897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17.1/</a:t>
            </a:r>
            <a:r>
              <a:rPr lang="en-US" sz="2000" dirty="0"/>
              <a:t>13.8/</a:t>
            </a:r>
            <a:r>
              <a:rPr lang="en-US" sz="2000" dirty="0" smtClean="0"/>
              <a:t>11.6 </a:t>
            </a:r>
            <a:r>
              <a:rPr lang="en-US" sz="2000" dirty="0" err="1" smtClean="0"/>
              <a:t>kt</a:t>
            </a:r>
            <a:r>
              <a:rPr lang="en-US" sz="2000" dirty="0" smtClean="0"/>
              <a:t> </a:t>
            </a:r>
            <a:r>
              <a:rPr lang="en-US" sz="2000" dirty="0" smtClean="0"/>
              <a:t>Total/Active/Fiducial mass</a:t>
            </a:r>
            <a:endParaRPr lang="en-US" sz="2000" dirty="0"/>
          </a:p>
          <a:p>
            <a:r>
              <a:rPr lang="en-US" sz="2000" dirty="0" smtClean="0"/>
              <a:t>3 Anode Plane Assemblies (APA) wide (wire planes)</a:t>
            </a:r>
          </a:p>
          <a:p>
            <a:pPr lvl="1"/>
            <a:r>
              <a:rPr lang="en-US" sz="1600" dirty="0" smtClean="0"/>
              <a:t>Cold electronics 384,000 channels</a:t>
            </a:r>
          </a:p>
          <a:p>
            <a:r>
              <a:rPr lang="en-US" sz="2000" dirty="0" smtClean="0"/>
              <a:t>Cathode planes (CPA) at 180kV</a:t>
            </a:r>
          </a:p>
          <a:p>
            <a:pPr lvl="1"/>
            <a:r>
              <a:rPr lang="en-US" sz="1600" dirty="0" smtClean="0"/>
              <a:t>3.6 m max drift length</a:t>
            </a:r>
          </a:p>
          <a:p>
            <a:r>
              <a:rPr lang="en-US" sz="2000" dirty="0" smtClean="0"/>
              <a:t>Photon detection for event interaction time determination for underground physics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6828" y="705951"/>
            <a:ext cx="4954185" cy="2221862"/>
            <a:chOff x="126828" y="705951"/>
            <a:chExt cx="4954185" cy="2221862"/>
          </a:xfrm>
        </p:grpSpPr>
        <p:pic>
          <p:nvPicPr>
            <p:cNvPr id="5" name="Picture 4" descr="FarDet-3D-SP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89" r="44425" b="12854"/>
            <a:stretch/>
          </p:blipFill>
          <p:spPr>
            <a:xfrm>
              <a:off x="126828" y="705951"/>
              <a:ext cx="4954185" cy="1969927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860912" y="2320973"/>
              <a:ext cx="3439981" cy="59714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84762" y="2675878"/>
              <a:ext cx="260720" cy="2519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20457" y="2072043"/>
              <a:ext cx="260720" cy="2519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20927984">
              <a:off x="3650596" y="2353737"/>
              <a:ext cx="655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62 m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893086" y="2134555"/>
              <a:ext cx="3103883" cy="55738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59737" y="1977746"/>
              <a:ext cx="196660" cy="187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0392" y="2549910"/>
              <a:ext cx="260720" cy="2519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20927984">
              <a:off x="2421236" y="2261353"/>
              <a:ext cx="655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58 m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20530" y="2232015"/>
            <a:ext cx="4750494" cy="4343774"/>
            <a:chOff x="4393506" y="2296155"/>
            <a:chExt cx="4750494" cy="4343774"/>
          </a:xfrm>
        </p:grpSpPr>
        <p:pic>
          <p:nvPicPr>
            <p:cNvPr id="4" name="Picture 3" descr="FarDet-endview-SP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506" y="2296155"/>
              <a:ext cx="4750494" cy="434377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75808" y="6374087"/>
              <a:ext cx="1208309" cy="1479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Steel Cryostat</a:t>
              </a:r>
              <a:endParaRPr lang="en-US" sz="12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5039360" y="3120938"/>
              <a:ext cx="0" cy="264994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4663441" y="4153811"/>
              <a:ext cx="550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  <a:r>
                <a:rPr lang="en-US" sz="1400" dirty="0" smtClean="0"/>
                <a:t>2 m</a:t>
              </a:r>
              <a:endParaRPr lang="en-US" sz="14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236106" y="4032367"/>
              <a:ext cx="301752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847841" y="3724590"/>
              <a:ext cx="686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14.4 m</a:t>
              </a:r>
              <a:endParaRPr lang="en-US" sz="14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6026063" y="4865487"/>
              <a:ext cx="74049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160859" y="4557710"/>
              <a:ext cx="595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3.6 m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03725" y="786069"/>
            <a:ext cx="3880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Liquid Argon Time projection chamber with both charge and optical readout.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9785" y="2871423"/>
            <a:ext cx="470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LAr Detector Module Characteristics </a:t>
            </a:r>
            <a:endParaRPr lang="en-US" sz="2400" u="sng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865707" y="661108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61108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Stewart  |  Detector Support Structure Review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9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 rot="16200000">
            <a:off x="-221700" y="3765628"/>
            <a:ext cx="65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m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19530" y="4419600"/>
            <a:ext cx="1" cy="2070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05917" y="423355"/>
            <a:ext cx="13613" cy="3164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PC_APA_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/>
          <a:stretch/>
        </p:blipFill>
        <p:spPr>
          <a:xfrm rot="16200000">
            <a:off x="-594403" y="1263705"/>
            <a:ext cx="3208133" cy="1184198"/>
          </a:xfrm>
          <a:prstGeom prst="rect">
            <a:avLst/>
          </a:prstGeom>
        </p:spPr>
      </p:pic>
      <p:pic>
        <p:nvPicPr>
          <p:cNvPr id="30" name="Picture 29" descr="TPC_APA_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8"/>
          <a:stretch/>
        </p:blipFill>
        <p:spPr>
          <a:xfrm rot="5400000">
            <a:off x="-609349" y="4502515"/>
            <a:ext cx="3208139" cy="1184200"/>
          </a:xfrm>
          <a:prstGeom prst="rect">
            <a:avLst/>
          </a:prstGeom>
        </p:spPr>
      </p:pic>
      <p:cxnSp>
        <p:nvCxnSpPr>
          <p:cNvPr id="110" name="Straight Arrow Connector 109"/>
          <p:cNvCxnSpPr/>
          <p:nvPr/>
        </p:nvCxnSpPr>
        <p:spPr>
          <a:xfrm flipV="1">
            <a:off x="321497" y="444478"/>
            <a:ext cx="0" cy="1424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306129" y="2490719"/>
            <a:ext cx="1" cy="912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6200000">
            <a:off x="2810" y="1939076"/>
            <a:ext cx="53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 m</a:t>
            </a:r>
            <a:endParaRPr lang="en-US" dirty="0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1255059" y="187887"/>
            <a:ext cx="3467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402621" y="187887"/>
            <a:ext cx="2099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42470" y="-41602"/>
            <a:ext cx="71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2.3 m</a:t>
            </a:r>
            <a:endParaRPr lang="en-US" dirty="0"/>
          </a:p>
        </p:txBody>
      </p:sp>
      <p:pic>
        <p:nvPicPr>
          <p:cNvPr id="109" name="Picture 2" descr="E:\Documents\LBNE\TPC\APA\APA_DUNE\tpc_view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0" b="4292"/>
          <a:stretch/>
        </p:blipFill>
        <p:spPr bwMode="auto">
          <a:xfrm>
            <a:off x="3747465" y="3319870"/>
            <a:ext cx="4993149" cy="33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/>
          <p:cNvGrpSpPr/>
          <p:nvPr/>
        </p:nvGrpSpPr>
        <p:grpSpPr>
          <a:xfrm>
            <a:off x="3826698" y="3233567"/>
            <a:ext cx="5252444" cy="3275054"/>
            <a:chOff x="1719577" y="440998"/>
            <a:chExt cx="8366669" cy="6462677"/>
          </a:xfrm>
        </p:grpSpPr>
        <p:sp>
          <p:nvSpPr>
            <p:cNvPr id="113" name="TextBox 112"/>
            <p:cNvSpPr txBox="1"/>
            <p:nvPr/>
          </p:nvSpPr>
          <p:spPr>
            <a:xfrm>
              <a:off x="1719577" y="3239516"/>
              <a:ext cx="883804" cy="6073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APAs</a:t>
              </a:r>
              <a:endParaRPr lang="en-US" sz="14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063318" y="4968661"/>
              <a:ext cx="882765" cy="5466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APAs</a:t>
              </a:r>
              <a:endParaRPr lang="en-US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971881" y="3961215"/>
              <a:ext cx="950671" cy="6073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APAs</a:t>
              </a:r>
              <a:endParaRPr lang="en-US" sz="14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680250" y="6357072"/>
              <a:ext cx="1456700" cy="5466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Field Cage</a:t>
              </a:r>
              <a:endParaRPr lang="en-US" sz="12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010363" y="3020558"/>
              <a:ext cx="910544" cy="6073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CPAs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145461" y="440998"/>
              <a:ext cx="852364" cy="10324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Field Cage</a:t>
              </a:r>
              <a:endParaRPr lang="en-US" sz="14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771683" y="836914"/>
              <a:ext cx="1314563" cy="8502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Membrane cryostat</a:t>
              </a:r>
              <a:endParaRPr lang="en-US" sz="1100" dirty="0"/>
            </a:p>
          </p:txBody>
        </p:sp>
      </p:grpSp>
      <p:sp>
        <p:nvSpPr>
          <p:cNvPr id="123" name="Date Placeholder 3"/>
          <p:cNvSpPr>
            <a:spLocks noGrp="1"/>
          </p:cNvSpPr>
          <p:nvPr>
            <p:ph type="dt" sz="half" idx="2"/>
          </p:nvPr>
        </p:nvSpPr>
        <p:spPr>
          <a:xfrm>
            <a:off x="865707" y="6611080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BC5F2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611080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BC5F2B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Stewart  |  Detector Support Structure Review</a:t>
            </a:r>
            <a:endParaRPr lang="en-US" dirty="0"/>
          </a:p>
        </p:txBody>
      </p:sp>
      <p:pic>
        <p:nvPicPr>
          <p:cNvPr id="35" name="Picture 34" descr="C:\Users\kkoehler\AppData\Local\Microsoft\Windows\Temporary Internet Files\Content.Word\IMG_20160906_1209025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91" y="5017487"/>
            <a:ext cx="2008926" cy="157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Content Placeholder 7"/>
          <p:cNvSpPr>
            <a:spLocks noGrp="1"/>
          </p:cNvSpPr>
          <p:nvPr>
            <p:ph idx="11"/>
          </p:nvPr>
        </p:nvSpPr>
        <p:spPr>
          <a:xfrm>
            <a:off x="1914045" y="187887"/>
            <a:ext cx="4172334" cy="5070302"/>
          </a:xfrm>
        </p:spPr>
        <p:txBody>
          <a:bodyPr/>
          <a:lstStyle/>
          <a:p>
            <a:r>
              <a:rPr lang="en-US" dirty="0" smtClean="0"/>
              <a:t>Modular APAs - 2.3m by 6m</a:t>
            </a:r>
          </a:p>
          <a:p>
            <a:pPr lvl="1"/>
            <a:r>
              <a:rPr lang="en-US" dirty="0" smtClean="0"/>
              <a:t>width limited by Ross shaft, and shipping</a:t>
            </a:r>
          </a:p>
          <a:p>
            <a:pPr lvl="1"/>
            <a:r>
              <a:rPr lang="en-US" dirty="0" smtClean="0"/>
              <a:t>Length limited by wire capacitance and noise</a:t>
            </a:r>
            <a:endParaRPr lang="en-US" dirty="0" smtClean="0"/>
          </a:p>
          <a:p>
            <a:r>
              <a:rPr lang="en-US" dirty="0" smtClean="0"/>
              <a:t>Cathode and field cage geometry fixed by APA and 3.6m drift  </a:t>
            </a:r>
            <a:r>
              <a:rPr lang="en-US" dirty="0" smtClean="0">
                <a:sym typeface="Wingdings"/>
              </a:rPr>
              <a:t> HV limitations and purity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748" y="154897"/>
            <a:ext cx="3064542" cy="2204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7096" y="2392863"/>
            <a:ext cx="255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wall Field Cage Panel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2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ProtoDUNE Goals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Engineering validation of the full-scale DUNE detector components. </a:t>
            </a:r>
            <a:endParaRPr lang="en-US" dirty="0"/>
          </a:p>
          <a:p>
            <a:pPr lvl="1"/>
            <a:r>
              <a:rPr lang="en-US" dirty="0" smtClean="0"/>
              <a:t>Test the full scale detector elements under realistic (but hig</a:t>
            </a:r>
            <a:r>
              <a:rPr lang="en-US" dirty="0" smtClean="0"/>
              <a:t>h rate) conditions.</a:t>
            </a:r>
          </a:p>
          <a:p>
            <a:pPr lvl="1"/>
            <a:r>
              <a:rPr lang="en-US" dirty="0" smtClean="0"/>
              <a:t>Use as close to final detector components as possible.</a:t>
            </a:r>
          </a:p>
          <a:p>
            <a:r>
              <a:rPr lang="en-US" dirty="0" smtClean="0"/>
              <a:t>Develop the construction and quality control process.</a:t>
            </a:r>
            <a:endParaRPr lang="en-US" dirty="0" smtClean="0"/>
          </a:p>
          <a:p>
            <a:r>
              <a:rPr lang="en-US" dirty="0" smtClean="0"/>
              <a:t>Validate the interfaces between the detector elements and identify any revisions needed in final design.</a:t>
            </a:r>
          </a:p>
          <a:p>
            <a:r>
              <a:rPr lang="en-US" dirty="0" smtClean="0"/>
              <a:t>Validate the detector operation using cosmic rays.</a:t>
            </a:r>
          </a:p>
          <a:p>
            <a:r>
              <a:rPr lang="en-US" dirty="0" smtClean="0"/>
              <a:t>Study the detector response to known charged particles.</a:t>
            </a:r>
          </a:p>
          <a:p>
            <a:r>
              <a:rPr lang="en-US" dirty="0" smtClean="0"/>
              <a:t>Improve the detector reconstruction and response model</a:t>
            </a:r>
          </a:p>
          <a:p>
            <a:r>
              <a:rPr lang="en-US" dirty="0" smtClean="0"/>
              <a:t>Validate the Monte Carlo Model accuracy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/>
          </a:p>
        </p:txBody>
      </p:sp>
      <p:sp>
        <p:nvSpPr>
          <p:cNvPr id="6" name="Right Bracket 5"/>
          <p:cNvSpPr/>
          <p:nvPr/>
        </p:nvSpPr>
        <p:spPr>
          <a:xfrm>
            <a:off x="8164654" y="1207770"/>
            <a:ext cx="194167" cy="3427463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/>
          <p:cNvSpPr/>
          <p:nvPr/>
        </p:nvSpPr>
        <p:spPr>
          <a:xfrm>
            <a:off x="8164654" y="4742148"/>
            <a:ext cx="194355" cy="1478495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7551269" y="2597093"/>
            <a:ext cx="227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Engineering validation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8120537" y="5141902"/>
            <a:ext cx="1400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0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3624" y="138967"/>
            <a:ext cx="4692180" cy="9827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Desired ProtoDUNE</a:t>
            </a:r>
            <a:r>
              <a:rPr lang="en-US" sz="3200" dirty="0" smtClean="0"/>
              <a:t>-SP </a:t>
            </a:r>
            <a:r>
              <a:rPr lang="en-US" sz="3200" dirty="0" smtClean="0"/>
              <a:t>Data 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173625" y="1027338"/>
            <a:ext cx="4889538" cy="248859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ProtoDUNE needs to be capable of measuring low energy pion, </a:t>
            </a:r>
            <a:r>
              <a:rPr lang="en-US" dirty="0" err="1" smtClean="0"/>
              <a:t>kaon</a:t>
            </a:r>
            <a:r>
              <a:rPr lang="en-US" dirty="0" smtClean="0"/>
              <a:t>, and electron showers well. </a:t>
            </a:r>
          </a:p>
          <a:p>
            <a:r>
              <a:rPr lang="en-US" dirty="0" smtClean="0"/>
              <a:t>The vertex reconstruction is critical for PID.</a:t>
            </a:r>
            <a:endParaRPr lang="en-US" dirty="0" smtClean="0"/>
          </a:p>
          <a:p>
            <a:r>
              <a:rPr lang="en-US" dirty="0" smtClean="0"/>
              <a:t>Maximum </a:t>
            </a:r>
            <a:r>
              <a:rPr lang="en-US" dirty="0" err="1" smtClean="0"/>
              <a:t>hadronic</a:t>
            </a:r>
            <a:r>
              <a:rPr lang="en-US" dirty="0" smtClean="0"/>
              <a:t> shower </a:t>
            </a:r>
            <a:r>
              <a:rPr lang="en-US" dirty="0" smtClean="0"/>
              <a:t>size is 2m radius and 6m deep.</a:t>
            </a:r>
            <a:endParaRPr lang="en-US" dirty="0"/>
          </a:p>
          <a:p>
            <a:r>
              <a:rPr lang="en-US" dirty="0" smtClean="0"/>
              <a:t>A 3APA deep (6.9m) by two drift cell wide (7.2m) provides optimal coverage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162" y="494703"/>
            <a:ext cx="4080838" cy="3297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66" y="3791737"/>
            <a:ext cx="7950229" cy="2496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081" y="138967"/>
            <a:ext cx="4535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Particles produced in neutrino interactions at DUNE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73624" y="346645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Largest complex event topology is from </a:t>
            </a:r>
            <a:r>
              <a:rPr lang="en-US" dirty="0" err="1" smtClean="0"/>
              <a:t>hadronic</a:t>
            </a:r>
            <a:r>
              <a:rPr lang="en-US" dirty="0" smtClean="0"/>
              <a:t> showers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3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3989" y="215086"/>
            <a:ext cx="2177394" cy="989086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ProtoDUNE-SP configuration</a:t>
            </a:r>
            <a:endParaRPr lang="en-US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1"/>
          </p:nvPr>
        </p:nvSpPr>
        <p:spPr>
          <a:xfrm>
            <a:off x="454029" y="5262066"/>
            <a:ext cx="8232771" cy="113818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Desire to reconfigure to 2.5m drift for future runs to reduce space charge effects (few CM distortions).</a:t>
            </a:r>
          </a:p>
          <a:p>
            <a:r>
              <a:rPr lang="en-US" dirty="0" smtClean="0"/>
              <a:t>The DSS dimensions are defined by the requirement to support the TPC.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Stewart  |  Detector Support Structure Review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383" y="54911"/>
            <a:ext cx="6842139" cy="5207155"/>
          </a:xfrm>
          <a:prstGeom prst="rect">
            <a:avLst/>
          </a:prstGeom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71154" y="1208112"/>
            <a:ext cx="2210230" cy="352609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 APA</a:t>
            </a:r>
          </a:p>
          <a:p>
            <a:r>
              <a:rPr lang="en-US" dirty="0" smtClean="0"/>
              <a:t>6 CPA panels</a:t>
            </a:r>
          </a:p>
          <a:p>
            <a:r>
              <a:rPr lang="en-US" dirty="0" smtClean="0"/>
              <a:t>6 top FC panels</a:t>
            </a:r>
          </a:p>
          <a:p>
            <a:r>
              <a:rPr lang="en-US" dirty="0" smtClean="0"/>
              <a:t>6 bottom FC</a:t>
            </a:r>
          </a:p>
          <a:p>
            <a:r>
              <a:rPr lang="en-US" dirty="0" smtClean="0"/>
              <a:t>End wall FC</a:t>
            </a:r>
          </a:p>
          <a:p>
            <a:r>
              <a:rPr lang="en-US" dirty="0" smtClean="0"/>
              <a:t>180kV HV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8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Grounding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15" y="49486"/>
            <a:ext cx="6641885" cy="483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Helvetica"/>
                <a:cs typeface="Helvetica"/>
              </a:rPr>
              <a:t>11/7/17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Stewart  |  Detector Support Structure Review</a:t>
            </a:r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idx="11"/>
          </p:nvPr>
        </p:nvSpPr>
        <p:spPr>
          <a:xfrm>
            <a:off x="140639" y="1570671"/>
            <a:ext cx="2361476" cy="33168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single-phase TPC has no gain prior to charge collection so low noise design is critical.</a:t>
            </a:r>
          </a:p>
          <a:p>
            <a:r>
              <a:rPr lang="en-US" dirty="0" smtClean="0"/>
              <a:t>Proper </a:t>
            </a:r>
            <a:r>
              <a:rPr lang="en-US" dirty="0"/>
              <a:t>g</a:t>
            </a:r>
            <a:r>
              <a:rPr lang="en-US" dirty="0" smtClean="0"/>
              <a:t>rounding and shielding are vital.</a:t>
            </a:r>
            <a:endParaRPr lang="en-US" dirty="0"/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79687" y="5085507"/>
            <a:ext cx="8683626" cy="1081044"/>
          </a:xfrm>
          <a:prstGeom prst="rect">
            <a:avLst/>
          </a:prstGeom>
        </p:spPr>
        <p:txBody>
          <a:bodyPr lIns="0" rIns="0">
            <a:normAutofit fontScale="85000" lnSpcReduction="10000"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detector support structure must be electrically isolated from the APA and electronics.</a:t>
            </a:r>
          </a:p>
          <a:p>
            <a:r>
              <a:rPr lang="en-US" dirty="0" smtClean="0"/>
              <a:t>The DSS must be electrically connected to the membrane at the penetrations..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UNE_Template_Jan2016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DUNE_Template_Jan2016.potx</Template>
  <TotalTime>12247</TotalTime>
  <Words>1592</Words>
  <Application>Microsoft Macintosh PowerPoint</Application>
  <PresentationFormat>On-screen Show (4:3)</PresentationFormat>
  <Paragraphs>218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DUNE_Template_Jan2016</vt:lpstr>
      <vt:lpstr>LBNF Content-Footer Theme</vt:lpstr>
      <vt:lpstr>DUNE Science Requiremetns for the ProtoDUNE-SP Detector Support</vt:lpstr>
      <vt:lpstr>The DUNE Experiment</vt:lpstr>
      <vt:lpstr>Time Projection Chamber (TPC) Operation</vt:lpstr>
      <vt:lpstr>Single-Phase10 kt Detector Configuration</vt:lpstr>
      <vt:lpstr>PowerPoint Presentation</vt:lpstr>
      <vt:lpstr>ProtoDUNE Goals</vt:lpstr>
      <vt:lpstr>Desired ProtoDUNE-SP Data </vt:lpstr>
      <vt:lpstr>ProtoDUNE-SP configuration</vt:lpstr>
      <vt:lpstr>Grounding</vt:lpstr>
      <vt:lpstr>Detector Mechanical Tolerances  </vt:lpstr>
      <vt:lpstr>APA plane mechanical distortions</vt:lpstr>
      <vt:lpstr>Impact of Mechanical Distortions on calorimetry</vt:lpstr>
      <vt:lpstr>Impact on dE/dx from mechanical distortions</vt:lpstr>
      <vt:lpstr>Material Budget in the ProtoDUNE-SP Beam</vt:lpstr>
      <vt:lpstr>Effect of materials on electrons</vt:lpstr>
      <vt:lpstr>Hadrons, and summary  </vt:lpstr>
      <vt:lpstr>Contamination</vt:lpstr>
      <vt:lpstr>Summary</vt:lpstr>
    </vt:vector>
  </TitlesOfParts>
  <Manager/>
  <Company>Sandbox Studio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PowerPoint Presentation</dc:title>
  <dc:subject/>
  <dc:creator>Sandbox Studio</dc:creator>
  <cp:keywords/>
  <dc:description>Modified by A. Weber</dc:description>
  <cp:lastModifiedBy>Jim Stewart</cp:lastModifiedBy>
  <cp:revision>153</cp:revision>
  <dcterms:created xsi:type="dcterms:W3CDTF">2015-04-30T14:29:22Z</dcterms:created>
  <dcterms:modified xsi:type="dcterms:W3CDTF">2016-11-06T09:02:13Z</dcterms:modified>
  <cp:category/>
</cp:coreProperties>
</file>