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handoutMasterIdLst>
    <p:handoutMasterId r:id="rId42"/>
  </p:handoutMasterIdLst>
  <p:sldIdLst>
    <p:sldId id="256" r:id="rId2"/>
    <p:sldId id="272" r:id="rId3"/>
    <p:sldId id="273" r:id="rId4"/>
    <p:sldId id="275" r:id="rId5"/>
    <p:sldId id="291" r:id="rId6"/>
    <p:sldId id="276" r:id="rId7"/>
    <p:sldId id="277" r:id="rId8"/>
    <p:sldId id="284" r:id="rId9"/>
    <p:sldId id="285" r:id="rId10"/>
    <p:sldId id="317" r:id="rId11"/>
    <p:sldId id="290" r:id="rId12"/>
    <p:sldId id="280" r:id="rId13"/>
    <p:sldId id="331" r:id="rId14"/>
    <p:sldId id="302" r:id="rId15"/>
    <p:sldId id="310" r:id="rId16"/>
    <p:sldId id="292" r:id="rId17"/>
    <p:sldId id="293" r:id="rId18"/>
    <p:sldId id="295" r:id="rId19"/>
    <p:sldId id="332" r:id="rId20"/>
    <p:sldId id="334" r:id="rId21"/>
    <p:sldId id="336" r:id="rId22"/>
    <p:sldId id="333"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294" r:id="rId36"/>
    <p:sldId id="330" r:id="rId37"/>
    <p:sldId id="297" r:id="rId38"/>
    <p:sldId id="298" r:id="rId39"/>
    <p:sldId id="29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p:scale>
          <a:sx n="100" d="100"/>
          <a:sy n="100" d="100"/>
        </p:scale>
        <p:origin x="-678" y="-105"/>
      </p:cViewPr>
      <p:guideLst>
        <p:guide orient="horz" pos="2160"/>
        <p:guide pos="2880"/>
      </p:guideLst>
    </p:cSldViewPr>
  </p:slideViewPr>
  <p:outlineViewPr>
    <p:cViewPr>
      <p:scale>
        <a:sx n="33" d="100"/>
        <a:sy n="33" d="100"/>
      </p:scale>
      <p:origin x="0" y="51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D5B4D6-03B1-4835-9C63-8F52CA6ED653}" type="datetimeFigureOut">
              <a:rPr lang="en-US" smtClean="0"/>
              <a:t>11/5/2016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iTPC TCSM Review</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CA79F2-CBCE-4CC0-9E53-6AB8021CC6C0}" type="slidenum">
              <a:rPr lang="en-US" smtClean="0"/>
              <a:t>‹#›</a:t>
            </a:fld>
            <a:endParaRPr lang="en-US"/>
          </a:p>
        </p:txBody>
      </p:sp>
    </p:spTree>
    <p:extLst>
      <p:ext uri="{BB962C8B-B14F-4D97-AF65-F5344CB8AC3E}">
        <p14:creationId xmlns:p14="http://schemas.microsoft.com/office/powerpoint/2010/main" val="264639148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846AFD-4903-4CFA-AD70-BABAACC845D8}" type="datetimeFigureOut">
              <a:rPr lang="en-US" smtClean="0"/>
              <a:t>11/5/2016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iTPC TCSM Review</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CD1227-5808-4B08-AB38-1590A496FC87}" type="slidenum">
              <a:rPr lang="en-US" smtClean="0"/>
              <a:t>‹#›</a:t>
            </a:fld>
            <a:endParaRPr lang="en-US"/>
          </a:p>
        </p:txBody>
      </p:sp>
    </p:spTree>
    <p:extLst>
      <p:ext uri="{BB962C8B-B14F-4D97-AF65-F5344CB8AC3E}">
        <p14:creationId xmlns:p14="http://schemas.microsoft.com/office/powerpoint/2010/main" val="214242316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D1227-5808-4B08-AB38-1590A496FC87}" type="slidenum">
              <a:rPr lang="en-US" smtClean="0"/>
              <a:t>1</a:t>
            </a:fld>
            <a:endParaRPr lang="en-US"/>
          </a:p>
        </p:txBody>
      </p:sp>
      <p:sp>
        <p:nvSpPr>
          <p:cNvPr id="5" name="Footer Placeholder 4"/>
          <p:cNvSpPr>
            <a:spLocks noGrp="1"/>
          </p:cNvSpPr>
          <p:nvPr>
            <p:ph type="ftr" sz="quarter" idx="11"/>
          </p:nvPr>
        </p:nvSpPr>
        <p:spPr/>
        <p:txBody>
          <a:bodyPr/>
          <a:lstStyle/>
          <a:p>
            <a:r>
              <a:rPr lang="en-US" dirty="0" smtClean="0"/>
              <a:t>iTPC TCSM Review</a:t>
            </a:r>
            <a:endParaRPr lang="en-US" dirty="0"/>
          </a:p>
        </p:txBody>
      </p:sp>
    </p:spTree>
    <p:extLst>
      <p:ext uri="{BB962C8B-B14F-4D97-AF65-F5344CB8AC3E}">
        <p14:creationId xmlns:p14="http://schemas.microsoft.com/office/powerpoint/2010/main" val="257206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D1227-5808-4B08-AB38-1590A496FC87}" type="slidenum">
              <a:rPr lang="en-US" smtClean="0"/>
              <a:t>2</a:t>
            </a:fld>
            <a:endParaRPr lang="en-US"/>
          </a:p>
        </p:txBody>
      </p:sp>
      <p:sp>
        <p:nvSpPr>
          <p:cNvPr id="5" name="Footer Placeholder 4"/>
          <p:cNvSpPr>
            <a:spLocks noGrp="1"/>
          </p:cNvSpPr>
          <p:nvPr>
            <p:ph type="ftr" sz="quarter" idx="11"/>
          </p:nvPr>
        </p:nvSpPr>
        <p:spPr/>
        <p:txBody>
          <a:bodyPr/>
          <a:lstStyle/>
          <a:p>
            <a:r>
              <a:rPr lang="en-US" dirty="0" smtClean="0"/>
              <a:t>iTPC TCSM Review</a:t>
            </a:r>
            <a:endParaRPr lang="en-US" dirty="0"/>
          </a:p>
        </p:txBody>
      </p:sp>
    </p:spTree>
    <p:extLst>
      <p:ext uri="{BB962C8B-B14F-4D97-AF65-F5344CB8AC3E}">
        <p14:creationId xmlns:p14="http://schemas.microsoft.com/office/powerpoint/2010/main" val="249374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smtClean="0"/>
              <a:t>iTPC TCSM Review</a:t>
            </a:r>
            <a:endParaRPr lang="en-US" dirty="0"/>
          </a:p>
        </p:txBody>
      </p:sp>
      <p:sp>
        <p:nvSpPr>
          <p:cNvPr id="5" name="Slide Number Placeholder 4"/>
          <p:cNvSpPr>
            <a:spLocks noGrp="1"/>
          </p:cNvSpPr>
          <p:nvPr>
            <p:ph type="sldNum" sz="quarter" idx="11"/>
          </p:nvPr>
        </p:nvSpPr>
        <p:spPr/>
        <p:txBody>
          <a:bodyPr/>
          <a:lstStyle/>
          <a:p>
            <a:fld id="{B6CD1227-5808-4B08-AB38-1590A496FC87}" type="slidenum">
              <a:rPr lang="en-US" smtClean="0"/>
              <a:t>3</a:t>
            </a:fld>
            <a:endParaRPr lang="en-US"/>
          </a:p>
        </p:txBody>
      </p:sp>
    </p:spTree>
    <p:extLst>
      <p:ext uri="{BB962C8B-B14F-4D97-AF65-F5344CB8AC3E}">
        <p14:creationId xmlns:p14="http://schemas.microsoft.com/office/powerpoint/2010/main" val="242138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D1227-5808-4B08-AB38-1590A496FC87}" type="slidenum">
              <a:rPr lang="en-US" smtClean="0"/>
              <a:t>22</a:t>
            </a:fld>
            <a:endParaRPr lang="en-US"/>
          </a:p>
        </p:txBody>
      </p:sp>
      <p:sp>
        <p:nvSpPr>
          <p:cNvPr id="5" name="Footer Placeholder 4"/>
          <p:cNvSpPr>
            <a:spLocks noGrp="1"/>
          </p:cNvSpPr>
          <p:nvPr>
            <p:ph type="ftr" sz="quarter" idx="11"/>
          </p:nvPr>
        </p:nvSpPr>
        <p:spPr/>
        <p:txBody>
          <a:bodyPr/>
          <a:lstStyle/>
          <a:p>
            <a:r>
              <a:rPr lang="en-US" dirty="0" smtClean="0"/>
              <a:t>iTPC TCSM Review</a:t>
            </a:r>
            <a:endParaRPr lang="en-US" dirty="0"/>
          </a:p>
        </p:txBody>
      </p:sp>
    </p:spTree>
    <p:extLst>
      <p:ext uri="{BB962C8B-B14F-4D97-AF65-F5344CB8AC3E}">
        <p14:creationId xmlns:p14="http://schemas.microsoft.com/office/powerpoint/2010/main" val="2572069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lvl1pPr>
              <a:defRPr>
                <a:solidFill>
                  <a:schemeClr val="tx1"/>
                </a:solidFill>
              </a:defRPr>
            </a:lvl1pPr>
          </a:lstStyle>
          <a:p>
            <a:r>
              <a:rPr lang="en-US" dirty="0" smtClean="0"/>
              <a:t>FC Review</a:t>
            </a:r>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2ED6C35-3FE0-416A-BD60-159DEC9E966D}"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064" y="223007"/>
            <a:ext cx="1300270" cy="468420"/>
          </a:xfrm>
          <a:prstGeom prst="rect">
            <a:avLst/>
          </a:prstGeom>
        </p:spPr>
      </p:pic>
      <p:pic>
        <p:nvPicPr>
          <p:cNvPr id="14338"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493" t="13902" r="6938"/>
          <a:stretch/>
        </p:blipFill>
        <p:spPr bwMode="auto">
          <a:xfrm>
            <a:off x="8130013" y="181939"/>
            <a:ext cx="849395" cy="36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FC Review</a:t>
            </a:r>
            <a:endParaRPr lang="en-US" dirty="0"/>
          </a:p>
        </p:txBody>
      </p:sp>
      <p:sp>
        <p:nvSpPr>
          <p:cNvPr id="6" name="Slide Number Placeholder 5"/>
          <p:cNvSpPr>
            <a:spLocks noGrp="1"/>
          </p:cNvSpPr>
          <p:nvPr>
            <p:ph type="sldNum" sz="quarter" idx="12"/>
          </p:nvPr>
        </p:nvSpPr>
        <p:spPr/>
        <p:txBody>
          <a:bodyPr/>
          <a:lstStyle/>
          <a:p>
            <a:fld id="{A2ED6C35-3FE0-416A-BD60-159DEC9E96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A2ED6C35-3FE0-416A-BD60-159DEC9E966D}"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FC Review</a:t>
            </a:r>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199239"/>
            <a:ext cx="6324600" cy="788313"/>
          </a:xfrm>
        </p:spPr>
        <p:txBody>
          <a:bodyPr/>
          <a:lstStyle>
            <a:lvl1pPr>
              <a:defRPr>
                <a:solidFill>
                  <a:schemeClr val="accent1"/>
                </a:solidFill>
              </a:defRPr>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FC Review</a:t>
            </a:r>
            <a:endParaRPr lang="en-US" dirty="0"/>
          </a:p>
        </p:txBody>
      </p:sp>
      <p:sp>
        <p:nvSpPr>
          <p:cNvPr id="6" name="Slide Number Placeholder 5"/>
          <p:cNvSpPr>
            <a:spLocks noGrp="1"/>
          </p:cNvSpPr>
          <p:nvPr>
            <p:ph type="sldNum" sz="quarter" idx="12"/>
          </p:nvPr>
        </p:nvSpPr>
        <p:spPr>
          <a:xfrm>
            <a:off x="8605203" y="6324600"/>
            <a:ext cx="457200" cy="441325"/>
          </a:xfrm>
        </p:spPr>
        <p:txBody>
          <a:bodyPr/>
          <a:lstStyle>
            <a:lvl1pPr>
              <a:defRPr>
                <a:solidFill>
                  <a:schemeClr val="tx1"/>
                </a:solidFill>
              </a:defRPr>
            </a:lvl1pPr>
          </a:lstStyle>
          <a:p>
            <a:fld id="{A2ED6C35-3FE0-416A-BD60-159DEC9E966D}"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638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637" y="199239"/>
            <a:ext cx="12985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493" t="13902" r="6938"/>
          <a:stretch/>
        </p:blipFill>
        <p:spPr bwMode="auto">
          <a:xfrm>
            <a:off x="8130013" y="181939"/>
            <a:ext cx="849395" cy="36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dirty="0" smtClean="0"/>
              <a:t>FC Review</a:t>
            </a:r>
            <a:endParaRPr lang="en-US" dirty="0"/>
          </a:p>
        </p:txBody>
      </p:sp>
      <p:sp>
        <p:nvSpPr>
          <p:cNvPr id="4" name="Date Placeholder 3"/>
          <p:cNvSpPr>
            <a:spLocks noGrp="1"/>
          </p:cNvSpPr>
          <p:nvPr>
            <p:ph type="dt" sz="half" idx="10"/>
          </p:nvPr>
        </p:nvSpPr>
        <p:spPr/>
        <p:txBody>
          <a:bodyPr/>
          <a:lstStyle/>
          <a:p>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2ED6C35-3FE0-416A-BD60-159DEC9E966D}"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endParaRPr lang="en-US"/>
          </a:p>
        </p:txBody>
      </p:sp>
      <p:sp>
        <p:nvSpPr>
          <p:cNvPr id="6" name="Footer Placeholder 5"/>
          <p:cNvSpPr>
            <a:spLocks noGrp="1"/>
          </p:cNvSpPr>
          <p:nvPr>
            <p:ph type="ftr" sz="quarter" idx="11"/>
          </p:nvPr>
        </p:nvSpPr>
        <p:spPr/>
        <p:txBody>
          <a:bodyPr/>
          <a:lstStyle/>
          <a:p>
            <a:r>
              <a:rPr lang="en-US" dirty="0" smtClean="0"/>
              <a:t>FC Review</a:t>
            </a:r>
            <a:endParaRPr lang="en-US" dirty="0"/>
          </a:p>
        </p:txBody>
      </p:sp>
      <p:sp>
        <p:nvSpPr>
          <p:cNvPr id="7" name="Slide Number Placeholder 6"/>
          <p:cNvSpPr>
            <a:spLocks noGrp="1"/>
          </p:cNvSpPr>
          <p:nvPr>
            <p:ph type="sldNum" sz="quarter" idx="12"/>
          </p:nvPr>
        </p:nvSpPr>
        <p:spPr/>
        <p:txBody>
          <a:bodyPr/>
          <a:lstStyle/>
          <a:p>
            <a:fld id="{A2ED6C35-3FE0-416A-BD60-159DEC9E966D}"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dirty="0" smtClean="0"/>
              <a:t>FC Review</a:t>
            </a:r>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2ED6C35-3FE0-416A-BD60-159DEC9E966D}"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dirty="0" smtClean="0"/>
              <a:t>FC Review</a:t>
            </a:r>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A2ED6C35-3FE0-416A-BD60-159DEC9E96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dirty="0" smtClean="0"/>
              <a:t>FC Review</a:t>
            </a:r>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2ED6C35-3FE0-416A-BD60-159DEC9E96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2ED6C35-3FE0-416A-BD60-159DEC9E966D}"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dirty="0" smtClean="0"/>
              <a:t>FC Review</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A2ED6C35-3FE0-416A-BD60-159DEC9E966D}"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dirty="0" smtClean="0"/>
              <a:t>FC Review</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dirty="0" smtClean="0"/>
              <a:t>FC Review</a:t>
            </a:r>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2ED6C35-3FE0-416A-BD60-159DEC9E966D}"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2743200"/>
            <a:ext cx="5105400" cy="533400"/>
          </a:xfrm>
        </p:spPr>
        <p:txBody>
          <a:bodyPr>
            <a:normAutofit fontScale="85000" lnSpcReduction="10000"/>
          </a:bodyPr>
          <a:lstStyle/>
          <a:p>
            <a:r>
              <a:rPr lang="en-US" dirty="0" smtClean="0"/>
              <a:t>Rahul Sharma </a:t>
            </a:r>
          </a:p>
          <a:p>
            <a:r>
              <a:rPr lang="en-US" dirty="0" smtClean="0"/>
              <a:t>Brookhaven national laboratory </a:t>
            </a:r>
            <a:endParaRPr lang="en-US" dirty="0"/>
          </a:p>
        </p:txBody>
      </p:sp>
      <p:sp>
        <p:nvSpPr>
          <p:cNvPr id="2" name="Title 1"/>
          <p:cNvSpPr>
            <a:spLocks noGrp="1"/>
          </p:cNvSpPr>
          <p:nvPr>
            <p:ph type="ctrTitle"/>
          </p:nvPr>
        </p:nvSpPr>
        <p:spPr/>
        <p:txBody>
          <a:bodyPr/>
          <a:lstStyle/>
          <a:p>
            <a:r>
              <a:rPr lang="en-US" dirty="0" smtClean="0"/>
              <a:t>Field Cage for protoDUNE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3424236"/>
            <a:ext cx="4267200" cy="24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688" y="3424235"/>
            <a:ext cx="4318631" cy="24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19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Wall Assembly</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10</a:t>
            </a:fld>
            <a:endParaRPr lang="en-US" dirty="0"/>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3657600" cy="488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799"/>
            <a:ext cx="4038600" cy="488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4870966" y="3739634"/>
            <a:ext cx="6858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6.2m</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248400" y="6096000"/>
            <a:ext cx="6477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3.5m</a:t>
            </a:r>
            <a:endParaRPr lang="en-US"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5213866" y="1752600"/>
            <a:ext cx="0" cy="18287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5" idx="1"/>
          </p:cNvCxnSpPr>
          <p:nvPr/>
        </p:nvCxnSpPr>
        <p:spPr>
          <a:xfrm>
            <a:off x="5213866" y="4267200"/>
            <a:ext cx="0" cy="1828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5366266" y="6280666"/>
            <a:ext cx="88213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8" idx="3"/>
          </p:cNvCxnSpPr>
          <p:nvPr/>
        </p:nvCxnSpPr>
        <p:spPr>
          <a:xfrm>
            <a:off x="6896100" y="6280666"/>
            <a:ext cx="10287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5808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Crating and Shipping</a:t>
            </a:r>
            <a:endParaRPr lang="en-US" dirty="0"/>
          </a:p>
        </p:txBody>
      </p:sp>
      <p:sp>
        <p:nvSpPr>
          <p:cNvPr id="3" name="Footer Placeholder 2"/>
          <p:cNvSpPr>
            <a:spLocks noGrp="1"/>
          </p:cNvSpPr>
          <p:nvPr>
            <p:ph type="ftr" sz="quarter" idx="11"/>
          </p:nvPr>
        </p:nvSpPr>
        <p:spPr/>
        <p:txBody>
          <a:bodyPr/>
          <a:lstStyle/>
          <a:p>
            <a:r>
              <a:rPr lang="en-US" dirty="0"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11</a:t>
            </a:fld>
            <a:endParaRPr lang="en-US" dirty="0"/>
          </a:p>
        </p:txBody>
      </p:sp>
      <p:sp>
        <p:nvSpPr>
          <p:cNvPr id="7" name="Content Placeholder 2"/>
          <p:cNvSpPr txBox="1">
            <a:spLocks/>
          </p:cNvSpPr>
          <p:nvPr/>
        </p:nvSpPr>
        <p:spPr>
          <a:xfrm>
            <a:off x="152400" y="1447801"/>
            <a:ext cx="3657600" cy="4952999"/>
          </a:xfrm>
          <a:prstGeom prst="rect">
            <a:avLst/>
          </a:prstGeom>
        </p:spPr>
        <p:txBody>
          <a:bodyPr vert="horz">
            <a:normAutofit fontScale="77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US" dirty="0" smtClean="0"/>
              <a:t>Shipping crate design features:</a:t>
            </a:r>
          </a:p>
          <a:p>
            <a:pPr marL="0" indent="0">
              <a:buFont typeface="Wingdings 2"/>
              <a:buNone/>
            </a:pPr>
            <a:endParaRPr lang="en-US" dirty="0" smtClean="0"/>
          </a:p>
          <a:p>
            <a:pPr marL="514350" indent="-514350">
              <a:buFont typeface="Wingdings 2"/>
              <a:buAutoNum type="arabicParenR"/>
            </a:pPr>
            <a:r>
              <a:rPr lang="en-US" dirty="0" smtClean="0"/>
              <a:t>Fork </a:t>
            </a:r>
            <a:r>
              <a:rPr lang="en-US" dirty="0" err="1" smtClean="0"/>
              <a:t>Liftable</a:t>
            </a:r>
            <a:endParaRPr lang="en-US" dirty="0" smtClean="0"/>
          </a:p>
          <a:p>
            <a:pPr marL="514350" indent="-514350">
              <a:buFont typeface="Wingdings 2"/>
              <a:buAutoNum type="arabicParenR"/>
            </a:pPr>
            <a:endParaRPr lang="en-US" dirty="0"/>
          </a:p>
          <a:p>
            <a:pPr marL="514350" indent="-514350">
              <a:buFont typeface="Wingdings 2"/>
              <a:buAutoNum type="arabicParenR"/>
            </a:pPr>
            <a:r>
              <a:rPr lang="en-US" dirty="0" smtClean="0"/>
              <a:t>All 4 panels will be shipped together in 0ne crate for each end wall.</a:t>
            </a:r>
          </a:p>
          <a:p>
            <a:pPr marL="514350" indent="-514350">
              <a:buFont typeface="Wingdings 2"/>
              <a:buAutoNum type="arabicParenR"/>
            </a:pPr>
            <a:endParaRPr lang="en-US" dirty="0"/>
          </a:p>
          <a:p>
            <a:pPr marL="0" indent="0">
              <a:buNone/>
            </a:pPr>
            <a:endParaRPr lang="en-US" dirty="0"/>
          </a:p>
          <a:p>
            <a:pPr marL="0" indent="0">
              <a:buNone/>
            </a:pPr>
            <a:r>
              <a:rPr lang="en-US" dirty="0" smtClean="0"/>
              <a:t>The panels will be crated at Louisiana State University and then shipped to Ash River for </a:t>
            </a:r>
            <a:r>
              <a:rPr lang="en-US" dirty="0"/>
              <a:t>m</a:t>
            </a:r>
            <a:r>
              <a:rPr lang="en-US" dirty="0" smtClean="0"/>
              <a:t>ockup installation and to CERN for protoDUNE.</a:t>
            </a:r>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238896" y="1371600"/>
            <a:ext cx="474693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3675" y="4648200"/>
            <a:ext cx="24628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9758" y="4681537"/>
            <a:ext cx="2369467"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52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Properties</a:t>
            </a:r>
            <a:endParaRPr lang="en-US" dirty="0"/>
          </a:p>
        </p:txBody>
      </p:sp>
      <p:sp>
        <p:nvSpPr>
          <p:cNvPr id="3" name="Footer Placeholder 2"/>
          <p:cNvSpPr>
            <a:spLocks noGrp="1"/>
          </p:cNvSpPr>
          <p:nvPr>
            <p:ph type="ftr" sz="quarter" idx="11"/>
          </p:nvPr>
        </p:nvSpPr>
        <p:spPr/>
        <p:txBody>
          <a:bodyPr/>
          <a:lstStyle/>
          <a:p>
            <a:r>
              <a:rPr lang="en-US" dirty="0"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12</a:t>
            </a:fld>
            <a:endParaRPr lang="en-US" dirty="0"/>
          </a:p>
        </p:txBody>
      </p:sp>
      <p:pic>
        <p:nvPicPr>
          <p:cNvPr id="19459" name="Picture 3"/>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27766" t="12118" r="24942" b="4445"/>
          <a:stretch/>
        </p:blipFill>
        <p:spPr bwMode="auto">
          <a:xfrm>
            <a:off x="4876800" y="1524000"/>
            <a:ext cx="408141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52400" y="1447801"/>
            <a:ext cx="4114800" cy="4952999"/>
          </a:xfrm>
          <a:prstGeom prst="rect">
            <a:avLst/>
          </a:prstGeom>
        </p:spPr>
        <p:txBody>
          <a:bodyPr vert="horz">
            <a:normAutofit fontScale="77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US" dirty="0" smtClean="0"/>
              <a:t>All material properties were take from the design guides provided by manufacturers of the materials. Please refer to the following documents:</a:t>
            </a:r>
          </a:p>
          <a:p>
            <a:pPr marL="514350" indent="-514350">
              <a:buFont typeface="Wingdings 2"/>
              <a:buAutoNum type="arabicParenR"/>
            </a:pPr>
            <a:endParaRPr lang="en-US" dirty="0" smtClean="0"/>
          </a:p>
          <a:p>
            <a:pPr marL="514350" indent="-514350">
              <a:buFont typeface="Wingdings 2"/>
              <a:buAutoNum type="arabicParenR"/>
            </a:pPr>
            <a:r>
              <a:rPr lang="en-US" dirty="0" smtClean="0"/>
              <a:t>Bedford Reinforced plastics design guide document for all FRP and beams/sheet properties.</a:t>
            </a:r>
          </a:p>
          <a:p>
            <a:pPr marL="514350" indent="-514350">
              <a:buFont typeface="Wingdings 2"/>
              <a:buAutoNum type="arabicParenR"/>
            </a:pPr>
            <a:endParaRPr lang="en-US" dirty="0" smtClean="0"/>
          </a:p>
          <a:p>
            <a:pPr marL="514350" indent="-514350">
              <a:buFont typeface="Wingdings 2"/>
              <a:buAutoNum type="arabicParenR"/>
            </a:pPr>
            <a:r>
              <a:rPr lang="en-US" dirty="0" smtClean="0"/>
              <a:t> </a:t>
            </a:r>
            <a:r>
              <a:rPr lang="en-US" dirty="0" err="1" smtClean="0"/>
              <a:t>Mcmaster</a:t>
            </a:r>
            <a:r>
              <a:rPr lang="en-US" dirty="0" smtClean="0"/>
              <a:t>/Atlas material properties for G10 pins</a:t>
            </a:r>
          </a:p>
          <a:p>
            <a:pPr marL="514350" indent="-514350">
              <a:buFont typeface="Wingdings 2"/>
              <a:buAutoNum type="arabicParenR"/>
            </a:pPr>
            <a:endParaRPr lang="en-US" dirty="0" smtClean="0"/>
          </a:p>
          <a:p>
            <a:pPr marL="514350" indent="-514350">
              <a:buFont typeface="Wingdings 2"/>
              <a:buAutoNum type="arabicParenR"/>
            </a:pPr>
            <a:r>
              <a:rPr lang="en-US" dirty="0" smtClean="0"/>
              <a:t>Accurate Plastics Inc. Data Sheet for G10 plates.</a:t>
            </a:r>
          </a:p>
        </p:txBody>
      </p:sp>
    </p:spTree>
    <p:extLst>
      <p:ext uri="{BB962C8B-B14F-4D97-AF65-F5344CB8AC3E}">
        <p14:creationId xmlns:p14="http://schemas.microsoft.com/office/powerpoint/2010/main" val="1686635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 Structures and loading</a:t>
            </a:r>
            <a:endParaRPr lang="en-US" dirty="0"/>
          </a:p>
        </p:txBody>
      </p:sp>
      <p:sp>
        <p:nvSpPr>
          <p:cNvPr id="3" name="Footer Placeholder 2"/>
          <p:cNvSpPr>
            <a:spLocks noGrp="1"/>
          </p:cNvSpPr>
          <p:nvPr>
            <p:ph type="ftr" sz="quarter" idx="11"/>
          </p:nvPr>
        </p:nvSpPr>
        <p:spPr/>
        <p:txBody>
          <a:bodyPr/>
          <a:lstStyle/>
          <a:p>
            <a:r>
              <a:rPr lang="en-US" dirty="0"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13</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33512"/>
            <a:ext cx="2057400" cy="274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452802"/>
            <a:ext cx="2029186" cy="270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48200" y="1456344"/>
            <a:ext cx="2288609" cy="1716457"/>
          </a:xfrm>
          <a:prstGeom prst="rect">
            <a:avLst/>
          </a:prstGeom>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4276725"/>
            <a:ext cx="2801786" cy="210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75" y="4267200"/>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5890" y="1443036"/>
            <a:ext cx="1307306"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5130" t="11317" r="12370" b="22932"/>
          <a:stretch/>
        </p:blipFill>
        <p:spPr bwMode="auto">
          <a:xfrm>
            <a:off x="6019800" y="3235960"/>
            <a:ext cx="2209800" cy="310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82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6858000" cy="788313"/>
          </a:xfrm>
        </p:spPr>
        <p:txBody>
          <a:bodyPr>
            <a:normAutofit/>
          </a:bodyPr>
          <a:lstStyle/>
          <a:p>
            <a:r>
              <a:rPr lang="en-US" sz="2800" dirty="0" smtClean="0"/>
              <a:t>List of Structural Analyses for FC Panels</a:t>
            </a:r>
            <a:endParaRPr lang="en-US" sz="2800"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14</a:t>
            </a:fld>
            <a:endParaRPr lang="en-US" dirty="0"/>
          </a:p>
        </p:txBody>
      </p:sp>
      <p:sp>
        <p:nvSpPr>
          <p:cNvPr id="5" name="Content Placeholder 4"/>
          <p:cNvSpPr>
            <a:spLocks noGrp="1"/>
          </p:cNvSpPr>
          <p:nvPr>
            <p:ph sz="quarter" idx="1"/>
          </p:nvPr>
        </p:nvSpPr>
        <p:spPr>
          <a:xfrm>
            <a:off x="301752" y="1527048"/>
            <a:ext cx="8537448" cy="4873752"/>
          </a:xfrm>
        </p:spPr>
        <p:txBody>
          <a:bodyPr>
            <a:normAutofit fontScale="77500" lnSpcReduction="20000"/>
          </a:bodyPr>
          <a:lstStyle/>
          <a:p>
            <a:r>
              <a:rPr lang="en-US" dirty="0" smtClean="0"/>
              <a:t>Assuming worst case loading at </a:t>
            </a:r>
            <a:r>
              <a:rPr lang="en-US" dirty="0" smtClean="0">
                <a:latin typeface="Times New Roman" panose="02020603050405020304" pitchFamily="18" charset="0"/>
                <a:cs typeface="Times New Roman" panose="02020603050405020304" pitchFamily="18" charset="0"/>
              </a:rPr>
              <a:t>3.5</a:t>
            </a:r>
            <a:r>
              <a:rPr lang="en-US" dirty="0" smtClean="0"/>
              <a:t>m drift distance for top/bottom panels, stress analyses were performed for </a:t>
            </a:r>
            <a:r>
              <a:rPr lang="en-US" dirty="0" smtClean="0">
                <a:latin typeface="Times New Roman" panose="02020603050405020304" pitchFamily="18" charset="0"/>
                <a:cs typeface="Times New Roman" panose="02020603050405020304" pitchFamily="18" charset="0"/>
              </a:rPr>
              <a:t>11</a:t>
            </a:r>
            <a:r>
              <a:rPr lang="en-US" dirty="0" smtClean="0"/>
              <a:t> load cases:</a:t>
            </a:r>
          </a:p>
          <a:p>
            <a:pPr lvl="1"/>
            <a:r>
              <a:rPr lang="en-US" dirty="0" smtClean="0"/>
              <a:t>Panel </a:t>
            </a:r>
            <a:r>
              <a:rPr lang="en-US" dirty="0"/>
              <a:t>laying horizontal (Both Top and Bottom)</a:t>
            </a:r>
          </a:p>
          <a:p>
            <a:pPr lvl="1"/>
            <a:r>
              <a:rPr lang="en-US" dirty="0"/>
              <a:t>Panel hanging vertical from CPA</a:t>
            </a:r>
          </a:p>
          <a:p>
            <a:pPr lvl="1"/>
            <a:r>
              <a:rPr lang="en-US" dirty="0"/>
              <a:t>Bottom panel with legs with weight of 1 person </a:t>
            </a:r>
            <a:r>
              <a:rPr lang="en-US" dirty="0" smtClean="0"/>
              <a:t>(100kg) at 2 different positions</a:t>
            </a:r>
            <a:endParaRPr lang="en-US" dirty="0"/>
          </a:p>
          <a:p>
            <a:pPr lvl="1"/>
            <a:r>
              <a:rPr lang="en-US" dirty="0"/>
              <a:t>Panel at various different angles during </a:t>
            </a:r>
            <a:r>
              <a:rPr lang="en-US" dirty="0" smtClean="0"/>
              <a:t>handling and installation (0, +/-30,+/- </a:t>
            </a:r>
            <a:r>
              <a:rPr lang="en-US" dirty="0"/>
              <a:t>45 and </a:t>
            </a:r>
            <a:r>
              <a:rPr lang="en-US" dirty="0" smtClean="0"/>
              <a:t>+/-60 </a:t>
            </a:r>
            <a:r>
              <a:rPr lang="en-US" dirty="0"/>
              <a:t>degrees</a:t>
            </a:r>
            <a:r>
              <a:rPr lang="en-US" dirty="0" smtClean="0"/>
              <a:t>)</a:t>
            </a:r>
          </a:p>
          <a:p>
            <a:pPr marL="274320" lvl="1" indent="0">
              <a:buNone/>
            </a:pPr>
            <a:endParaRPr lang="en-US" dirty="0"/>
          </a:p>
          <a:p>
            <a:r>
              <a:rPr lang="en-US" dirty="0" smtClean="0"/>
              <a:t>End Wall Analyses for protoDUNE stress analysis was run on 13 different load cases (Assuming beam plug end wall is under worst loading conditions and hence high stresses):</a:t>
            </a:r>
          </a:p>
          <a:p>
            <a:pPr lvl="1"/>
            <a:r>
              <a:rPr lang="en-US" sz="2300" dirty="0" smtClean="0"/>
              <a:t>Top </a:t>
            </a:r>
            <a:r>
              <a:rPr lang="en-US" sz="2300" dirty="0"/>
              <a:t>Panel with Hangers with 1 beam plug panel and </a:t>
            </a:r>
            <a:r>
              <a:rPr lang="en-US" sz="2300" dirty="0" smtClean="0"/>
              <a:t>2 </a:t>
            </a:r>
            <a:r>
              <a:rPr lang="en-US" sz="2300" dirty="0"/>
              <a:t>baseline panels hanging from it.</a:t>
            </a:r>
          </a:p>
          <a:p>
            <a:pPr lvl="1"/>
            <a:r>
              <a:rPr lang="en-US" dirty="0" smtClean="0"/>
              <a:t>EW Panel </a:t>
            </a:r>
            <a:r>
              <a:rPr lang="en-US" dirty="0"/>
              <a:t>at various different angles during handling and installation (0, +/-30,+/- 45 and +/-60 degrees</a:t>
            </a:r>
            <a:r>
              <a:rPr lang="en-US" dirty="0" smtClean="0"/>
              <a:t>)</a:t>
            </a:r>
          </a:p>
          <a:p>
            <a:pPr lvl="1"/>
            <a:endParaRPr lang="en-US" dirty="0"/>
          </a:p>
          <a:p>
            <a:r>
              <a:rPr lang="en-US" dirty="0" smtClean="0"/>
              <a:t>End Wall Analysis for DUNE (for 3.5m drift distance)</a:t>
            </a:r>
          </a:p>
          <a:p>
            <a:pPr lvl="1"/>
            <a:r>
              <a:rPr lang="en-US" dirty="0" smtClean="0"/>
              <a:t>Top Panel with hangers with 7 baseline panels hanging from it</a:t>
            </a:r>
            <a:endParaRPr lang="en-US" dirty="0"/>
          </a:p>
        </p:txBody>
      </p:sp>
    </p:spTree>
    <p:extLst>
      <p:ext uri="{BB962C8B-B14F-4D97-AF65-F5344CB8AC3E}">
        <p14:creationId xmlns:p14="http://schemas.microsoft.com/office/powerpoint/2010/main" val="156672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Analysis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15</a:t>
            </a:fld>
            <a:endParaRPr lang="en-US" dirty="0"/>
          </a:p>
        </p:txBody>
      </p:sp>
      <p:sp>
        <p:nvSpPr>
          <p:cNvPr id="5" name="Content Placeholder 4"/>
          <p:cNvSpPr>
            <a:spLocks noGrp="1"/>
          </p:cNvSpPr>
          <p:nvPr>
            <p:ph sz="quarter" idx="1"/>
          </p:nvPr>
        </p:nvSpPr>
        <p:spPr/>
        <p:txBody>
          <a:bodyPr>
            <a:normAutofit fontScale="70000" lnSpcReduction="20000"/>
          </a:bodyPr>
          <a:lstStyle/>
          <a:p>
            <a:r>
              <a:rPr lang="en-US" dirty="0" smtClean="0"/>
              <a:t>Most of the components were found to have very low stress values during field cage analysis. </a:t>
            </a:r>
          </a:p>
          <a:p>
            <a:endParaRPr lang="en-US" dirty="0" smtClean="0"/>
          </a:p>
          <a:p>
            <a:r>
              <a:rPr lang="en-US" dirty="0" smtClean="0"/>
              <a:t>Out of </a:t>
            </a:r>
            <a:r>
              <a:rPr lang="en-US" dirty="0" smtClean="0">
                <a:latin typeface="Times New Roman" panose="02020603050405020304" pitchFamily="18" charset="0"/>
                <a:cs typeface="Times New Roman" panose="02020603050405020304" pitchFamily="18" charset="0"/>
              </a:rPr>
              <a:t>21</a:t>
            </a:r>
            <a:r>
              <a:rPr lang="en-US" dirty="0" smtClean="0"/>
              <a:t> load cases and looking at stress results of all components for all load cases, there were just a few components in a couple of load cases where stresses were found to exceed and the factor of safety requirement of </a:t>
            </a:r>
            <a:r>
              <a:rPr lang="en-US" dirty="0" smtClean="0">
                <a:latin typeface="Times New Roman" panose="02020603050405020304" pitchFamily="18" charset="0"/>
                <a:cs typeface="Times New Roman" panose="02020603050405020304" pitchFamily="18" charset="0"/>
              </a:rPr>
              <a:t>3.75</a:t>
            </a:r>
            <a:r>
              <a:rPr lang="en-US" dirty="0" smtClean="0"/>
              <a:t> were not met:</a:t>
            </a:r>
          </a:p>
          <a:p>
            <a:pPr lvl="1"/>
            <a:r>
              <a:rPr lang="en-US" dirty="0" smtClean="0"/>
              <a:t>FRP beams when top/bottom FC is on hinge</a:t>
            </a:r>
          </a:p>
          <a:p>
            <a:pPr lvl="1"/>
            <a:r>
              <a:rPr lang="en-US" dirty="0" smtClean="0"/>
              <a:t>End Wall box beam for the top panel for beam plug end wall (FOS = </a:t>
            </a:r>
            <a:r>
              <a:rPr lang="en-US" dirty="0" smtClean="0">
                <a:latin typeface="Times New Roman" panose="02020603050405020304" pitchFamily="18" charset="0"/>
                <a:cs typeface="Times New Roman" panose="02020603050405020304" pitchFamily="18" charset="0"/>
              </a:rPr>
              <a:t>3.42</a:t>
            </a:r>
            <a:r>
              <a:rPr lang="en-US" dirty="0" smtClean="0"/>
              <a:t>)</a:t>
            </a:r>
          </a:p>
          <a:p>
            <a:pPr lvl="1"/>
            <a:r>
              <a:rPr lang="en-US" dirty="0" smtClean="0"/>
              <a:t>End Wall Box beam during one of the handling cases during assembly (FOS =</a:t>
            </a:r>
            <a:r>
              <a:rPr lang="en-US" dirty="0" smtClean="0">
                <a:latin typeface="Times New Roman" panose="02020603050405020304" pitchFamily="18" charset="0"/>
                <a:cs typeface="Times New Roman" panose="02020603050405020304" pitchFamily="18" charset="0"/>
              </a:rPr>
              <a:t>1.87</a:t>
            </a:r>
            <a:r>
              <a:rPr lang="en-US" dirty="0" smtClean="0"/>
              <a:t>)</a:t>
            </a:r>
          </a:p>
          <a:p>
            <a:pPr lvl="1"/>
            <a:r>
              <a:rPr lang="en-US" dirty="0" smtClean="0"/>
              <a:t>FRP beam for DUNE End Wall (FOS=</a:t>
            </a:r>
            <a:r>
              <a:rPr lang="en-US" dirty="0" smtClean="0">
                <a:latin typeface="Times New Roman" panose="02020603050405020304" pitchFamily="18" charset="0"/>
                <a:cs typeface="Times New Roman" panose="02020603050405020304" pitchFamily="18" charset="0"/>
              </a:rPr>
              <a:t>2.75</a:t>
            </a:r>
            <a:r>
              <a:rPr lang="en-US" dirty="0" smtClean="0"/>
              <a:t>)</a:t>
            </a:r>
          </a:p>
          <a:p>
            <a:pPr lvl="1"/>
            <a:r>
              <a:rPr lang="en-US" dirty="0" smtClean="0"/>
              <a:t>G</a:t>
            </a:r>
            <a:r>
              <a:rPr lang="en-US" dirty="0" smtClean="0">
                <a:latin typeface="Times New Roman" panose="02020603050405020304" pitchFamily="18" charset="0"/>
                <a:cs typeface="Times New Roman" panose="02020603050405020304" pitchFamily="18" charset="0"/>
              </a:rPr>
              <a:t>10</a:t>
            </a:r>
            <a:r>
              <a:rPr lang="en-US" dirty="0" smtClean="0"/>
              <a:t> pin for DUNE End Wall (FOS =</a:t>
            </a:r>
            <a:r>
              <a:rPr lang="en-US" dirty="0" smtClean="0">
                <a:latin typeface="Times New Roman" panose="02020603050405020304" pitchFamily="18" charset="0"/>
                <a:cs typeface="Times New Roman" panose="02020603050405020304" pitchFamily="18" charset="0"/>
              </a:rPr>
              <a:t>3.57</a:t>
            </a:r>
            <a:r>
              <a:rPr lang="en-US" dirty="0" smtClean="0"/>
              <a:t>)</a:t>
            </a:r>
          </a:p>
          <a:p>
            <a:pPr lvl="1"/>
            <a:endParaRPr lang="en-US" dirty="0" smtClean="0"/>
          </a:p>
          <a:p>
            <a:r>
              <a:rPr lang="en-US" dirty="0" smtClean="0"/>
              <a:t>With a few minor design changes these high stresses could be mitigated:</a:t>
            </a:r>
          </a:p>
          <a:p>
            <a:pPr marL="0" indent="0">
              <a:buNone/>
            </a:pPr>
            <a:endParaRPr lang="en-US" dirty="0" smtClean="0"/>
          </a:p>
          <a:p>
            <a:r>
              <a:rPr lang="en-US" dirty="0" smtClean="0"/>
              <a:t>All the other components in various different load cases meet the factor of safety requirement of 3.75</a:t>
            </a:r>
            <a:endParaRPr lang="en-US" dirty="0"/>
          </a:p>
        </p:txBody>
      </p:sp>
    </p:spTree>
    <p:extLst>
      <p:ext uri="{BB962C8B-B14F-4D97-AF65-F5344CB8AC3E}">
        <p14:creationId xmlns:p14="http://schemas.microsoft.com/office/powerpoint/2010/main" val="30589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Considerations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16</a:t>
            </a:fld>
            <a:endParaRPr lang="en-US" dirty="0"/>
          </a:p>
        </p:txBody>
      </p:sp>
      <p:sp>
        <p:nvSpPr>
          <p:cNvPr id="5" name="Content Placeholder 4"/>
          <p:cNvSpPr>
            <a:spLocks noGrp="1"/>
          </p:cNvSpPr>
          <p:nvPr>
            <p:ph sz="quarter" idx="1"/>
          </p:nvPr>
        </p:nvSpPr>
        <p:spPr>
          <a:xfrm>
            <a:off x="152400" y="1600200"/>
            <a:ext cx="4724400" cy="4800600"/>
          </a:xfrm>
        </p:spPr>
        <p:txBody>
          <a:bodyPr>
            <a:normAutofit fontScale="55000" lnSpcReduction="20000"/>
          </a:bodyPr>
          <a:lstStyle/>
          <a:p>
            <a:r>
              <a:rPr lang="en-US" dirty="0" smtClean="0"/>
              <a:t>Going from room temperature to liquid argon temperature differential shrinkage between SS and FRP is of the order of </a:t>
            </a:r>
            <a:r>
              <a:rPr lang="en-US" dirty="0" smtClean="0">
                <a:latin typeface="Times New Roman" panose="02020603050405020304" pitchFamily="18" charset="0"/>
                <a:cs typeface="Times New Roman" panose="02020603050405020304" pitchFamily="18" charset="0"/>
              </a:rPr>
              <a:t>1mm </a:t>
            </a:r>
            <a:r>
              <a:rPr lang="en-US" dirty="0" smtClean="0">
                <a:cs typeface="Times New Roman" panose="02020603050405020304" pitchFamily="18" charset="0"/>
              </a:rPr>
              <a:t>per meter because of that following components had to be carefully designed to allow for differential shrinkage:</a:t>
            </a:r>
            <a:endParaRPr lang="en-US" dirty="0" smtClean="0"/>
          </a:p>
          <a:p>
            <a:endParaRPr lang="en-US" dirty="0" smtClean="0"/>
          </a:p>
          <a:p>
            <a:r>
              <a:rPr lang="en-US" dirty="0" smtClean="0"/>
              <a:t>Box beam/I-beam and Field shaping profiles connections:</a:t>
            </a:r>
          </a:p>
          <a:p>
            <a:pPr lvl="1"/>
            <a:r>
              <a:rPr lang="en-US" dirty="0" smtClean="0"/>
              <a:t>For both Top/Bottom and End wall FC panels, field shaping profiles are only locked at one of the beams to allow for differential shrinkage.</a:t>
            </a:r>
          </a:p>
          <a:p>
            <a:endParaRPr lang="en-US" dirty="0" smtClean="0"/>
          </a:p>
          <a:p>
            <a:r>
              <a:rPr lang="en-US" dirty="0"/>
              <a:t>To hold the Field shaping profiles onto the top/bottom beams, a stack of belleville washers sandwiched between two flat washers is used. </a:t>
            </a:r>
          </a:p>
          <a:p>
            <a:pPr lvl="1"/>
            <a:r>
              <a:rPr lang="en-US" dirty="0"/>
              <a:t>Since the epoxy is suppose to shrink a lot more than SS, 6 belleville washers provide a compressed spring will 1.5mm flexibility. </a:t>
            </a:r>
          </a:p>
          <a:p>
            <a:pPr lvl="1"/>
            <a:r>
              <a:rPr lang="en-US" dirty="0"/>
              <a:t>Vendor is not giving out details of the material or properties of epoxy as it is </a:t>
            </a:r>
            <a:r>
              <a:rPr lang="en-US" dirty="0" smtClean="0"/>
              <a:t>proprietary </a:t>
            </a:r>
            <a:r>
              <a:rPr lang="en-US" dirty="0"/>
              <a:t>information.</a:t>
            </a:r>
          </a:p>
          <a:p>
            <a:pPr lvl="1"/>
            <a:r>
              <a:rPr lang="en-US" dirty="0"/>
              <a:t>Plan to cold test sections of FRP pieces to find the contraction at cryogenic temperatures. </a:t>
            </a:r>
            <a:endParaRPr lang="en-US" dirty="0" smtClean="0"/>
          </a:p>
          <a:p>
            <a:pPr lvl="1"/>
            <a:endParaRPr lang="en-US"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1562099"/>
            <a:ext cx="3965575"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267200"/>
            <a:ext cx="391885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155065" y="2882430"/>
            <a:ext cx="1474335" cy="85137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029200" y="1676400"/>
            <a:ext cx="1143000" cy="68580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05400" y="2514600"/>
            <a:ext cx="0" cy="36783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9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Considerations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17</a:t>
            </a:fld>
            <a:endParaRPr lang="en-US" dirty="0"/>
          </a:p>
        </p:txBody>
      </p:sp>
      <p:sp>
        <p:nvSpPr>
          <p:cNvPr id="5" name="Content Placeholder 4"/>
          <p:cNvSpPr>
            <a:spLocks noGrp="1"/>
          </p:cNvSpPr>
          <p:nvPr>
            <p:ph sz="quarter" idx="1"/>
          </p:nvPr>
        </p:nvSpPr>
        <p:spPr>
          <a:xfrm>
            <a:off x="301752" y="1527048"/>
            <a:ext cx="4270248" cy="4873752"/>
          </a:xfrm>
        </p:spPr>
        <p:txBody>
          <a:bodyPr>
            <a:normAutofit fontScale="62500" lnSpcReduction="20000"/>
          </a:bodyPr>
          <a:lstStyle/>
          <a:p>
            <a:r>
              <a:rPr lang="en-US" dirty="0"/>
              <a:t>To hold field shaping profiles onto the box beams using the FRP angle, a spring washer and flat washer is used</a:t>
            </a:r>
            <a:r>
              <a:rPr lang="en-US" dirty="0" smtClean="0"/>
              <a:t>.</a:t>
            </a:r>
          </a:p>
          <a:p>
            <a:endParaRPr lang="en-US" dirty="0"/>
          </a:p>
          <a:p>
            <a:r>
              <a:rPr lang="en-US" dirty="0" smtClean="0"/>
              <a:t>Ground </a:t>
            </a:r>
            <a:r>
              <a:rPr lang="en-US" dirty="0"/>
              <a:t>planes for Top/Bottom:</a:t>
            </a:r>
          </a:p>
          <a:p>
            <a:pPr lvl="1"/>
            <a:r>
              <a:rPr lang="en-US" dirty="0"/>
              <a:t>CTEs of FRP and SS are very close to each other.</a:t>
            </a:r>
          </a:p>
          <a:p>
            <a:pPr lvl="1"/>
            <a:r>
              <a:rPr lang="en-US" dirty="0"/>
              <a:t>Over the length of 3.5m the differential thermal contraction between stainless steel and FRP beams could be </a:t>
            </a:r>
            <a:r>
              <a:rPr lang="en-US" dirty="0" err="1"/>
              <a:t>upto</a:t>
            </a:r>
            <a:r>
              <a:rPr lang="en-US" dirty="0"/>
              <a:t> 3mm.</a:t>
            </a:r>
          </a:p>
          <a:p>
            <a:pPr lvl="1"/>
            <a:r>
              <a:rPr lang="en-US" dirty="0"/>
              <a:t>Over the width of ground plane (about 2.3m). The differential contraction will be about 2mm.</a:t>
            </a:r>
          </a:p>
          <a:p>
            <a:pPr lvl="1"/>
            <a:r>
              <a:rPr lang="en-US" dirty="0"/>
              <a:t>Earlier design of ground plane had oversized holes 10mm in diameter. Ground planes holes have been changed to 6mm diameter. Need to open the ground plane holes to have oversized holes at certain places</a:t>
            </a:r>
            <a:r>
              <a:rPr lang="en-US" dirty="0" smtClean="0"/>
              <a:t>.</a:t>
            </a:r>
          </a:p>
          <a:p>
            <a:pPr marL="0" indent="0">
              <a:buNone/>
            </a:pPr>
            <a:endParaRPr lang="en-US" dirty="0"/>
          </a:p>
          <a:p>
            <a:r>
              <a:rPr lang="en-US" dirty="0" smtClean="0"/>
              <a:t>A stack of two </a:t>
            </a:r>
            <a:r>
              <a:rPr lang="en-US" dirty="0" smtClean="0">
                <a:latin typeface="Times New Roman" panose="02020603050405020304" pitchFamily="18" charset="0"/>
                <a:cs typeface="Times New Roman" panose="02020603050405020304" pitchFamily="18" charset="0"/>
              </a:rPr>
              <a:t>M10</a:t>
            </a:r>
            <a:r>
              <a:rPr lang="en-US" dirty="0" smtClean="0"/>
              <a:t> belleville washers is used to connect the inner FRP vertical support pieces. </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59"/>
          <a:stretch/>
        </p:blipFill>
        <p:spPr bwMode="auto">
          <a:xfrm>
            <a:off x="6096000" y="4343400"/>
            <a:ext cx="2490788" cy="200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472977"/>
            <a:ext cx="2895600" cy="281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V="1">
            <a:off x="6248400" y="1524000"/>
            <a:ext cx="1981200" cy="106680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76950" y="2882430"/>
            <a:ext cx="0" cy="121920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215312" y="4724400"/>
            <a:ext cx="304800" cy="147638"/>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809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Risks and Mitigation</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18</a:t>
            </a:fld>
            <a:endParaRPr lang="en-US" dirty="0"/>
          </a:p>
        </p:txBody>
      </p:sp>
      <p:sp>
        <p:nvSpPr>
          <p:cNvPr id="5" name="Content Placeholder 4"/>
          <p:cNvSpPr>
            <a:spLocks noGrp="1"/>
          </p:cNvSpPr>
          <p:nvPr>
            <p:ph sz="quarter" idx="1"/>
          </p:nvPr>
        </p:nvSpPr>
        <p:spPr/>
        <p:txBody>
          <a:bodyPr>
            <a:normAutofit fontScale="70000" lnSpcReduction="20000"/>
          </a:bodyPr>
          <a:lstStyle/>
          <a:p>
            <a:r>
              <a:rPr lang="en-US" dirty="0" smtClean="0"/>
              <a:t>Risk#</a:t>
            </a:r>
            <a:r>
              <a:rPr lang="en-US" dirty="0" smtClean="0">
                <a:latin typeface="Times New Roman" panose="02020603050405020304" pitchFamily="18" charset="0"/>
                <a:cs typeface="Times New Roman" panose="02020603050405020304" pitchFamily="18" charset="0"/>
              </a:rPr>
              <a:t>1 </a:t>
            </a:r>
            <a:r>
              <a:rPr lang="en-US" dirty="0" smtClean="0"/>
              <a:t>FC mechanical structure not having enough strength.</a:t>
            </a:r>
          </a:p>
          <a:p>
            <a:r>
              <a:rPr lang="en-US" dirty="0" smtClean="0"/>
              <a:t>Mitigation: FC mechanical structure is being analyzed for all load conditions to make sure there is enough factor of safety for all components.</a:t>
            </a:r>
          </a:p>
          <a:p>
            <a:endParaRPr lang="en-US" dirty="0"/>
          </a:p>
          <a:p>
            <a:r>
              <a:rPr lang="en-US" dirty="0" smtClean="0"/>
              <a:t>Risk#</a:t>
            </a:r>
            <a:r>
              <a:rPr lang="en-US" dirty="0" smtClean="0">
                <a:latin typeface="Times New Roman" panose="02020603050405020304" pitchFamily="18" charset="0"/>
                <a:cs typeface="Times New Roman" panose="02020603050405020304" pitchFamily="18" charset="0"/>
              </a:rPr>
              <a:t>2 </a:t>
            </a:r>
            <a:r>
              <a:rPr lang="en-US" dirty="0" smtClean="0">
                <a:cs typeface="Times New Roman" panose="02020603050405020304" pitchFamily="18" charset="0"/>
              </a:rPr>
              <a:t>Shear Pins or fastening method not adequate.</a:t>
            </a:r>
          </a:p>
          <a:p>
            <a:r>
              <a:rPr lang="en-US" dirty="0" smtClean="0">
                <a:cs typeface="Times New Roman" panose="02020603050405020304" pitchFamily="18" charset="0"/>
              </a:rPr>
              <a:t>Mitigation: Testing shear pins and fasteners as mentioned in all orientations as shown in the test plan document.</a:t>
            </a:r>
          </a:p>
          <a:p>
            <a:endParaRPr lang="en-US" dirty="0">
              <a:cs typeface="Times New Roman" panose="02020603050405020304" pitchFamily="18" charset="0"/>
            </a:endParaRPr>
          </a:p>
          <a:p>
            <a:r>
              <a:rPr lang="en-US" dirty="0" smtClean="0">
                <a:cs typeface="Times New Roman" panose="02020603050405020304" pitchFamily="18" charset="0"/>
              </a:rPr>
              <a:t>Risk#3: Structure distorting under cryogenic conditions</a:t>
            </a:r>
          </a:p>
          <a:p>
            <a:r>
              <a:rPr lang="en-US" dirty="0" smtClean="0">
                <a:cs typeface="Times New Roman" panose="02020603050405020304" pitchFamily="18" charset="0"/>
              </a:rPr>
              <a:t>Mitigation: Testing of full structure under liquid nitrogen.</a:t>
            </a:r>
          </a:p>
          <a:p>
            <a:endParaRPr lang="en-US" dirty="0">
              <a:cs typeface="Times New Roman" panose="02020603050405020304" pitchFamily="18" charset="0"/>
            </a:endParaRPr>
          </a:p>
          <a:p>
            <a:r>
              <a:rPr lang="en-US" dirty="0" smtClean="0">
                <a:cs typeface="Times New Roman" panose="02020603050405020304" pitchFamily="18" charset="0"/>
              </a:rPr>
              <a:t>Risk#4: Problem with assembly or installation of modules.</a:t>
            </a:r>
          </a:p>
          <a:p>
            <a:r>
              <a:rPr lang="en-US" dirty="0" smtClean="0">
                <a:cs typeface="Times New Roman" panose="02020603050405020304" pitchFamily="18" charset="0"/>
              </a:rPr>
              <a:t>Mitigation: Practice assembly on mockup modules at LSU and Stony Brook. Make design changes to make assembly process easy. Ash River Installation exercise to practice installation. Required changes will be made to make installation easy.</a:t>
            </a:r>
          </a:p>
        </p:txBody>
      </p:sp>
    </p:spTree>
    <p:extLst>
      <p:ext uri="{BB962C8B-B14F-4D97-AF65-F5344CB8AC3E}">
        <p14:creationId xmlns:p14="http://schemas.microsoft.com/office/powerpoint/2010/main" val="2362319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19</a:t>
            </a:fld>
            <a:endParaRPr lang="en-US" dirty="0"/>
          </a:p>
        </p:txBody>
      </p:sp>
      <p:sp>
        <p:nvSpPr>
          <p:cNvPr id="5" name="Content Placeholder 4"/>
          <p:cNvSpPr>
            <a:spLocks noGrp="1"/>
          </p:cNvSpPr>
          <p:nvPr>
            <p:ph sz="quarter" idx="1"/>
          </p:nvPr>
        </p:nvSpPr>
        <p:spPr>
          <a:xfrm>
            <a:off x="304800" y="1676400"/>
            <a:ext cx="8503920" cy="4572000"/>
          </a:xfrm>
        </p:spPr>
        <p:txBody>
          <a:bodyPr>
            <a:normAutofit fontScale="92500"/>
          </a:bodyPr>
          <a:lstStyle/>
          <a:p>
            <a:r>
              <a:rPr lang="en-US" dirty="0" smtClean="0"/>
              <a:t>Analysis of FC Panels show the structure is good to hold the loads in all assembly, handling and installation scenarios except for a few cases as explained. </a:t>
            </a:r>
          </a:p>
          <a:p>
            <a:endParaRPr lang="en-US" dirty="0" smtClean="0"/>
          </a:p>
          <a:p>
            <a:r>
              <a:rPr lang="en-US" dirty="0" smtClean="0"/>
              <a:t>Minor changes to the design will be made to raise the factor of safety of all components above </a:t>
            </a:r>
            <a:r>
              <a:rPr lang="en-US" dirty="0" smtClean="0">
                <a:latin typeface="Times New Roman" panose="02020603050405020304" pitchFamily="18" charset="0"/>
                <a:cs typeface="Times New Roman" panose="02020603050405020304" pitchFamily="18" charset="0"/>
              </a:rPr>
              <a:t>3.75</a:t>
            </a:r>
            <a:r>
              <a:rPr lang="en-US" dirty="0" smtClean="0"/>
              <a:t> in all loading scenarios.</a:t>
            </a:r>
          </a:p>
          <a:p>
            <a:endParaRPr lang="en-US" dirty="0" smtClean="0"/>
          </a:p>
          <a:p>
            <a:r>
              <a:rPr lang="en-US" dirty="0" smtClean="0"/>
              <a:t>If needed, minor changes will also be made to the design based on input from trail assembly at ash river</a:t>
            </a:r>
            <a:endParaRPr lang="en-US" dirty="0"/>
          </a:p>
        </p:txBody>
      </p:sp>
    </p:spTree>
    <p:extLst>
      <p:ext uri="{BB962C8B-B14F-4D97-AF65-F5344CB8AC3E}">
        <p14:creationId xmlns:p14="http://schemas.microsoft.com/office/powerpoint/2010/main" val="150034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sz="quarter" idx="1"/>
          </p:nvPr>
        </p:nvSpPr>
        <p:spPr>
          <a:xfrm>
            <a:off x="301752" y="1447800"/>
            <a:ext cx="8503920" cy="4953000"/>
          </a:xfrm>
        </p:spPr>
        <p:txBody>
          <a:bodyPr>
            <a:normAutofit fontScale="70000" lnSpcReduction="20000"/>
          </a:bodyPr>
          <a:lstStyle/>
          <a:p>
            <a:r>
              <a:rPr lang="en-US" dirty="0" smtClean="0"/>
              <a:t>Main Slides</a:t>
            </a:r>
          </a:p>
          <a:p>
            <a:pPr lvl="1"/>
            <a:r>
              <a:rPr lang="en-US" dirty="0" smtClean="0"/>
              <a:t>Top/Bottom FC Design</a:t>
            </a:r>
          </a:p>
          <a:p>
            <a:pPr lvl="1"/>
            <a:r>
              <a:rPr lang="en-US" dirty="0" smtClean="0"/>
              <a:t>Top/Bottom FC Construction</a:t>
            </a:r>
          </a:p>
          <a:p>
            <a:pPr lvl="1"/>
            <a:r>
              <a:rPr lang="en-US" dirty="0"/>
              <a:t>Top/Bottom Module Crating and </a:t>
            </a:r>
            <a:r>
              <a:rPr lang="en-US" dirty="0" smtClean="0"/>
              <a:t>Shipping</a:t>
            </a:r>
          </a:p>
          <a:p>
            <a:pPr lvl="1"/>
            <a:r>
              <a:rPr lang="en-US" dirty="0"/>
              <a:t>End Wall FC Design</a:t>
            </a:r>
          </a:p>
          <a:p>
            <a:pPr lvl="1"/>
            <a:r>
              <a:rPr lang="en-US" dirty="0"/>
              <a:t>End Wall FC Construction</a:t>
            </a:r>
          </a:p>
          <a:p>
            <a:pPr lvl="1"/>
            <a:r>
              <a:rPr lang="en-US" dirty="0"/>
              <a:t>End Wall FC Panel Crating and </a:t>
            </a:r>
            <a:r>
              <a:rPr lang="en-US" dirty="0" smtClean="0"/>
              <a:t>Shipping</a:t>
            </a:r>
          </a:p>
          <a:p>
            <a:pPr lvl="1"/>
            <a:r>
              <a:rPr lang="en-US" dirty="0" smtClean="0"/>
              <a:t>Material Properties</a:t>
            </a:r>
          </a:p>
          <a:p>
            <a:pPr lvl="1"/>
            <a:r>
              <a:rPr lang="en-US" dirty="0" smtClean="0"/>
              <a:t>Structural Analysis</a:t>
            </a:r>
          </a:p>
          <a:p>
            <a:pPr lvl="1"/>
            <a:r>
              <a:rPr lang="en-US" dirty="0" smtClean="0"/>
              <a:t>Thermal Considerations</a:t>
            </a:r>
          </a:p>
          <a:p>
            <a:pPr lvl="1"/>
            <a:r>
              <a:rPr lang="en-US" dirty="0" smtClean="0"/>
              <a:t>Risks and Mitigation</a:t>
            </a:r>
          </a:p>
          <a:p>
            <a:pPr lvl="1"/>
            <a:r>
              <a:rPr lang="en-US" dirty="0" smtClean="0"/>
              <a:t>Conclusions</a:t>
            </a:r>
          </a:p>
          <a:p>
            <a:pPr marL="274320" lvl="1" indent="0">
              <a:buNone/>
            </a:pPr>
            <a:endParaRPr lang="en-US" dirty="0" smtClean="0"/>
          </a:p>
          <a:p>
            <a:r>
              <a:rPr lang="en-US" dirty="0" smtClean="0"/>
              <a:t>Backup Slides</a:t>
            </a:r>
          </a:p>
          <a:p>
            <a:pPr lvl="1"/>
            <a:r>
              <a:rPr lang="en-US" dirty="0" smtClean="0"/>
              <a:t>Stress Analysis worst cases details</a:t>
            </a:r>
          </a:p>
          <a:p>
            <a:pPr lvl="1"/>
            <a:r>
              <a:rPr lang="en-US" dirty="0" smtClean="0"/>
              <a:t>Ash River Installation Delivery</a:t>
            </a:r>
          </a:p>
          <a:p>
            <a:pPr lvl="1"/>
            <a:r>
              <a:rPr lang="en-US" dirty="0" smtClean="0"/>
              <a:t>Clean Room for the assembly of protoDUNE panels</a:t>
            </a:r>
          </a:p>
          <a:p>
            <a:pPr lvl="1"/>
            <a:r>
              <a:rPr lang="en-US" dirty="0" smtClean="0"/>
              <a:t>Shipment to CERN</a:t>
            </a:r>
          </a:p>
          <a:p>
            <a:pPr lvl="1"/>
            <a:r>
              <a:rPr lang="en-US" dirty="0" smtClean="0"/>
              <a:t>Acceptance at CERN</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9" name="Footer Placeholder 8"/>
          <p:cNvSpPr>
            <a:spLocks noGrp="1"/>
          </p:cNvSpPr>
          <p:nvPr>
            <p:ph type="ftr" sz="quarter" idx="11"/>
          </p:nvPr>
        </p:nvSpPr>
        <p:spPr/>
        <p:txBody>
          <a:bodyPr/>
          <a:lstStyle/>
          <a:p>
            <a:r>
              <a:rPr lang="en-US" dirty="0" smtClean="0"/>
              <a:t>FC Review</a:t>
            </a:r>
            <a:endParaRPr lang="en-US" dirty="0"/>
          </a:p>
        </p:txBody>
      </p:sp>
      <p:sp>
        <p:nvSpPr>
          <p:cNvPr id="10" name="Slide Number Placeholder 9"/>
          <p:cNvSpPr>
            <a:spLocks noGrp="1"/>
          </p:cNvSpPr>
          <p:nvPr>
            <p:ph type="sldNum" sz="quarter" idx="12"/>
          </p:nvPr>
        </p:nvSpPr>
        <p:spPr/>
        <p:txBody>
          <a:bodyPr/>
          <a:lstStyle/>
          <a:p>
            <a:fld id="{A2ED6C35-3FE0-416A-BD60-159DEC9E966D}" type="slidenum">
              <a:rPr lang="en-US" smtClean="0"/>
              <a:t>2</a:t>
            </a:fld>
            <a:endParaRPr lang="en-US"/>
          </a:p>
        </p:txBody>
      </p:sp>
    </p:spTree>
    <p:extLst>
      <p:ext uri="{BB962C8B-B14F-4D97-AF65-F5344CB8AC3E}">
        <p14:creationId xmlns:p14="http://schemas.microsoft.com/office/powerpoint/2010/main" val="1444049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Questions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20</a:t>
            </a:fld>
            <a:endParaRPr lang="en-US" dirty="0"/>
          </a:p>
        </p:txBody>
      </p:sp>
      <p:sp>
        <p:nvSpPr>
          <p:cNvPr id="5" name="Content Placeholder 4"/>
          <p:cNvSpPr>
            <a:spLocks noGrp="1"/>
          </p:cNvSpPr>
          <p:nvPr>
            <p:ph sz="quarter" idx="1"/>
          </p:nvPr>
        </p:nvSpPr>
        <p:spPr>
          <a:xfrm>
            <a:off x="301752" y="1527048"/>
            <a:ext cx="8503920" cy="4797552"/>
          </a:xfrm>
        </p:spPr>
        <p:txBody>
          <a:bodyPr>
            <a:normAutofit fontScale="70000" lnSpcReduction="20000"/>
          </a:bodyPr>
          <a:lstStyle/>
          <a:p>
            <a:r>
              <a:rPr lang="en-US" dirty="0"/>
              <a:t>Does the </a:t>
            </a:r>
            <a:r>
              <a:rPr lang="en-US" dirty="0" smtClean="0"/>
              <a:t>FC mechanical </a:t>
            </a:r>
            <a:r>
              <a:rPr lang="en-US" dirty="0"/>
              <a:t>design meet the requirements? Are the requirements/justifications sufficiently complete and clear</a:t>
            </a:r>
            <a:r>
              <a:rPr lang="en-US" dirty="0" smtClean="0"/>
              <a:t>?</a:t>
            </a:r>
          </a:p>
          <a:p>
            <a:pPr lvl="1"/>
            <a:r>
              <a:rPr lang="en-US" dirty="0" smtClean="0"/>
              <a:t>Yes. Please refer to design paper for the requirements of FC mechanical design.</a:t>
            </a:r>
            <a:endParaRPr lang="en-US" dirty="0"/>
          </a:p>
          <a:p>
            <a:endParaRPr lang="en-US" dirty="0" smtClean="0"/>
          </a:p>
          <a:p>
            <a:r>
              <a:rPr lang="en-US" dirty="0" smtClean="0"/>
              <a:t>Are FC mechanical </a:t>
            </a:r>
            <a:r>
              <a:rPr lang="en-US" dirty="0"/>
              <a:t>risks captured and is there a plan for managing and mitigating these risks?</a:t>
            </a:r>
          </a:p>
          <a:p>
            <a:pPr lvl="1"/>
            <a:r>
              <a:rPr lang="en-US" dirty="0" smtClean="0"/>
              <a:t>Yes. As shown on slide 18.</a:t>
            </a:r>
          </a:p>
          <a:p>
            <a:pPr lvl="1"/>
            <a:endParaRPr lang="en-US" dirty="0" smtClean="0"/>
          </a:p>
          <a:p>
            <a:r>
              <a:rPr lang="en-US" dirty="0" smtClean="0"/>
              <a:t>Does </a:t>
            </a:r>
            <a:r>
              <a:rPr lang="en-US" dirty="0"/>
              <a:t>the design lead to a reasonable production schedule, including QA, transport, installation and commissioning</a:t>
            </a:r>
            <a:r>
              <a:rPr lang="en-US" dirty="0" smtClean="0"/>
              <a:t>?</a:t>
            </a:r>
          </a:p>
          <a:p>
            <a:pPr lvl="1"/>
            <a:r>
              <a:rPr lang="en-US" dirty="0" smtClean="0"/>
              <a:t>Yes. Assembly will manufacturing of parts/assembly/testing will take about 5 months including contingency. If pre production design review happens by end of January, We will deliver everything by end of June.</a:t>
            </a:r>
            <a:endParaRPr lang="en-US" dirty="0"/>
          </a:p>
          <a:p>
            <a:pPr lvl="1"/>
            <a:endParaRPr lang="en-US" dirty="0"/>
          </a:p>
          <a:p>
            <a:r>
              <a:rPr lang="en-US" dirty="0" smtClean="0"/>
              <a:t>Does </a:t>
            </a:r>
            <a:r>
              <a:rPr lang="en-US" dirty="0"/>
              <a:t>the documentation of the </a:t>
            </a:r>
            <a:r>
              <a:rPr lang="en-US" dirty="0" smtClean="0"/>
              <a:t>FC mechanical </a:t>
            </a:r>
            <a:r>
              <a:rPr lang="en-US" dirty="0"/>
              <a:t>design provide sufficiently comprehensive analysis and justification for the </a:t>
            </a:r>
            <a:r>
              <a:rPr lang="en-US" dirty="0" smtClean="0"/>
              <a:t>FC </a:t>
            </a:r>
            <a:r>
              <a:rPr lang="en-US" dirty="0"/>
              <a:t>design adopted</a:t>
            </a:r>
            <a:r>
              <a:rPr lang="en-US" dirty="0" smtClean="0"/>
              <a:t>?</a:t>
            </a:r>
          </a:p>
          <a:p>
            <a:pPr lvl="1"/>
            <a:r>
              <a:rPr lang="en-US" dirty="0" smtClean="0"/>
              <a:t>Yes, Please check the design paper for all the analysis.</a:t>
            </a:r>
            <a:endParaRPr lang="en-US" dirty="0"/>
          </a:p>
          <a:p>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266670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Questions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21</a:t>
            </a:fld>
            <a:endParaRPr lang="en-US" dirty="0"/>
          </a:p>
        </p:txBody>
      </p:sp>
      <p:sp>
        <p:nvSpPr>
          <p:cNvPr id="5" name="Content Placeholder 4"/>
          <p:cNvSpPr>
            <a:spLocks noGrp="1"/>
          </p:cNvSpPr>
          <p:nvPr>
            <p:ph sz="quarter" idx="1"/>
          </p:nvPr>
        </p:nvSpPr>
        <p:spPr>
          <a:xfrm>
            <a:off x="301752" y="1527048"/>
            <a:ext cx="8503920" cy="4873752"/>
          </a:xfrm>
        </p:spPr>
        <p:txBody>
          <a:bodyPr>
            <a:normAutofit fontScale="62500" lnSpcReduction="20000"/>
          </a:bodyPr>
          <a:lstStyle/>
          <a:p>
            <a:r>
              <a:rPr lang="en-US" dirty="0"/>
              <a:t>Are all FC mechanical interfaces to other detector components (APA, detector support system and beam plug) and cryostat documented, clearly identified and complete? Does the TPC integrated 3D model adequately represent the mechanical interfaces to the FC and between adjacent FC?</a:t>
            </a:r>
          </a:p>
          <a:p>
            <a:pPr lvl="1"/>
            <a:r>
              <a:rPr lang="en-US" dirty="0"/>
              <a:t>Most of the interfaces have complete design. Some interfaces that need some work is: beam plug interface, APA latch, end wall constraining to APA/CPA details. TPC integrated model may lack detail for these interfaces.</a:t>
            </a:r>
          </a:p>
          <a:p>
            <a:endParaRPr lang="en-US" dirty="0" smtClean="0"/>
          </a:p>
          <a:p>
            <a:r>
              <a:rPr lang="en-US" dirty="0" smtClean="0"/>
              <a:t>Are </a:t>
            </a:r>
            <a:r>
              <a:rPr lang="en-US" dirty="0"/>
              <a:t>the </a:t>
            </a:r>
            <a:r>
              <a:rPr lang="en-US" dirty="0" smtClean="0"/>
              <a:t>FC mechanical </a:t>
            </a:r>
            <a:r>
              <a:rPr lang="en-US" dirty="0"/>
              <a:t>3D model, top level assembly drawings, detail/part drawings and the material and process specifications sufficiently complete to demonstrate that the design can be constructed and installed</a:t>
            </a:r>
            <a:r>
              <a:rPr lang="en-US" dirty="0" smtClean="0"/>
              <a:t>?</a:t>
            </a:r>
          </a:p>
          <a:p>
            <a:pPr lvl="1"/>
            <a:r>
              <a:rPr lang="en-US" dirty="0" smtClean="0"/>
              <a:t>Yes. All the drawings/models are available on </a:t>
            </a:r>
            <a:r>
              <a:rPr lang="en-US" dirty="0" err="1" smtClean="0"/>
              <a:t>docdb</a:t>
            </a:r>
            <a:r>
              <a:rPr lang="en-US" dirty="0" smtClean="0"/>
              <a:t> and box accounts that are used to exchange the files among TPC collaborators. Fully integrated models are available on CERN EDMS.</a:t>
            </a:r>
          </a:p>
          <a:p>
            <a:pPr lvl="1"/>
            <a:endParaRPr lang="en-US" dirty="0" smtClean="0"/>
          </a:p>
          <a:p>
            <a:r>
              <a:rPr lang="en-US" dirty="0"/>
              <a:t>Are operation conditions (loads and temperature) listed, understood and comprehensive? </a:t>
            </a:r>
            <a:endParaRPr lang="en-US" dirty="0" smtClean="0"/>
          </a:p>
          <a:p>
            <a:pPr lvl="1"/>
            <a:r>
              <a:rPr lang="en-US" dirty="0" smtClean="0"/>
              <a:t>Yes. Please refer design document FC analysis and Thermal considerations section.</a:t>
            </a:r>
          </a:p>
          <a:p>
            <a:pPr lvl="1"/>
            <a:endParaRPr lang="en-US" dirty="0"/>
          </a:p>
          <a:p>
            <a:r>
              <a:rPr lang="en-US" dirty="0"/>
              <a:t>Are the teams sufficiently resourced to deliver on time?</a:t>
            </a:r>
          </a:p>
          <a:p>
            <a:pPr lvl="1"/>
            <a:r>
              <a:rPr lang="en-US" dirty="0" smtClean="0"/>
              <a:t>Yes. We have 2 groups: LSU and SBU that have technical know how to build FC panels after pre production review. </a:t>
            </a:r>
          </a:p>
          <a:p>
            <a:pPr lvl="1"/>
            <a:endParaRPr lang="en-US" dirty="0"/>
          </a:p>
          <a:p>
            <a:pPr marL="0" indent="0">
              <a:buNone/>
            </a:pPr>
            <a:endParaRPr lang="en-US" dirty="0"/>
          </a:p>
          <a:p>
            <a:endParaRPr lang="en-US" dirty="0"/>
          </a:p>
        </p:txBody>
      </p:sp>
    </p:spTree>
    <p:extLst>
      <p:ext uri="{BB962C8B-B14F-4D97-AF65-F5344CB8AC3E}">
        <p14:creationId xmlns:p14="http://schemas.microsoft.com/office/powerpoint/2010/main" val="1640321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800" y="2743200"/>
            <a:ext cx="5105400" cy="533400"/>
          </a:xfrm>
        </p:spPr>
        <p:txBody>
          <a:bodyPr>
            <a:normAutofit fontScale="85000" lnSpcReduction="10000"/>
          </a:bodyPr>
          <a:lstStyle/>
          <a:p>
            <a:r>
              <a:rPr lang="en-US" dirty="0" smtClean="0"/>
              <a:t>Rahul Sharma </a:t>
            </a:r>
          </a:p>
          <a:p>
            <a:r>
              <a:rPr lang="en-US" dirty="0" smtClean="0"/>
              <a:t>Brookhaven national laboratory </a:t>
            </a:r>
            <a:endParaRPr lang="en-US" dirty="0"/>
          </a:p>
        </p:txBody>
      </p:sp>
      <p:sp>
        <p:nvSpPr>
          <p:cNvPr id="2" name="Title 1"/>
          <p:cNvSpPr>
            <a:spLocks noGrp="1"/>
          </p:cNvSpPr>
          <p:nvPr>
            <p:ph type="ctrTitle"/>
          </p:nvPr>
        </p:nvSpPr>
        <p:spPr/>
        <p:txBody>
          <a:bodyPr/>
          <a:lstStyle/>
          <a:p>
            <a:r>
              <a:rPr lang="en-US" dirty="0" smtClean="0"/>
              <a:t>Field Cage for protoDUNE</a:t>
            </a:r>
            <a:br>
              <a:rPr lang="en-US" dirty="0" smtClean="0"/>
            </a:br>
            <a:r>
              <a:rPr lang="en-US" dirty="0" smtClean="0"/>
              <a:t>(Backup Slides)</a:t>
            </a:r>
            <a:endParaRPr lang="en-US" dirty="0"/>
          </a:p>
        </p:txBody>
      </p:sp>
    </p:spTree>
    <p:extLst>
      <p:ext uri="{BB962C8B-B14F-4D97-AF65-F5344CB8AC3E}">
        <p14:creationId xmlns:p14="http://schemas.microsoft.com/office/powerpoint/2010/main" val="3123612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324600" cy="788313"/>
          </a:xfrm>
        </p:spPr>
        <p:txBody>
          <a:bodyPr>
            <a:noAutofit/>
          </a:bodyPr>
          <a:lstStyle/>
          <a:p>
            <a:r>
              <a:rPr lang="en-US" sz="2800" dirty="0" smtClean="0"/>
              <a:t>Top/Bottom Panel loading cases</a:t>
            </a:r>
            <a:endParaRPr lang="en-US" sz="2800"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23</a:t>
            </a:fld>
            <a:endParaRPr lang="en-US" dirty="0">
              <a:solidFill>
                <a:prstClr val="black"/>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19236"/>
            <a:ext cx="6475412" cy="486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61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324600" cy="788313"/>
          </a:xfrm>
        </p:spPr>
        <p:txBody>
          <a:bodyPr>
            <a:noAutofit/>
          </a:bodyPr>
          <a:lstStyle/>
          <a:p>
            <a:r>
              <a:rPr lang="en-US" sz="2800" dirty="0" smtClean="0"/>
              <a:t>Top/Bottom Panel loading cases</a:t>
            </a:r>
            <a:endParaRPr lang="en-US" sz="2800"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24</a:t>
            </a:fld>
            <a:endParaRPr lang="en-US" dirty="0">
              <a:solidFill>
                <a:prstClr val="black"/>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583"/>
          <a:stretch/>
        </p:blipFill>
        <p:spPr bwMode="auto">
          <a:xfrm>
            <a:off x="533400" y="1524000"/>
            <a:ext cx="805710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8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324600" cy="788313"/>
          </a:xfrm>
        </p:spPr>
        <p:txBody>
          <a:bodyPr>
            <a:noAutofit/>
          </a:bodyPr>
          <a:lstStyle/>
          <a:p>
            <a:r>
              <a:rPr lang="en-US" sz="2800" dirty="0" smtClean="0"/>
              <a:t>Top/Bottom Panel loading cases</a:t>
            </a:r>
            <a:endParaRPr lang="en-US" sz="2800"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25</a:t>
            </a:fld>
            <a:endParaRPr lang="en-US" dirty="0">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32775" cy="483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400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Structural Analysis (Worst Case)</a:t>
            </a:r>
            <a:endParaRPr lang="en-US" dirty="0"/>
          </a:p>
        </p:txBody>
      </p:sp>
      <p:sp>
        <p:nvSpPr>
          <p:cNvPr id="3" name="Footer Placeholder 2"/>
          <p:cNvSpPr>
            <a:spLocks noGrp="1"/>
          </p:cNvSpPr>
          <p:nvPr>
            <p:ph type="ftr" sz="quarter" idx="11"/>
          </p:nvPr>
        </p:nvSpPr>
        <p:spPr/>
        <p:txBody>
          <a:bodyPr/>
          <a:lstStyle/>
          <a:p>
            <a:r>
              <a:rPr lang="en-US" dirty="0"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26</a:t>
            </a:fld>
            <a:endParaRPr lang="en-US" dirty="0">
              <a:solidFill>
                <a:prstClr val="black"/>
              </a:solidFill>
            </a:endParaRPr>
          </a:p>
        </p:txBody>
      </p:sp>
      <p:sp>
        <p:nvSpPr>
          <p:cNvPr id="5" name="Content Placeholder 4"/>
          <p:cNvSpPr>
            <a:spLocks noGrp="1"/>
          </p:cNvSpPr>
          <p:nvPr>
            <p:ph sz="quarter" idx="1"/>
          </p:nvPr>
        </p:nvSpPr>
        <p:spPr>
          <a:xfrm>
            <a:off x="301752" y="5867400"/>
            <a:ext cx="8503920" cy="533400"/>
          </a:xfrm>
        </p:spPr>
        <p:txBody>
          <a:bodyPr>
            <a:normAutofit/>
          </a:bodyPr>
          <a:lstStyle/>
          <a:p>
            <a:r>
              <a:rPr lang="en-US" sz="2000" dirty="0" smtClean="0"/>
              <a:t>Maximum Deflection :3.7mm</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47825"/>
            <a:ext cx="8005145" cy="420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677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324600" cy="788313"/>
          </a:xfrm>
        </p:spPr>
        <p:txBody>
          <a:bodyPr>
            <a:noAutofit/>
          </a:bodyPr>
          <a:lstStyle/>
          <a:p>
            <a:r>
              <a:rPr lang="en-US" sz="2800" dirty="0" smtClean="0"/>
              <a:t>Worst case stress for top/bottom FC analysis at CPA hinge</a:t>
            </a:r>
            <a:endParaRPr lang="en-US" sz="2800"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27</a:t>
            </a:fld>
            <a:endParaRPr lang="en-US" dirty="0">
              <a:solidFill>
                <a:prstClr val="black"/>
              </a:solidFill>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867400" cy="30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1986700671"/>
              </p:ext>
            </p:extLst>
          </p:nvPr>
        </p:nvGraphicFramePr>
        <p:xfrm>
          <a:off x="457200" y="4648200"/>
          <a:ext cx="8305801" cy="914400"/>
        </p:xfrm>
        <a:graphic>
          <a:graphicData uri="http://schemas.openxmlformats.org/drawingml/2006/table">
            <a:tbl>
              <a:tblPr firstRow="1" firstCol="1" bandRow="1"/>
              <a:tblGrid>
                <a:gridCol w="914400"/>
                <a:gridCol w="1973582"/>
                <a:gridCol w="1226818"/>
                <a:gridCol w="1143001"/>
                <a:gridCol w="1295400"/>
                <a:gridCol w="1752600"/>
              </a:tblGrid>
              <a:tr h="0">
                <a:tc>
                  <a:txBody>
                    <a:bodyPr/>
                    <a:lstStyle/>
                    <a:p>
                      <a:pPr marL="0" marR="0">
                        <a:spcBef>
                          <a:spcPts val="0"/>
                        </a:spcBef>
                        <a:spcAft>
                          <a:spcPts val="0"/>
                        </a:spcAft>
                      </a:pPr>
                      <a:r>
                        <a:rPr lang="en-US" sz="1200" b="1" dirty="0">
                          <a:effectLst/>
                          <a:latin typeface="Times New Roman"/>
                          <a:ea typeface="Cambria"/>
                          <a:cs typeface="Times New Roman"/>
                        </a:rPr>
                        <a:t>Component</a:t>
                      </a:r>
                      <a:endParaRPr lang="en-US" sz="1200" dirty="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a:ea typeface="Cambria"/>
                          <a:cs typeface="Times New Roman"/>
                        </a:rPr>
                        <a:t>Maximum Principal Stress (MPa)</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effectLst/>
                          <a:latin typeface="Times New Roman"/>
                          <a:ea typeface="Times New Roman"/>
                          <a:cs typeface="Times New Roman"/>
                        </a:rPr>
                        <a:t>Max Normal Stress </a:t>
                      </a:r>
                      <a:r>
                        <a:rPr lang="en-US" sz="1200" baseline="-25000">
                          <a:solidFill>
                            <a:srgbClr val="000000"/>
                          </a:solidFill>
                          <a:effectLst/>
                          <a:latin typeface="Times New Roman"/>
                          <a:ea typeface="Times New Roman"/>
                          <a:cs typeface="Times New Roman"/>
                        </a:rPr>
                        <a:t>X</a:t>
                      </a:r>
                      <a:r>
                        <a:rPr lang="en-US" sz="1200">
                          <a:solidFill>
                            <a:srgbClr val="000000"/>
                          </a:solidFill>
                          <a:effectLst/>
                          <a:latin typeface="Times New Roman"/>
                          <a:ea typeface="Times New Roman"/>
                          <a:cs typeface="Times New Roman"/>
                        </a:rPr>
                        <a:t>(MPa)</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effectLst/>
                          <a:latin typeface="Times New Roman"/>
                          <a:ea typeface="Times New Roman"/>
                          <a:cs typeface="Times New Roman"/>
                        </a:rPr>
                        <a:t>Max Normal Stress </a:t>
                      </a:r>
                      <a:r>
                        <a:rPr lang="en-US" sz="1200" baseline="-25000">
                          <a:solidFill>
                            <a:srgbClr val="000000"/>
                          </a:solidFill>
                          <a:effectLst/>
                          <a:latin typeface="Times New Roman"/>
                          <a:ea typeface="Times New Roman"/>
                          <a:cs typeface="Times New Roman"/>
                        </a:rPr>
                        <a:t>y</a:t>
                      </a:r>
                      <a:r>
                        <a:rPr lang="en-US" sz="1200">
                          <a:solidFill>
                            <a:srgbClr val="000000"/>
                          </a:solidFill>
                          <a:effectLst/>
                          <a:latin typeface="Times New Roman"/>
                          <a:ea typeface="Times New Roman"/>
                          <a:cs typeface="Times New Roman"/>
                        </a:rPr>
                        <a:t>(MPa)</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0000"/>
                          </a:solidFill>
                          <a:effectLst/>
                          <a:latin typeface="Times New Roman"/>
                          <a:ea typeface="Times New Roman"/>
                          <a:cs typeface="Times New Roman"/>
                        </a:rPr>
                        <a:t>Max Normal Stress </a:t>
                      </a:r>
                      <a:r>
                        <a:rPr lang="en-US" sz="1200" baseline="-25000">
                          <a:solidFill>
                            <a:srgbClr val="000000"/>
                          </a:solidFill>
                          <a:effectLst/>
                          <a:latin typeface="Times New Roman"/>
                          <a:ea typeface="Times New Roman"/>
                          <a:cs typeface="Times New Roman"/>
                        </a:rPr>
                        <a:t>z</a:t>
                      </a:r>
                      <a:r>
                        <a:rPr lang="en-US" sz="1200">
                          <a:solidFill>
                            <a:srgbClr val="000000"/>
                          </a:solidFill>
                          <a:effectLst/>
                          <a:latin typeface="Times New Roman"/>
                          <a:ea typeface="Times New Roman"/>
                          <a:cs typeface="Times New Roman"/>
                        </a:rPr>
                        <a:t>(MPa)</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a:ea typeface="Cambria"/>
                          <a:cs typeface="Times New Roman"/>
                        </a:rPr>
                        <a:t>Factor of Safety</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855">
                <a:tc>
                  <a:txBody>
                    <a:bodyPr/>
                    <a:lstStyle/>
                    <a:p>
                      <a:pPr marL="0" marR="0" algn="just">
                        <a:spcBef>
                          <a:spcPts val="0"/>
                        </a:spcBef>
                        <a:spcAft>
                          <a:spcPts val="0"/>
                        </a:spcAft>
                      </a:pPr>
                      <a:r>
                        <a:rPr lang="en-US" sz="1200">
                          <a:effectLst/>
                          <a:latin typeface="Times New Roman"/>
                          <a:ea typeface="Cambria"/>
                          <a:cs typeface="Times New Roman"/>
                        </a:rPr>
                        <a:t>I Beam</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FF0000"/>
                          </a:solidFill>
                          <a:effectLst/>
                          <a:latin typeface="Times New Roman"/>
                          <a:ea typeface="Cambria"/>
                          <a:cs typeface="Times New Roman"/>
                        </a:rPr>
                        <a:t>60.91 (At constraint)</a:t>
                      </a:r>
                      <a:endParaRPr lang="en-US" sz="1200">
                        <a:effectLst/>
                        <a:latin typeface="Garamond"/>
                        <a:ea typeface="Cambria"/>
                        <a:cs typeface="Times New Roman"/>
                      </a:endParaRPr>
                    </a:p>
                    <a:p>
                      <a:pPr marL="0" marR="0">
                        <a:spcBef>
                          <a:spcPts val="0"/>
                        </a:spcBef>
                        <a:spcAft>
                          <a:spcPts val="0"/>
                        </a:spcAft>
                      </a:pPr>
                      <a:r>
                        <a:rPr lang="en-US" sz="1200">
                          <a:effectLst/>
                          <a:latin typeface="Times New Roman"/>
                          <a:ea typeface="Cambria"/>
                          <a:cs typeface="Times New Roman"/>
                        </a:rPr>
                        <a:t>&lt; 15MPa (Everywhere Else)</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Times New Roman"/>
                          <a:ea typeface="Cambria"/>
                          <a:cs typeface="Times New Roman"/>
                        </a:rPr>
                        <a:t>36.1</a:t>
                      </a:r>
                      <a:endParaRPr lang="en-US" sz="1200" dirty="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Cambria"/>
                          <a:cs typeface="Times New Roman"/>
                        </a:rPr>
                        <a:t>24.5</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Times New Roman"/>
                          <a:ea typeface="Cambria"/>
                          <a:cs typeface="Times New Roman"/>
                        </a:rPr>
                        <a:t>59.0</a:t>
                      </a:r>
                      <a:endParaRPr lang="en-US" sz="120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Times New Roman"/>
                          <a:ea typeface="Cambria"/>
                          <a:cs typeface="Times New Roman"/>
                        </a:rPr>
                        <a:t>FOS (x) = 1.33</a:t>
                      </a:r>
                      <a:endParaRPr lang="en-US" sz="1200" dirty="0">
                        <a:effectLst/>
                        <a:latin typeface="Garamond"/>
                        <a:ea typeface="Cambria"/>
                        <a:cs typeface="Times New Roman"/>
                      </a:endParaRPr>
                    </a:p>
                    <a:p>
                      <a:pPr marL="0" marR="0" algn="just">
                        <a:spcBef>
                          <a:spcPts val="0"/>
                        </a:spcBef>
                        <a:spcAft>
                          <a:spcPts val="0"/>
                        </a:spcAft>
                      </a:pPr>
                      <a:r>
                        <a:rPr lang="en-US" sz="1200" dirty="0">
                          <a:effectLst/>
                          <a:latin typeface="Times New Roman"/>
                          <a:ea typeface="Cambria"/>
                          <a:cs typeface="Times New Roman"/>
                        </a:rPr>
                        <a:t>FOS (y) = 1.96</a:t>
                      </a:r>
                      <a:endParaRPr lang="en-US" sz="1200" dirty="0">
                        <a:effectLst/>
                        <a:latin typeface="Garamond"/>
                        <a:ea typeface="Cambria"/>
                        <a:cs typeface="Times New Roman"/>
                      </a:endParaRPr>
                    </a:p>
                    <a:p>
                      <a:pPr marL="0" marR="0" algn="just">
                        <a:spcBef>
                          <a:spcPts val="0"/>
                        </a:spcBef>
                        <a:spcAft>
                          <a:spcPts val="0"/>
                        </a:spcAft>
                      </a:pPr>
                      <a:r>
                        <a:rPr lang="en-US" sz="1200" dirty="0">
                          <a:effectLst/>
                          <a:latin typeface="Times New Roman"/>
                          <a:ea typeface="Cambria"/>
                          <a:cs typeface="Times New Roman"/>
                        </a:rPr>
                        <a:t>FOS (z) = 3.55</a:t>
                      </a:r>
                      <a:endParaRPr lang="en-US" sz="1200" dirty="0">
                        <a:effectLst/>
                        <a:latin typeface="Garamond"/>
                        <a:ea typeface="Cambri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8" name="Content Placeholder 4"/>
          <p:cNvSpPr txBox="1">
            <a:spLocks/>
          </p:cNvSpPr>
          <p:nvPr/>
        </p:nvSpPr>
        <p:spPr>
          <a:xfrm>
            <a:off x="301752" y="5638800"/>
            <a:ext cx="8503920" cy="762000"/>
          </a:xfrm>
          <a:prstGeom prst="rect">
            <a:avLst/>
          </a:prstGeom>
        </p:spPr>
        <p:txBody>
          <a:bodyPr vert="horz">
            <a:normAutofit fontScale="5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D16349"/>
              </a:buClr>
            </a:pPr>
            <a:r>
              <a:rPr lang="en-US" dirty="0" smtClean="0">
                <a:solidFill>
                  <a:prstClr val="black"/>
                </a:solidFill>
              </a:rPr>
              <a:t>In all other load cases the I beam meets the factor of safety requirement of 3.75</a:t>
            </a:r>
          </a:p>
          <a:p>
            <a:pPr>
              <a:buClr>
                <a:srgbClr val="D16349"/>
              </a:buClr>
            </a:pPr>
            <a:r>
              <a:rPr lang="en-US" dirty="0" smtClean="0">
                <a:solidFill>
                  <a:prstClr val="black"/>
                </a:solidFill>
              </a:rPr>
              <a:t>All other components for top/bottom FC meet the factor of safety requirement of 3.75 as well. Please refer to design paper for detailed stress analysis results for all load cases.</a:t>
            </a:r>
            <a:endParaRPr lang="en-US" dirty="0">
              <a:solidFill>
                <a:prstClr val="black"/>
              </a:solidFill>
            </a:endParaRPr>
          </a:p>
        </p:txBody>
      </p:sp>
    </p:spTree>
    <p:extLst>
      <p:ext uri="{BB962C8B-B14F-4D97-AF65-F5344CB8AC3E}">
        <p14:creationId xmlns:p14="http://schemas.microsoft.com/office/powerpoint/2010/main" val="178190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 Wall protoDUNE loading cases</a:t>
            </a:r>
            <a:endParaRPr lang="en-US"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28</a:t>
            </a:fld>
            <a:endParaRPr lang="en-US" dirty="0">
              <a:solidFill>
                <a:prstClr val="black"/>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528762"/>
            <a:ext cx="619047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751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Wall FC loading cases</a:t>
            </a:r>
            <a:endParaRPr lang="en-US"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29</a:t>
            </a:fld>
            <a:endParaRPr lang="en-US" dirty="0">
              <a:solidFill>
                <a:prstClr val="black"/>
              </a:solidFill>
            </a:endParaRPr>
          </a:p>
        </p:txBody>
      </p:sp>
      <p:pic>
        <p:nvPicPr>
          <p:cNvPr id="8194"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b="50198"/>
          <a:stretch/>
        </p:blipFill>
        <p:spPr bwMode="auto">
          <a:xfrm>
            <a:off x="152400" y="1524000"/>
            <a:ext cx="4420081" cy="19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742"/>
          <a:stretch/>
        </p:blipFill>
        <p:spPr bwMode="auto">
          <a:xfrm>
            <a:off x="152400" y="3536156"/>
            <a:ext cx="4403724" cy="189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b="4119"/>
          <a:stretch/>
        </p:blipFill>
        <p:spPr bwMode="auto">
          <a:xfrm>
            <a:off x="4581525" y="3564429"/>
            <a:ext cx="4373563" cy="186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6702" y="1600199"/>
            <a:ext cx="4415838" cy="193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4"/>
          <p:cNvSpPr txBox="1">
            <a:spLocks/>
          </p:cNvSpPr>
          <p:nvPr/>
        </p:nvSpPr>
        <p:spPr>
          <a:xfrm>
            <a:off x="301752" y="5638800"/>
            <a:ext cx="8503920" cy="762000"/>
          </a:xfrm>
          <a:prstGeom prst="rect">
            <a:avLst/>
          </a:prstGeom>
        </p:spPr>
        <p:txBody>
          <a:bodyPr vert="horz">
            <a:normAutofit fontScale="6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D16349"/>
              </a:buClr>
            </a:pPr>
            <a:r>
              <a:rPr lang="en-US" dirty="0" smtClean="0">
                <a:solidFill>
                  <a:prstClr val="black"/>
                </a:solidFill>
              </a:rPr>
              <a:t>Stress analysis was performed for eight different tilt angles the end wall panel may see during handling and installation. a) 0 degrees b) -0 degrees c) 30 degrees d) -30 degrees e) 45 degrees  f) -45 degrees g) 60 degrees h) -60 degrees</a:t>
            </a:r>
            <a:endParaRPr lang="en-US" dirty="0">
              <a:solidFill>
                <a:prstClr val="black"/>
              </a:solidFill>
            </a:endParaRPr>
          </a:p>
        </p:txBody>
      </p:sp>
    </p:spTree>
    <p:extLst>
      <p:ext uri="{BB962C8B-B14F-4D97-AF65-F5344CB8AC3E}">
        <p14:creationId xmlns:p14="http://schemas.microsoft.com/office/powerpoint/2010/main" val="3957635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159752" cy="685800"/>
          </a:xfrm>
        </p:spPr>
        <p:txBody>
          <a:bodyPr>
            <a:noAutofit/>
          </a:bodyPr>
          <a:lstStyle/>
          <a:p>
            <a:r>
              <a:rPr lang="en-US" sz="3200" dirty="0" smtClean="0"/>
              <a:t>Top/Bottom FC Design</a:t>
            </a:r>
            <a:endParaRPr lang="en-US" sz="3200" dirty="0"/>
          </a:p>
        </p:txBody>
      </p:sp>
      <p:sp>
        <p:nvSpPr>
          <p:cNvPr id="7" name="Footer Placeholder 6"/>
          <p:cNvSpPr>
            <a:spLocks noGrp="1"/>
          </p:cNvSpPr>
          <p:nvPr>
            <p:ph type="ftr" sz="quarter" idx="11"/>
          </p:nvPr>
        </p:nvSpPr>
        <p:spPr/>
        <p:txBody>
          <a:bodyPr/>
          <a:lstStyle/>
          <a:p>
            <a:r>
              <a:rPr lang="en-US" dirty="0"/>
              <a:t>F</a:t>
            </a:r>
            <a:r>
              <a:rPr lang="en-US" dirty="0" smtClean="0"/>
              <a:t>C Review</a:t>
            </a:r>
            <a:endParaRPr lang="en-US" dirty="0"/>
          </a:p>
        </p:txBody>
      </p:sp>
      <p:sp>
        <p:nvSpPr>
          <p:cNvPr id="8" name="Slide Number Placeholder 7"/>
          <p:cNvSpPr>
            <a:spLocks noGrp="1"/>
          </p:cNvSpPr>
          <p:nvPr>
            <p:ph type="sldNum" sz="quarter" idx="12"/>
          </p:nvPr>
        </p:nvSpPr>
        <p:spPr/>
        <p:txBody>
          <a:bodyPr/>
          <a:lstStyle/>
          <a:p>
            <a:fld id="{A2ED6C35-3FE0-416A-BD60-159DEC9E966D}" type="slidenum">
              <a:rPr lang="en-US" smtClean="0"/>
              <a:t>3</a:t>
            </a:fld>
            <a:endParaRPr lang="en-US"/>
          </a:p>
        </p:txBody>
      </p:sp>
      <p:sp>
        <p:nvSpPr>
          <p:cNvPr id="11" name="Content Placeholder 2"/>
          <p:cNvSpPr>
            <a:spLocks noGrp="1"/>
          </p:cNvSpPr>
          <p:nvPr>
            <p:ph sz="quarter" idx="1"/>
          </p:nvPr>
        </p:nvSpPr>
        <p:spPr>
          <a:xfrm>
            <a:off x="152400" y="4305300"/>
            <a:ext cx="8839200" cy="2095500"/>
          </a:xfrm>
        </p:spPr>
        <p:txBody>
          <a:bodyPr>
            <a:normAutofit fontScale="47500" lnSpcReduction="20000"/>
          </a:bodyPr>
          <a:lstStyle/>
          <a:p>
            <a:pPr marL="0" indent="0">
              <a:buNone/>
            </a:pPr>
            <a:r>
              <a:rPr lang="en-US" dirty="0" smtClean="0"/>
              <a:t>Top/Bottom FC Design:</a:t>
            </a:r>
          </a:p>
          <a:p>
            <a:pPr marL="0" indent="0">
              <a:buNone/>
            </a:pPr>
            <a:endParaRPr lang="en-US" dirty="0" smtClean="0"/>
          </a:p>
          <a:p>
            <a:r>
              <a:rPr lang="en-US" dirty="0" smtClean="0"/>
              <a:t>Size : </a:t>
            </a:r>
            <a:r>
              <a:rPr lang="en-US" dirty="0" smtClean="0">
                <a:latin typeface="Times New Roman" panose="02020603050405020304" pitchFamily="18" charset="0"/>
                <a:cs typeface="Times New Roman" panose="02020603050405020304" pitchFamily="18" charset="0"/>
              </a:rPr>
              <a:t>3.5m x 2.3m</a:t>
            </a:r>
          </a:p>
          <a:p>
            <a:pPr marL="0" indent="0">
              <a:buNone/>
            </a:pPr>
            <a:endParaRPr lang="en-US" dirty="0" smtClean="0">
              <a:latin typeface="Times New Roman" panose="02020603050405020304" pitchFamily="18" charset="0"/>
              <a:cs typeface="Times New Roman" panose="02020603050405020304" pitchFamily="18" charset="0"/>
            </a:endParaRPr>
          </a:p>
          <a:p>
            <a:r>
              <a:rPr lang="en-US" dirty="0" smtClean="0"/>
              <a:t>Material used for building Structure is FRP</a:t>
            </a:r>
          </a:p>
          <a:p>
            <a:endParaRPr lang="en-US" dirty="0" smtClean="0"/>
          </a:p>
          <a:p>
            <a:r>
              <a:rPr lang="en-US" dirty="0" smtClean="0"/>
              <a:t>Field shaping profiles and ground planes are made of stainless steel</a:t>
            </a:r>
          </a:p>
          <a:p>
            <a:endParaRPr lang="en-US" dirty="0" smtClean="0"/>
          </a:p>
          <a:p>
            <a:r>
              <a:rPr lang="en-US" dirty="0" smtClean="0"/>
              <a:t>Ground Planes are mounted at a fixed distance of approximately 20cm away from the top of the field shaping profiles</a:t>
            </a:r>
          </a:p>
          <a:p>
            <a:endParaRPr lang="en-US" dirty="0"/>
          </a:p>
        </p:txBody>
      </p:sp>
      <p:pic>
        <p:nvPicPr>
          <p:cNvPr id="9" name="Picture 8"/>
          <p:cNvPicPr/>
          <p:nvPr/>
        </p:nvPicPr>
        <p:blipFill rotWithShape="1">
          <a:blip r:embed="rId3"/>
          <a:srcRect l="39305" t="16399" r="28609" b="47886"/>
          <a:stretch/>
        </p:blipFill>
        <p:spPr bwMode="auto">
          <a:xfrm>
            <a:off x="152401" y="1676400"/>
            <a:ext cx="4343399" cy="262890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srcRect l="39305" t="52115" r="28609" b="8972"/>
          <a:stretch/>
        </p:blipFill>
        <p:spPr bwMode="auto">
          <a:xfrm>
            <a:off x="4648200" y="1676400"/>
            <a:ext cx="4182745" cy="2590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4424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162800" cy="788313"/>
          </a:xfrm>
        </p:spPr>
        <p:txBody>
          <a:bodyPr>
            <a:noAutofit/>
          </a:bodyPr>
          <a:lstStyle/>
          <a:p>
            <a:r>
              <a:rPr lang="en-US" sz="2800" dirty="0" smtClean="0"/>
              <a:t>Worst case stresses for EW Panel FRP beam</a:t>
            </a:r>
            <a:endParaRPr lang="en-US" sz="2800"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30</a:t>
            </a:fld>
            <a:endParaRPr lang="en-US" dirty="0">
              <a:solidFill>
                <a:prstClr val="black"/>
              </a:solidFill>
            </a:endParaRP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574195270"/>
              </p:ext>
            </p:extLst>
          </p:nvPr>
        </p:nvGraphicFramePr>
        <p:xfrm>
          <a:off x="1580402" y="4953000"/>
          <a:ext cx="5957887" cy="1349502"/>
        </p:xfrm>
        <a:graphic>
          <a:graphicData uri="http://schemas.openxmlformats.org/drawingml/2006/table">
            <a:tbl>
              <a:tblPr firstRow="1" firstCol="1" bandRow="1"/>
              <a:tblGrid>
                <a:gridCol w="1790038"/>
                <a:gridCol w="671031"/>
                <a:gridCol w="741862"/>
                <a:gridCol w="741862"/>
                <a:gridCol w="600200"/>
                <a:gridCol w="782870"/>
                <a:gridCol w="630024"/>
              </a:tblGrid>
              <a:tr h="190500">
                <a:tc rowSpan="2">
                  <a:txBody>
                    <a:bodyPr/>
                    <a:lstStyle/>
                    <a:p>
                      <a:pPr marL="0" marR="0" algn="ctr">
                        <a:lnSpc>
                          <a:spcPct val="115000"/>
                        </a:lnSpc>
                        <a:spcBef>
                          <a:spcPts val="0"/>
                        </a:spcBef>
                        <a:spcAft>
                          <a:spcPts val="0"/>
                        </a:spcAft>
                      </a:pPr>
                      <a:r>
                        <a:rPr lang="en-US" sz="1100" b="1" dirty="0">
                          <a:solidFill>
                            <a:srgbClr val="000000"/>
                          </a:solidFill>
                          <a:effectLst/>
                          <a:latin typeface="Times New Roman"/>
                          <a:ea typeface="Times New Roman"/>
                          <a:cs typeface="Times New Roman"/>
                        </a:rPr>
                        <a:t>FRP Box Beams</a:t>
                      </a:r>
                      <a:endParaRPr lang="en-US" sz="11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2.4 m drift distance</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3.5 m drift distance</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Strength limit (MPa)</a:t>
                      </a:r>
                      <a:endParaRPr lang="en-US" sz="11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Safety Factor</a:t>
                      </a:r>
                      <a:endParaRPr lang="en-US" sz="11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vMerge="1">
                  <a:txBody>
                    <a:bodyPr/>
                    <a:lstStyle/>
                    <a:p>
                      <a:endParaRPr lang="en-US"/>
                    </a:p>
                  </a:txBody>
                  <a:tcPr/>
                </a:tc>
                <a:tc>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Lifting</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Hanging</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Lifting</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Times New Roman"/>
                          <a:ea typeface="Times New Roman"/>
                          <a:cs typeface="Times New Roman"/>
                        </a:rPr>
                        <a:t>Hanging</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9370">
                <a:tc>
                  <a:txBody>
                    <a:bodyPr/>
                    <a:lstStyle/>
                    <a:p>
                      <a:pPr marL="0" marR="0">
                        <a:lnSpc>
                          <a:spcPct val="115000"/>
                        </a:lnSpc>
                        <a:spcBef>
                          <a:spcPts val="0"/>
                        </a:spcBef>
                        <a:spcAft>
                          <a:spcPts val="0"/>
                        </a:spcAft>
                      </a:pPr>
                      <a:r>
                        <a:rPr lang="en-US" sz="1100">
                          <a:solidFill>
                            <a:srgbClr val="000000"/>
                          </a:solidFill>
                          <a:effectLst/>
                          <a:latin typeface="Times New Roman"/>
                          <a:ea typeface="Times New Roman"/>
                          <a:cs typeface="Times New Roman"/>
                        </a:rPr>
                        <a:t>Max Principal Stress (MPa)</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9C0006"/>
                          </a:solidFill>
                          <a:effectLst/>
                          <a:latin typeface="Times New Roman"/>
                          <a:ea typeface="Times New Roman"/>
                          <a:cs typeface="Times New Roman"/>
                        </a:rPr>
                        <a:t>16.024</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15.824</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12.801</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12.83</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solidFill>
                            <a:srgbClr val="000000"/>
                          </a:solidFill>
                          <a:effectLst/>
                          <a:latin typeface="Times New Roman"/>
                          <a:ea typeface="Times New Roman"/>
                          <a:cs typeface="Times New Roman"/>
                        </a:rPr>
                        <a:t> </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805">
                <a:tc>
                  <a:txBody>
                    <a:bodyPr/>
                    <a:lstStyle/>
                    <a:p>
                      <a:pPr marL="0" marR="0">
                        <a:lnSpc>
                          <a:spcPct val="115000"/>
                        </a:lnSpc>
                        <a:spcBef>
                          <a:spcPts val="0"/>
                        </a:spcBef>
                        <a:spcAft>
                          <a:spcPts val="0"/>
                        </a:spcAft>
                      </a:pPr>
                      <a:r>
                        <a:rPr lang="en-US" sz="1100">
                          <a:solidFill>
                            <a:srgbClr val="000000"/>
                          </a:solidFill>
                          <a:effectLst/>
                          <a:latin typeface="Times New Roman"/>
                          <a:ea typeface="Times New Roman"/>
                          <a:cs typeface="Times New Roman"/>
                        </a:rPr>
                        <a:t>Max Normal Stress </a:t>
                      </a:r>
                      <a:r>
                        <a:rPr lang="en-US" sz="1100" baseline="-25000">
                          <a:solidFill>
                            <a:srgbClr val="000000"/>
                          </a:solidFill>
                          <a:effectLst/>
                          <a:latin typeface="Times New Roman"/>
                          <a:ea typeface="Times New Roman"/>
                          <a:cs typeface="Times New Roman"/>
                        </a:rPr>
                        <a:t>X</a:t>
                      </a:r>
                      <a:r>
                        <a:rPr lang="en-US" sz="1100">
                          <a:solidFill>
                            <a:srgbClr val="000000"/>
                          </a:solidFill>
                          <a:effectLst/>
                          <a:latin typeface="Times New Roman"/>
                          <a:ea typeface="Times New Roman"/>
                          <a:cs typeface="Times New Roman"/>
                        </a:rPr>
                        <a:t>(MPa)</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9C0006"/>
                          </a:solidFill>
                          <a:effectLst/>
                          <a:latin typeface="Times New Roman"/>
                          <a:ea typeface="Times New Roman"/>
                          <a:cs typeface="Times New Roman"/>
                        </a:rPr>
                        <a:t>7.2618</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6.5482</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5.5261</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5.7702</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48.2</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6.64</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810">
                <a:tc>
                  <a:txBody>
                    <a:bodyPr/>
                    <a:lstStyle/>
                    <a:p>
                      <a:pPr marL="0" marR="0">
                        <a:lnSpc>
                          <a:spcPct val="115000"/>
                        </a:lnSpc>
                        <a:spcBef>
                          <a:spcPts val="0"/>
                        </a:spcBef>
                        <a:spcAft>
                          <a:spcPts val="0"/>
                        </a:spcAft>
                      </a:pPr>
                      <a:r>
                        <a:rPr lang="en-US" sz="1100">
                          <a:solidFill>
                            <a:srgbClr val="000000"/>
                          </a:solidFill>
                          <a:effectLst/>
                          <a:latin typeface="Times New Roman"/>
                          <a:ea typeface="Times New Roman"/>
                          <a:cs typeface="Times New Roman"/>
                        </a:rPr>
                        <a:t>Max Normal Stress </a:t>
                      </a:r>
                      <a:r>
                        <a:rPr lang="en-US" sz="1100" baseline="-25000">
                          <a:solidFill>
                            <a:srgbClr val="000000"/>
                          </a:solidFill>
                          <a:effectLst/>
                          <a:latin typeface="Times New Roman"/>
                          <a:ea typeface="Times New Roman"/>
                          <a:cs typeface="Times New Roman"/>
                        </a:rPr>
                        <a:t>Y</a:t>
                      </a:r>
                      <a:r>
                        <a:rPr lang="en-US" sz="1100">
                          <a:solidFill>
                            <a:srgbClr val="000000"/>
                          </a:solidFill>
                          <a:effectLst/>
                          <a:latin typeface="Times New Roman"/>
                          <a:ea typeface="Times New Roman"/>
                          <a:cs typeface="Times New Roman"/>
                        </a:rPr>
                        <a:t>(MPa)</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9C0006"/>
                          </a:solidFill>
                          <a:effectLst/>
                          <a:latin typeface="Times New Roman"/>
                          <a:ea typeface="Times New Roman"/>
                          <a:cs typeface="Times New Roman"/>
                        </a:rPr>
                        <a:t>14.106</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13.942</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10.841</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10.773</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48.2</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3.42</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9380">
                <a:tc>
                  <a:txBody>
                    <a:bodyPr/>
                    <a:lstStyle/>
                    <a:p>
                      <a:pPr marL="0" marR="0">
                        <a:lnSpc>
                          <a:spcPct val="115000"/>
                        </a:lnSpc>
                        <a:spcBef>
                          <a:spcPts val="0"/>
                        </a:spcBef>
                        <a:spcAft>
                          <a:spcPts val="0"/>
                        </a:spcAft>
                      </a:pPr>
                      <a:r>
                        <a:rPr lang="en-US" sz="1100" dirty="0">
                          <a:solidFill>
                            <a:srgbClr val="000000"/>
                          </a:solidFill>
                          <a:effectLst/>
                          <a:latin typeface="Times New Roman"/>
                          <a:ea typeface="Times New Roman"/>
                          <a:cs typeface="Times New Roman"/>
                        </a:rPr>
                        <a:t>Max Normal Stress </a:t>
                      </a:r>
                      <a:r>
                        <a:rPr lang="en-US" sz="1100" baseline="-25000" dirty="0">
                          <a:solidFill>
                            <a:srgbClr val="000000"/>
                          </a:solidFill>
                          <a:effectLst/>
                          <a:latin typeface="Times New Roman"/>
                          <a:ea typeface="Times New Roman"/>
                          <a:cs typeface="Times New Roman"/>
                        </a:rPr>
                        <a:t>Z</a:t>
                      </a:r>
                      <a:r>
                        <a:rPr lang="en-US" sz="1100" dirty="0">
                          <a:solidFill>
                            <a:srgbClr val="000000"/>
                          </a:solidFill>
                          <a:effectLst/>
                          <a:latin typeface="Times New Roman"/>
                          <a:ea typeface="Times New Roman"/>
                          <a:cs typeface="Times New Roman"/>
                        </a:rPr>
                        <a:t>(MPa)</a:t>
                      </a:r>
                      <a:endParaRPr lang="en-US" sz="11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9C0006"/>
                          </a:solidFill>
                          <a:effectLst/>
                          <a:latin typeface="Times New Roman"/>
                          <a:ea typeface="Times New Roman"/>
                          <a:cs typeface="Times New Roman"/>
                        </a:rPr>
                        <a:t>14.783</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14.603</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11.265</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11.269</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a:solidFill>
                            <a:srgbClr val="000000"/>
                          </a:solidFill>
                          <a:effectLst/>
                          <a:latin typeface="Times New Roman"/>
                          <a:ea typeface="Times New Roman"/>
                          <a:cs typeface="Times New Roman"/>
                        </a:rPr>
                        <a:t>206.8</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100" dirty="0">
                          <a:solidFill>
                            <a:srgbClr val="000000"/>
                          </a:solidFill>
                          <a:effectLst/>
                          <a:latin typeface="Times New Roman"/>
                          <a:ea typeface="Times New Roman"/>
                          <a:cs typeface="Times New Roman"/>
                        </a:rPr>
                        <a:t>13.99</a:t>
                      </a:r>
                      <a:endParaRPr lang="en-US" sz="11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21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00200"/>
            <a:ext cx="6223092" cy="3232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60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162800" cy="788313"/>
          </a:xfrm>
        </p:spPr>
        <p:txBody>
          <a:bodyPr>
            <a:noAutofit/>
          </a:bodyPr>
          <a:lstStyle/>
          <a:p>
            <a:r>
              <a:rPr lang="en-US" sz="2800" dirty="0" smtClean="0"/>
              <a:t>Worst case stresses for EW Panel FRP beam</a:t>
            </a:r>
            <a:endParaRPr lang="en-US" sz="2800"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31</a:t>
            </a:fld>
            <a:endParaRPr lang="en-US" dirty="0">
              <a:solidFill>
                <a:prstClr val="black"/>
              </a:solidFill>
            </a:endParaRPr>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2488555476"/>
              </p:ext>
            </p:extLst>
          </p:nvPr>
        </p:nvGraphicFramePr>
        <p:xfrm>
          <a:off x="2341574" y="4265772"/>
          <a:ext cx="3973490" cy="2103120"/>
        </p:xfrm>
        <a:graphic>
          <a:graphicData uri="http://schemas.openxmlformats.org/drawingml/2006/table">
            <a:tbl>
              <a:tblPr firstRow="1" firstCol="1" bandRow="1"/>
              <a:tblGrid>
                <a:gridCol w="943244"/>
                <a:gridCol w="605876"/>
                <a:gridCol w="605876"/>
                <a:gridCol w="606309"/>
                <a:gridCol w="605876"/>
                <a:gridCol w="606309"/>
              </a:tblGrid>
              <a:tr h="394555">
                <a:tc>
                  <a:txBody>
                    <a:bodyPr/>
                    <a:lstStyle/>
                    <a:p>
                      <a:pPr marL="0" marR="0">
                        <a:lnSpc>
                          <a:spcPct val="115000"/>
                        </a:lnSpc>
                        <a:spcBef>
                          <a:spcPts val="0"/>
                        </a:spcBef>
                        <a:spcAft>
                          <a:spcPts val="0"/>
                        </a:spcAft>
                      </a:pPr>
                      <a:r>
                        <a:rPr lang="en-US" sz="800" b="1">
                          <a:solidFill>
                            <a:srgbClr val="000000"/>
                          </a:solidFill>
                          <a:effectLst/>
                          <a:latin typeface="Times New Roman"/>
                          <a:ea typeface="Times New Roman"/>
                          <a:cs typeface="Times New Roman"/>
                        </a:rPr>
                        <a:t>FRP Box Beams</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Max Equivalent Stress (MPa)</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Max Principal Stress (MPa)</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Max Normal Stress </a:t>
                      </a:r>
                      <a:r>
                        <a:rPr lang="en-US" sz="800" baseline="-25000">
                          <a:solidFill>
                            <a:srgbClr val="000000"/>
                          </a:solidFill>
                          <a:effectLst/>
                          <a:latin typeface="Times New Roman"/>
                          <a:ea typeface="Times New Roman"/>
                          <a:cs typeface="Times New Roman"/>
                        </a:rPr>
                        <a:t>X</a:t>
                      </a:r>
                      <a:r>
                        <a:rPr lang="en-US" sz="800">
                          <a:solidFill>
                            <a:srgbClr val="000000"/>
                          </a:solidFill>
                          <a:effectLst/>
                          <a:latin typeface="Times New Roman"/>
                          <a:ea typeface="Times New Roman"/>
                          <a:cs typeface="Times New Roman"/>
                        </a:rPr>
                        <a:t>(MPa)</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Max Normal Stress </a:t>
                      </a:r>
                      <a:r>
                        <a:rPr lang="en-US" sz="800" baseline="-25000">
                          <a:solidFill>
                            <a:srgbClr val="000000"/>
                          </a:solidFill>
                          <a:effectLst/>
                          <a:latin typeface="Times New Roman"/>
                          <a:ea typeface="Times New Roman"/>
                          <a:cs typeface="Times New Roman"/>
                        </a:rPr>
                        <a:t>Y</a:t>
                      </a:r>
                      <a:r>
                        <a:rPr lang="en-US" sz="800">
                          <a:solidFill>
                            <a:srgbClr val="000000"/>
                          </a:solidFill>
                          <a:effectLst/>
                          <a:latin typeface="Times New Roman"/>
                          <a:ea typeface="Times New Roman"/>
                          <a:cs typeface="Times New Roman"/>
                        </a:rPr>
                        <a:t>(MPa)</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Max Normal Stress </a:t>
                      </a:r>
                      <a:r>
                        <a:rPr lang="en-US" sz="800" baseline="-25000">
                          <a:solidFill>
                            <a:srgbClr val="000000"/>
                          </a:solidFill>
                          <a:effectLst/>
                          <a:latin typeface="Times New Roman"/>
                          <a:ea typeface="Times New Roman"/>
                          <a:cs typeface="Times New Roman"/>
                        </a:rPr>
                        <a:t>Z</a:t>
                      </a:r>
                      <a:r>
                        <a:rPr lang="en-US" sz="800">
                          <a:solidFill>
                            <a:srgbClr val="000000"/>
                          </a:solidFill>
                          <a:effectLst/>
                          <a:latin typeface="Times New Roman"/>
                          <a:ea typeface="Times New Roman"/>
                          <a:cs typeface="Times New Roman"/>
                        </a:rPr>
                        <a:t>(MPa)</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-0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9C0006"/>
                          </a:solidFill>
                          <a:effectLst/>
                          <a:latin typeface="Times New Roman"/>
                          <a:ea typeface="Times New Roman"/>
                          <a:cs typeface="Times New Roman"/>
                        </a:rPr>
                        <a:t>29.769</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25.721</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24.29</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3.7507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17.757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+0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29.36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9C0006"/>
                          </a:solidFill>
                          <a:effectLst/>
                          <a:latin typeface="Times New Roman"/>
                          <a:ea typeface="Times New Roman"/>
                          <a:cs typeface="Times New Roman"/>
                        </a:rPr>
                        <a:t>26.659</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ctr">
                        <a:lnSpc>
                          <a:spcPct val="115000"/>
                        </a:lnSpc>
                        <a:spcBef>
                          <a:spcPts val="0"/>
                        </a:spcBef>
                        <a:spcAft>
                          <a:spcPts val="0"/>
                        </a:spcAft>
                      </a:pPr>
                      <a:r>
                        <a:rPr lang="en-US" sz="800">
                          <a:solidFill>
                            <a:srgbClr val="9C0006"/>
                          </a:solidFill>
                          <a:effectLst/>
                          <a:latin typeface="Times New Roman"/>
                          <a:ea typeface="Times New Roman"/>
                          <a:cs typeface="Times New Roman"/>
                        </a:rPr>
                        <a:t>25.833</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ctr">
                        <a:lnSpc>
                          <a:spcPct val="115000"/>
                        </a:lnSpc>
                        <a:spcBef>
                          <a:spcPts val="0"/>
                        </a:spcBef>
                        <a:spcAft>
                          <a:spcPts val="0"/>
                        </a:spcAft>
                      </a:pPr>
                      <a:r>
                        <a:rPr lang="en-US" sz="800">
                          <a:solidFill>
                            <a:srgbClr val="9C0006"/>
                          </a:solidFill>
                          <a:effectLst/>
                          <a:latin typeface="Times New Roman"/>
                          <a:ea typeface="Times New Roman"/>
                          <a:cs typeface="Times New Roman"/>
                        </a:rPr>
                        <a:t>4.9768</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marL="0" marR="0" algn="ctr">
                        <a:lnSpc>
                          <a:spcPct val="115000"/>
                        </a:lnSpc>
                        <a:spcBef>
                          <a:spcPts val="0"/>
                        </a:spcBef>
                        <a:spcAft>
                          <a:spcPts val="0"/>
                        </a:spcAft>
                      </a:pPr>
                      <a:r>
                        <a:rPr lang="en-US" sz="800">
                          <a:solidFill>
                            <a:srgbClr val="9C0006"/>
                          </a:solidFill>
                          <a:effectLst/>
                          <a:latin typeface="Times New Roman"/>
                          <a:ea typeface="Times New Roman"/>
                          <a:cs typeface="Times New Roman"/>
                        </a:rPr>
                        <a:t>19.54</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-30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27.226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23.277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21.989</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3.5669</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16.283</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+30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24.956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22.77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22.05</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3.8667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15.336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-45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23.093</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19.604</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18.524</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3.4292</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13.836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+45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20.096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18.403</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17.811</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3.0497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11.873</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-60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17.388</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14.595</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13.796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3.1106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10.446</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+60 degree</a:t>
                      </a:r>
                      <a:endParaRPr lang="en-US" sz="800">
                        <a:effectLst/>
                        <a:latin typeface="Calibri"/>
                        <a:ea typeface="Calibri"/>
                        <a:cs typeface="Times New Roman"/>
                      </a:endParaRPr>
                    </a:p>
                  </a:txBody>
                  <a:tcPr marL="46785" marR="467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13.867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12.781</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12.358</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2.1207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8.0202</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Strength Limit (MPa)</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 </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 </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48.2</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48.2</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206.8</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18">
                <a:tc>
                  <a:txBody>
                    <a:bodyPr/>
                    <a:lstStyle/>
                    <a:p>
                      <a:pPr marL="0" marR="0">
                        <a:lnSpc>
                          <a:spcPct val="115000"/>
                        </a:lnSpc>
                        <a:spcBef>
                          <a:spcPts val="0"/>
                        </a:spcBef>
                        <a:spcAft>
                          <a:spcPts val="0"/>
                        </a:spcAft>
                      </a:pPr>
                      <a:r>
                        <a:rPr lang="en-US" sz="800">
                          <a:solidFill>
                            <a:srgbClr val="000000"/>
                          </a:solidFill>
                          <a:effectLst/>
                          <a:latin typeface="Times New Roman"/>
                          <a:ea typeface="Times New Roman"/>
                          <a:cs typeface="Times New Roman"/>
                        </a:rPr>
                        <a:t>Safety Factor</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 </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 </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1.87</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800">
                          <a:solidFill>
                            <a:srgbClr val="000000"/>
                          </a:solidFill>
                          <a:effectLst/>
                          <a:latin typeface="Times New Roman"/>
                          <a:ea typeface="Times New Roman"/>
                          <a:cs typeface="Times New Roman"/>
                        </a:rPr>
                        <a:t>9.68</a:t>
                      </a:r>
                      <a:endParaRPr lang="en-US" sz="80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dirty="0">
                          <a:solidFill>
                            <a:srgbClr val="000000"/>
                          </a:solidFill>
                          <a:effectLst/>
                          <a:latin typeface="Times New Roman"/>
                          <a:ea typeface="Times New Roman"/>
                          <a:cs typeface="Times New Roman"/>
                        </a:rPr>
                        <a:t>10.58</a:t>
                      </a:r>
                      <a:endParaRPr lang="en-US" sz="800" dirty="0">
                        <a:effectLst/>
                        <a:latin typeface="Calibri"/>
                        <a:ea typeface="Calibri"/>
                        <a:cs typeface="Times New Roman"/>
                      </a:endParaRPr>
                    </a:p>
                  </a:txBody>
                  <a:tcPr marL="46785" marR="46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524001"/>
            <a:ext cx="5943600" cy="268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135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 Wall DUNE loading case</a:t>
            </a:r>
            <a:endParaRPr lang="en-US"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32</a:t>
            </a:fld>
            <a:endParaRPr lang="en-US" dirty="0">
              <a:solidFill>
                <a:prstClr val="black"/>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3227320" cy="465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4667250" y="1513059"/>
            <a:ext cx="4267200" cy="4876800"/>
          </a:xfrm>
          <a:prstGeom prst="rect">
            <a:avLst/>
          </a:prstGeom>
        </p:spPr>
        <p:txBody>
          <a:bodyPr vert="horz">
            <a:normAutofit fontScale="70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D16349"/>
              </a:buClr>
              <a:buFont typeface="Wingdings 2"/>
              <a:buNone/>
            </a:pPr>
            <a:r>
              <a:rPr lang="en-US" dirty="0" smtClean="0">
                <a:solidFill>
                  <a:prstClr val="black"/>
                </a:solidFill>
              </a:rPr>
              <a:t>Design of End Wall for DUNE differs from End Wall for protoDUNE:</a:t>
            </a:r>
          </a:p>
          <a:p>
            <a:pPr marL="0" indent="0">
              <a:buClr>
                <a:srgbClr val="D16349"/>
              </a:buClr>
              <a:buFont typeface="Wingdings 2"/>
              <a:buNone/>
            </a:pPr>
            <a:endParaRPr lang="en-US" dirty="0" smtClean="0">
              <a:solidFill>
                <a:prstClr val="black"/>
              </a:solidFill>
            </a:endParaRPr>
          </a:p>
          <a:p>
            <a:pPr>
              <a:buClr>
                <a:srgbClr val="D16349"/>
              </a:buClr>
            </a:pPr>
            <a:r>
              <a:rPr lang="en-US" dirty="0" smtClean="0">
                <a:solidFill>
                  <a:prstClr val="black"/>
                </a:solidFill>
              </a:rPr>
              <a:t> There will be a total of 8 panels in DUNE End Wall.</a:t>
            </a:r>
          </a:p>
          <a:p>
            <a:pPr>
              <a:buClr>
                <a:srgbClr val="D16349"/>
              </a:buClr>
            </a:pPr>
            <a:endParaRPr lang="en-US" dirty="0" smtClean="0">
              <a:solidFill>
                <a:prstClr val="black"/>
              </a:solidFill>
            </a:endParaRPr>
          </a:p>
          <a:p>
            <a:pPr>
              <a:buClr>
                <a:srgbClr val="D16349"/>
              </a:buClr>
            </a:pPr>
            <a:r>
              <a:rPr lang="en-US" dirty="0" smtClean="0">
                <a:solidFill>
                  <a:prstClr val="black"/>
                </a:solidFill>
              </a:rPr>
              <a:t>The drift distance will be decided and there will be no need to change the drift distance for DUNE. Hence, no structure is required in the middle for facilitating drift distance change.</a:t>
            </a:r>
          </a:p>
          <a:p>
            <a:pPr>
              <a:buClr>
                <a:srgbClr val="D16349"/>
              </a:buClr>
            </a:pPr>
            <a:endParaRPr lang="en-US" dirty="0">
              <a:solidFill>
                <a:prstClr val="black"/>
              </a:solidFill>
            </a:endParaRPr>
          </a:p>
          <a:p>
            <a:pPr>
              <a:buClr>
                <a:srgbClr val="D16349"/>
              </a:buClr>
            </a:pPr>
            <a:r>
              <a:rPr lang="en-US" dirty="0" smtClean="0">
                <a:solidFill>
                  <a:prstClr val="black"/>
                </a:solidFill>
              </a:rPr>
              <a:t>The Top panel with hangers for DUNE with one baseline panel hanging from it was imported into ANSYS and weight of 6 baseline panels was applied to the model.</a:t>
            </a:r>
          </a:p>
        </p:txBody>
      </p:sp>
    </p:spTree>
    <p:extLst>
      <p:ext uri="{BB962C8B-B14F-4D97-AF65-F5344CB8AC3E}">
        <p14:creationId xmlns:p14="http://schemas.microsoft.com/office/powerpoint/2010/main" val="363593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Worst case stresses</a:t>
            </a:r>
            <a:endParaRPr lang="en-US"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33</a:t>
            </a:fld>
            <a:endParaRPr lang="en-US" dirty="0">
              <a:solidFill>
                <a:prstClr val="black"/>
              </a:solidFill>
            </a:endParaRPr>
          </a:p>
        </p:txBody>
      </p:sp>
      <p:pic>
        <p:nvPicPr>
          <p:cNvPr id="1331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524000"/>
            <a:ext cx="6201125"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266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Worst case stresses</a:t>
            </a:r>
            <a:endParaRPr lang="en-US" dirty="0"/>
          </a:p>
        </p:txBody>
      </p:sp>
      <p:sp>
        <p:nvSpPr>
          <p:cNvPr id="3" name="Footer Placeholder 2"/>
          <p:cNvSpPr>
            <a:spLocks noGrp="1"/>
          </p:cNvSpPr>
          <p:nvPr>
            <p:ph type="ftr" sz="quarter" idx="11"/>
          </p:nvPr>
        </p:nvSpPr>
        <p:spPr/>
        <p:txBody>
          <a:bodyPr/>
          <a:lstStyle/>
          <a:p>
            <a:r>
              <a:rPr lang="en-US" smtClean="0">
                <a:solidFill>
                  <a:prstClr val="black"/>
                </a:solidFill>
              </a:rPr>
              <a:t>FC Review</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A2ED6C35-3FE0-416A-BD60-159DEC9E966D}" type="slidenum">
              <a:rPr lang="en-US" smtClean="0">
                <a:solidFill>
                  <a:prstClr val="black"/>
                </a:solidFill>
              </a:rPr>
              <a:pPr/>
              <a:t>34</a:t>
            </a:fld>
            <a:endParaRPr lang="en-US" dirty="0">
              <a:solidFill>
                <a:prstClr val="black"/>
              </a:solidFill>
            </a:endParaRPr>
          </a:p>
        </p:txBody>
      </p:sp>
      <p:pic>
        <p:nvPicPr>
          <p:cNvPr id="12290"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3044" t="18367" r="32512" b="8716"/>
          <a:stretch/>
        </p:blipFill>
        <p:spPr bwMode="auto">
          <a:xfrm>
            <a:off x="1571462" y="1600200"/>
            <a:ext cx="596014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803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Room for Assembly</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35</a:t>
            </a:fld>
            <a:endParaRPr lang="en-US" dirty="0"/>
          </a:p>
        </p:txBody>
      </p:sp>
      <p:sp>
        <p:nvSpPr>
          <p:cNvPr id="5" name="Content Placeholder 4"/>
          <p:cNvSpPr>
            <a:spLocks noGrp="1"/>
          </p:cNvSpPr>
          <p:nvPr>
            <p:ph sz="quarter" idx="1"/>
          </p:nvPr>
        </p:nvSpPr>
        <p:spPr>
          <a:xfrm>
            <a:off x="301752" y="1527048"/>
            <a:ext cx="4422648" cy="4873752"/>
          </a:xfrm>
        </p:spPr>
        <p:txBody>
          <a:bodyPr>
            <a:normAutofit fontScale="62500" lnSpcReduction="20000"/>
          </a:bodyPr>
          <a:lstStyle/>
          <a:p>
            <a:pPr marL="0" indent="0">
              <a:buNone/>
            </a:pPr>
            <a:r>
              <a:rPr lang="en-US" dirty="0" smtClean="0"/>
              <a:t>Temporary clean enclosure:</a:t>
            </a:r>
          </a:p>
          <a:p>
            <a:pPr marL="0" indent="0">
              <a:buNone/>
            </a:pPr>
            <a:endParaRPr lang="en-US" dirty="0" smtClean="0"/>
          </a:p>
          <a:p>
            <a:r>
              <a:rPr lang="en-US" dirty="0" smtClean="0"/>
              <a:t>A temporary clean enclosure can be constructed in respective facilities (SBU</a:t>
            </a:r>
            <a:r>
              <a:rPr lang="en-US" dirty="0"/>
              <a:t> </a:t>
            </a:r>
            <a:r>
              <a:rPr lang="en-US" dirty="0" smtClean="0"/>
              <a:t>and LSU) for the construction of field cage modules. </a:t>
            </a:r>
          </a:p>
          <a:p>
            <a:endParaRPr lang="en-US" dirty="0" smtClean="0"/>
          </a:p>
          <a:p>
            <a:r>
              <a:rPr lang="en-US" dirty="0" smtClean="0"/>
              <a:t>The </a:t>
            </a:r>
            <a:r>
              <a:rPr lang="en-US" dirty="0"/>
              <a:t>enclosure will be constructed from </a:t>
            </a:r>
            <a:r>
              <a:rPr lang="en-US" dirty="0" err="1"/>
              <a:t>unistrut</a:t>
            </a:r>
            <a:r>
              <a:rPr lang="en-US" dirty="0"/>
              <a:t> and transparent vinyl </a:t>
            </a:r>
            <a:r>
              <a:rPr lang="en-US" dirty="0" smtClean="0"/>
              <a:t>sheeting.</a:t>
            </a:r>
          </a:p>
          <a:p>
            <a:endParaRPr lang="en-US" dirty="0" smtClean="0"/>
          </a:p>
          <a:p>
            <a:r>
              <a:rPr lang="en-US" dirty="0" smtClean="0"/>
              <a:t>All the components will be cleaned before bringing in the cleanroom.</a:t>
            </a:r>
          </a:p>
          <a:p>
            <a:endParaRPr lang="en-US" dirty="0" smtClean="0"/>
          </a:p>
          <a:p>
            <a:r>
              <a:rPr lang="en-US" dirty="0" smtClean="0"/>
              <a:t>No machining/abrasive cleaning operation will occur inside the clean enclosure.</a:t>
            </a:r>
          </a:p>
          <a:p>
            <a:endParaRPr lang="en-US" dirty="0" smtClean="0"/>
          </a:p>
          <a:p>
            <a:r>
              <a:rPr lang="en-US" dirty="0" smtClean="0"/>
              <a:t>Shoe covers and gloves will be required to work before entry inside the cleanroom.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414463"/>
            <a:ext cx="3228974" cy="242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928034"/>
            <a:ext cx="3319461" cy="2447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91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 River Installation Delivery</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36</a:t>
            </a:fld>
            <a:endParaRPr lang="en-US" dirty="0"/>
          </a:p>
        </p:txBody>
      </p:sp>
      <p:sp>
        <p:nvSpPr>
          <p:cNvPr id="5" name="Content Placeholder 4"/>
          <p:cNvSpPr>
            <a:spLocks noGrp="1"/>
          </p:cNvSpPr>
          <p:nvPr>
            <p:ph sz="quarter" idx="1"/>
          </p:nvPr>
        </p:nvSpPr>
        <p:spPr/>
        <p:txBody>
          <a:bodyPr>
            <a:normAutofit fontScale="92500" lnSpcReduction="10000"/>
          </a:bodyPr>
          <a:lstStyle/>
          <a:p>
            <a:r>
              <a:rPr lang="en-US" dirty="0" smtClean="0"/>
              <a:t>4 Top/Bottom Panels:</a:t>
            </a:r>
          </a:p>
          <a:p>
            <a:pPr lvl="1"/>
            <a:r>
              <a:rPr lang="en-US" dirty="0" smtClean="0"/>
              <a:t>2Panels with latest design (No splice joint and latest modifications)</a:t>
            </a:r>
          </a:p>
          <a:p>
            <a:pPr lvl="1"/>
            <a:r>
              <a:rPr lang="en-US" dirty="0" smtClean="0"/>
              <a:t>2 panels older version with stainless hardware just for mockup </a:t>
            </a:r>
            <a:r>
              <a:rPr lang="en-US" dirty="0" smtClean="0">
                <a:solidFill>
                  <a:srgbClr val="00B050"/>
                </a:solidFill>
              </a:rPr>
              <a:t>- Delivered</a:t>
            </a:r>
          </a:p>
          <a:p>
            <a:pPr lvl="1"/>
            <a:endParaRPr lang="en-US" dirty="0" smtClean="0"/>
          </a:p>
          <a:p>
            <a:r>
              <a:rPr lang="en-US" dirty="0" smtClean="0"/>
              <a:t>4 </a:t>
            </a:r>
            <a:r>
              <a:rPr lang="en-US" dirty="0" err="1" smtClean="0"/>
              <a:t>Endwall</a:t>
            </a:r>
            <a:r>
              <a:rPr lang="en-US" dirty="0" smtClean="0"/>
              <a:t> Panels - </a:t>
            </a:r>
            <a:r>
              <a:rPr lang="en-US" dirty="0" smtClean="0">
                <a:solidFill>
                  <a:srgbClr val="00B050"/>
                </a:solidFill>
              </a:rPr>
              <a:t>Delivered</a:t>
            </a:r>
          </a:p>
          <a:p>
            <a:pPr lvl="1"/>
            <a:r>
              <a:rPr lang="en-US" dirty="0"/>
              <a:t>T</a:t>
            </a:r>
            <a:r>
              <a:rPr lang="en-US" dirty="0" smtClean="0"/>
              <a:t>op panel with hangers</a:t>
            </a:r>
          </a:p>
          <a:p>
            <a:pPr lvl="1"/>
            <a:r>
              <a:rPr lang="en-US" dirty="0" smtClean="0"/>
              <a:t>Panel with beam plug mockup.</a:t>
            </a:r>
          </a:p>
          <a:p>
            <a:pPr lvl="1"/>
            <a:r>
              <a:rPr lang="en-US" dirty="0" smtClean="0"/>
              <a:t>2 Regular End wall panels.</a:t>
            </a:r>
          </a:p>
          <a:p>
            <a:pPr lvl="1"/>
            <a:endParaRPr lang="en-US" dirty="0"/>
          </a:p>
          <a:p>
            <a:r>
              <a:rPr lang="en-US" dirty="0" smtClean="0"/>
              <a:t>All panels are fully populated with field shaping profiles but the end caps may not be on all of them.</a:t>
            </a:r>
          </a:p>
          <a:p>
            <a:pPr marL="0" indent="0">
              <a:buNone/>
            </a:pPr>
            <a:endParaRPr lang="en-US" dirty="0"/>
          </a:p>
        </p:txBody>
      </p:sp>
    </p:spTree>
    <p:extLst>
      <p:ext uri="{BB962C8B-B14F-4D97-AF65-F5344CB8AC3E}">
        <p14:creationId xmlns:p14="http://schemas.microsoft.com/office/powerpoint/2010/main" val="1377403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Shipment to CERN</a:t>
            </a:r>
            <a:endParaRPr lang="en-US" dirty="0"/>
          </a:p>
        </p:txBody>
      </p:sp>
      <p:sp>
        <p:nvSpPr>
          <p:cNvPr id="3" name="Content Placeholder 2"/>
          <p:cNvSpPr>
            <a:spLocks noGrp="1"/>
          </p:cNvSpPr>
          <p:nvPr>
            <p:ph sz="quarter" idx="1"/>
          </p:nvPr>
        </p:nvSpPr>
        <p:spPr>
          <a:xfrm>
            <a:off x="228600" y="1527048"/>
            <a:ext cx="8686800" cy="5102352"/>
          </a:xfrm>
        </p:spPr>
        <p:txBody>
          <a:bodyPr>
            <a:noAutofit/>
          </a:bodyPr>
          <a:lstStyle/>
          <a:p>
            <a:r>
              <a:rPr lang="en-US" sz="1400" dirty="0" smtClean="0"/>
              <a:t>Weights – Shipping boxes/crates will weigh between 250kg (for top/bottom) to 750kg (for end wall). Weight for Top and bottom panels after they are assembled with ground plane is 200kg.</a:t>
            </a:r>
          </a:p>
          <a:p>
            <a:endParaRPr lang="en-US" sz="1400" dirty="0" smtClean="0"/>
          </a:p>
          <a:p>
            <a:r>
              <a:rPr lang="en-US" sz="1400" dirty="0" smtClean="0"/>
              <a:t>FC Panel – FC Panels </a:t>
            </a:r>
            <a:r>
              <a:rPr lang="en-US" sz="1400" dirty="0"/>
              <a:t>will be assembled in a clean environment and will be bagged before putting inside the shipping box</a:t>
            </a:r>
            <a:r>
              <a:rPr lang="en-US" sz="1400" dirty="0" smtClean="0"/>
              <a:t>.</a:t>
            </a:r>
          </a:p>
          <a:p>
            <a:endParaRPr lang="en-US" sz="1400" dirty="0"/>
          </a:p>
          <a:p>
            <a:r>
              <a:rPr lang="en-US" sz="1400" dirty="0" smtClean="0"/>
              <a:t>Handling Instructions – A </a:t>
            </a:r>
            <a:r>
              <a:rPr lang="en-US" sz="1400" dirty="0"/>
              <a:t>document with handling instructions will be </a:t>
            </a:r>
            <a:r>
              <a:rPr lang="en-US" sz="1400" dirty="0" smtClean="0"/>
              <a:t>provided to CERN beforehand. </a:t>
            </a:r>
            <a:r>
              <a:rPr lang="en-US" sz="1400" dirty="0"/>
              <a:t>FC should be handled in accordance with that document at all times</a:t>
            </a:r>
            <a:r>
              <a:rPr lang="en-US" sz="1400" dirty="0" smtClean="0"/>
              <a:t>.</a:t>
            </a:r>
          </a:p>
          <a:p>
            <a:endParaRPr lang="en-US" sz="1400" dirty="0" smtClean="0"/>
          </a:p>
          <a:p>
            <a:r>
              <a:rPr lang="en-US" sz="1400" dirty="0" smtClean="0"/>
              <a:t>Traveler document – It will include data from testing that was done after the assembly and was approved. It’ll be included in each shipping box with individual panels. These documents will also be uploaded on EDMS or </a:t>
            </a:r>
            <a:r>
              <a:rPr lang="en-US" sz="1400" dirty="0" err="1" smtClean="0"/>
              <a:t>docdb</a:t>
            </a:r>
            <a:r>
              <a:rPr lang="en-US" sz="1400" dirty="0" smtClean="0"/>
              <a:t> as required by the project.</a:t>
            </a:r>
          </a:p>
          <a:p>
            <a:pPr marL="0" indent="0">
              <a:buNone/>
            </a:pPr>
            <a:endParaRPr lang="en-US" sz="1400" dirty="0"/>
          </a:p>
          <a:p>
            <a:r>
              <a:rPr lang="en-US" sz="1400" dirty="0"/>
              <a:t>Special </a:t>
            </a:r>
            <a:r>
              <a:rPr lang="en-US" sz="1400" dirty="0" smtClean="0"/>
              <a:t>tools/components </a:t>
            </a:r>
            <a:r>
              <a:rPr lang="en-US" sz="1400" dirty="0"/>
              <a:t>– Any special tools required for testing/assembly will be coordinated with CERN. If any tool/equipment required can’t be made available at CERN then it’ll be shipped from US</a:t>
            </a:r>
            <a:r>
              <a:rPr lang="en-US" sz="1400" dirty="0" smtClean="0"/>
              <a:t>.</a:t>
            </a:r>
            <a:endParaRPr lang="en-US" sz="1400" dirty="0"/>
          </a:p>
        </p:txBody>
      </p:sp>
      <p:sp>
        <p:nvSpPr>
          <p:cNvPr id="4" name="Footer Placeholder 3"/>
          <p:cNvSpPr>
            <a:spLocks noGrp="1"/>
          </p:cNvSpPr>
          <p:nvPr>
            <p:ph type="ftr" sz="quarter" idx="11"/>
          </p:nvPr>
        </p:nvSpPr>
        <p:spPr/>
        <p:txBody>
          <a:bodyPr/>
          <a:lstStyle/>
          <a:p>
            <a:r>
              <a:rPr lang="en-US" smtClean="0"/>
              <a:t>FC Review</a:t>
            </a:r>
            <a:endParaRPr lang="en-US" dirty="0"/>
          </a:p>
        </p:txBody>
      </p:sp>
      <p:sp>
        <p:nvSpPr>
          <p:cNvPr id="5" name="Slide Number Placeholder 4"/>
          <p:cNvSpPr>
            <a:spLocks noGrp="1"/>
          </p:cNvSpPr>
          <p:nvPr>
            <p:ph type="sldNum" sz="quarter" idx="12"/>
          </p:nvPr>
        </p:nvSpPr>
        <p:spPr/>
        <p:txBody>
          <a:bodyPr/>
          <a:lstStyle/>
          <a:p>
            <a:fld id="{A2ED6C35-3FE0-416A-BD60-159DEC9E966D}" type="slidenum">
              <a:rPr lang="en-US" smtClean="0"/>
              <a:pPr/>
              <a:t>37</a:t>
            </a:fld>
            <a:endParaRPr lang="en-US" dirty="0"/>
          </a:p>
        </p:txBody>
      </p:sp>
    </p:spTree>
    <p:extLst>
      <p:ext uri="{BB962C8B-B14F-4D97-AF65-F5344CB8AC3E}">
        <p14:creationId xmlns:p14="http://schemas.microsoft.com/office/powerpoint/2010/main" val="3345534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 at CERN</a:t>
            </a:r>
            <a:endParaRPr lang="en-US" dirty="0"/>
          </a:p>
        </p:txBody>
      </p:sp>
      <p:sp>
        <p:nvSpPr>
          <p:cNvPr id="3" name="Content Placeholder 2"/>
          <p:cNvSpPr>
            <a:spLocks noGrp="1"/>
          </p:cNvSpPr>
          <p:nvPr>
            <p:ph sz="quarter" idx="1"/>
          </p:nvPr>
        </p:nvSpPr>
        <p:spPr>
          <a:xfrm>
            <a:off x="301752" y="1527048"/>
            <a:ext cx="4117848" cy="4797552"/>
          </a:xfrm>
        </p:spPr>
        <p:txBody>
          <a:bodyPr>
            <a:normAutofit/>
          </a:bodyPr>
          <a:lstStyle/>
          <a:p>
            <a:r>
              <a:rPr lang="en-US" sz="1800" dirty="0"/>
              <a:t>Visual Inspection of all the </a:t>
            </a:r>
            <a:r>
              <a:rPr lang="en-US" sz="1800" dirty="0" smtClean="0"/>
              <a:t>components will be performed. </a:t>
            </a:r>
            <a:r>
              <a:rPr lang="en-US" sz="1800" dirty="0"/>
              <a:t>All profile surfaces </a:t>
            </a:r>
            <a:r>
              <a:rPr lang="en-US" sz="1800" dirty="0" smtClean="0"/>
              <a:t>will </a:t>
            </a:r>
            <a:r>
              <a:rPr lang="en-US" sz="1800" dirty="0"/>
              <a:t>be inspected and in case of any dents and scratches the profiles </a:t>
            </a:r>
            <a:r>
              <a:rPr lang="en-US" sz="1800" dirty="0" smtClean="0"/>
              <a:t>will </a:t>
            </a:r>
            <a:r>
              <a:rPr lang="en-US" sz="1800" dirty="0"/>
              <a:t>be replaced</a:t>
            </a:r>
            <a:r>
              <a:rPr lang="en-US" sz="1800" dirty="0" smtClean="0"/>
              <a:t>.</a:t>
            </a:r>
          </a:p>
          <a:p>
            <a:endParaRPr lang="en-US" sz="1800" dirty="0"/>
          </a:p>
          <a:p>
            <a:r>
              <a:rPr lang="en-US" sz="1800" dirty="0"/>
              <a:t>All the screw connections </a:t>
            </a:r>
            <a:r>
              <a:rPr lang="en-US" sz="1800" dirty="0" smtClean="0"/>
              <a:t>will </a:t>
            </a:r>
            <a:r>
              <a:rPr lang="en-US" sz="1800" dirty="0"/>
              <a:t>be checked using a calibrated torque screw driver. These screws will be tightened to a low torque spec and can become loose due to vibrations during shipping. </a:t>
            </a:r>
            <a:r>
              <a:rPr lang="en-US" sz="1800" dirty="0" smtClean="0"/>
              <a:t>Retightening of screws may be required.</a:t>
            </a:r>
            <a:endParaRPr lang="en-US" sz="1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230" y="1524000"/>
            <a:ext cx="4116686"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1" y="3776662"/>
            <a:ext cx="4067978" cy="244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smtClean="0"/>
              <a:t>FC Review</a:t>
            </a:r>
            <a:endParaRPr lang="en-US" dirty="0"/>
          </a:p>
        </p:txBody>
      </p:sp>
      <p:sp>
        <p:nvSpPr>
          <p:cNvPr id="6" name="Slide Number Placeholder 5"/>
          <p:cNvSpPr>
            <a:spLocks noGrp="1"/>
          </p:cNvSpPr>
          <p:nvPr>
            <p:ph type="sldNum" sz="quarter" idx="12"/>
          </p:nvPr>
        </p:nvSpPr>
        <p:spPr/>
        <p:txBody>
          <a:bodyPr/>
          <a:lstStyle/>
          <a:p>
            <a:fld id="{A2ED6C35-3FE0-416A-BD60-159DEC9E966D}" type="slidenum">
              <a:rPr lang="en-US" smtClean="0"/>
              <a:pPr/>
              <a:t>38</a:t>
            </a:fld>
            <a:endParaRPr lang="en-US" dirty="0"/>
          </a:p>
        </p:txBody>
      </p:sp>
    </p:spTree>
    <p:extLst>
      <p:ext uri="{BB962C8B-B14F-4D97-AF65-F5344CB8AC3E}">
        <p14:creationId xmlns:p14="http://schemas.microsoft.com/office/powerpoint/2010/main" val="4147728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 at CERN </a:t>
            </a:r>
            <a:endParaRPr lang="en-US" dirty="0"/>
          </a:p>
        </p:txBody>
      </p:sp>
      <p:sp>
        <p:nvSpPr>
          <p:cNvPr id="3" name="Content Placeholder 2"/>
          <p:cNvSpPr>
            <a:spLocks noGrp="1"/>
          </p:cNvSpPr>
          <p:nvPr>
            <p:ph sz="quarter" idx="1"/>
          </p:nvPr>
        </p:nvSpPr>
        <p:spPr>
          <a:xfrm>
            <a:off x="301752" y="1527048"/>
            <a:ext cx="8503920" cy="835152"/>
          </a:xfrm>
        </p:spPr>
        <p:txBody>
          <a:bodyPr>
            <a:normAutofit fontScale="77500" lnSpcReduction="20000"/>
          </a:bodyPr>
          <a:lstStyle/>
          <a:p>
            <a:r>
              <a:rPr lang="en-US" dirty="0" smtClean="0"/>
              <a:t>Depending upon where FC panels are stored, they may have to be bagged again and stored in the shipping boxes until installation.</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51"/>
          <a:stretch/>
        </p:blipFill>
        <p:spPr bwMode="auto">
          <a:xfrm>
            <a:off x="304800" y="2209800"/>
            <a:ext cx="8653462" cy="4000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5791200"/>
            <a:ext cx="1447800" cy="381000"/>
          </a:xfrm>
          <a:prstGeom prst="rect">
            <a:avLst/>
          </a:prstGeom>
          <a:solidFill>
            <a:srgbClr val="FFFF66">
              <a:alpha val="41176"/>
            </a:srgbClr>
          </a:solidFill>
        </p:spPr>
        <p:txBody>
          <a:bodyPr wrap="square" rtlCol="0">
            <a:spAutoFit/>
          </a:bodyPr>
          <a:lstStyle/>
          <a:p>
            <a:r>
              <a:rPr lang="en-US" dirty="0" smtClean="0"/>
              <a:t>Warehouse</a:t>
            </a:r>
            <a:endParaRPr lang="en-US" dirty="0"/>
          </a:p>
        </p:txBody>
      </p:sp>
      <p:sp>
        <p:nvSpPr>
          <p:cNvPr id="6" name="TextBox 5"/>
          <p:cNvSpPr txBox="1"/>
          <p:nvPr/>
        </p:nvSpPr>
        <p:spPr>
          <a:xfrm>
            <a:off x="6051847" y="5791200"/>
            <a:ext cx="1447800" cy="381000"/>
          </a:xfrm>
          <a:prstGeom prst="rect">
            <a:avLst/>
          </a:prstGeom>
          <a:solidFill>
            <a:schemeClr val="tx2">
              <a:lumMod val="20000"/>
              <a:lumOff val="80000"/>
              <a:alpha val="41176"/>
            </a:schemeClr>
          </a:solidFill>
          <a:ln>
            <a:noFill/>
          </a:ln>
        </p:spPr>
        <p:txBody>
          <a:bodyPr wrap="square" rtlCol="0">
            <a:spAutoFit/>
          </a:bodyPr>
          <a:lstStyle/>
          <a:p>
            <a:r>
              <a:rPr lang="en-US" dirty="0" smtClean="0"/>
              <a:t>Clean Room</a:t>
            </a:r>
            <a:endParaRPr lang="en-US" dirty="0"/>
          </a:p>
        </p:txBody>
      </p:sp>
      <p:sp>
        <p:nvSpPr>
          <p:cNvPr id="5" name="Footer Placeholder 4"/>
          <p:cNvSpPr>
            <a:spLocks noGrp="1"/>
          </p:cNvSpPr>
          <p:nvPr>
            <p:ph type="ftr" sz="quarter" idx="11"/>
          </p:nvPr>
        </p:nvSpPr>
        <p:spPr/>
        <p:txBody>
          <a:bodyPr/>
          <a:lstStyle/>
          <a:p>
            <a:r>
              <a:rPr lang="en-US" smtClean="0"/>
              <a:t>FC Review</a:t>
            </a:r>
            <a:endParaRPr lang="en-US" dirty="0"/>
          </a:p>
        </p:txBody>
      </p:sp>
      <p:sp>
        <p:nvSpPr>
          <p:cNvPr id="7" name="Slide Number Placeholder 6"/>
          <p:cNvSpPr>
            <a:spLocks noGrp="1"/>
          </p:cNvSpPr>
          <p:nvPr>
            <p:ph type="sldNum" sz="quarter" idx="12"/>
          </p:nvPr>
        </p:nvSpPr>
        <p:spPr/>
        <p:txBody>
          <a:bodyPr/>
          <a:lstStyle/>
          <a:p>
            <a:fld id="{A2ED6C35-3FE0-416A-BD60-159DEC9E966D}" type="slidenum">
              <a:rPr lang="en-US" smtClean="0"/>
              <a:pPr/>
              <a:t>39</a:t>
            </a:fld>
            <a:endParaRPr lang="en-US" dirty="0"/>
          </a:p>
        </p:txBody>
      </p:sp>
    </p:spTree>
    <p:extLst>
      <p:ext uri="{BB962C8B-B14F-4D97-AF65-F5344CB8AC3E}">
        <p14:creationId xmlns:p14="http://schemas.microsoft.com/office/powerpoint/2010/main" val="361100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Top/Bottom FC Construction</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4</a:t>
            </a:fld>
            <a:endParaRPr lang="en-US" dirty="0"/>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876800" y="1438136"/>
            <a:ext cx="3623497" cy="267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73" y="1447799"/>
            <a:ext cx="4087807" cy="265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191000"/>
            <a:ext cx="365524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30985" y="4191000"/>
            <a:ext cx="4572000" cy="1569660"/>
          </a:xfrm>
          <a:prstGeom prst="rect">
            <a:avLst/>
          </a:prstGeom>
        </p:spPr>
        <p:txBody>
          <a:bodyPr>
            <a:spAutoFit/>
          </a:bodyPr>
          <a:lstStyle/>
          <a:p>
            <a:r>
              <a:rPr lang="en-US" sz="1600" dirty="0"/>
              <a:t>The field shaping metal profiles as shown in Figure 6.3 are constrained using custom slip nut and screw arrangement as shown in Figure 6.4. These profiles are only constrained on the first main I-beam and are allowed to move freely in the slots of the second main I-beam</a:t>
            </a:r>
          </a:p>
        </p:txBody>
      </p:sp>
    </p:spTree>
    <p:extLst>
      <p:ext uri="{BB962C8B-B14F-4D97-AF65-F5344CB8AC3E}">
        <p14:creationId xmlns:p14="http://schemas.microsoft.com/office/powerpoint/2010/main" val="229977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
            </a:r>
            <a:r>
              <a:rPr lang="en-US" dirty="0" smtClean="0">
                <a:latin typeface="Times New Roman" panose="02020603050405020304" pitchFamily="18" charset="0"/>
                <a:cs typeface="Times New Roman" panose="02020603050405020304" pitchFamily="18" charset="0"/>
              </a:rPr>
              <a:t>10</a:t>
            </a:r>
            <a:r>
              <a:rPr lang="en-US" dirty="0" smtClean="0"/>
              <a:t> Shear Pin Design</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5</a:t>
            </a:fld>
            <a:endParaRPr lang="en-US" dirty="0"/>
          </a:p>
        </p:txBody>
      </p:sp>
      <p:pic>
        <p:nvPicPr>
          <p:cNvPr id="4098"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30551" t="20910" r="9860" b="14635"/>
          <a:stretch/>
        </p:blipFill>
        <p:spPr bwMode="auto">
          <a:xfrm>
            <a:off x="5611417" y="1524000"/>
            <a:ext cx="3275816"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79" t="23969" r="16638" b="24740"/>
          <a:stretch/>
        </p:blipFill>
        <p:spPr bwMode="auto">
          <a:xfrm>
            <a:off x="6019800" y="3994418"/>
            <a:ext cx="2733449" cy="230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152400" y="1600201"/>
            <a:ext cx="4953000" cy="4800599"/>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000" dirty="0" smtClean="0"/>
              <a:t>G</a:t>
            </a:r>
            <a:r>
              <a:rPr lang="en-US" sz="2000" dirty="0" smtClean="0">
                <a:latin typeface="Times New Roman" panose="02020603050405020304" pitchFamily="18" charset="0"/>
                <a:cs typeface="Times New Roman" panose="02020603050405020304" pitchFamily="18" charset="0"/>
              </a:rPr>
              <a:t>10 </a:t>
            </a:r>
            <a:r>
              <a:rPr lang="en-US" sz="2000" dirty="0" smtClean="0">
                <a:cs typeface="Times New Roman" panose="02020603050405020304" pitchFamily="18" charset="0"/>
              </a:rPr>
              <a:t>Pins with FRP </a:t>
            </a:r>
            <a:r>
              <a:rPr lang="en-US" sz="2000" dirty="0">
                <a:cs typeface="Times New Roman" panose="02020603050405020304" pitchFamily="18" charset="0"/>
              </a:rPr>
              <a:t>f</a:t>
            </a:r>
            <a:r>
              <a:rPr lang="en-US" sz="2000" dirty="0" smtClean="0">
                <a:cs typeface="Times New Roman" panose="02020603050405020304" pitchFamily="18" charset="0"/>
              </a:rPr>
              <a:t>asteners are used wherever conductive fasteners could not be used.</a:t>
            </a:r>
          </a:p>
          <a:p>
            <a:endParaRPr lang="en-US" sz="2000" dirty="0">
              <a:cs typeface="Times New Roman" panose="02020603050405020304" pitchFamily="18" charset="0"/>
            </a:endParaRPr>
          </a:p>
          <a:p>
            <a:r>
              <a:rPr lang="en-US" sz="2000" dirty="0" smtClean="0">
                <a:cs typeface="Times New Roman" panose="02020603050405020304" pitchFamily="18" charset="0"/>
              </a:rPr>
              <a:t>The design comprises of the pin with </a:t>
            </a:r>
            <a:r>
              <a:rPr lang="en-US" sz="2000" dirty="0" smtClean="0">
                <a:latin typeface="Times New Roman" panose="02020603050405020304" pitchFamily="18" charset="0"/>
                <a:cs typeface="Times New Roman" panose="02020603050405020304" pitchFamily="18" charset="0"/>
              </a:rPr>
              <a:t>15.875</a:t>
            </a:r>
            <a:r>
              <a:rPr lang="en-US" sz="2000" dirty="0" smtClean="0">
                <a:cs typeface="Times New Roman" panose="02020603050405020304" pitchFamily="18" charset="0"/>
              </a:rPr>
              <a:t>mm (</a:t>
            </a:r>
            <a:r>
              <a:rPr lang="en-US" sz="2000" dirty="0" smtClean="0">
                <a:latin typeface="Times New Roman" panose="02020603050405020304" pitchFamily="18" charset="0"/>
                <a:cs typeface="Times New Roman" panose="02020603050405020304" pitchFamily="18" charset="0"/>
              </a:rPr>
              <a:t>5/8</a:t>
            </a:r>
            <a:r>
              <a:rPr lang="en-US" sz="2000" dirty="0" smtClean="0">
                <a:cs typeface="Times New Roman" panose="02020603050405020304" pitchFamily="18" charset="0"/>
              </a:rPr>
              <a:t> in) diameter loose fit (.</a:t>
            </a:r>
            <a:r>
              <a:rPr lang="en-US" sz="2000" dirty="0" smtClean="0">
                <a:latin typeface="Times New Roman" panose="02020603050405020304" pitchFamily="18" charset="0"/>
                <a:cs typeface="Times New Roman" panose="02020603050405020304" pitchFamily="18" charset="0"/>
              </a:rPr>
              <a:t>25</a:t>
            </a:r>
            <a:r>
              <a:rPr lang="en-US" sz="2000" dirty="0" smtClean="0">
                <a:cs typeface="Times New Roman" panose="02020603050405020304" pitchFamily="18" charset="0"/>
              </a:rPr>
              <a:t>mm clearance) in the mating parts and flange head FRP bolts (</a:t>
            </a:r>
            <a:r>
              <a:rPr lang="en-US" sz="2000" dirty="0" smtClean="0">
                <a:latin typeface="Times New Roman" panose="02020603050405020304" pitchFamily="18" charset="0"/>
                <a:cs typeface="Times New Roman" panose="02020603050405020304" pitchFamily="18" charset="0"/>
              </a:rPr>
              <a:t>3/8 -16”</a:t>
            </a:r>
            <a:r>
              <a:rPr lang="en-US" sz="2000" dirty="0" smtClean="0">
                <a:cs typeface="Times New Roman" panose="02020603050405020304" pitchFamily="18" charset="0"/>
              </a:rPr>
              <a:t>) or bolt and nut arrangement to capture the pin in the hole.</a:t>
            </a:r>
          </a:p>
          <a:p>
            <a:endParaRPr lang="en-US" sz="2000" dirty="0">
              <a:latin typeface="Times New Roman" panose="02020603050405020304" pitchFamily="18" charset="0"/>
              <a:cs typeface="Times New Roman" panose="02020603050405020304" pitchFamily="18" charset="0"/>
            </a:endParaRPr>
          </a:p>
          <a:p>
            <a:r>
              <a:rPr lang="en-US" sz="2000" dirty="0" smtClean="0">
                <a:cs typeface="Times New Roman" panose="02020603050405020304" pitchFamily="18" charset="0"/>
              </a:rPr>
              <a:t>Testing done on the pins shows very promising results as published in the design paper.</a:t>
            </a:r>
          </a:p>
          <a:p>
            <a:endParaRPr lang="en-US" dirty="0"/>
          </a:p>
        </p:txBody>
      </p:sp>
    </p:spTree>
    <p:extLst>
      <p:ext uri="{BB962C8B-B14F-4D97-AF65-F5344CB8AC3E}">
        <p14:creationId xmlns:p14="http://schemas.microsoft.com/office/powerpoint/2010/main" val="2979929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Top/Bottom FC Construction</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6</a:t>
            </a:fld>
            <a:endParaRPr lang="en-US" dirty="0"/>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15122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63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Crating and Shipping</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7</a:t>
            </a:fld>
            <a:endParaRPr lang="en-US" dirty="0"/>
          </a:p>
        </p:txBody>
      </p:sp>
      <p:pic>
        <p:nvPicPr>
          <p:cNvPr id="17410"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19155" t="16181" r="16193" b="9652"/>
          <a:stretch/>
        </p:blipFill>
        <p:spPr bwMode="auto">
          <a:xfrm>
            <a:off x="5867400" y="1447801"/>
            <a:ext cx="3048000" cy="233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152400" y="1447801"/>
            <a:ext cx="3886200" cy="4876799"/>
          </a:xfrm>
          <a:prstGeom prst="rect">
            <a:avLst/>
          </a:prstGeom>
        </p:spPr>
        <p:txBody>
          <a:bodyPr vert="horz">
            <a:normAutofit fontScale="6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US" dirty="0" smtClean="0"/>
              <a:t>Shipping crate design features:</a:t>
            </a:r>
          </a:p>
          <a:p>
            <a:pPr marL="0" indent="0">
              <a:buFont typeface="Wingdings 2"/>
              <a:buNone/>
            </a:pPr>
            <a:endParaRPr lang="en-US" dirty="0" smtClean="0"/>
          </a:p>
          <a:p>
            <a:pPr marL="514350" indent="-514350">
              <a:buFont typeface="Wingdings 2"/>
              <a:buAutoNum type="arabicParenR"/>
            </a:pPr>
            <a:r>
              <a:rPr lang="en-US" dirty="0" smtClean="0"/>
              <a:t>Fork </a:t>
            </a:r>
            <a:r>
              <a:rPr lang="en-US" dirty="0" err="1" smtClean="0"/>
              <a:t>Liftable</a:t>
            </a:r>
            <a:endParaRPr lang="en-US" dirty="0" smtClean="0"/>
          </a:p>
          <a:p>
            <a:pPr marL="514350" indent="-514350">
              <a:buFont typeface="Wingdings 2"/>
              <a:buAutoNum type="arabicParenR"/>
            </a:pPr>
            <a:endParaRPr lang="en-US" dirty="0"/>
          </a:p>
          <a:p>
            <a:pPr marL="514350" indent="-514350">
              <a:buFont typeface="Wingdings 2"/>
              <a:buAutoNum type="arabicParenR"/>
            </a:pPr>
            <a:r>
              <a:rPr lang="en-US" dirty="0" smtClean="0"/>
              <a:t>Pictures show crating and shipping for modules for Ash River Mockup. FC modules lay horizontal inside these crates.</a:t>
            </a:r>
          </a:p>
          <a:p>
            <a:pPr marL="514350" indent="-514350">
              <a:buFont typeface="Wingdings 2"/>
              <a:buAutoNum type="arabicParenR"/>
            </a:pPr>
            <a:endParaRPr lang="en-US" dirty="0" smtClean="0"/>
          </a:p>
          <a:p>
            <a:pPr marL="514350" indent="-514350">
              <a:buFont typeface="Wingdings 2"/>
              <a:buAutoNum type="arabicParenR"/>
            </a:pPr>
            <a:r>
              <a:rPr lang="en-US" dirty="0" smtClean="0"/>
              <a:t>protoDUNE top/bottom FC crates will have FC panels in vertical orientation (Flipped up on one side). </a:t>
            </a:r>
          </a:p>
          <a:p>
            <a:pPr marL="514350" indent="-514350">
              <a:buFont typeface="Wingdings 2"/>
              <a:buAutoNum type="arabicParenR"/>
            </a:pPr>
            <a:endParaRPr lang="en-US" dirty="0"/>
          </a:p>
          <a:p>
            <a:pPr marL="0" indent="0">
              <a:buNone/>
            </a:pPr>
            <a:endParaRPr lang="en-US" dirty="0"/>
          </a:p>
          <a:p>
            <a:pPr marL="0" indent="0">
              <a:buNone/>
            </a:pPr>
            <a:r>
              <a:rPr lang="en-US" dirty="0" smtClean="0"/>
              <a:t>The panels will be crated at Stony Brook University and then shipped to Ash River for </a:t>
            </a:r>
            <a:r>
              <a:rPr lang="en-US" dirty="0"/>
              <a:t>m</a:t>
            </a:r>
            <a:r>
              <a:rPr lang="en-US" dirty="0" smtClean="0"/>
              <a:t>ockup installation and to CERN for protoDUNE.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614863"/>
            <a:ext cx="300149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48000"/>
            <a:ext cx="2396014"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92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Wall FC Design</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8</a:t>
            </a:fld>
            <a:endParaRPr lang="en-US" dirty="0"/>
          </a:p>
        </p:txBody>
      </p:sp>
      <p:sp>
        <p:nvSpPr>
          <p:cNvPr id="9" name="Content Placeholder 2"/>
          <p:cNvSpPr txBox="1">
            <a:spLocks/>
          </p:cNvSpPr>
          <p:nvPr/>
        </p:nvSpPr>
        <p:spPr>
          <a:xfrm>
            <a:off x="4876800" y="1414462"/>
            <a:ext cx="3962400" cy="2090738"/>
          </a:xfrm>
          <a:prstGeom prst="rect">
            <a:avLst/>
          </a:prstGeom>
        </p:spPr>
        <p:txBody>
          <a:bodyPr vert="horz">
            <a:normAutofit fontScale="92500"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dirty="0" smtClean="0"/>
              <a:t>Structural Components (Box beams, Angles etc.) are made of FRP.</a:t>
            </a:r>
          </a:p>
          <a:p>
            <a:endParaRPr lang="en-US" dirty="0" smtClean="0"/>
          </a:p>
          <a:p>
            <a:r>
              <a:rPr lang="en-US" dirty="0" smtClean="0"/>
              <a:t>Size: </a:t>
            </a:r>
            <a:r>
              <a:rPr lang="en-US" dirty="0" smtClean="0">
                <a:latin typeface="Times New Roman" panose="02020603050405020304" pitchFamily="18" charset="0"/>
                <a:cs typeface="Times New Roman" panose="02020603050405020304" pitchFamily="18" charset="0"/>
              </a:rPr>
              <a:t>3.5m x 1.5m</a:t>
            </a:r>
            <a:endParaRPr lang="en-US" dirty="0" smtClean="0"/>
          </a:p>
          <a:p>
            <a:pPr marL="0" indent="0">
              <a:buFont typeface="Wingdings 2"/>
              <a:buNone/>
            </a:pPr>
            <a:endParaRPr lang="en-US" dirty="0" smtClean="0"/>
          </a:p>
        </p:txBody>
      </p:sp>
      <p:sp>
        <p:nvSpPr>
          <p:cNvPr id="10" name="Content Placeholder 2"/>
          <p:cNvSpPr txBox="1">
            <a:spLocks/>
          </p:cNvSpPr>
          <p:nvPr/>
        </p:nvSpPr>
        <p:spPr>
          <a:xfrm>
            <a:off x="233362" y="4876799"/>
            <a:ext cx="4567238" cy="1476375"/>
          </a:xfrm>
          <a:prstGeom prst="rect">
            <a:avLst/>
          </a:prstGeom>
        </p:spPr>
        <p:txBody>
          <a:bodyPr vert="horz">
            <a:normAutofit fontScale="925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dirty="0" smtClean="0"/>
              <a:t>Field Shaping Profiles and locking nuts for profiles are made of Stainless Steel.</a:t>
            </a:r>
          </a:p>
          <a:p>
            <a:pPr marL="0" indent="0">
              <a:buFont typeface="Wingdings 2"/>
              <a:buNone/>
            </a:pPr>
            <a:endParaRPr lang="en-US" dirty="0"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 y="1447800"/>
            <a:ext cx="3805238" cy="348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3655309"/>
            <a:ext cx="3876675"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14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 Wall Panels</a:t>
            </a:r>
            <a:endParaRPr lang="en-US" dirty="0"/>
          </a:p>
        </p:txBody>
      </p:sp>
      <p:sp>
        <p:nvSpPr>
          <p:cNvPr id="3" name="Footer Placeholder 2"/>
          <p:cNvSpPr>
            <a:spLocks noGrp="1"/>
          </p:cNvSpPr>
          <p:nvPr>
            <p:ph type="ftr" sz="quarter" idx="11"/>
          </p:nvPr>
        </p:nvSpPr>
        <p:spPr/>
        <p:txBody>
          <a:bodyPr/>
          <a:lstStyle/>
          <a:p>
            <a:r>
              <a:rPr lang="en-US" smtClean="0"/>
              <a:t>FC Review</a:t>
            </a:r>
            <a:endParaRPr lang="en-US" dirty="0"/>
          </a:p>
        </p:txBody>
      </p:sp>
      <p:sp>
        <p:nvSpPr>
          <p:cNvPr id="4" name="Slide Number Placeholder 3"/>
          <p:cNvSpPr>
            <a:spLocks noGrp="1"/>
          </p:cNvSpPr>
          <p:nvPr>
            <p:ph type="sldNum" sz="quarter" idx="12"/>
          </p:nvPr>
        </p:nvSpPr>
        <p:spPr/>
        <p:txBody>
          <a:bodyPr/>
          <a:lstStyle/>
          <a:p>
            <a:fld id="{A2ED6C35-3FE0-416A-BD60-159DEC9E966D}" type="slidenum">
              <a:rPr lang="en-US" smtClean="0"/>
              <a:pPr/>
              <a:t>9</a:t>
            </a:fld>
            <a:endParaRPr lang="en-US" dirty="0"/>
          </a:p>
        </p:txBody>
      </p:sp>
      <p:pic>
        <p:nvPicPr>
          <p:cNvPr id="16" name="Picture 15"/>
          <p:cNvPicPr/>
          <p:nvPr/>
        </p:nvPicPr>
        <p:blipFill rotWithShape="1">
          <a:blip r:embed="rId2" cstate="print">
            <a:extLst>
              <a:ext uri="{28A0092B-C50C-407E-A947-70E740481C1C}">
                <a14:useLocalDpi xmlns:a14="http://schemas.microsoft.com/office/drawing/2010/main" val="0"/>
              </a:ext>
            </a:extLst>
          </a:blip>
          <a:srcRect l="18407" t="16903" r="29804" b="8645"/>
          <a:stretch/>
        </p:blipFill>
        <p:spPr bwMode="auto">
          <a:xfrm>
            <a:off x="228600" y="1905000"/>
            <a:ext cx="4419600" cy="3733800"/>
          </a:xfrm>
          <a:prstGeom prst="rect">
            <a:avLst/>
          </a:prstGeom>
          <a:ln>
            <a:noFill/>
          </a:ln>
          <a:extLst>
            <a:ext uri="{53640926-AAD7-44D8-BBD7-CCE9431645EC}">
              <a14:shadowObscured xmlns:a14="http://schemas.microsoft.com/office/drawing/2010/main"/>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76424"/>
            <a:ext cx="4323893"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8608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6002</TotalTime>
  <Words>2742</Words>
  <Application>Microsoft Office PowerPoint</Application>
  <PresentationFormat>On-screen Show (4:3)</PresentationFormat>
  <Paragraphs>440</Paragraphs>
  <Slides>39</Slides>
  <Notes>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Civic</vt:lpstr>
      <vt:lpstr>Field Cage for protoDUNE</vt:lpstr>
      <vt:lpstr>Contents</vt:lpstr>
      <vt:lpstr>Top/Bottom FC Design</vt:lpstr>
      <vt:lpstr>Top/Bottom FC Construction</vt:lpstr>
      <vt:lpstr>G10 Shear Pin Design</vt:lpstr>
      <vt:lpstr>Top/Bottom FC Construction</vt:lpstr>
      <vt:lpstr>Crating and Shipping</vt:lpstr>
      <vt:lpstr>End Wall FC Design</vt:lpstr>
      <vt:lpstr>End Wall Panels</vt:lpstr>
      <vt:lpstr>End Wall Assembly</vt:lpstr>
      <vt:lpstr>Crating and Shipping</vt:lpstr>
      <vt:lpstr>Material Properties</vt:lpstr>
      <vt:lpstr>FC Structures and loading</vt:lpstr>
      <vt:lpstr>List of Structural Analyses for FC Panels</vt:lpstr>
      <vt:lpstr>Structural Analysis</vt:lpstr>
      <vt:lpstr>Thermal Considerations</vt:lpstr>
      <vt:lpstr>Thermal Considerations</vt:lpstr>
      <vt:lpstr>Mechanical Risks and Mitigation</vt:lpstr>
      <vt:lpstr>Conclusions</vt:lpstr>
      <vt:lpstr>Charge Questions</vt:lpstr>
      <vt:lpstr>Charge Questions</vt:lpstr>
      <vt:lpstr>Field Cage for protoDUNE (Backup Slides)</vt:lpstr>
      <vt:lpstr>Top/Bottom Panel loading cases</vt:lpstr>
      <vt:lpstr>Top/Bottom Panel loading cases</vt:lpstr>
      <vt:lpstr>Top/Bottom Panel loading cases</vt:lpstr>
      <vt:lpstr>Structural Analysis (Worst Case)</vt:lpstr>
      <vt:lpstr>Worst case stress for top/bottom FC analysis at CPA hinge</vt:lpstr>
      <vt:lpstr>End Wall protoDUNE loading cases</vt:lpstr>
      <vt:lpstr>End Wall FC loading cases</vt:lpstr>
      <vt:lpstr>Worst case stresses for EW Panel FRP beam</vt:lpstr>
      <vt:lpstr>Worst case stresses for EW Panel FRP beam</vt:lpstr>
      <vt:lpstr>End Wall DUNE loading case</vt:lpstr>
      <vt:lpstr>Worst case stresses</vt:lpstr>
      <vt:lpstr>Worst case stresses</vt:lpstr>
      <vt:lpstr>Clean Room for Assembly</vt:lpstr>
      <vt:lpstr>Ash River Installation Delivery</vt:lpstr>
      <vt:lpstr>Shipment to CERN</vt:lpstr>
      <vt:lpstr>Acceptance at CERN</vt:lpstr>
      <vt:lpstr>Acceptance at CERN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Sector Installation Tool</dc:title>
  <dc:creator>Sharma, Rahul</dc:creator>
  <cp:lastModifiedBy>Rahul Sharma</cp:lastModifiedBy>
  <cp:revision>118</cp:revision>
  <dcterms:created xsi:type="dcterms:W3CDTF">2016-09-07T14:35:58Z</dcterms:created>
  <dcterms:modified xsi:type="dcterms:W3CDTF">2016-11-05T13:45:56Z</dcterms:modified>
</cp:coreProperties>
</file>