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7" r:id="rId4"/>
    <p:sldId id="258" r:id="rId5"/>
    <p:sldId id="319" r:id="rId6"/>
    <p:sldId id="259" r:id="rId7"/>
    <p:sldId id="312" r:id="rId8"/>
    <p:sldId id="309" r:id="rId9"/>
    <p:sldId id="310" r:id="rId10"/>
    <p:sldId id="261" r:id="rId11"/>
    <p:sldId id="314" r:id="rId12"/>
    <p:sldId id="291" r:id="rId13"/>
    <p:sldId id="285" r:id="rId14"/>
    <p:sldId id="315" r:id="rId15"/>
    <p:sldId id="316" r:id="rId16"/>
    <p:sldId id="311" r:id="rId17"/>
    <p:sldId id="263" r:id="rId18"/>
    <p:sldId id="286" r:id="rId19"/>
    <p:sldId id="317" r:id="rId20"/>
    <p:sldId id="284" r:id="rId21"/>
    <p:sldId id="305" r:id="rId22"/>
    <p:sldId id="318" r:id="rId23"/>
    <p:sldId id="308" r:id="rId24"/>
    <p:sldId id="306" r:id="rId25"/>
    <p:sldId id="294" r:id="rId26"/>
    <p:sldId id="277" r:id="rId27"/>
    <p:sldId id="281" r:id="rId28"/>
    <p:sldId id="282" r:id="rId29"/>
    <p:sldId id="283" r:id="rId30"/>
    <p:sldId id="298" r:id="rId31"/>
    <p:sldId id="299" r:id="rId32"/>
    <p:sldId id="300" r:id="rId33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47A"/>
    <a:srgbClr val="BC5F2B"/>
    <a:srgbClr val="E95125"/>
    <a:srgbClr val="F37C23"/>
    <a:srgbClr val="3C5A77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1422" y="66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4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31467" y="6077466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roadway" panose="04040905080B02020502" pitchFamily="82" charset="0"/>
              </a:rPr>
              <a:t>proto</a:t>
            </a:r>
            <a:endParaRPr lang="en-US" sz="24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Dan Wenman | protoDUNE Installation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8C9-E02A-4D30-8C45-F8AF69EAEEE0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35C3-3FAD-4F30-8F4D-BA3C2EFD9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3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dirty="0" smtClean="0"/>
              <a:t>Dan Wenman | protoDUNE Installation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32609" y="6357635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C5F2B"/>
                </a:solidFill>
                <a:latin typeface="Broadway" panose="04040905080B02020502" pitchFamily="82" charset="0"/>
              </a:rPr>
              <a:t>proto</a:t>
            </a:r>
            <a:endParaRPr lang="en-US" sz="2400" dirty="0">
              <a:solidFill>
                <a:srgbClr val="BC5F2B"/>
              </a:solidFill>
              <a:latin typeface="Broadway" panose="04040905080B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ProtoDUNE – Installation</a:t>
            </a:r>
            <a:br>
              <a:rPr lang="en-GB" dirty="0" smtClean="0"/>
            </a:br>
            <a:r>
              <a:rPr lang="en-GB" dirty="0" smtClean="0"/>
              <a:t>CPA/FC/HV Review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Dan Wenman, Bill Miller</a:t>
            </a:r>
          </a:p>
          <a:p>
            <a:r>
              <a:rPr lang="en-GB" dirty="0" smtClean="0"/>
              <a:t>CPA/FC/HV Review</a:t>
            </a:r>
          </a:p>
          <a:p>
            <a:r>
              <a:rPr lang="en-GB" dirty="0" smtClean="0"/>
              <a:t>November 9, 2016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APA support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68" y="1801814"/>
            <a:ext cx="3170237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801814"/>
            <a:ext cx="2362200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9757" y="4433454"/>
            <a:ext cx="562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APA is delivered on two trolleys to its mount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single permanent connection is made by connecting the mounting bracket to a nut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load is transferred by adjusting the APA support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35482" y="1207771"/>
            <a:ext cx="142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Trolley location</a:t>
            </a:r>
            <a:endParaRPr lang="en-US" dirty="0">
              <a:solidFill>
                <a:srgbClr val="32547A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89564" y="1801814"/>
            <a:ext cx="373340" cy="77513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3745" y="1854102"/>
            <a:ext cx="95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Nut Plate</a:t>
            </a:r>
            <a:endParaRPr lang="en-US" dirty="0">
              <a:solidFill>
                <a:srgbClr val="32547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3745" y="2576946"/>
            <a:ext cx="95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Pivot Bracket</a:t>
            </a:r>
            <a:endParaRPr lang="en-US" dirty="0">
              <a:solidFill>
                <a:srgbClr val="32547A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373091" y="2078184"/>
            <a:ext cx="1080654" cy="22167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6373091" y="2299856"/>
            <a:ext cx="1080654" cy="6002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69724" y="2900112"/>
            <a:ext cx="128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APA support</a:t>
            </a:r>
            <a:endParaRPr lang="en-US" dirty="0">
              <a:solidFill>
                <a:srgbClr val="32547A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546948" y="3061858"/>
            <a:ext cx="1396652" cy="1316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 flipV="1">
            <a:off x="1877785" y="3127666"/>
            <a:ext cx="1791939" cy="9561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2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 cabling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2753631" cy="4148001"/>
          </a:xfrm>
        </p:spPr>
        <p:txBody>
          <a:bodyPr>
            <a:normAutofit/>
          </a:bodyPr>
          <a:lstStyle/>
          <a:p>
            <a:r>
              <a:rPr lang="en-US" dirty="0" smtClean="0"/>
              <a:t>Once the APA has been mounted to Bridge Beam A the cables are removed from the temporary APA cable tray</a:t>
            </a:r>
          </a:p>
          <a:p>
            <a:r>
              <a:rPr lang="en-US" dirty="0" smtClean="0"/>
              <a:t>The cable bundle is then routed to the strain relief and up the feed-thru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045" y="1320799"/>
            <a:ext cx="5608241" cy="4034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3277" y="5498926"/>
            <a:ext cx="318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Cabling (FC and GP would not be present during cabling)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703" y="1032045"/>
            <a:ext cx="5284988" cy="2664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Drift EWs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5" y="1684239"/>
            <a:ext cx="2079625" cy="5031626"/>
          </a:xfrm>
        </p:spPr>
        <p:txBody>
          <a:bodyPr/>
          <a:lstStyle/>
          <a:p>
            <a:r>
              <a:rPr lang="en-US" sz="2000" dirty="0" smtClean="0"/>
              <a:t>Beam </a:t>
            </a:r>
            <a:r>
              <a:rPr lang="en-US" sz="2000" dirty="0"/>
              <a:t>plug is pre-mounted to the </a:t>
            </a:r>
            <a:r>
              <a:rPr lang="en-US" sz="2000" dirty="0" smtClean="0"/>
              <a:t>“west” EW</a:t>
            </a:r>
          </a:p>
          <a:p>
            <a:r>
              <a:rPr lang="en-US" sz="2000" dirty="0" smtClean="0"/>
              <a:t>Some profiles are omitted in the “east” EW to provide access/doorway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44" y="3398332"/>
            <a:ext cx="4973756" cy="2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0" y="1"/>
            <a:ext cx="8229600" cy="647103"/>
          </a:xfrm>
        </p:spPr>
        <p:txBody>
          <a:bodyPr/>
          <a:lstStyle/>
          <a:p>
            <a:r>
              <a:rPr lang="en-US" sz="4000" dirty="0" smtClean="0"/>
              <a:t>Delivering the EW’s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060" y="647103"/>
            <a:ext cx="8399577" cy="45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998" y="5189483"/>
            <a:ext cx="7393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end wall is delivered on beam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After the CPA is positioned, its load is transferred to 2 permanent support points on each 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north drift EW shares the support point with the south drift.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32547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32547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3173" y="1374809"/>
            <a:ext cx="135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Low profile beam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7354" y="902916"/>
            <a:ext cx="93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Trolley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34159" y="1225515"/>
            <a:ext cx="600679" cy="3026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26418" y="2076414"/>
            <a:ext cx="116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Shared support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62182" y="1700010"/>
            <a:ext cx="626300" cy="1718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13173" y="902916"/>
            <a:ext cx="112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B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143222" y="1087582"/>
            <a:ext cx="34526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03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0" y="1"/>
            <a:ext cx="8229600" cy="647103"/>
          </a:xfrm>
        </p:spPr>
        <p:txBody>
          <a:bodyPr/>
          <a:lstStyle/>
          <a:p>
            <a:r>
              <a:rPr lang="en-US" sz="4000" dirty="0" smtClean="0"/>
              <a:t>Mounting the EW’s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85111" y="663382"/>
            <a:ext cx="2325580" cy="666655"/>
          </a:xfrm>
        </p:spPr>
        <p:txBody>
          <a:bodyPr/>
          <a:lstStyle/>
          <a:p>
            <a:r>
              <a:rPr lang="en-US" dirty="0" smtClean="0"/>
              <a:t>EW support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22" y="1230742"/>
            <a:ext cx="3743679" cy="31995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943" y="824737"/>
            <a:ext cx="3202728" cy="3619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1457" y="3449783"/>
            <a:ext cx="6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2547A"/>
                </a:solidFill>
              </a:rPr>
              <a:t>F</a:t>
            </a:r>
            <a:r>
              <a:rPr lang="en-US" dirty="0" smtClean="0">
                <a:solidFill>
                  <a:srgbClr val="32547A"/>
                </a:solidFill>
              </a:rPr>
              <a:t>lats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410691" y="3449781"/>
            <a:ext cx="1142466" cy="18466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9492" y="3634450"/>
            <a:ext cx="101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EW support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36073" y="3158837"/>
            <a:ext cx="1025236" cy="79877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59782" y="2078183"/>
            <a:ext cx="139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sleeve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421060" y="2443058"/>
            <a:ext cx="1032686" cy="38298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497784" y="2937164"/>
            <a:ext cx="1039091" cy="2216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36875" y="2974171"/>
            <a:ext cx="84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pin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9620" y="2078183"/>
            <a:ext cx="121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Spherical washers</a:t>
            </a:r>
          </a:p>
        </p:txBody>
      </p:sp>
      <p:cxnSp>
        <p:nvCxnSpPr>
          <p:cNvPr id="6145" name="Straight Arrow Connector 6144"/>
          <p:cNvCxnSpPr/>
          <p:nvPr/>
        </p:nvCxnSpPr>
        <p:spPr>
          <a:xfrm>
            <a:off x="1136075" y="2634550"/>
            <a:ext cx="741713" cy="1914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" name="TextBox 6148"/>
          <p:cNvSpPr txBox="1"/>
          <p:nvPr/>
        </p:nvSpPr>
        <p:spPr>
          <a:xfrm>
            <a:off x="948944" y="4925387"/>
            <a:ext cx="7024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south drift EW is connected to the supporting clevis using a sleeve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EW support is then adjusted to pickup the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When the north drift EW is delivered it is connected to the same clevis with a pin </a:t>
            </a:r>
          </a:p>
        </p:txBody>
      </p:sp>
      <p:sp>
        <p:nvSpPr>
          <p:cNvPr id="6150" name="TextBox 6149"/>
          <p:cNvSpPr txBox="1"/>
          <p:nvPr/>
        </p:nvSpPr>
        <p:spPr>
          <a:xfrm>
            <a:off x="4419601" y="1814946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Supporting clevis</a:t>
            </a:r>
          </a:p>
        </p:txBody>
      </p:sp>
      <p:cxnSp>
        <p:nvCxnSpPr>
          <p:cNvPr id="6152" name="Straight Arrow Connector 6151"/>
          <p:cNvCxnSpPr/>
          <p:nvPr/>
        </p:nvCxnSpPr>
        <p:spPr>
          <a:xfrm>
            <a:off x="5237020" y="2078183"/>
            <a:ext cx="872837" cy="32316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0792" y="4556055"/>
            <a:ext cx="327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EW support with spherical 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1556" y="4556055"/>
            <a:ext cx="239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EW 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1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92" y="287154"/>
            <a:ext cx="8229600" cy="647102"/>
          </a:xfrm>
        </p:spPr>
        <p:txBody>
          <a:bodyPr/>
          <a:lstStyle/>
          <a:p>
            <a:r>
              <a:rPr lang="en-US" sz="4000" dirty="0" smtClean="0"/>
              <a:t>CPA Assembly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5" y="1207770"/>
            <a:ext cx="4763065" cy="4998877"/>
          </a:xfrm>
        </p:spPr>
        <p:txBody>
          <a:bodyPr>
            <a:normAutofit/>
          </a:bodyPr>
          <a:lstStyle/>
          <a:p>
            <a:r>
              <a:rPr lang="en-US" dirty="0" smtClean="0"/>
              <a:t>A CPA plane arrives at CERN in 3 modules that must be bolted and pinned together on a flat table.</a:t>
            </a:r>
          </a:p>
          <a:p>
            <a:r>
              <a:rPr lang="en-US" dirty="0" smtClean="0"/>
              <a:t>As many module-to-module electrical connections, HV cables and field shaping strips are installed as possible</a:t>
            </a:r>
          </a:p>
          <a:p>
            <a:r>
              <a:rPr lang="en-US" dirty="0" smtClean="0"/>
              <a:t>A pair of CPA planes are hung on the rail system and joined together</a:t>
            </a:r>
          </a:p>
          <a:p>
            <a:r>
              <a:rPr lang="en-US" dirty="0" smtClean="0"/>
              <a:t>Four FC units are mounted to the CPA assembly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287350" y="1207770"/>
            <a:ext cx="3399450" cy="49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3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CPA and FC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Once the CPA with FC assembly is completed it is rolled thru the TCO and loaded in its final position on Beam C</a:t>
            </a:r>
          </a:p>
          <a:p>
            <a:r>
              <a:rPr lang="en-US" dirty="0" smtClean="0"/>
              <a:t>Three pairs may be rolled into final position as unit to allow for electrical connections to be made and tested  via scissor lift</a:t>
            </a:r>
          </a:p>
          <a:p>
            <a:r>
              <a:rPr lang="en-US" dirty="0" smtClean="0"/>
              <a:t>Some profiles on the APA end are omitted to allow for lowering of the FC.</a:t>
            </a:r>
          </a:p>
          <a:p>
            <a:r>
              <a:rPr lang="en-US" dirty="0" smtClean="0"/>
              <a:t>Some ground plane and latch hardware will have to be installed after passing through the TCO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516" y="130629"/>
            <a:ext cx="1259370" cy="546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9551" y="5593065"/>
            <a:ext cx="186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Edge view of CPA with FC’s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39836" y="3732756"/>
            <a:ext cx="331108" cy="62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09145" y="3134018"/>
            <a:ext cx="127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Fourth GP is omitted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CPA and FC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60388" y="2598420"/>
            <a:ext cx="3013074" cy="1802130"/>
          </a:xfrm>
        </p:spPr>
        <p:txBody>
          <a:bodyPr>
            <a:normAutofit/>
          </a:bodyPr>
          <a:lstStyle/>
          <a:p>
            <a:r>
              <a:rPr lang="en-US" dirty="0" smtClean="0"/>
              <a:t>Beam C is translated into final position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650" y="786069"/>
            <a:ext cx="5635906" cy="51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0" y="138967"/>
            <a:ext cx="8511679" cy="647103"/>
          </a:xfrm>
        </p:spPr>
        <p:txBody>
          <a:bodyPr/>
          <a:lstStyle/>
          <a:p>
            <a:r>
              <a:rPr lang="en-US" sz="4000" dirty="0" smtClean="0"/>
              <a:t>CPA load is transferred to Beam C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01" y="1273317"/>
            <a:ext cx="4654663" cy="288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707" y="1619409"/>
            <a:ext cx="2718971" cy="278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21134" y="950151"/>
            <a:ext cx="191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Trolley removed for clarity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36546" y="2409889"/>
            <a:ext cx="120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Angle –part of trolley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794438" y="2631563"/>
            <a:ext cx="775853" cy="1014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75238" y="2733055"/>
            <a:ext cx="387927" cy="72978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67169" y="3314658"/>
            <a:ext cx="13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Pivot/mount bracket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863" y="4399922"/>
            <a:ext cx="8298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CPA is delivered on one trolley that is connected to the its single support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pivot mount bracket is in the load path between the trolley and the CPA support.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There is clearance between the nut plate and the pivot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Bolting the pivot mount to the nut plate lifts the CPA and takes the load off the trolley.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2547A"/>
                </a:solidFill>
              </a:rPr>
              <a:t>The trolley halves could be removed at this time if desired.</a:t>
            </a:r>
          </a:p>
          <a:p>
            <a:endParaRPr lang="en-US" dirty="0" smtClean="0">
              <a:solidFill>
                <a:srgbClr val="32547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94436" y="3314658"/>
            <a:ext cx="117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CPA support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151903" y="3314658"/>
            <a:ext cx="781080" cy="32316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36544" y="1800291"/>
            <a:ext cx="105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547A"/>
                </a:solidFill>
              </a:rPr>
              <a:t>Nut plate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794436" y="2169623"/>
            <a:ext cx="942108" cy="35014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5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to lower FC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73794" y="1207769"/>
            <a:ext cx="3465746" cy="5031626"/>
          </a:xfrm>
        </p:spPr>
        <p:txBody>
          <a:bodyPr>
            <a:normAutofit/>
          </a:bodyPr>
          <a:lstStyle/>
          <a:p>
            <a:r>
              <a:rPr lang="en-US" dirty="0" smtClean="0"/>
              <a:t>FCs are deployed starting on the beam plug side, alternating bottom then top.</a:t>
            </a:r>
          </a:p>
          <a:p>
            <a:r>
              <a:rPr lang="en-US" dirty="0" smtClean="0"/>
              <a:t>Two sets of lifting hardware is used. One is connected to the bottom FC and one to the top.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500" y="1109620"/>
            <a:ext cx="3127995" cy="5245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797" y="2627830"/>
            <a:ext cx="1895823" cy="25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 smtClean="0"/>
              <a:t>Outline</a:t>
            </a:r>
            <a:endParaRPr lang="en-GB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Overview of the plan</a:t>
            </a:r>
          </a:p>
          <a:p>
            <a:pPr lvl="1"/>
            <a:r>
              <a:rPr lang="en-US" dirty="0" smtClean="0"/>
              <a:t>Trial Assembly</a:t>
            </a:r>
            <a:endParaRPr lang="en-US" dirty="0"/>
          </a:p>
          <a:p>
            <a:r>
              <a:rPr lang="en-GB" dirty="0" smtClean="0"/>
              <a:t>Installation</a:t>
            </a:r>
          </a:p>
          <a:p>
            <a:pPr lvl="1"/>
            <a:r>
              <a:rPr lang="en-GB" dirty="0" smtClean="0"/>
              <a:t>Cleanroom set up at CERN </a:t>
            </a:r>
          </a:p>
          <a:p>
            <a:pPr lvl="1"/>
            <a:r>
              <a:rPr lang="en-GB" dirty="0" smtClean="0"/>
              <a:t>Overview</a:t>
            </a:r>
          </a:p>
          <a:p>
            <a:pPr lvl="1"/>
            <a:r>
              <a:rPr lang="en-GB" dirty="0" smtClean="0"/>
              <a:t>Installation details</a:t>
            </a:r>
          </a:p>
          <a:p>
            <a:pPr lvl="2"/>
            <a:r>
              <a:rPr lang="en-GB" dirty="0" smtClean="0"/>
              <a:t>South Drift</a:t>
            </a:r>
          </a:p>
          <a:p>
            <a:pPr lvl="2"/>
            <a:r>
              <a:rPr lang="en-GB" dirty="0" smtClean="0"/>
              <a:t>North Drift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879219" y="6549548"/>
            <a:ext cx="998567" cy="1586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1877785" y="6549548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54026" y="6549548"/>
            <a:ext cx="425194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398" y="801822"/>
            <a:ext cx="3453260" cy="5473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575" y="3322319"/>
            <a:ext cx="669265" cy="1863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Lowering the FC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81250" y="1228388"/>
            <a:ext cx="3990750" cy="503162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bottom FC is lowered and automatically latched.</a:t>
            </a:r>
          </a:p>
          <a:p>
            <a:r>
              <a:rPr lang="en-US" sz="1800" dirty="0" smtClean="0"/>
              <a:t>Lifting gear is removed from the bottom FC with access from the top of the FC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0051" y="4995192"/>
            <a:ext cx="1179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Profile would be omitted for lowering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86575" y="4509939"/>
            <a:ext cx="149290" cy="656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50051" y="3253740"/>
            <a:ext cx="1263069" cy="24801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c 7"/>
          <p:cNvSpPr/>
          <p:nvPr/>
        </p:nvSpPr>
        <p:spPr>
          <a:xfrm>
            <a:off x="5775438" y="4509939"/>
            <a:ext cx="1753644" cy="1691014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30022" y="5267763"/>
            <a:ext cx="0" cy="27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8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bottom latch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488" y="1021938"/>
            <a:ext cx="6210512" cy="3308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45" y="3522873"/>
            <a:ext cx="5478851" cy="28306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2812" y="1649498"/>
            <a:ext cx="14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engagement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13326" y="5448822"/>
            <a:ext cx="147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Fully engaged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7" y="462518"/>
            <a:ext cx="8686800" cy="647102"/>
          </a:xfrm>
        </p:spPr>
        <p:txBody>
          <a:bodyPr/>
          <a:lstStyle/>
          <a:p>
            <a:r>
              <a:rPr lang="en-US" sz="4000" dirty="0" smtClean="0"/>
              <a:t>Planks for access to the field cage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66046" y="1459431"/>
            <a:ext cx="6147696" cy="19096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Planks provide temporary surface for access</a:t>
            </a:r>
          </a:p>
          <a:p>
            <a:r>
              <a:rPr lang="en-US" sz="1800" dirty="0" smtClean="0"/>
              <a:t>FC beams are supported from below on feet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100" y="2384369"/>
            <a:ext cx="5626815" cy="33382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1580" y="59155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Planks for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top FC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top FC is lifted into position, manually latched</a:t>
            </a:r>
          </a:p>
          <a:p>
            <a:r>
              <a:rPr lang="en-US" dirty="0" smtClean="0"/>
              <a:t>Repeat for the 2</a:t>
            </a:r>
            <a:r>
              <a:rPr lang="en-US" baseline="30000" dirty="0" smtClean="0"/>
              <a:t>nd</a:t>
            </a:r>
            <a:r>
              <a:rPr lang="en-US" dirty="0" smtClean="0"/>
              <a:t> pair and 3</a:t>
            </a:r>
            <a:r>
              <a:rPr lang="en-US" baseline="30000" dirty="0" smtClean="0"/>
              <a:t>rd</a:t>
            </a:r>
            <a:r>
              <a:rPr lang="en-US" dirty="0" smtClean="0"/>
              <a:t> pair of FC</a:t>
            </a:r>
          </a:p>
          <a:p>
            <a:pPr lvl="1"/>
            <a:r>
              <a:rPr lang="en-US" dirty="0" smtClean="0"/>
              <a:t>Note: After the lifting gear is connected on the third pair of FCs, the access equipment is disassembled and removed through the access door and from above the EW</a:t>
            </a:r>
          </a:p>
          <a:p>
            <a:r>
              <a:rPr lang="en-US" dirty="0" smtClean="0"/>
              <a:t>Half length profiles are installed and spliced to fill in the EW doorway.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561" y="1183800"/>
            <a:ext cx="2876550" cy="5079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477" y="4381558"/>
            <a:ext cx="1941597" cy="1657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517" y="1823085"/>
            <a:ext cx="1088983" cy="207645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431280" y="4274820"/>
            <a:ext cx="2255520" cy="1844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73111" y="1569720"/>
            <a:ext cx="1373709" cy="23926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092440" y="2766060"/>
            <a:ext cx="0" cy="32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244226" y="2766060"/>
            <a:ext cx="614" cy="32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01000" y="2996428"/>
            <a:ext cx="32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31280" y="2104373"/>
            <a:ext cx="395405" cy="7569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85567" y="3899535"/>
            <a:ext cx="488515" cy="3752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461348" y="4274820"/>
            <a:ext cx="969932" cy="823274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7" idx="3"/>
          </p:cNvCxnSpPr>
          <p:nvPr/>
        </p:nvCxnSpPr>
        <p:spPr>
          <a:xfrm flipH="1" flipV="1">
            <a:off x="6826685" y="2482842"/>
            <a:ext cx="646426" cy="16015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6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Latch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05" y="2230550"/>
            <a:ext cx="5840378" cy="39023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87779" y="3332639"/>
            <a:ext cx="2068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304 SS latch striker assembly.  Mounts to the top of the APA support hanger. </a:t>
            </a:r>
          </a:p>
          <a:p>
            <a:r>
              <a:rPr lang="en-US" dirty="0" smtClean="0"/>
              <a:t>Mechanical stop constrains rotation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5610848" y="4209802"/>
            <a:ext cx="1276931" cy="4993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04662" y="2324335"/>
            <a:ext cx="506186" cy="2281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83133" y="1339317"/>
            <a:ext cx="3130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FC is lifted slightly higher than final position and the latch is manually engaged.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66411" y="2000853"/>
            <a:ext cx="721180" cy="3180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29534" y="1354522"/>
            <a:ext cx="2075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Latch brace reacts latching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Drift APAs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3616530" cy="5031626"/>
          </a:xfrm>
        </p:spPr>
        <p:txBody>
          <a:bodyPr/>
          <a:lstStyle/>
          <a:p>
            <a:r>
              <a:rPr lang="en-US" dirty="0" smtClean="0"/>
              <a:t>APAs are loaded on to Beam E in storage position (300mmfurther “east” on beam)</a:t>
            </a:r>
          </a:p>
          <a:p>
            <a:r>
              <a:rPr lang="en-US" dirty="0" smtClean="0"/>
              <a:t>Beam E is translated into final position</a:t>
            </a:r>
          </a:p>
          <a:p>
            <a:r>
              <a:rPr lang="en-US" dirty="0" smtClean="0"/>
              <a:t>APA cables are routed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847" y="1109620"/>
            <a:ext cx="4308953" cy="4581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0411" y="5837129"/>
            <a:ext cx="24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 storage location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43580" y="2492679"/>
            <a:ext cx="5668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2505" y="2116899"/>
            <a:ext cx="103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Drift EWs – Step1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3072945" cy="5031626"/>
          </a:xfrm>
        </p:spPr>
        <p:txBody>
          <a:bodyPr/>
          <a:lstStyle/>
          <a:p>
            <a:r>
              <a:rPr lang="en-US" dirty="0" smtClean="0"/>
              <a:t>North Drift EWs are loaded onto Beam B</a:t>
            </a:r>
          </a:p>
          <a:p>
            <a:r>
              <a:rPr lang="en-US" dirty="0" smtClean="0"/>
              <a:t>Some profiles are missing in the “east” EW to provide access/doorway</a:t>
            </a:r>
          </a:p>
          <a:p>
            <a:r>
              <a:rPr lang="en-US" dirty="0" smtClean="0"/>
              <a:t>EWs are delivered to the storage position</a:t>
            </a:r>
          </a:p>
          <a:p>
            <a:r>
              <a:rPr lang="en-US" dirty="0" smtClean="0"/>
              <a:t>EW maybe positioned to protect the APA plane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TCO is closed</a:t>
            </a:r>
            <a:endParaRPr lang="en-US" dirty="0" smtClean="0">
              <a:solidFill>
                <a:srgbClr val="32547A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888" y="1207770"/>
            <a:ext cx="5545341" cy="49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North Drift APAs &amp; EWs – Step 2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3080486" cy="50316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EW on the TCO side is moved into final position</a:t>
            </a:r>
          </a:p>
          <a:p>
            <a:r>
              <a:rPr lang="en-US" dirty="0" smtClean="0"/>
              <a:t>North Drift APAs are moved into final position</a:t>
            </a:r>
          </a:p>
          <a:p>
            <a:r>
              <a:rPr lang="en-US" dirty="0" smtClean="0"/>
              <a:t>APAs load is transferred to the single support.</a:t>
            </a:r>
          </a:p>
          <a:p>
            <a:r>
              <a:rPr lang="en-US" dirty="0" smtClean="0"/>
              <a:t>EW load is transferred to Beams C and E</a:t>
            </a:r>
          </a:p>
          <a:p>
            <a:r>
              <a:rPr lang="en-US" dirty="0" smtClean="0">
                <a:solidFill>
                  <a:srgbClr val="32547A"/>
                </a:solidFill>
              </a:rPr>
              <a:t>The second EW is delivered and connected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4280" y="1207770"/>
            <a:ext cx="5271407" cy="521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99083" y="1181437"/>
            <a:ext cx="487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 plane is shifted east ~300 mm.  Cables routed to the feedthroughs must allow for this.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298328" y="1692232"/>
            <a:ext cx="40046" cy="72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96036" y="3082573"/>
            <a:ext cx="295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needs update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227096" y="2514600"/>
            <a:ext cx="859504" cy="20574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27096" y="2430780"/>
            <a:ext cx="97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D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11426" y="1860533"/>
            <a:ext cx="1060034" cy="20574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11426" y="1777455"/>
            <a:ext cx="114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Drift FC deployment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2115003" cy="5031626"/>
          </a:xfrm>
        </p:spPr>
        <p:txBody>
          <a:bodyPr>
            <a:normAutofit/>
          </a:bodyPr>
          <a:lstStyle/>
          <a:p>
            <a:r>
              <a:rPr lang="en-US" dirty="0" smtClean="0"/>
              <a:t>Steps are the same as the North drift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35" y="1265960"/>
            <a:ext cx="5460321" cy="49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55" y="3166600"/>
            <a:ext cx="5944115" cy="2847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DSS delivers modular TPC subassemblies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8232774" cy="186068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The DSS rail system is mounted in the ceiling of the Cryostat</a:t>
            </a:r>
          </a:p>
          <a:p>
            <a:r>
              <a:rPr lang="en-US" sz="1600" dirty="0" smtClean="0"/>
              <a:t>APAs, CPAs(with FCs), and EWs supported on trolleys and loaded onto bridge beams</a:t>
            </a:r>
          </a:p>
          <a:p>
            <a:r>
              <a:rPr lang="en-US" sz="1600" dirty="0" smtClean="0"/>
              <a:t>The bridge beam translates modules to their final position</a:t>
            </a:r>
          </a:p>
          <a:p>
            <a:r>
              <a:rPr lang="en-US" sz="1600" dirty="0" smtClean="0"/>
              <a:t>Allows for assembling the TPC in a tight space (and reconfiguring to 2.5m gap later)</a:t>
            </a:r>
          </a:p>
          <a:p>
            <a:r>
              <a:rPr lang="en-US" sz="1600" dirty="0" smtClean="0"/>
              <a:t>Minimizes lifting in the cryostat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175" y="934678"/>
            <a:ext cx="6349181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8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316" y="1122722"/>
            <a:ext cx="6304935" cy="45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48" y="1491976"/>
            <a:ext cx="5401524" cy="3676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88" y="287154"/>
            <a:ext cx="8229600" cy="647102"/>
          </a:xfrm>
        </p:spPr>
        <p:txBody>
          <a:bodyPr/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814192"/>
            <a:ext cx="4194174" cy="5425204"/>
          </a:xfrm>
        </p:spPr>
        <p:txBody>
          <a:bodyPr>
            <a:noAutofit/>
          </a:bodyPr>
          <a:lstStyle/>
          <a:p>
            <a:r>
              <a:rPr lang="en-US" sz="1200" dirty="0" smtClean="0"/>
              <a:t>South Drift</a:t>
            </a:r>
          </a:p>
          <a:p>
            <a:pPr lvl="1"/>
            <a:r>
              <a:rPr lang="en-US" sz="1200" dirty="0" smtClean="0"/>
              <a:t>APAs delivered on Beam A</a:t>
            </a:r>
          </a:p>
          <a:p>
            <a:pPr lvl="1"/>
            <a:r>
              <a:rPr lang="en-US" sz="1200" dirty="0" smtClean="0"/>
              <a:t>EWs delivered on Beam B</a:t>
            </a:r>
          </a:p>
          <a:p>
            <a:pPr lvl="1"/>
            <a:r>
              <a:rPr lang="en-US" sz="1200" dirty="0" smtClean="0"/>
              <a:t>CPAs with FCs delivered on Beam C</a:t>
            </a:r>
          </a:p>
          <a:p>
            <a:pPr lvl="1"/>
            <a:r>
              <a:rPr lang="en-US" sz="1200" dirty="0" smtClean="0"/>
              <a:t>EW load </a:t>
            </a:r>
            <a:r>
              <a:rPr lang="en-US" sz="1200" dirty="0"/>
              <a:t> </a:t>
            </a:r>
            <a:r>
              <a:rPr lang="en-US" sz="1200" dirty="0" smtClean="0"/>
              <a:t>transfer</a:t>
            </a:r>
          </a:p>
          <a:p>
            <a:pPr lvl="1"/>
            <a:r>
              <a:rPr lang="en-US" sz="1200" dirty="0" smtClean="0"/>
              <a:t>South Drift FCs are deployed</a:t>
            </a:r>
          </a:p>
          <a:p>
            <a:r>
              <a:rPr lang="en-US" sz="1200" dirty="0" smtClean="0"/>
              <a:t>North Drift</a:t>
            </a:r>
          </a:p>
          <a:p>
            <a:pPr lvl="1"/>
            <a:r>
              <a:rPr lang="en-US" sz="1200" dirty="0"/>
              <a:t>APAs </a:t>
            </a:r>
            <a:r>
              <a:rPr lang="en-US" sz="1200" dirty="0" smtClean="0"/>
              <a:t>stored </a:t>
            </a:r>
            <a:r>
              <a:rPr lang="en-US" sz="1200" dirty="0"/>
              <a:t>on Beam </a:t>
            </a:r>
            <a:r>
              <a:rPr lang="en-US" sz="1200" dirty="0" smtClean="0"/>
              <a:t>E</a:t>
            </a:r>
            <a:endParaRPr lang="en-US" sz="1200" dirty="0"/>
          </a:p>
          <a:p>
            <a:pPr lvl="1"/>
            <a:r>
              <a:rPr lang="en-US" sz="1200" dirty="0"/>
              <a:t>EWs </a:t>
            </a:r>
            <a:r>
              <a:rPr lang="en-US" sz="1200" dirty="0" smtClean="0"/>
              <a:t>stored </a:t>
            </a:r>
            <a:r>
              <a:rPr lang="en-US" sz="1200" dirty="0"/>
              <a:t>on Beam </a:t>
            </a:r>
            <a:r>
              <a:rPr lang="en-US" sz="1200" dirty="0" smtClean="0"/>
              <a:t>D</a:t>
            </a:r>
            <a:endParaRPr lang="en-US" sz="1200" dirty="0"/>
          </a:p>
          <a:p>
            <a:pPr lvl="1"/>
            <a:r>
              <a:rPr lang="en-US" sz="1200" dirty="0" smtClean="0"/>
              <a:t>TCO is closed</a:t>
            </a:r>
          </a:p>
          <a:p>
            <a:pPr lvl="1"/>
            <a:r>
              <a:rPr lang="en-US" sz="1200" dirty="0" smtClean="0"/>
              <a:t>EW (TCO) is delivered</a:t>
            </a:r>
          </a:p>
          <a:p>
            <a:pPr lvl="1"/>
            <a:r>
              <a:rPr lang="en-US" sz="1200" dirty="0" smtClean="0"/>
              <a:t>APAs positioned</a:t>
            </a:r>
          </a:p>
          <a:p>
            <a:pPr lvl="1"/>
            <a:r>
              <a:rPr lang="en-US" sz="1200" dirty="0" smtClean="0"/>
              <a:t>EW (TCO) load transfer</a:t>
            </a:r>
          </a:p>
          <a:p>
            <a:pPr lvl="1"/>
            <a:r>
              <a:rPr lang="en-US" sz="1200" dirty="0" smtClean="0"/>
              <a:t>Last EW is delivered and transferred</a:t>
            </a:r>
            <a:endParaRPr lang="en-US" sz="1200" dirty="0"/>
          </a:p>
          <a:p>
            <a:pPr lvl="1"/>
            <a:r>
              <a:rPr lang="en-US" sz="1200" dirty="0" smtClean="0"/>
              <a:t>North </a:t>
            </a:r>
            <a:r>
              <a:rPr lang="en-US" sz="1200" dirty="0"/>
              <a:t>Drift FCs are deployed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526061" y="716117"/>
            <a:ext cx="0" cy="618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76373" y="921730"/>
            <a:ext cx="100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36503" y="5398718"/>
            <a:ext cx="253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 of the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825069" y="1279268"/>
            <a:ext cx="6318931" cy="4491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Access requirements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109620"/>
            <a:ext cx="2539696" cy="536257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Modular TPC subassemblies minimize the work that needs to be done at height in the cryostat</a:t>
            </a:r>
          </a:p>
          <a:p>
            <a:r>
              <a:rPr lang="en-US" sz="1800" dirty="0" smtClean="0"/>
              <a:t>Access to the top of the TPC is needed for fixing APAs and CPAs, APA cabling, FC deployment and final FC connections.  </a:t>
            </a:r>
          </a:p>
          <a:p>
            <a:r>
              <a:rPr lang="en-US" sz="1800" dirty="0" smtClean="0"/>
              <a:t>Access equipment will be provided by CERN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5069" y="3732756"/>
            <a:ext cx="1170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Endwalls (EW)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20022" y="3469710"/>
            <a:ext cx="1478071" cy="41693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3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65" y="205175"/>
            <a:ext cx="4449500" cy="647102"/>
          </a:xfrm>
        </p:spPr>
        <p:txBody>
          <a:bodyPr/>
          <a:lstStyle/>
          <a:p>
            <a:r>
              <a:rPr lang="en-US" sz="4000" dirty="0" smtClean="0"/>
              <a:t>Trial Assembly at Ash River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344465" y="1765178"/>
            <a:ext cx="3990750" cy="447421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</a:t>
            </a:r>
            <a:r>
              <a:rPr lang="en-US" sz="1800" dirty="0" smtClean="0"/>
              <a:t>he mechanical trial assembly is underway at the NOvA Far Detector Lab in Ash River Minnesota</a:t>
            </a:r>
          </a:p>
          <a:p>
            <a:r>
              <a:rPr lang="en-US" sz="1800" dirty="0" smtClean="0"/>
              <a:t>Detailed Procedure and Hazard Analysis documents are  being written as the assembly process is being fine tuned.</a:t>
            </a:r>
          </a:p>
          <a:p>
            <a:r>
              <a:rPr lang="en-US" sz="1800" dirty="0" smtClean="0"/>
              <a:t>Changes to installation tooling and fixtures and access required will be made during this process </a:t>
            </a:r>
          </a:p>
          <a:p>
            <a:r>
              <a:rPr lang="en-US" sz="1800" dirty="0" smtClean="0"/>
              <a:t>The baseline plan is to assemble the CPA plane in the cleanroom adjacent to the cryostat. A second option of assembling under the building crane and then transferring to the cleanroom is being considered.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14" y="205175"/>
            <a:ext cx="3440426" cy="2279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473" y="2484371"/>
            <a:ext cx="2145454" cy="3213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409" y="2484371"/>
            <a:ext cx="2205924" cy="3213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4200" y="5698061"/>
            <a:ext cx="225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CPA and Field cage being assembled.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2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66" y="138967"/>
            <a:ext cx="3987576" cy="647102"/>
          </a:xfrm>
        </p:spPr>
        <p:txBody>
          <a:bodyPr/>
          <a:lstStyle/>
          <a:p>
            <a:r>
              <a:rPr lang="en-US" sz="3600" dirty="0" smtClean="0"/>
              <a:t>Clean Room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1116195" y="5497207"/>
            <a:ext cx="6787728" cy="755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APAs, End Wall and CPA/FC assembly happens in the cleanroom where you have easy access via scissor lift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37" y="786069"/>
            <a:ext cx="7388386" cy="47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0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32" y="262102"/>
            <a:ext cx="8229600" cy="647102"/>
          </a:xfrm>
        </p:spPr>
        <p:txBody>
          <a:bodyPr/>
          <a:lstStyle/>
          <a:p>
            <a:r>
              <a:rPr lang="en-US" sz="3600" dirty="0" smtClean="0"/>
              <a:t>Clean Room Rail System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77785" y="6549547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3775" y="5516201"/>
            <a:ext cx="7960291" cy="909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 rail system is used to move TPC components, delivered through the SAS (Sanitary Access) roof, through the cleanroom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22" y="909204"/>
            <a:ext cx="7673807" cy="4666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7447" y="140294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75987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76" y="287154"/>
            <a:ext cx="8229600" cy="647102"/>
          </a:xfrm>
        </p:spPr>
        <p:txBody>
          <a:bodyPr/>
          <a:lstStyle/>
          <a:p>
            <a:r>
              <a:rPr lang="en-US" sz="4000" dirty="0" smtClean="0"/>
              <a:t>South Drift APAs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Nov 9, 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Dan Wenman | protoDUNE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 APA first has it’s Photon Detectors installed, then it’s cold electronics and cables are installed.</a:t>
            </a:r>
          </a:p>
          <a:p>
            <a:r>
              <a:rPr lang="en-US" dirty="0" smtClean="0"/>
              <a:t>It then spends a minimum of 1 week in the cold box where it is given a complete system test</a:t>
            </a:r>
          </a:p>
          <a:p>
            <a:r>
              <a:rPr lang="en-US" dirty="0" smtClean="0"/>
              <a:t>Cables are bundled above each APA on a temporary cable tray and it is rolled through the TCO and loaded on Beam A</a:t>
            </a:r>
          </a:p>
          <a:p>
            <a:r>
              <a:rPr lang="en-US" dirty="0" smtClean="0"/>
              <a:t>Once all 3 APAs are loaded, Beam A is translated into final position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207770"/>
            <a:ext cx="3989010" cy="4680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1100" y="581163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Delivery trolleys not shown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3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NE_Template">
  <a:themeElements>
    <a:clrScheme name="Custom 2">
      <a:dk1>
        <a:srgbClr val="BC5F2B"/>
      </a:dk1>
      <a:lt1>
        <a:sysClr val="window" lastClr="FFFFFF"/>
      </a:lt1>
      <a:dk2>
        <a:srgbClr val="3C5A77"/>
      </a:dk2>
      <a:lt2>
        <a:srgbClr val="BC5F2B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1666</TotalTime>
  <Words>1619</Words>
  <Application>Microsoft Office PowerPoint</Application>
  <PresentationFormat>On-screen Show (4:3)</PresentationFormat>
  <Paragraphs>255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DUNE_Template</vt:lpstr>
      <vt:lpstr>LBNF Content-Footer Theme</vt:lpstr>
      <vt:lpstr>ProtoDUNE – Installation CPA/FC/HV Review</vt:lpstr>
      <vt:lpstr>Outline</vt:lpstr>
      <vt:lpstr>DSS delivers modular TPC subassemblies</vt:lpstr>
      <vt:lpstr>Overview</vt:lpstr>
      <vt:lpstr>Access requirements</vt:lpstr>
      <vt:lpstr>Trial Assembly at Ash River</vt:lpstr>
      <vt:lpstr>Clean Room </vt:lpstr>
      <vt:lpstr>Clean Room Rail System</vt:lpstr>
      <vt:lpstr>South Drift APAs</vt:lpstr>
      <vt:lpstr>APA support</vt:lpstr>
      <vt:lpstr>APA cabling</vt:lpstr>
      <vt:lpstr>South Drift EWs</vt:lpstr>
      <vt:lpstr>Delivering the EW’s</vt:lpstr>
      <vt:lpstr>Mounting the EW’s</vt:lpstr>
      <vt:lpstr>CPA Assembly</vt:lpstr>
      <vt:lpstr>CPA and FC</vt:lpstr>
      <vt:lpstr>CPA and FC</vt:lpstr>
      <vt:lpstr>CPA load is transferred to Beam C</vt:lpstr>
      <vt:lpstr>Preparing to lower FC</vt:lpstr>
      <vt:lpstr>Lowering the FC</vt:lpstr>
      <vt:lpstr>Automatic bottom latch</vt:lpstr>
      <vt:lpstr>Planks for access to the field cage</vt:lpstr>
      <vt:lpstr>Lifting the top FC</vt:lpstr>
      <vt:lpstr>Top Latch</vt:lpstr>
      <vt:lpstr>North Drift APAs</vt:lpstr>
      <vt:lpstr>North Drift EWs – Step1</vt:lpstr>
      <vt:lpstr>North Drift APAs &amp; EWs – Step 2</vt:lpstr>
      <vt:lpstr>North Drift FC deployment</vt:lpstr>
      <vt:lpstr>Back up slides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creator>Jack Fowler</dc:creator>
  <dc:description>Modified by A. Weber</dc:description>
  <cp:lastModifiedBy>Dan Wenman</cp:lastModifiedBy>
  <cp:revision>77</cp:revision>
  <cp:lastPrinted>2016-11-08T22:37:02Z</cp:lastPrinted>
  <dcterms:created xsi:type="dcterms:W3CDTF">2015-09-16T13:36:09Z</dcterms:created>
  <dcterms:modified xsi:type="dcterms:W3CDTF">2016-11-08T22:42:34Z</dcterms:modified>
</cp:coreProperties>
</file>