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sldIdLst>
    <p:sldId id="256" r:id="rId2"/>
    <p:sldId id="294" r:id="rId3"/>
    <p:sldId id="315" r:id="rId4"/>
    <p:sldId id="322" r:id="rId5"/>
    <p:sldId id="300" r:id="rId6"/>
    <p:sldId id="333" r:id="rId7"/>
    <p:sldId id="301" r:id="rId8"/>
    <p:sldId id="302" r:id="rId9"/>
    <p:sldId id="323" r:id="rId10"/>
    <p:sldId id="317" r:id="rId11"/>
    <p:sldId id="318" r:id="rId12"/>
    <p:sldId id="345" r:id="rId13"/>
    <p:sldId id="346" r:id="rId14"/>
    <p:sldId id="347" r:id="rId15"/>
    <p:sldId id="259" r:id="rId16"/>
    <p:sldId id="344" r:id="rId17"/>
    <p:sldId id="343" r:id="rId18"/>
    <p:sldId id="307" r:id="rId19"/>
    <p:sldId id="340" r:id="rId20"/>
    <p:sldId id="339" r:id="rId21"/>
    <p:sldId id="341" r:id="rId22"/>
    <p:sldId id="304" r:id="rId23"/>
    <p:sldId id="308" r:id="rId24"/>
    <p:sldId id="336" r:id="rId25"/>
    <p:sldId id="335" r:id="rId26"/>
    <p:sldId id="309" r:id="rId27"/>
    <p:sldId id="298" r:id="rId28"/>
    <p:sldId id="271" r:id="rId29"/>
    <p:sldId id="277" r:id="rId30"/>
    <p:sldId id="34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8282"/>
    <a:srgbClr val="797979"/>
    <a:srgbClr val="FF3300"/>
    <a:srgbClr val="0000FF"/>
    <a:srgbClr val="065EE3"/>
    <a:srgbClr val="03D315"/>
    <a:srgbClr val="9BEEA2"/>
    <a:srgbClr val="17C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26" autoAdjust="0"/>
    <p:restoredTop sz="94660"/>
  </p:normalViewPr>
  <p:slideViewPr>
    <p:cSldViewPr snapToGrid="0">
      <p:cViewPr>
        <p:scale>
          <a:sx n="90" d="100"/>
          <a:sy n="90" d="100"/>
        </p:scale>
        <p:origin x="126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CF3F0-8397-4012-8C62-954709479BFC}" type="datetimeFigureOut">
              <a:rPr lang="en-US" smtClean="0"/>
              <a:t>5/30/17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44EF1-49C9-47CB-A1CF-1E37B7E2CD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431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44EF1-49C9-47CB-A1CF-1E37B7E2CD2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407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44EF1-49C9-47CB-A1CF-1E37B7E2CD2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51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AE463-2C40-4242-8C9E-3CA3AAAE6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4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AE463-2C40-4242-8C9E-3CA3AAAE6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28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AE463-2C40-4242-8C9E-3CA3AAAE6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2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AE463-2C40-4242-8C9E-3CA3AAAE6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11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AE463-2C40-4242-8C9E-3CA3AAAE6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6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AE463-2C40-4242-8C9E-3CA3AAAE6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6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AE463-2C40-4242-8C9E-3CA3AAAE6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94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AE463-2C40-4242-8C9E-3CA3AAAE6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90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AE463-2C40-4242-8C9E-3CA3AAAE6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86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AE463-2C40-4242-8C9E-3CA3AAAE6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1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AE463-2C40-4242-8C9E-3CA3AAAE6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7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AE463-2C40-4242-8C9E-3CA3AAAE6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1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1501.05241" TargetMode="External"/><Relationship Id="rId3" Type="http://schemas.openxmlformats.org/officeDocument/2006/relationships/hyperlink" Target="http://mu2e.fnal.gov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00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30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93" y="2484018"/>
            <a:ext cx="9144000" cy="2349708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405" y="3113903"/>
            <a:ext cx="7642653" cy="956724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The Mu2e Experiment </a:t>
            </a:r>
            <a:endParaRPr lang="en-US" sz="5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5" y="5039331"/>
            <a:ext cx="4860234" cy="18905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Dan Ambrose</a:t>
            </a:r>
          </a:p>
          <a:p>
            <a:pPr>
              <a:defRPr/>
            </a:pPr>
            <a:r>
              <a:rPr lang="en-US" dirty="0"/>
              <a:t>University of </a:t>
            </a:r>
            <a:r>
              <a:rPr lang="en-US" dirty="0" smtClean="0"/>
              <a:t>Minnesota</a:t>
            </a:r>
          </a:p>
          <a:p>
            <a:pPr>
              <a:defRPr/>
            </a:pPr>
            <a:r>
              <a:rPr lang="en-US" dirty="0" smtClean="0"/>
              <a:t>June 8, 2017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" y="4903368"/>
            <a:ext cx="3343275" cy="1590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3" y="64668"/>
            <a:ext cx="91059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4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61784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4570"/>
            <a:ext cx="91440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Comparing DIO to conversion electrons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6/8/2017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318F4-74B9-D542-BDEE-A62A292405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-19672" r="-1786" b="-3279"/>
          <a:stretch>
            <a:fillRect/>
          </a:stretch>
        </p:blipFill>
        <p:spPr>
          <a:xfrm>
            <a:off x="264273" y="1516901"/>
            <a:ext cx="2895600" cy="190500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19726" t="19905" r="17808" b="6161"/>
          <a:stretch>
            <a:fillRect/>
          </a:stretch>
        </p:blipFill>
        <p:spPr>
          <a:xfrm>
            <a:off x="267729" y="3619455"/>
            <a:ext cx="2904068" cy="1901952"/>
          </a:xfrm>
          <a:prstGeom prst="rect">
            <a:avLst/>
          </a:prstGeom>
          <a:ln w="19050">
            <a:solidFill>
              <a:srgbClr val="FF3300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3429000" y="1371601"/>
            <a:ext cx="6046578" cy="3956574"/>
            <a:chOff x="3581400" y="1371601"/>
            <a:chExt cx="6046578" cy="3956574"/>
          </a:xfrm>
        </p:grpSpPr>
        <p:pic>
          <p:nvPicPr>
            <p:cNvPr id="11" name="Picture 10" descr="overlay.pdf"/>
            <p:cNvPicPr>
              <a:picLocks noChangeAspect="1"/>
            </p:cNvPicPr>
            <p:nvPr/>
          </p:nvPicPr>
          <p:blipFill>
            <a:blip r:embed="rId4"/>
            <a:srcRect t="5556" r="8320" b="10000"/>
            <a:stretch>
              <a:fillRect/>
            </a:stretch>
          </p:blipFill>
          <p:spPr>
            <a:xfrm rot="16200000">
              <a:off x="4232013" y="720988"/>
              <a:ext cx="3956574" cy="5257800"/>
            </a:xfrm>
            <a:prstGeom prst="rect">
              <a:avLst/>
            </a:prstGeom>
          </p:spPr>
        </p:pic>
        <p:pic>
          <p:nvPicPr>
            <p:cNvPr id="12" name="Picture 11" descr="insert.pdf"/>
            <p:cNvPicPr>
              <a:picLocks noChangeAspect="1"/>
            </p:cNvPicPr>
            <p:nvPr/>
          </p:nvPicPr>
          <p:blipFill>
            <a:blip r:embed="rId5"/>
            <a:srcRect l="-2747" t="2352" r="7751" b="8289"/>
            <a:stretch>
              <a:fillRect/>
            </a:stretch>
          </p:blipFill>
          <p:spPr>
            <a:xfrm rot="16200000">
              <a:off x="6684296" y="1126431"/>
              <a:ext cx="1799668" cy="244240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418178" y="2396864"/>
              <a:ext cx="2209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 DIO tail 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77200" y="3576559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DE00DE"/>
                  </a:solidFill>
                </a:rPr>
                <a:t>M</a:t>
              </a:r>
              <a:r>
                <a:rPr lang="en-US" sz="2000" baseline="-25000" dirty="0" smtClean="0">
                  <a:solidFill>
                    <a:srgbClr val="DE00DE"/>
                  </a:solidFill>
                </a:rPr>
                <a:t>μ</a:t>
              </a:r>
              <a:endParaRPr lang="en-US" sz="2000" baseline="-25000" dirty="0">
                <a:solidFill>
                  <a:srgbClr val="DE00D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02443" y="1516901"/>
              <a:ext cx="266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Free muon decay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78643" y="2216909"/>
              <a:ext cx="2590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 DIO shape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49051" y="1981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DE00DE"/>
                  </a:solidFill>
                </a:rPr>
                <a:t>M</a:t>
              </a:r>
              <a:r>
                <a:rPr lang="en-US" baseline="-25000" dirty="0" smtClean="0">
                  <a:solidFill>
                    <a:srgbClr val="DE00DE"/>
                  </a:solidFill>
                </a:rPr>
                <a:t>μ</a:t>
              </a:r>
              <a:endParaRPr lang="en-US" baseline="-25000" dirty="0">
                <a:solidFill>
                  <a:srgbClr val="DE00D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10299" y="3376504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</a:rPr>
                <a:t>M</a:t>
              </a:r>
              <a:r>
                <a:rPr lang="en-US" sz="2000" baseline="-25000" dirty="0" err="1" smtClean="0">
                  <a:solidFill>
                    <a:srgbClr val="0000FF"/>
                  </a:solidFill>
                </a:rPr>
                <a:t>μ</a:t>
              </a:r>
              <a:r>
                <a:rPr lang="en-US" sz="2000" baseline="-25000" dirty="0" smtClean="0">
                  <a:solidFill>
                    <a:srgbClr val="0000FF"/>
                  </a:solidFill>
                </a:rPr>
                <a:t>  </a:t>
              </a:r>
              <a:r>
                <a:rPr lang="en-US" sz="2000" dirty="0" smtClean="0">
                  <a:solidFill>
                    <a:srgbClr val="0000FF"/>
                  </a:solidFill>
                </a:rPr>
                <a:t>/ 2 </a:t>
              </a:r>
              <a:endParaRPr lang="en-US" sz="2000" baseline="-25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72000" y="5029200"/>
            <a:ext cx="411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Reconstructed Momentum (MeV)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117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61784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6/8/2017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318F4-74B9-D542-BDEE-A62A2924055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1" y="41010"/>
            <a:ext cx="9160933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 smtClean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84400"/>
            <a:ext cx="4279900" cy="4140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033" y="2184400"/>
            <a:ext cx="4279900" cy="41402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17227" y="5181600"/>
            <a:ext cx="296417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dirty="0" smtClean="0"/>
              <a:t>Czarnecki, </a:t>
            </a:r>
            <a:r>
              <a:rPr lang="en-US" sz="1600" dirty="0" err="1" smtClean="0"/>
              <a:t>Tormo</a:t>
            </a:r>
            <a:r>
              <a:rPr lang="en-US" sz="1600" dirty="0" smtClean="0"/>
              <a:t>, Marciano</a:t>
            </a:r>
          </a:p>
          <a:p>
            <a:pPr algn="l"/>
            <a:r>
              <a:rPr lang="en-US" sz="1600" dirty="0" err="1" smtClean="0"/>
              <a:t>Phys.Rev</a:t>
            </a:r>
            <a:r>
              <a:rPr lang="en-US" sz="1600" dirty="0"/>
              <a:t>. D84 (2011) 013006 </a:t>
            </a:r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400664" y="1108042"/>
            <a:ext cx="82296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</a:rPr>
              <a:t>Tail of DIO falls as (E</a:t>
            </a:r>
            <a:r>
              <a:rPr lang="en-US" sz="2800" baseline="-25000" dirty="0" smtClean="0">
                <a:solidFill>
                  <a:schemeClr val="tx1"/>
                </a:solidFill>
              </a:rPr>
              <a:t>Endpoint </a:t>
            </a:r>
            <a:r>
              <a:rPr lang="en-US" sz="2800" dirty="0" smtClean="0">
                <a:solidFill>
                  <a:schemeClr val="tx1"/>
                </a:solidFill>
              </a:rPr>
              <a:t>– E</a:t>
            </a:r>
            <a:r>
              <a:rPr lang="en-US" sz="2800" baseline="-25000" dirty="0" smtClean="0">
                <a:solidFill>
                  <a:schemeClr val="tx1"/>
                </a:solidFill>
              </a:rPr>
              <a:t>e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  <a:r>
              <a:rPr lang="en-US" sz="2800" baseline="30000" dirty="0" smtClean="0">
                <a:solidFill>
                  <a:schemeClr val="tx1"/>
                </a:solidFill>
              </a:rPr>
              <a:t>5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Separation of ~few 100 keV for R</a:t>
            </a:r>
            <a:r>
              <a:rPr lang="en-US" sz="2800" baseline="-25000" dirty="0" smtClean="0">
                <a:solidFill>
                  <a:schemeClr val="tx1"/>
                </a:solidFill>
              </a:rPr>
              <a:t>μe</a:t>
            </a:r>
            <a:r>
              <a:rPr lang="en-US" sz="2800" dirty="0" smtClean="0">
                <a:solidFill>
                  <a:schemeClr val="tx1"/>
                </a:solidFill>
              </a:rPr>
              <a:t> = 10</a:t>
            </a:r>
            <a:r>
              <a:rPr lang="en-US" sz="2800" baseline="30000" dirty="0" smtClean="0">
                <a:solidFill>
                  <a:schemeClr val="tx1"/>
                </a:solidFill>
              </a:rPr>
              <a:t>-16</a:t>
            </a:r>
            <a:endParaRPr lang="en-US" sz="2800" baseline="30000" dirty="0">
              <a:solidFill>
                <a:schemeClr val="tx1"/>
              </a:solidFill>
            </a:endParaRPr>
          </a:p>
        </p:txBody>
      </p:sp>
      <p:sp>
        <p:nvSpPr>
          <p:cNvPr id="26" name="Notched Right Arrow 25"/>
          <p:cNvSpPr/>
          <p:nvPr/>
        </p:nvSpPr>
        <p:spPr bwMode="auto">
          <a:xfrm>
            <a:off x="4258729" y="4143137"/>
            <a:ext cx="2667000" cy="733663"/>
          </a:xfrm>
          <a:prstGeom prst="notchedRigh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Experimental </a:t>
            </a:r>
            <a:r>
              <a:rPr lang="en-US" dirty="0" smtClean="0">
                <a:solidFill>
                  <a:schemeClr val="bg1"/>
                </a:solidFill>
              </a:rPr>
              <a:t>ef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fects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60566"/>
          </a:xfrm>
        </p:spPr>
        <p:txBody>
          <a:bodyPr>
            <a:normAutofit fontScale="90000"/>
          </a:bodyPr>
          <a:lstStyle/>
          <a:p>
            <a:r>
              <a:rPr lang="en-US" smtClean="0"/>
              <a:t>Experimental effects on </a:t>
            </a:r>
            <a:br>
              <a:rPr lang="en-US" smtClean="0"/>
            </a:br>
            <a:r>
              <a:rPr lang="en-US" smtClean="0"/>
              <a:t>DIO </a:t>
            </a:r>
            <a:r>
              <a:rPr lang="en-US" dirty="0" smtClean="0"/>
              <a:t>to conversion electrons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61784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9266"/>
            <a:ext cx="9144000" cy="1325563"/>
          </a:xfrm>
        </p:spPr>
        <p:txBody>
          <a:bodyPr/>
          <a:lstStyle/>
          <a:p>
            <a:r>
              <a:rPr lang="en-US" dirty="0" smtClean="0"/>
              <a:t>How do we measure </a:t>
            </a:r>
            <a:r>
              <a:rPr lang="en-US" dirty="0" smtClean="0"/>
              <a:t>2.4×10</a:t>
            </a:r>
            <a:r>
              <a:rPr lang="en-US" baseline="30000" dirty="0" smtClean="0"/>
              <a:t>-17</a:t>
            </a:r>
            <a:r>
              <a:rPr lang="en-US" dirty="0" smtClean="0"/>
              <a:t> </a:t>
            </a:r>
            <a:r>
              <a:rPr lang="en-US" dirty="0"/>
              <a:t>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8112" y="2114958"/>
            <a:ext cx="71310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Stop 10</a:t>
            </a:r>
            <a:r>
              <a:rPr lang="en-US" sz="2800" baseline="30000" dirty="0" smtClean="0"/>
              <a:t>18 </a:t>
            </a:r>
            <a:r>
              <a:rPr lang="en-US" sz="2800" dirty="0" smtClean="0"/>
              <a:t>Muons in Aluminum stopping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Momentum resolution </a:t>
            </a:r>
            <a:r>
              <a:rPr lang="en-US" sz="2800" dirty="0"/>
              <a:t>σ &lt; 180 </a:t>
            </a:r>
            <a:r>
              <a:rPr lang="en-US" sz="2800" dirty="0" err="1"/>
              <a:t>keV</a:t>
            </a:r>
            <a:r>
              <a:rPr lang="en-US" sz="2800" dirty="0"/>
              <a:t>/c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Reduce expected background to less than </a:t>
            </a:r>
            <a:r>
              <a:rPr lang="en-US" sz="2800" dirty="0" smtClean="0"/>
              <a:t>half an </a:t>
            </a:r>
            <a:r>
              <a:rPr lang="en-US" sz="2800" dirty="0" smtClean="0"/>
              <a:t>event over full run period.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28650" y="4095896"/>
            <a:ext cx="760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Tall tasks, but the accelerator and Mu2e have been designed to accomplish this.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983917"/>
            <a:ext cx="8047990" cy="50628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61784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229266"/>
            <a:ext cx="9144001" cy="1325563"/>
          </a:xfrm>
        </p:spPr>
        <p:txBody>
          <a:bodyPr/>
          <a:lstStyle/>
          <a:p>
            <a:r>
              <a:rPr lang="en-US" dirty="0" smtClean="0"/>
              <a:t>Proton’s </a:t>
            </a:r>
            <a:r>
              <a:rPr lang="en-US" dirty="0" smtClean="0"/>
              <a:t>Path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6/8/2017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85487" y="5278232"/>
            <a:ext cx="4158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3.6x10</a:t>
            </a:r>
            <a:r>
              <a:rPr lang="en-US" baseline="30000" dirty="0" smtClean="0"/>
              <a:t>20 </a:t>
            </a:r>
            <a:r>
              <a:rPr lang="en-US" dirty="0" smtClean="0"/>
              <a:t>total protons on target</a:t>
            </a:r>
          </a:p>
          <a:p>
            <a:r>
              <a:rPr lang="en-US" dirty="0" smtClean="0"/>
              <a:t>3.1x10</a:t>
            </a:r>
            <a:r>
              <a:rPr lang="en-US" baseline="30000" dirty="0" smtClean="0"/>
              <a:t>7 </a:t>
            </a:r>
            <a:r>
              <a:rPr lang="en-US" dirty="0" smtClean="0"/>
              <a:t>protons per bunch</a:t>
            </a:r>
            <a:endParaRPr lang="en-US" dirty="0"/>
          </a:p>
          <a:p>
            <a:r>
              <a:rPr lang="en-US" dirty="0" smtClean="0"/>
              <a:t>Share the beam with </a:t>
            </a:r>
            <a:r>
              <a:rPr lang="en-US" dirty="0" err="1" smtClean="0"/>
              <a:t>NOvA</a:t>
            </a:r>
            <a:r>
              <a:rPr lang="en-US" dirty="0" smtClean="0"/>
              <a:t> and g-2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7482"/>
            <a:ext cx="9144000" cy="1325563"/>
          </a:xfrm>
        </p:spPr>
        <p:txBody>
          <a:bodyPr/>
          <a:lstStyle/>
          <a:p>
            <a:r>
              <a:rPr lang="en-US" dirty="0" smtClean="0"/>
              <a:t>Beam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15</a:t>
            </a:r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51014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76" y="1020096"/>
            <a:ext cx="7017923" cy="4394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760779" y="5455218"/>
            <a:ext cx="5025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Almost all protons, unstopped muons, stopped and unstopped </a:t>
            </a:r>
            <a:r>
              <a:rPr lang="en-US" dirty="0" err="1" smtClean="0"/>
              <a:t>pions</a:t>
            </a:r>
            <a:r>
              <a:rPr lang="en-US" dirty="0" smtClean="0"/>
              <a:t> will be through the detector before observation window.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139444" y="54794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~20,000 muons per bunch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</a:t>
            </a:r>
            <a:r>
              <a:rPr lang="en-US" baseline="30000" dirty="0"/>
              <a:t>10</a:t>
            </a:r>
            <a:r>
              <a:rPr lang="en-US" dirty="0"/>
              <a:t> muons per second</a:t>
            </a:r>
          </a:p>
        </p:txBody>
      </p:sp>
    </p:spTree>
    <p:extLst>
      <p:ext uri="{BB962C8B-B14F-4D97-AF65-F5344CB8AC3E}">
        <p14:creationId xmlns:p14="http://schemas.microsoft.com/office/powerpoint/2010/main" val="2850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4" y="1052457"/>
            <a:ext cx="9105900" cy="24193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6/8/2017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FBB2C-8C46-4C57-9A2E-A51168D8D48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-13749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/>
              <a:t>The Mu2e Experiment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304" y="1052457"/>
            <a:ext cx="20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Production </a:t>
            </a:r>
            <a:r>
              <a:rPr lang="en-US" dirty="0" smtClean="0">
                <a:solidFill>
                  <a:srgbClr val="FF0000"/>
                </a:solidFill>
              </a:rPr>
              <a:t>Solenoid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303" y="1444384"/>
            <a:ext cx="1334015" cy="138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20329" y="3054210"/>
            <a:ext cx="1948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Transport </a:t>
            </a:r>
            <a:r>
              <a:rPr lang="en-US" dirty="0">
                <a:solidFill>
                  <a:srgbClr val="FF0000"/>
                </a:solidFill>
              </a:rPr>
              <a:t>Solenoid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067842" y="3002260"/>
            <a:ext cx="1791730" cy="148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99868" y="1524775"/>
            <a:ext cx="1791730" cy="148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78859" y="1250120"/>
            <a:ext cx="1873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Detector </a:t>
            </a:r>
            <a:r>
              <a:rPr lang="en-US" dirty="0">
                <a:solidFill>
                  <a:srgbClr val="FF0000"/>
                </a:solidFill>
              </a:rPr>
              <a:t>Solenoid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67615" y="3861257"/>
            <a:ext cx="8822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3 main components: Production Solenoid (PS), Transport Solenoid (TS), and Detector Solenoid (DS)</a:t>
            </a:r>
          </a:p>
          <a:p>
            <a:r>
              <a:rPr lang="en-US" sz="1400" dirty="0"/>
              <a:t>Experimental setup contained within vacuum space</a:t>
            </a:r>
          </a:p>
          <a:p>
            <a:r>
              <a:rPr lang="en-US" sz="1400" dirty="0"/>
              <a:t>Gradient magnetic field (4.6 T </a:t>
            </a:r>
            <a:r>
              <a:rPr lang="en-US" sz="1400" dirty="0">
                <a:sym typeface="Wingdings" panose="05000000000000000000" pitchFamily="2" charset="2"/>
              </a:rPr>
              <a:t> 1 T</a:t>
            </a:r>
            <a:r>
              <a:rPr lang="en-US" sz="1400" dirty="0"/>
              <a:t>) moves charged particles downstream</a:t>
            </a:r>
          </a:p>
          <a:p>
            <a:r>
              <a:rPr lang="en-US" sz="1400" dirty="0"/>
              <a:t>Step 1:</a:t>
            </a:r>
          </a:p>
          <a:p>
            <a:pPr lvl="1"/>
            <a:r>
              <a:rPr lang="en-US" sz="1400" dirty="0"/>
              <a:t>8 GeV proton beam hits tungsten target and produces </a:t>
            </a:r>
            <a:r>
              <a:rPr lang="en-US" sz="1400" dirty="0" err="1"/>
              <a:t>Pions</a:t>
            </a:r>
            <a:r>
              <a:rPr lang="en-US" sz="1400" dirty="0"/>
              <a:t> in PS</a:t>
            </a:r>
          </a:p>
          <a:p>
            <a:pPr lvl="1"/>
            <a:r>
              <a:rPr lang="en-US" sz="1400" dirty="0" err="1"/>
              <a:t>Pions</a:t>
            </a:r>
            <a:r>
              <a:rPr lang="en-US" sz="1400" dirty="0"/>
              <a:t> decaying into muons are pushed downstream towards TS</a:t>
            </a:r>
          </a:p>
          <a:p>
            <a:r>
              <a:rPr lang="en-US" sz="1400" dirty="0"/>
              <a:t>Step 2:</a:t>
            </a:r>
          </a:p>
          <a:p>
            <a:pPr lvl="1"/>
            <a:r>
              <a:rPr lang="en-US" sz="1400" dirty="0"/>
              <a:t>TS selects particles based on charge and momentum</a:t>
            </a:r>
          </a:p>
          <a:p>
            <a:pPr lvl="1"/>
            <a:r>
              <a:rPr lang="en-US" sz="1400" dirty="0"/>
              <a:t>TS collimators eliminate backgrounds</a:t>
            </a:r>
          </a:p>
          <a:p>
            <a:r>
              <a:rPr lang="en-US" sz="1400" dirty="0"/>
              <a:t>Step 3:</a:t>
            </a:r>
          </a:p>
          <a:p>
            <a:pPr lvl="1"/>
            <a:r>
              <a:rPr lang="en-US" sz="1400" dirty="0"/>
              <a:t>Muons are captured in Aluminum target foils</a:t>
            </a:r>
          </a:p>
          <a:p>
            <a:pPr lvl="1"/>
            <a:r>
              <a:rPr lang="en-US" sz="1400" dirty="0"/>
              <a:t>Conversion electron trajectories measured and validated in tracker and calorimeter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906297" y="3549445"/>
            <a:ext cx="41197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04800" y="3549445"/>
            <a:ext cx="35547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54960" y="337438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1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7482"/>
            <a:ext cx="9144000" cy="1325563"/>
          </a:xfrm>
        </p:spPr>
        <p:txBody>
          <a:bodyPr/>
          <a:lstStyle/>
          <a:p>
            <a:r>
              <a:rPr lang="en-US" dirty="0" smtClean="0"/>
              <a:t>Low Mass Tracker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19</a:t>
            </a:r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54" y="3515768"/>
            <a:ext cx="2390775" cy="2828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55311" y="1147085"/>
            <a:ext cx="4212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Excellent momentum resolution better than 180 </a:t>
            </a:r>
            <a:r>
              <a:rPr lang="en-US" sz="2400" dirty="0" err="1" smtClean="0"/>
              <a:t>KeV</a:t>
            </a:r>
            <a:r>
              <a:rPr lang="en-US" sz="2400" dirty="0" smtClean="0"/>
              <a:t>/c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15 micron thick </a:t>
            </a:r>
            <a:r>
              <a:rPr lang="en-US" sz="2400" dirty="0"/>
              <a:t>M</a:t>
            </a:r>
            <a:r>
              <a:rPr lang="en-US" sz="2400" dirty="0" smtClean="0"/>
              <a:t>ylar straws provide for a very low mass </a:t>
            </a:r>
            <a:r>
              <a:rPr lang="en-US" sz="2400" dirty="0" smtClean="0"/>
              <a:t>detector</a:t>
            </a:r>
            <a:endParaRPr lang="en-US" sz="24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49" y="1636217"/>
            <a:ext cx="4567751" cy="1634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47"/>
          <a:stretch/>
        </p:blipFill>
        <p:spPr>
          <a:xfrm>
            <a:off x="3102406" y="3517083"/>
            <a:ext cx="5551088" cy="25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 descr="diocartoon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95" y="1175266"/>
            <a:ext cx="4762005" cy="33033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76800" y="1701800"/>
            <a:ext cx="3962400" cy="3556000"/>
            <a:chOff x="5715000" y="1295400"/>
            <a:chExt cx="2952415" cy="26416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5000" y="1295400"/>
              <a:ext cx="2921000" cy="2641600"/>
            </a:xfrm>
            <a:prstGeom prst="rect">
              <a:avLst/>
            </a:prstGeom>
          </p:spPr>
        </p:pic>
        <p:sp>
          <p:nvSpPr>
            <p:cNvPr id="16" name="Dodecagon 15"/>
            <p:cNvSpPr/>
            <p:nvPr/>
          </p:nvSpPr>
          <p:spPr bwMode="auto">
            <a:xfrm rot="20700000">
              <a:off x="6484925" y="2057400"/>
              <a:ext cx="1143000" cy="1143000"/>
            </a:xfrm>
            <a:prstGeom prst="dodecagon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7" name="Right Triangle 16"/>
            <p:cNvSpPr/>
            <p:nvPr/>
          </p:nvSpPr>
          <p:spPr bwMode="auto">
            <a:xfrm rot="10800000">
              <a:off x="7753015" y="1559235"/>
              <a:ext cx="914400" cy="762000"/>
            </a:xfrm>
            <a:prstGeom prst="rtTriangl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100276"/>
            <a:ext cx="91440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There’s a hole in your detectors</a:t>
            </a:r>
            <a:endParaRPr lang="en-US" dirty="0"/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 flipH="1">
            <a:off x="6526744" y="3339570"/>
            <a:ext cx="312039" cy="312039"/>
          </a:xfrm>
          <a:prstGeom prst="ellipse">
            <a:avLst/>
          </a:prstGeom>
          <a:solidFill>
            <a:srgbClr val="CCFFCC"/>
          </a:solidFill>
          <a:ln w="38100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438400" y="1981200"/>
            <a:ext cx="609600" cy="3048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" y="4419600"/>
            <a:ext cx="2438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3D315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3D315"/>
                </a:solidFill>
              </a:rPr>
              <a:t>No hits in detector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2743200" y="1600200"/>
            <a:ext cx="12192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096000" y="3505200"/>
            <a:ext cx="1219200" cy="1216152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795" y="5682916"/>
            <a:ext cx="4383064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Reconstructable tracks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Momentum resolution σ &lt; 180 </a:t>
            </a:r>
            <a:r>
              <a:rPr lang="en-US" sz="2000" dirty="0" smtClean="0">
                <a:solidFill>
                  <a:srgbClr val="0000FF"/>
                </a:solidFill>
              </a:rPr>
              <a:t>keV/c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043088" y="2869140"/>
            <a:ext cx="609600" cy="609600"/>
          </a:xfrm>
          <a:prstGeom prst="ellipse">
            <a:avLst/>
          </a:prstGeom>
          <a:noFill/>
          <a:ln w="38100" cap="flat" cmpd="sng" algn="ctr">
            <a:solidFill>
              <a:srgbClr val="03D3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rot="5400000" flipH="1" flipV="1">
            <a:off x="3124200" y="2971800"/>
            <a:ext cx="2133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6200" y="4919681"/>
            <a:ext cx="3276600" cy="70788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6600"/>
                </a:solidFill>
              </a:rPr>
              <a:t>Some hits in detector.</a:t>
            </a:r>
          </a:p>
          <a:p>
            <a:pPr algn="l"/>
            <a:r>
              <a:rPr lang="en-US" sz="2000" dirty="0" smtClean="0">
                <a:solidFill>
                  <a:srgbClr val="FF6600"/>
                </a:solidFill>
              </a:rPr>
              <a:t>Tracks not reconstructable.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29200" y="5334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Beam’s-eye view of Tracker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 bwMode="auto">
          <a:xfrm>
            <a:off x="6629400" y="2743200"/>
            <a:ext cx="990600" cy="911352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730624" y="1504890"/>
            <a:ext cx="636589" cy="2557523"/>
          </a:xfrm>
          <a:prstGeom prst="rect">
            <a:avLst/>
          </a:prstGeom>
          <a:solidFill>
            <a:srgbClr val="3366FF">
              <a:alpha val="4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85800" y="1509714"/>
            <a:ext cx="1902096" cy="2552699"/>
          </a:xfrm>
          <a:prstGeom prst="rect">
            <a:avLst/>
          </a:prstGeom>
          <a:solidFill>
            <a:srgbClr val="03D315">
              <a:alpha val="4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2586038" y="1504890"/>
            <a:ext cx="1146444" cy="2559904"/>
          </a:xfrm>
          <a:prstGeom prst="rect">
            <a:avLst/>
          </a:prstGeom>
          <a:solidFill>
            <a:srgbClr val="FF6600">
              <a:alpha val="4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9144000" cy="1174617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3" y="-86328"/>
            <a:ext cx="9144000" cy="1325563"/>
          </a:xfrm>
        </p:spPr>
        <p:txBody>
          <a:bodyPr/>
          <a:lstStyle/>
          <a:p>
            <a:r>
              <a:rPr lang="en-US" dirty="0" smtClean="0"/>
              <a:t>Calorimeter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5903" y="1589815"/>
            <a:ext cx="3361038" cy="4351338"/>
          </a:xfrm>
        </p:spPr>
        <p:txBody>
          <a:bodyPr>
            <a:normAutofit/>
          </a:bodyPr>
          <a:lstStyle/>
          <a:p>
            <a:r>
              <a:rPr lang="en-US" dirty="0"/>
              <a:t>Will employ 2 disks ( radius = 37-66 cm)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~1400 </a:t>
            </a:r>
            <a:r>
              <a:rPr lang="en-US" dirty="0" err="1" smtClean="0"/>
              <a:t>CsI</a:t>
            </a:r>
            <a:r>
              <a:rPr lang="en-US" dirty="0" smtClean="0"/>
              <a:t> crystals </a:t>
            </a:r>
            <a:r>
              <a:rPr lang="en-US" dirty="0"/>
              <a:t>with square cross-section – ~3 cm diameter, ~20 cm long (10 X0) </a:t>
            </a:r>
            <a:endParaRPr lang="en-US" dirty="0" smtClean="0"/>
          </a:p>
          <a:p>
            <a:r>
              <a:rPr lang="en-US" dirty="0" smtClean="0"/>
              <a:t>Two </a:t>
            </a:r>
            <a:r>
              <a:rPr lang="en-US" dirty="0"/>
              <a:t>photo-sensors/crystal on back (MPPCs</a:t>
            </a:r>
            <a:r>
              <a:rPr lang="en-US" dirty="0" smtClean="0"/>
              <a:t>)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1325562"/>
            <a:ext cx="49657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9144000" cy="1174617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3" y="-86328"/>
            <a:ext cx="9144000" cy="1325563"/>
          </a:xfrm>
        </p:spPr>
        <p:txBody>
          <a:bodyPr/>
          <a:lstStyle/>
          <a:p>
            <a:r>
              <a:rPr lang="en-US" dirty="0" smtClean="0"/>
              <a:t>Calorimeter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23850" y="1589815"/>
            <a:ext cx="26670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 Radiation </a:t>
            </a:r>
            <a:r>
              <a:rPr lang="en-US" dirty="0"/>
              <a:t>hard, good </a:t>
            </a:r>
            <a:r>
              <a:rPr lang="en-US" dirty="0" smtClean="0"/>
              <a:t>time </a:t>
            </a:r>
            <a:r>
              <a:rPr lang="en-US" dirty="0"/>
              <a:t>(110 </a:t>
            </a:r>
            <a:r>
              <a:rPr lang="en-US" dirty="0" err="1"/>
              <a:t>ps</a:t>
            </a:r>
            <a:r>
              <a:rPr lang="en-US" dirty="0"/>
              <a:t>) and energy (5%) </a:t>
            </a:r>
            <a:r>
              <a:rPr lang="en-US" dirty="0" smtClean="0"/>
              <a:t>resolution </a:t>
            </a:r>
          </a:p>
          <a:p>
            <a:r>
              <a:rPr lang="en-US" dirty="0" smtClean="0"/>
              <a:t>Provides </a:t>
            </a:r>
            <a:r>
              <a:rPr lang="en-US" dirty="0"/>
              <a:t>precise </a:t>
            </a:r>
            <a:r>
              <a:rPr lang="en-US" dirty="0" smtClean="0"/>
              <a:t>timing</a:t>
            </a:r>
            <a:r>
              <a:rPr lang="en-US" dirty="0"/>
              <a:t>, PID, seed for tracking and triggering </a:t>
            </a:r>
            <a:endParaRPr lang="en-US" dirty="0" smtClean="0"/>
          </a:p>
          <a:p>
            <a:r>
              <a:rPr lang="en-US" dirty="0" smtClean="0"/>
              <a:t>Muon rejection factor of 200 </a:t>
            </a:r>
            <a:r>
              <a:rPr lang="en-US" dirty="0"/>
              <a:t>with 96% electron efficiency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81" y="1325562"/>
            <a:ext cx="59055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9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0383"/>
            <a:ext cx="9144000" cy="1325563"/>
          </a:xfrm>
        </p:spPr>
        <p:txBody>
          <a:bodyPr/>
          <a:lstStyle/>
          <a:p>
            <a:r>
              <a:rPr lang="en-US" dirty="0" smtClean="0"/>
              <a:t>What’s up with the Muon?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Dan </a:t>
            </a:r>
            <a:r>
              <a:rPr lang="es-ES" dirty="0" err="1" smtClean="0"/>
              <a:t>Ambrose</a:t>
            </a:r>
            <a:r>
              <a:rPr lang="es-ES" dirty="0" smtClean="0"/>
              <a:t> – </a:t>
            </a:r>
            <a:r>
              <a:rPr lang="es-ES" dirty="0" err="1" smtClean="0"/>
              <a:t>User</a:t>
            </a:r>
            <a:r>
              <a:rPr lang="es-ES" dirty="0" smtClean="0"/>
              <a:t>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324405" y="1400237"/>
            <a:ext cx="5928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1936:  Anderson and </a:t>
            </a:r>
            <a:r>
              <a:rPr lang="en-US" dirty="0" err="1"/>
              <a:t>Neddermeyer</a:t>
            </a:r>
            <a:r>
              <a:rPr lang="en-US" dirty="0"/>
              <a:t> discover the </a:t>
            </a:r>
            <a:r>
              <a:rPr lang="en-US" dirty="0" smtClean="0"/>
              <a:t>muon surprising</a:t>
            </a:r>
            <a:r>
              <a:rPr lang="en-US" dirty="0" smtClean="0"/>
              <a:t> almost everyone with a second generation of matter.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997" y="1100015"/>
            <a:ext cx="2891003" cy="1871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1892" y="5076516"/>
            <a:ext cx="8576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Many mysteries still surrounded the muon: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/>
              <a:t>Anomalous magnetic dipole moment deviation from theory &gt; 3</a:t>
            </a:r>
            <a:r>
              <a:rPr lang="el-GR" sz="2000" smtClean="0"/>
              <a:t>σ</a:t>
            </a:r>
            <a:endParaRPr lang="en-US" sz="200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/>
              <a:t>Quarks mix and Neutrinos mix.  Shouldn’t we expect charged Leptons to mix?</a:t>
            </a:r>
            <a:endParaRPr lang="en-US" sz="20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62" y="2463511"/>
            <a:ext cx="1597063" cy="24149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88" y="2465094"/>
            <a:ext cx="2978074" cy="24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9144000" cy="1174617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3" y="-86328"/>
            <a:ext cx="9144000" cy="1325563"/>
          </a:xfrm>
        </p:spPr>
        <p:txBody>
          <a:bodyPr/>
          <a:lstStyle/>
          <a:p>
            <a:r>
              <a:rPr lang="en-US" dirty="0" smtClean="0"/>
              <a:t>Cosmic Ray Veto (CRV)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23850" y="1589815"/>
            <a:ext cx="2541270" cy="44898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CRV covers all of DS and half of TS</a:t>
            </a:r>
          </a:p>
          <a:p>
            <a:r>
              <a:rPr lang="en-US" dirty="0"/>
              <a:t>Without CRV, expect ~1 cosmic-ray-induced background event per </a:t>
            </a:r>
            <a:r>
              <a:rPr lang="en-US" dirty="0" smtClean="0"/>
              <a:t>day (99.99% net efficiency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49" y="2011080"/>
            <a:ext cx="5925083" cy="31705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05120" y="4470400"/>
            <a:ext cx="3373120" cy="568960"/>
          </a:xfrm>
          <a:prstGeom prst="rect">
            <a:avLst/>
          </a:prstGeom>
          <a:solidFill>
            <a:srgbClr val="828282"/>
          </a:solidFill>
          <a:ln>
            <a:solidFill>
              <a:srgbClr val="828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9144000" cy="1174617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3" y="-86328"/>
            <a:ext cx="9144000" cy="1325563"/>
          </a:xfrm>
        </p:spPr>
        <p:txBody>
          <a:bodyPr/>
          <a:lstStyle/>
          <a:p>
            <a:r>
              <a:rPr lang="en-US" dirty="0" smtClean="0"/>
              <a:t>CRV scintillator strips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23849" y="4490113"/>
            <a:ext cx="8424365" cy="145104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CRV consists of 4 </a:t>
            </a:r>
            <a:r>
              <a:rPr lang="en-US" dirty="0" smtClean="0"/>
              <a:t>overlapping layers </a:t>
            </a:r>
            <a:r>
              <a:rPr lang="en-US" dirty="0"/>
              <a:t>of scintillator strips with wavelength shifter and aluminum </a:t>
            </a:r>
            <a:r>
              <a:rPr lang="en-US" dirty="0" smtClean="0"/>
              <a:t>absorber</a:t>
            </a:r>
          </a:p>
          <a:p>
            <a:r>
              <a:rPr lang="en-US" dirty="0" smtClean="0"/>
              <a:t>Each </a:t>
            </a:r>
            <a:r>
              <a:rPr lang="en-US" dirty="0"/>
              <a:t>bar is 5 x 2 x ~450 </a:t>
            </a:r>
            <a:r>
              <a:rPr lang="en-US" dirty="0" smtClean="0"/>
              <a:t>cm</a:t>
            </a:r>
            <a:r>
              <a:rPr lang="en-US" baseline="30000" dirty="0" smtClean="0"/>
              <a:t>3</a:t>
            </a:r>
            <a:endParaRPr lang="en-US" dirty="0" smtClean="0"/>
          </a:p>
          <a:p>
            <a:r>
              <a:rPr lang="en-US" dirty="0" smtClean="0"/>
              <a:t> Each bar has 2 wavelength shifting fibers which are read-out at both ends </a:t>
            </a:r>
            <a:r>
              <a:rPr lang="en-US" dirty="0"/>
              <a:t>with </a:t>
            </a:r>
            <a:r>
              <a:rPr lang="en-US" dirty="0" err="1"/>
              <a:t>SiPM</a:t>
            </a:r>
            <a:r>
              <a:rPr lang="en-US" dirty="0"/>
              <a:t> </a:t>
            </a:r>
          </a:p>
          <a:p>
            <a:r>
              <a:rPr lang="en-US" dirty="0" smtClean="0"/>
              <a:t>Have </a:t>
            </a:r>
            <a:r>
              <a:rPr lang="en-US" dirty="0"/>
              <a:t>achieved e &gt; 99.4% (per layer) in test beam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5" y="1669764"/>
            <a:ext cx="4248434" cy="2321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79" y="1669764"/>
            <a:ext cx="4523646" cy="230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49427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9792"/>
            <a:ext cx="9144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15" t="9804" r="7244" b="2912"/>
          <a:stretch/>
        </p:blipFill>
        <p:spPr>
          <a:xfrm>
            <a:off x="580404" y="1066800"/>
            <a:ext cx="8001000" cy="4951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3200" y="5867400"/>
            <a:ext cx="3733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e</a:t>
            </a:r>
            <a:r>
              <a:rPr lang="en-US" baseline="30000" dirty="0" smtClean="0"/>
              <a:t>-</a:t>
            </a:r>
            <a:r>
              <a:rPr lang="en-US" dirty="0" smtClean="0"/>
              <a:t> Momentum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47800" y="1141993"/>
            <a:ext cx="3124200" cy="32726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Stopped μ: </a:t>
            </a:r>
            <a:r>
              <a:rPr lang="en-US" sz="2000" dirty="0"/>
              <a:t>6</a:t>
            </a:r>
            <a:r>
              <a:rPr lang="en-US" sz="2000" dirty="0" smtClean="0"/>
              <a:t> </a:t>
            </a:r>
            <a:r>
              <a:rPr lang="en-US" sz="2000" dirty="0" smtClean="0"/>
              <a:t>× 10</a:t>
            </a:r>
            <a:r>
              <a:rPr lang="en-US" sz="2000" baseline="30000" dirty="0" smtClean="0"/>
              <a:t>17</a:t>
            </a:r>
          </a:p>
          <a:p>
            <a:pPr algn="l"/>
            <a:endParaRPr lang="en-US" sz="2000" baseline="30000" dirty="0"/>
          </a:p>
          <a:p>
            <a:pPr algn="l"/>
            <a:r>
              <a:rPr lang="en-US" sz="2000" dirty="0" smtClean="0"/>
              <a:t>For R = 10</a:t>
            </a:r>
            <a:r>
              <a:rPr lang="en-US" sz="2000" baseline="30000" dirty="0" smtClean="0"/>
              <a:t>-16</a:t>
            </a:r>
          </a:p>
          <a:p>
            <a:pPr algn="l"/>
            <a:endParaRPr lang="en-US" sz="2000" baseline="30000" dirty="0"/>
          </a:p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N</a:t>
            </a:r>
            <a:r>
              <a:rPr lang="en-US" sz="2000" baseline="-25000" dirty="0" smtClean="0">
                <a:solidFill>
                  <a:srgbClr val="FF0000"/>
                </a:solidFill>
              </a:rPr>
              <a:t>μe  </a:t>
            </a:r>
            <a:r>
              <a:rPr lang="en-US" sz="2000" dirty="0" smtClean="0">
                <a:solidFill>
                  <a:srgbClr val="FF0000"/>
                </a:solidFill>
              </a:rPr>
              <a:t>   = 3.94 ±  0.03</a:t>
            </a:r>
          </a:p>
          <a:p>
            <a:pPr algn="l"/>
            <a:r>
              <a:rPr lang="en-US" sz="2000" dirty="0" smtClean="0">
                <a:solidFill>
                  <a:srgbClr val="3366FF"/>
                </a:solidFill>
              </a:rPr>
              <a:t>N</a:t>
            </a:r>
            <a:r>
              <a:rPr lang="en-US" sz="2000" baseline="-25000" dirty="0" smtClean="0">
                <a:solidFill>
                  <a:srgbClr val="3366FF"/>
                </a:solidFill>
              </a:rPr>
              <a:t>DIO</a:t>
            </a:r>
            <a:r>
              <a:rPr lang="en-US" sz="2000" dirty="0" smtClean="0">
                <a:solidFill>
                  <a:srgbClr val="3366FF"/>
                </a:solidFill>
              </a:rPr>
              <a:t>   = </a:t>
            </a:r>
            <a:r>
              <a:rPr lang="en-US" sz="2000" dirty="0" smtClean="0">
                <a:solidFill>
                  <a:srgbClr val="3366FF"/>
                </a:solidFill>
              </a:rPr>
              <a:t>0.20 </a:t>
            </a:r>
            <a:r>
              <a:rPr lang="en-US" sz="2000" dirty="0" smtClean="0">
                <a:solidFill>
                  <a:srgbClr val="3366FF"/>
                </a:solidFill>
              </a:rPr>
              <a:t>± 0.09</a:t>
            </a:r>
          </a:p>
          <a:p>
            <a:r>
              <a:rPr lang="en-US" sz="2000" dirty="0" smtClean="0">
                <a:solidFill>
                  <a:srgbClr val="03D315"/>
                </a:solidFill>
              </a:rPr>
              <a:t>N</a:t>
            </a:r>
            <a:r>
              <a:rPr lang="en-US" sz="2000" baseline="-25000" dirty="0" smtClean="0">
                <a:solidFill>
                  <a:srgbClr val="03D315"/>
                </a:solidFill>
              </a:rPr>
              <a:t>Other</a:t>
            </a:r>
            <a:r>
              <a:rPr lang="en-US" sz="2000" dirty="0" smtClean="0">
                <a:solidFill>
                  <a:srgbClr val="03D315"/>
                </a:solidFill>
              </a:rPr>
              <a:t> = 0.16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SES = </a:t>
            </a:r>
            <a:r>
              <a:rPr lang="en-US" sz="2000" dirty="0" smtClean="0"/>
              <a:t>2.9 </a:t>
            </a:r>
            <a:r>
              <a:rPr lang="en-US" sz="2000" dirty="0"/>
              <a:t>× 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-17</a:t>
            </a:r>
          </a:p>
          <a:p>
            <a:pPr algn="l"/>
            <a:r>
              <a:rPr lang="en-US" sz="2000" dirty="0" smtClean="0"/>
              <a:t>SES (Goal) = 2.4 x 10</a:t>
            </a:r>
            <a:r>
              <a:rPr lang="en-US" sz="2000" baseline="30000" dirty="0" smtClean="0"/>
              <a:t>-17</a:t>
            </a:r>
            <a:endParaRPr lang="en-US" sz="2000" dirty="0" smtClean="0"/>
          </a:p>
          <a:p>
            <a:pPr algn="l"/>
            <a:r>
              <a:rPr lang="en-US" sz="2000" dirty="0" smtClean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47800" y="4220405"/>
            <a:ext cx="252443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Errors are stat only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566" y="189104"/>
            <a:ext cx="6284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Reconstruction Simulation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50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7482"/>
            <a:ext cx="9144000" cy="1325563"/>
          </a:xfrm>
        </p:spPr>
        <p:txBody>
          <a:bodyPr/>
          <a:lstStyle/>
          <a:p>
            <a:r>
              <a:rPr lang="en-US" dirty="0" smtClean="0"/>
              <a:t>Estimated</a:t>
            </a:r>
            <a:r>
              <a:rPr lang="en-US" dirty="0" smtClean="0"/>
              <a:t> background yields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192" y="5894686"/>
            <a:ext cx="7149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*Assuming 6x10</a:t>
            </a:r>
            <a:r>
              <a:rPr lang="en-US" sz="1200" baseline="30000" dirty="0" smtClean="0"/>
              <a:t>17 </a:t>
            </a:r>
            <a:r>
              <a:rPr lang="en-US" sz="1200" dirty="0" smtClean="0"/>
              <a:t>stopped muons in 6x10</a:t>
            </a:r>
            <a:r>
              <a:rPr lang="en-US" sz="1200" baseline="30000" dirty="0" smtClean="0"/>
              <a:t>7</a:t>
            </a:r>
            <a:r>
              <a:rPr lang="en-US" sz="1200" dirty="0" smtClean="0"/>
              <a:t> sec of beam </a:t>
            </a:r>
            <a:r>
              <a:rPr lang="en-US" sz="1200" dirty="0" smtClean="0"/>
              <a:t>time</a:t>
            </a:r>
          </a:p>
          <a:p>
            <a:r>
              <a:rPr lang="en-US" sz="1200" dirty="0"/>
              <a:t>+</a:t>
            </a:r>
            <a:r>
              <a:rPr lang="en-US" sz="1200" dirty="0" smtClean="0"/>
              <a:t>Assuming an proton beam extinction of 10</a:t>
            </a:r>
            <a:r>
              <a:rPr lang="en-US" sz="1200" baseline="30000" dirty="0" smtClean="0"/>
              <a:t>-10</a:t>
            </a:r>
            <a:r>
              <a:rPr lang="en-US" sz="1200" dirty="0" smtClean="0"/>
              <a:t>, a cosmic ray veto inefficiency of 10</a:t>
            </a:r>
            <a:r>
              <a:rPr lang="en-US" sz="1200" baseline="30000" dirty="0" smtClean="0"/>
              <a:t>-4</a:t>
            </a:r>
            <a:r>
              <a:rPr lang="en-US" sz="1200" dirty="0" smtClean="0"/>
              <a:t>, PID muon-rejection of 200.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8" t="29251" r="19373" b="22227"/>
          <a:stretch/>
        </p:blipFill>
        <p:spPr>
          <a:xfrm>
            <a:off x="819653" y="1619746"/>
            <a:ext cx="7398679" cy="41074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50874" y="2344994"/>
            <a:ext cx="26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0800000" flipV="1">
            <a:off x="1839248" y="3203218"/>
            <a:ext cx="54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9236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7482"/>
            <a:ext cx="9144000" cy="1325563"/>
          </a:xfrm>
        </p:spPr>
        <p:txBody>
          <a:bodyPr/>
          <a:lstStyle/>
          <a:p>
            <a:r>
              <a:rPr lang="en-US" dirty="0" smtClean="0"/>
              <a:t>R&amp;D and Prototype testing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21" y="1158081"/>
            <a:ext cx="2363148" cy="35865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306" y="1052436"/>
            <a:ext cx="3134071" cy="36921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" y="1170492"/>
            <a:ext cx="2962266" cy="2248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0" y="3579625"/>
            <a:ext cx="2962266" cy="26163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flipH="1">
            <a:off x="217525" y="5880939"/>
            <a:ext cx="279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Calorimeter Prototype INFL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3308129" y="4432722"/>
            <a:ext cx="279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Tracker Prototype, </a:t>
            </a:r>
            <a:r>
              <a:rPr lang="en-US" dirty="0" err="1" smtClean="0">
                <a:solidFill>
                  <a:schemeClr val="bg1"/>
                </a:solidFill>
              </a:rPr>
              <a:t>Fermilab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504397" y="4421756"/>
            <a:ext cx="279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CRV </a:t>
            </a:r>
            <a:r>
              <a:rPr lang="en-US" dirty="0" smtClean="0">
                <a:solidFill>
                  <a:schemeClr val="bg1"/>
                </a:solidFill>
              </a:rPr>
              <a:t>Prototype, </a:t>
            </a:r>
            <a:r>
              <a:rPr lang="en-US" dirty="0" err="1" smtClean="0">
                <a:solidFill>
                  <a:schemeClr val="bg1"/>
                </a:solidFill>
              </a:rPr>
              <a:t>Fermilab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7482"/>
            <a:ext cx="9144000" cy="1325563"/>
          </a:xfrm>
        </p:spPr>
        <p:txBody>
          <a:bodyPr/>
          <a:lstStyle/>
          <a:p>
            <a:r>
              <a:rPr lang="en-US" dirty="0" smtClean="0"/>
              <a:t>New Building Completed 2017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1201213"/>
            <a:ext cx="5111750" cy="21286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7931" y="2474053"/>
            <a:ext cx="3962400" cy="2971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3418329"/>
            <a:ext cx="5111750" cy="26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86" y="-167482"/>
            <a:ext cx="9144000" cy="1325563"/>
          </a:xfrm>
        </p:spPr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958" y="1862375"/>
            <a:ext cx="566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Critical path is Solenoid </a:t>
            </a:r>
            <a:r>
              <a:rPr lang="en-US" dirty="0" smtClean="0"/>
              <a:t>Construction </a:t>
            </a:r>
            <a:r>
              <a:rPr lang="en-US" dirty="0" smtClean="0"/>
              <a:t>and Commissioning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3687" y="1239203"/>
            <a:ext cx="606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Mu2e is on schedule</a:t>
            </a:r>
            <a:r>
              <a:rPr lang="en-US" dirty="0" smtClean="0"/>
              <a:t>.  </a:t>
            </a:r>
            <a:r>
              <a:rPr lang="en-US" dirty="0" smtClean="0"/>
              <a:t>We expect to be </a:t>
            </a:r>
            <a:r>
              <a:rPr lang="en-US" dirty="0" smtClean="0"/>
              <a:t>commissioning</a:t>
            </a:r>
            <a:r>
              <a:rPr lang="en-US" dirty="0" smtClean="0"/>
              <a:t> </a:t>
            </a:r>
            <a:r>
              <a:rPr lang="en-US" dirty="0" smtClean="0"/>
              <a:t>in </a:t>
            </a:r>
            <a:r>
              <a:rPr lang="en-US" dirty="0" smtClean="0"/>
              <a:t>2020.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87" y="2194319"/>
            <a:ext cx="6604000" cy="40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1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4729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2211"/>
            <a:ext cx="9144000" cy="1325563"/>
          </a:xfrm>
        </p:spPr>
        <p:txBody>
          <a:bodyPr/>
          <a:lstStyle/>
          <a:p>
            <a:r>
              <a:rPr lang="en-US" dirty="0" smtClean="0"/>
              <a:t>The Mu2e Collaboration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4" y="1013933"/>
            <a:ext cx="8284191" cy="53424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flipH="1">
            <a:off x="429904" y="5738082"/>
            <a:ext cx="279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Mu2e Building Opening, Feb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901" y="-86497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62697"/>
            <a:ext cx="9157901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6/8/2017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FBB2C-8C46-4C57-9A2E-A51168D8D48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4742" y="980303"/>
            <a:ext cx="73251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There is a lot of excitement about theoretical model discrimination afforded with a 4 orders of magnitude improvement on muon conversion sensitivity.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Mu2e project has a design which will allow for a single event sensitivity of </a:t>
            </a:r>
            <a:r>
              <a:rPr lang="en-US" sz="2400" dirty="0" smtClean="0"/>
              <a:t>2.4×10</a:t>
            </a:r>
            <a:r>
              <a:rPr lang="en-US" sz="2400" baseline="30000" dirty="0" smtClean="0"/>
              <a:t>-17</a:t>
            </a:r>
            <a:r>
              <a:rPr lang="en-US" sz="2400" dirty="0"/>
              <a:t>.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experimental design is mature and on schedule for commissioning in 2020 and </a:t>
            </a:r>
            <a:r>
              <a:rPr lang="en-US" sz="2400" dirty="0" smtClean="0"/>
              <a:t>taking </a:t>
            </a:r>
            <a:r>
              <a:rPr lang="en-US" sz="2400" dirty="0" smtClean="0"/>
              <a:t>production data starting in </a:t>
            </a:r>
            <a:r>
              <a:rPr lang="en-US" sz="2400" dirty="0" smtClean="0"/>
              <a:t>2021.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4742" y="4268491"/>
            <a:ext cx="5755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more </a:t>
            </a:r>
            <a:r>
              <a:rPr lang="en-US" dirty="0" smtClean="0"/>
              <a:t>detailed information ask or check out our : </a:t>
            </a:r>
            <a:endParaRPr lang="en-US" dirty="0" smtClean="0"/>
          </a:p>
          <a:p>
            <a:r>
              <a:rPr lang="en-US" dirty="0"/>
              <a:t>Technical Design Report  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err="1">
                <a:hlinkClick r:id="rId2"/>
              </a:rPr>
              <a:t>arXiv.org</a:t>
            </a:r>
            <a:r>
              <a:rPr lang="en-US" dirty="0">
                <a:hlinkClick r:id="rId2"/>
              </a:rPr>
              <a:t>/abs/1501.05241 </a:t>
            </a:r>
            <a:endParaRPr lang="en-US" dirty="0" smtClean="0"/>
          </a:p>
          <a:p>
            <a:r>
              <a:rPr lang="en-US" dirty="0" smtClean="0"/>
              <a:t>Experiment website : 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://mu2e.fnal.gov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10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80322"/>
            <a:ext cx="9144000" cy="2822713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24" y="2420178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6/8/2017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FBB2C-8C46-4C57-9A2E-A51168D8D48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64696" y="4939748"/>
            <a:ext cx="2750654" cy="141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3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9144000" cy="1305235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39" y="-131580"/>
            <a:ext cx="8754253" cy="1719157"/>
          </a:xfrm>
        </p:spPr>
        <p:txBody>
          <a:bodyPr>
            <a:noAutofit/>
          </a:bodyPr>
          <a:lstStyle/>
          <a:p>
            <a:r>
              <a:rPr lang="en-US" sz="4000" dirty="0" smtClean="0"/>
              <a:t>Charge Lepton Flavor Violation (CLFV)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8" name="Picture 7" descr="mu_to_e_gamma_SM.p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60" y="1788851"/>
            <a:ext cx="4867250" cy="1951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65" y="3789107"/>
            <a:ext cx="6496050" cy="12668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087547" y="3801426"/>
            <a:ext cx="872509" cy="1242189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86097" y="4696267"/>
            <a:ext cx="252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*Physically unobservable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407" y="5340840"/>
            <a:ext cx="790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Any observation of CLFV must be new physics!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05155" y="1950307"/>
            <a:ext cx="4652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neutrino mass, we know that lepton flavor is not conserved.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105155" y="2682369"/>
            <a:ext cx="4198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The SM CLFV process would be :</a:t>
            </a:r>
          </a:p>
        </p:txBody>
      </p:sp>
    </p:spTree>
    <p:extLst>
      <p:ext uri="{BB962C8B-B14F-4D97-AF65-F5344CB8AC3E}">
        <p14:creationId xmlns:p14="http://schemas.microsoft.com/office/powerpoint/2010/main" val="35678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7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78684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52551"/>
            <a:ext cx="9144000" cy="1958610"/>
          </a:xfrm>
        </p:spPr>
        <p:txBody>
          <a:bodyPr>
            <a:noAutofit/>
          </a:bodyPr>
          <a:lstStyle/>
          <a:p>
            <a:r>
              <a:rPr lang="en-US" sz="4000" dirty="0" smtClean="0"/>
              <a:t>Sensitive to many models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57350" y="1224800"/>
            <a:ext cx="5886450" cy="4711437"/>
            <a:chOff x="2241919" y="1159528"/>
            <a:chExt cx="4878494" cy="4583593"/>
          </a:xfrm>
        </p:grpSpPr>
        <p:pic>
          <p:nvPicPr>
            <p:cNvPr id="12" name="Picture 11" descr="Comparison-arxiv0909-133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1920" y="1332352"/>
              <a:ext cx="4509161" cy="430745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5400000">
              <a:off x="5675276" y="4297984"/>
              <a:ext cx="2520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arXiv:0909.1333[hep-ph]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41919" y="1159528"/>
              <a:ext cx="45091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W. </a:t>
              </a:r>
              <a:r>
                <a:rPr lang="en-US" sz="1200" dirty="0" err="1" smtClean="0"/>
                <a:t>Altmannshofer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A.J.Buras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S.Gori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P.Paradisi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D.M.Straub</a:t>
              </a:r>
              <a:endParaRPr lang="en-US" sz="1200" dirty="0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1700212" y="4414839"/>
            <a:ext cx="5229226" cy="3000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2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75" y="998755"/>
            <a:ext cx="3279400" cy="193241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092451" y="1063122"/>
            <a:ext cx="2844799" cy="1994964"/>
            <a:chOff x="50652" y="3854934"/>
            <a:chExt cx="2844799" cy="199496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52" y="3854934"/>
              <a:ext cx="2844799" cy="18564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4279" y="5327428"/>
              <a:ext cx="883195" cy="10508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806302">
              <a:off x="1828597" y="5521961"/>
              <a:ext cx="580479" cy="136426"/>
            </a:xfrm>
            <a:prstGeom prst="rect">
              <a:avLst/>
            </a:prstGeom>
          </p:spPr>
        </p:pic>
        <p:cxnSp>
          <p:nvCxnSpPr>
            <p:cNvPr id="19" name="Straight Connector 18"/>
            <p:cNvCxnSpPr>
              <a:endCxn id="18" idx="3"/>
            </p:cNvCxnSpPr>
            <p:nvPr/>
          </p:nvCxnSpPr>
          <p:spPr>
            <a:xfrm>
              <a:off x="1812379" y="5379970"/>
              <a:ext cx="64259" cy="502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442160" y="5572899"/>
                  <a:ext cx="1717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2160" y="5572899"/>
                  <a:ext cx="171778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1429" r="-96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1" y="1074700"/>
            <a:ext cx="2844799" cy="18564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3" name="Rectangle 12"/>
          <p:cNvSpPr/>
          <p:nvPr/>
        </p:nvSpPr>
        <p:spPr>
          <a:xfrm>
            <a:off x="0" y="-1"/>
            <a:ext cx="9144000" cy="79341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89" y="-241357"/>
            <a:ext cx="9144000" cy="1325563"/>
          </a:xfrm>
        </p:spPr>
        <p:txBody>
          <a:bodyPr>
            <a:noAutofit/>
          </a:bodyPr>
          <a:lstStyle/>
          <a:p>
            <a:r>
              <a:rPr lang="en-US" sz="4000" dirty="0" smtClean="0"/>
              <a:t>Searching for CLFV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4362" y="6370639"/>
            <a:ext cx="2057400" cy="365125"/>
          </a:xfrm>
        </p:spPr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8" y="2900573"/>
            <a:ext cx="4289787" cy="3124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1981" y="3847561"/>
            <a:ext cx="4184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1600" dirty="0" smtClean="0"/>
              <a:t>Mu2e will increase precision by an incredible 4 </a:t>
            </a:r>
            <a:r>
              <a:rPr lang="en-US" sz="1600" dirty="0" smtClean="0"/>
              <a:t>orders of </a:t>
            </a:r>
            <a:r>
              <a:rPr lang="en-US" sz="1600" dirty="0" smtClean="0"/>
              <a:t>magnitude.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Fully operational Mu2e would be able to beat the current world best measurement with 1 hour of data.</a:t>
            </a:r>
            <a:endParaRPr 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32701" y="1149043"/>
                <a:ext cx="11977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𝜇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𝑒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𝛾</m:t>
                      </m:r>
                    </m:oMath>
                  </m:oMathPara>
                </a14:m>
                <a:endParaRPr lang="en-US" sz="24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1" y="1149043"/>
                <a:ext cx="1197700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699273" y="1079740"/>
                <a:ext cx="14863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𝜇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𝑁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𝑒𝑁</m:t>
                      </m:r>
                    </m:oMath>
                  </m:oMathPara>
                </a14:m>
                <a:endParaRPr lang="en-US" sz="24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273" y="1079740"/>
                <a:ext cx="1486304" cy="461665"/>
              </a:xfrm>
              <a:prstGeom prst="rect">
                <a:avLst/>
              </a:prstGeom>
              <a:blipFill rotWithShape="0">
                <a:blip r:embed="rId9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955309" y="1093712"/>
                <a:ext cx="13388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𝜇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𝑒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𝑒𝑒</m:t>
                      </m:r>
                    </m:oMath>
                  </m:oMathPara>
                </a14:m>
                <a:endParaRPr lang="en-US" sz="24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309" y="1093712"/>
                <a:ext cx="1338828" cy="461665"/>
              </a:xfrm>
              <a:prstGeom prst="rect">
                <a:avLst/>
              </a:prstGeom>
              <a:blipFill rotWithShape="0">
                <a:blip r:embed="rId10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121018" y="5322329"/>
            <a:ext cx="1007409" cy="229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4732774" y="3180169"/>
                <a:ext cx="4549515" cy="1119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Currents experimental limits:</a:t>
                </a:r>
                <a:endParaRPr lang="en-US" sz="1600" dirty="0" smtClean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1600" dirty="0" smtClean="0">
                    <a:cs typeface="Helvetica" panose="020B0604020202020204" pitchFamily="34" charset="0"/>
                  </a:rPr>
                  <a:t>MEG:            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sz="1600" i="1"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1600" i="1" smtClean="0"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sz="1600" i="1"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b="0" i="1" smtClean="0">
                        <a:ea typeface="Cambria Math" panose="02040503050406030204" pitchFamily="18" charset="0"/>
                      </a:rPr>
                      <m:t>5.7</m:t>
                    </m:r>
                    <m:r>
                      <a:rPr lang="en-US" sz="1600" i="1"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i="1"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−1</m:t>
                        </m:r>
                        <m:r>
                          <a:rPr lang="en-US" sz="1600" b="0" i="1" smtClean="0"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 b="0" dirty="0" smtClean="0">
                    <a:ea typeface="Cambria Math" panose="02040503050406030204" pitchFamily="18" charset="0"/>
                  </a:rPr>
                  <a:t>                   [1]</a:t>
                </a:r>
              </a:p>
              <a:p>
                <a:r>
                  <a:rPr lang="en-US" sz="1600" dirty="0"/>
                  <a:t>SINDRUM-I</a:t>
                </a:r>
                <a:r>
                  <a:rPr lang="en-US" sz="1600" dirty="0" smtClean="0"/>
                  <a:t>:  </a:t>
                </a:r>
                <a14:m>
                  <m:oMath xmlns:m="http://schemas.openxmlformats.org/officeDocument/2006/math">
                    <m:r>
                      <a:rPr lang="en-US" sz="1600" i="1"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sz="1600" i="1"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→3</m:t>
                        </m:r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sz="1600" i="1">
                        <a:ea typeface="Cambria Math" panose="02040503050406030204" pitchFamily="18" charset="0"/>
                      </a:rPr>
                      <m:t>&lt;1×</m:t>
                    </m:r>
                    <m:sSup>
                      <m:sSupPr>
                        <m:ctrlPr>
                          <a:rPr lang="en-US" sz="1600" i="1"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sz="1600" b="0" i="1" smtClean="0"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cs typeface="Helvetica" panose="020B0604020202020204" pitchFamily="34" charset="0"/>
                  </a:rPr>
                  <a:t>                     [2]</a:t>
                </a:r>
              </a:p>
              <a:p>
                <a:r>
                  <a:rPr lang="en-US" sz="1600" dirty="0" smtClean="0">
                    <a:cs typeface="Helvetica" panose="020B0604020202020204" pitchFamily="34" charset="0"/>
                  </a:rPr>
                  <a:t>SINDRUM-II</a:t>
                </a:r>
                <a:r>
                  <a:rPr lang="en-US" sz="1600" dirty="0">
                    <a:cs typeface="Helvetica" panose="020B0604020202020204" pitchFamily="34" charset="0"/>
                  </a:rPr>
                  <a:t>:</a:t>
                </a:r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 smtClean="0">
                            <a:ea typeface="Cambria Math" charset="0"/>
                            <a:cs typeface="Cambria Math" charset="0"/>
                          </a:rPr>
                          <m:t>𝜇</m:t>
                        </m:r>
                        <m:r>
                          <a:rPr lang="en-US" sz="1600" b="0" i="1" smtClean="0"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600" b="0" i="1" smtClean="0"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𝑒𝑁</m:t>
                        </m:r>
                        <m:r>
                          <a:rPr lang="en-US" sz="1600" b="0" i="1" smtClean="0"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ea typeface="Cambria Math" panose="02040503050406030204" pitchFamily="18" charset="0"/>
                          </a:rPr>
                          <m:t>𝑜𝑛</m:t>
                        </m:r>
                        <m:r>
                          <a:rPr lang="en-US" sz="1600" b="0" i="1" smtClean="0"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ea typeface="Cambria Math" panose="02040503050406030204" pitchFamily="18" charset="0"/>
                          </a:rPr>
                          <m:t>𝐴𝑢</m:t>
                        </m:r>
                      </m:e>
                    </m:d>
                    <m:r>
                      <a:rPr lang="en-US" sz="1600" i="1"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b="0" i="1" smtClean="0">
                        <a:ea typeface="Cambria Math" panose="02040503050406030204" pitchFamily="18" charset="0"/>
                      </a:rPr>
                      <m:t>7</m:t>
                    </m:r>
                    <m:r>
                      <a:rPr lang="en-US" sz="1600" i="1"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i="1"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ea typeface="Cambria Math" panose="02040503050406030204" pitchFamily="18" charset="0"/>
                          </a:rPr>
                          <m:t>−1</m:t>
                        </m:r>
                        <m:r>
                          <a:rPr lang="en-US" sz="1600" b="0" i="1" smtClean="0"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 dirty="0" smtClean="0">
                    <a:cs typeface="Helvetica" panose="020B0604020202020204" pitchFamily="34" charset="0"/>
                  </a:rPr>
                  <a:t>  [3]</a:t>
                </a:r>
                <a:endParaRPr lang="en-US" sz="1600" dirty="0">
                  <a:cs typeface="Helvetica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774" y="3180169"/>
                <a:ext cx="4549515" cy="1119602"/>
              </a:xfrm>
              <a:prstGeom prst="rect">
                <a:avLst/>
              </a:prstGeom>
              <a:blipFill rotWithShape="0">
                <a:blip r:embed="rId11"/>
                <a:stretch>
                  <a:fillRect l="-669" t="-1639" b="-32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7393200" y="5984596"/>
            <a:ext cx="17508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[1]PRL </a:t>
            </a:r>
            <a:r>
              <a:rPr lang="en-US" sz="1000" b="1" dirty="0">
                <a:solidFill>
                  <a:schemeClr val="accent6">
                    <a:lumMod val="50000"/>
                  </a:schemeClr>
                </a:solidFill>
              </a:rPr>
              <a:t>110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, 201801 (2013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0" lvl="1"/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[2]</a:t>
            </a:r>
            <a:r>
              <a:rPr lang="en-US" sz="1000" dirty="0" err="1" smtClean="0">
                <a:solidFill>
                  <a:schemeClr val="accent6">
                    <a:lumMod val="50000"/>
                  </a:schemeClr>
                </a:solidFill>
              </a:rPr>
              <a:t>Nucl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. Phys., B </a:t>
            </a:r>
            <a:r>
              <a:rPr lang="en-US" sz="1000" b="1" dirty="0">
                <a:solidFill>
                  <a:schemeClr val="accent6">
                    <a:lumMod val="50000"/>
                  </a:schemeClr>
                </a:solidFill>
              </a:rPr>
              <a:t>299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, 1 (1988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nl-NL" sz="1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nl-NL" sz="1000" dirty="0" smtClean="0">
                <a:solidFill>
                  <a:schemeClr val="accent6">
                    <a:lumMod val="50000"/>
                  </a:schemeClr>
                </a:solidFill>
              </a:rPr>
              <a:t>[3]EPJ </a:t>
            </a:r>
            <a:r>
              <a:rPr lang="nl-NL" sz="1000" dirty="0">
                <a:solidFill>
                  <a:schemeClr val="accent6">
                    <a:lumMod val="50000"/>
                  </a:schemeClr>
                </a:solidFill>
              </a:rPr>
              <a:t>C </a:t>
            </a:r>
            <a:r>
              <a:rPr lang="nl-NL" sz="1000" b="1" dirty="0">
                <a:solidFill>
                  <a:schemeClr val="accent6">
                    <a:lumMod val="50000"/>
                  </a:schemeClr>
                </a:solidFill>
              </a:rPr>
              <a:t>47</a:t>
            </a:r>
            <a:r>
              <a:rPr lang="nl-NL" sz="1000" dirty="0">
                <a:solidFill>
                  <a:schemeClr val="accent6">
                    <a:lumMod val="50000"/>
                  </a:schemeClr>
                </a:solidFill>
              </a:rPr>
              <a:t>, 337 (2006) </a:t>
            </a:r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2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11459" r="6695" b="6379"/>
          <a:stretch/>
        </p:blipFill>
        <p:spPr>
          <a:xfrm>
            <a:off x="2698585" y="1629031"/>
            <a:ext cx="3812914" cy="45965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77000" y="4419600"/>
            <a:ext cx="1986798" cy="1752600"/>
            <a:chOff x="304800" y="4419600"/>
            <a:chExt cx="1986798" cy="1752600"/>
          </a:xfrm>
        </p:grpSpPr>
        <p:sp>
          <p:nvSpPr>
            <p:cNvPr id="11" name="Rectangle 10"/>
            <p:cNvSpPr/>
            <p:nvPr/>
          </p:nvSpPr>
          <p:spPr>
            <a:xfrm>
              <a:off x="304800" y="5029200"/>
              <a:ext cx="19867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smtClean="0"/>
                <a:t>     </a:t>
              </a:r>
              <a:r>
                <a:rPr lang="en-US" sz="2800" dirty="0" err="1" smtClean="0"/>
                <a:t>μN→eN</a:t>
              </a:r>
              <a:endParaRPr lang="en-US" sz="28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4369" y="4419600"/>
              <a:ext cx="129763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/>
                <a:t> </a:t>
              </a:r>
              <a:r>
                <a:rPr lang="en-US" sz="2800" dirty="0" err="1" smtClean="0"/>
                <a:t>μ→eγ</a:t>
              </a:r>
              <a:r>
                <a:rPr lang="en-US" sz="2800" i="1" dirty="0"/>
                <a:t> </a:t>
              </a:r>
              <a:endParaRPr lang="en-US" sz="2800" i="1" dirty="0" smtClean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4411" y="5648980"/>
              <a:ext cx="18675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smtClean="0"/>
                <a:t>     </a:t>
              </a:r>
              <a:r>
                <a:rPr lang="en-US" sz="2800" dirty="0" err="1" smtClean="0"/>
                <a:t>μ→eee</a:t>
              </a:r>
              <a:endParaRPr lang="en-US" sz="2800" dirty="0"/>
            </a:p>
          </p:txBody>
        </p:sp>
      </p:grpSp>
      <p:pic>
        <p:nvPicPr>
          <p:cNvPr id="17" name="Picture 16" descr="mu2e_magnetic_moment_pengu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017561"/>
            <a:ext cx="2599135" cy="1097239"/>
          </a:xfrm>
          <a:prstGeom prst="rect">
            <a:avLst/>
          </a:prstGeom>
          <a:noFill/>
        </p:spPr>
      </p:pic>
      <p:pic>
        <p:nvPicPr>
          <p:cNvPr id="18" name="Picture 6" descr="mu2e_four_ferm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5109" y="3037103"/>
            <a:ext cx="2505189" cy="118816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52400" y="2090004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Loops dominate for </a:t>
            </a:r>
            <a:r>
              <a:rPr lang="en-US" sz="2400" dirty="0" err="1" smtClean="0">
                <a:solidFill>
                  <a:srgbClr val="0000FF"/>
                </a:solidFill>
              </a:rPr>
              <a:t>κ</a:t>
            </a:r>
            <a:r>
              <a:rPr lang="en-US" sz="2400" dirty="0" smtClean="0">
                <a:solidFill>
                  <a:srgbClr val="0000FF"/>
                </a:solidFill>
              </a:rPr>
              <a:t> &lt;&lt; 1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89127" y="2143899"/>
            <a:ext cx="232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3D315"/>
                </a:solidFill>
              </a:rPr>
              <a:t>Contact terms dominate for κ &gt;&gt; 1</a:t>
            </a:r>
            <a:endParaRPr lang="en-US" sz="2000" dirty="0">
              <a:solidFill>
                <a:srgbClr val="03D315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67162" y="6035068"/>
            <a:ext cx="435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</a:rPr>
              <a:t>κ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5" name="&quot;No&quot; Symbol 24"/>
          <p:cNvSpPr>
            <a:spLocks noChangeAspect="1"/>
          </p:cNvSpPr>
          <p:nvPr/>
        </p:nvSpPr>
        <p:spPr bwMode="auto">
          <a:xfrm>
            <a:off x="7360920" y="4343400"/>
            <a:ext cx="868680" cy="777240"/>
          </a:xfrm>
          <a:prstGeom prst="noSmoking">
            <a:avLst>
              <a:gd name="adj" fmla="val 6536"/>
            </a:avLst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80086" y="4382529"/>
            <a:ext cx="1986798" cy="1752600"/>
            <a:chOff x="304800" y="4419600"/>
            <a:chExt cx="1986798" cy="1752600"/>
          </a:xfrm>
        </p:grpSpPr>
        <p:sp>
          <p:nvSpPr>
            <p:cNvPr id="27" name="Rectangle 26"/>
            <p:cNvSpPr/>
            <p:nvPr/>
          </p:nvSpPr>
          <p:spPr>
            <a:xfrm>
              <a:off x="304800" y="5029200"/>
              <a:ext cx="19867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smtClean="0"/>
                <a:t>     </a:t>
              </a:r>
              <a:r>
                <a:rPr lang="en-US" sz="2800" dirty="0" err="1" smtClean="0"/>
                <a:t>μN→eN</a:t>
              </a:r>
              <a:endParaRPr lang="en-US" sz="28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44369" y="4419600"/>
              <a:ext cx="129763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/>
                <a:t> </a:t>
              </a:r>
              <a:r>
                <a:rPr lang="en-US" sz="2800" dirty="0" err="1" smtClean="0"/>
                <a:t>μ→eγ</a:t>
              </a:r>
              <a:r>
                <a:rPr lang="en-US" sz="2800" i="1" dirty="0"/>
                <a:t> </a:t>
              </a:r>
              <a:endParaRPr lang="en-US" sz="2800" i="1" dirty="0" smtClean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64411" y="5648980"/>
              <a:ext cx="18675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smtClean="0"/>
                <a:t>     </a:t>
              </a:r>
              <a:r>
                <a:rPr lang="en-US" sz="2800" dirty="0" err="1" smtClean="0"/>
                <a:t>μ→eee</a:t>
              </a:r>
              <a:endParaRPr lang="en-US" sz="2800" dirty="0"/>
            </a:p>
          </p:txBody>
        </p:sp>
      </p:grpSp>
      <p:sp>
        <p:nvSpPr>
          <p:cNvPr id="30" name="TextBox 29"/>
          <p:cNvSpPr txBox="1"/>
          <p:nvPr/>
        </p:nvSpPr>
        <p:spPr>
          <a:xfrm rot="16200000">
            <a:off x="2354467" y="2254820"/>
            <a:ext cx="9555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</a:rPr>
              <a:t>Λ</a:t>
            </a:r>
            <a:r>
              <a:rPr lang="en-US" sz="2000" b="1" dirty="0" smtClean="0">
                <a:solidFill>
                  <a:schemeClr val="accent2"/>
                </a:solidFill>
              </a:rPr>
              <a:t> (TeV)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0" y="103890"/>
            <a:ext cx="9144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Sensitivity to High Mass Scales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143000"/>
            <a:ext cx="8610600" cy="5457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Rectangle 18"/>
          <p:cNvSpPr/>
          <p:nvPr/>
        </p:nvSpPr>
        <p:spPr bwMode="auto">
          <a:xfrm>
            <a:off x="1716504" y="1383958"/>
            <a:ext cx="762000" cy="381000"/>
          </a:xfrm>
          <a:prstGeom prst="rect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-112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1013328"/>
            <a:ext cx="838200" cy="731520"/>
          </a:xfrm>
          <a:prstGeom prst="rect">
            <a:avLst/>
          </a:prstGeom>
          <a:noFill/>
          <a:ln w="31750" cap="flat" cmpd="sng" algn="ctr">
            <a:solidFill>
              <a:srgbClr val="03D3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45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78684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52551"/>
            <a:ext cx="9144000" cy="1958610"/>
          </a:xfrm>
        </p:spPr>
        <p:txBody>
          <a:bodyPr>
            <a:noAutofit/>
          </a:bodyPr>
          <a:lstStyle/>
          <a:p>
            <a:r>
              <a:rPr lang="en-US" sz="4000" dirty="0" smtClean="0"/>
              <a:t>Sensitive to many models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447" y="1870009"/>
            <a:ext cx="7204403" cy="4271977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537923" y="858295"/>
                <a:ext cx="2942857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latin typeface="Cambria Math" charset="0"/>
                  </a:rPr>
                  <a:t>Mu2e will probe:</a:t>
                </a:r>
              </a:p>
              <a:p>
                <a:pPr algn="ctr"/>
                <a:r>
                  <a:rPr lang="en-US" dirty="0" smtClean="0">
                    <a:latin typeface="Cambria Math" charset="0"/>
                  </a:rPr>
                  <a:t>Rate &gt; 10</a:t>
                </a:r>
                <a:r>
                  <a:rPr lang="en-US" baseline="30000" dirty="0" smtClean="0">
                    <a:latin typeface="Cambria Math" charset="0"/>
                  </a:rPr>
                  <a:t>-17</a:t>
                </a:r>
                <a:endParaRPr lang="en-US" dirty="0" smtClean="0">
                  <a:latin typeface="Cambria Math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between 2000 to 7000 </a:t>
                </a:r>
                <a:r>
                  <a:rPr lang="en-US" dirty="0" err="1" smtClean="0"/>
                  <a:t>TeV</a:t>
                </a:r>
                <a:endParaRPr lang="en-US" dirty="0" smtClean="0"/>
              </a:p>
              <a:p>
                <a:pPr algn="ctr"/>
                <a:endParaRPr lang="en-US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923" y="858295"/>
                <a:ext cx="2942857" cy="1200329"/>
              </a:xfrm>
              <a:prstGeom prst="rect">
                <a:avLst/>
              </a:prstGeom>
              <a:blipFill rotWithShape="0">
                <a:blip r:embed="rId3"/>
                <a:stretch>
                  <a:fillRect t="-3553" r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27453" y="6213441"/>
            <a:ext cx="45352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Estimates from </a:t>
            </a:r>
            <a:r>
              <a:rPr lang="en-US" sz="900" dirty="0" err="1"/>
              <a:t>Flavour</a:t>
            </a:r>
            <a:r>
              <a:rPr lang="en-US" sz="900" dirty="0"/>
              <a:t> Physics of Leptons and Dipole Moments, Eur.Phys.J.C57:13-182,2008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6906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0383"/>
            <a:ext cx="9144000" cy="1325563"/>
          </a:xfrm>
        </p:spPr>
        <p:txBody>
          <a:bodyPr/>
          <a:lstStyle/>
          <a:p>
            <a:r>
              <a:rPr lang="en-US" dirty="0" smtClean="0"/>
              <a:t>Mu2e’s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91530" y="1088422"/>
            <a:ext cx="8952470" cy="4437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Generate a beam of low momentum muons (</a:t>
            </a:r>
            <a:r>
              <a:rPr lang="en-US" dirty="0" smtClean="0">
                <a:latin typeface="Symbol" charset="2"/>
                <a:sym typeface="Symbol" charset="2"/>
              </a:rPr>
              <a:t></a:t>
            </a:r>
            <a:r>
              <a:rPr lang="en-US" baseline="30000" dirty="0" smtClean="0">
                <a:latin typeface="Symbol" charset="2"/>
                <a:sym typeface="Symbol" charset="2"/>
              </a:rPr>
              <a:t></a:t>
            </a:r>
            <a:r>
              <a:rPr lang="en-US" dirty="0" smtClean="0">
                <a:latin typeface="Symbol" charset="2"/>
                <a:sym typeface="Symbol" charset="2"/>
              </a:rPr>
              <a:t></a:t>
            </a:r>
            <a:endParaRPr lang="en-US" sz="1000" dirty="0" smtClean="0"/>
          </a:p>
          <a:p>
            <a:r>
              <a:rPr lang="en-US" dirty="0" smtClean="0"/>
              <a:t>Stop the muons in an Aluminum target</a:t>
            </a:r>
            <a:endParaRPr lang="en-US" sz="1000" dirty="0" smtClean="0"/>
          </a:p>
          <a:p>
            <a:r>
              <a:rPr lang="en-US" dirty="0" smtClean="0"/>
              <a:t>The stopped muons are trapped in orbit around the nucleus</a:t>
            </a:r>
            <a:endParaRPr lang="en-US" sz="1000" dirty="0" smtClean="0"/>
          </a:p>
          <a:p>
            <a:r>
              <a:rPr lang="en-US" dirty="0" smtClean="0"/>
              <a:t>Look for events consistent with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 smtClean="0"/>
              <a:t>N</a:t>
            </a:r>
            <a:r>
              <a:rPr lang="en-US" dirty="0" err="1" smtClean="0">
                <a:sym typeface="Wingdings" charset="2"/>
              </a:rPr>
              <a:t>eN</a:t>
            </a:r>
            <a:endParaRPr lang="en-US" dirty="0" smtClean="0">
              <a:sym typeface="Wingdings" charset="2"/>
            </a:endParaRPr>
          </a:p>
          <a:p>
            <a:r>
              <a:rPr lang="en-US" dirty="0" smtClean="0">
                <a:sym typeface="Wingdings" charset="2"/>
              </a:rPr>
              <a:t>We measure :</a:t>
            </a:r>
            <a:endParaRPr lang="en-US" dirty="0"/>
          </a:p>
        </p:txBody>
      </p:sp>
      <p:pic>
        <p:nvPicPr>
          <p:cNvPr id="11" name="Picture 10" descr="r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75" y="3457436"/>
            <a:ext cx="6130925" cy="97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4340" y="4664866"/>
            <a:ext cx="7512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Numerator: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Muon to electron conversion in the presence of a </a:t>
            </a:r>
            <a:r>
              <a:rPr lang="en-US" dirty="0" smtClean="0">
                <a:solidFill>
                  <a:srgbClr val="FF0000"/>
                </a:solidFill>
              </a:rPr>
              <a:t>nucleolus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3D315"/>
                </a:solidFill>
              </a:rPr>
              <a:t>Denominator:</a:t>
            </a:r>
          </a:p>
          <a:p>
            <a:pPr lvl="1"/>
            <a:r>
              <a:rPr lang="en-US" dirty="0">
                <a:solidFill>
                  <a:srgbClr val="03D315"/>
                </a:solidFill>
              </a:rPr>
              <a:t>N</a:t>
            </a:r>
            <a:r>
              <a:rPr lang="en-US" dirty="0" smtClean="0">
                <a:solidFill>
                  <a:srgbClr val="03D315"/>
                </a:solidFill>
              </a:rPr>
              <a:t>uclear </a:t>
            </a:r>
            <a:r>
              <a:rPr lang="en-US" dirty="0">
                <a:solidFill>
                  <a:srgbClr val="03D315"/>
                </a:solidFill>
              </a:rPr>
              <a:t>captures of </a:t>
            </a:r>
            <a:r>
              <a:rPr lang="en-US" dirty="0" err="1">
                <a:solidFill>
                  <a:srgbClr val="03D315"/>
                </a:solidFill>
              </a:rPr>
              <a:t>muonic</a:t>
            </a:r>
            <a:r>
              <a:rPr lang="en-US" dirty="0">
                <a:solidFill>
                  <a:srgbClr val="03D315"/>
                </a:solidFill>
              </a:rPr>
              <a:t> Al atoms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9144000" cy="1113361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7454"/>
            <a:ext cx="91440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Creating and Decaying Muonic Atom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0" y="1156171"/>
            <a:ext cx="6933316" cy="52145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37638" y="2094272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61%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237637" y="4852220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39%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277" y="4665408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&lt;7x10</a:t>
            </a:r>
            <a:r>
              <a:rPr lang="en-US" sz="2800" baseline="30000" dirty="0" smtClean="0"/>
              <a:t>-13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2" y="3854707"/>
            <a:ext cx="2209800" cy="314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69470" y="6039162"/>
            <a:ext cx="24203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*Image from talk by Kevin Lynch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813757" y="6076988"/>
            <a:ext cx="21048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Decay in Orbit(DIO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7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7454"/>
            <a:ext cx="9144000" cy="1325563"/>
          </a:xfrm>
        </p:spPr>
        <p:txBody>
          <a:bodyPr/>
          <a:lstStyle/>
          <a:p>
            <a:r>
              <a:rPr lang="en-US" dirty="0" smtClean="0"/>
              <a:t>Experimental Signature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6/8/2017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Dan Ambrose – User Meeting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0063-41A4-4FAA-ACB4-B2F0044EE617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6941" y="5802654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Mu2e Collaboration, November 2013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175" y="1024035"/>
            <a:ext cx="5546994" cy="39839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155" y="4823925"/>
            <a:ext cx="892769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ym typeface="Symbol" pitchFamily="18" charset="2"/>
              </a:rPr>
              <a:t>When captured by a nucleus, a muon will have an enhanced probability of exchanging a virtual particle with the nucleus.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ym typeface="Symbol" pitchFamily="18" charset="2"/>
              </a:rPr>
              <a:t>This reaction recoils against the entire nucleus, producing a </a:t>
            </a:r>
            <a:r>
              <a:rPr lang="en-US" i="1" dirty="0">
                <a:sym typeface="Symbol" pitchFamily="18" charset="2"/>
              </a:rPr>
              <a:t>mono-energetic </a:t>
            </a:r>
            <a:r>
              <a:rPr lang="en-US" dirty="0">
                <a:sym typeface="Symbol" pitchFamily="18" charset="2"/>
              </a:rPr>
              <a:t>electron carrying most of the muon rest </a:t>
            </a:r>
            <a:r>
              <a:rPr lang="en-US" dirty="0" smtClean="0">
                <a:sym typeface="Symbol" pitchFamily="18" charset="2"/>
              </a:rPr>
              <a:t>energy.</a:t>
            </a:r>
            <a:endParaRPr lang="en-US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6469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31980</TotalTime>
  <Words>1455</Words>
  <Application>Microsoft Macintosh PowerPoint</Application>
  <PresentationFormat>On-screen Show (4:3)</PresentationFormat>
  <Paragraphs>281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Calibri Light</vt:lpstr>
      <vt:lpstr>Cambria Math</vt:lpstr>
      <vt:lpstr>Helvetica</vt:lpstr>
      <vt:lpstr>ＭＳ Ｐゴシック</vt:lpstr>
      <vt:lpstr>Symbol</vt:lpstr>
      <vt:lpstr>Wingdings</vt:lpstr>
      <vt:lpstr>Arial</vt:lpstr>
      <vt:lpstr>Office Theme</vt:lpstr>
      <vt:lpstr>The Mu2e Experiment </vt:lpstr>
      <vt:lpstr>What’s up with the Muon?</vt:lpstr>
      <vt:lpstr>Charge Lepton Flavor Violation (CLFV)</vt:lpstr>
      <vt:lpstr>Searching for CLFV</vt:lpstr>
      <vt:lpstr>PowerPoint Presentation</vt:lpstr>
      <vt:lpstr>Sensitive to many models</vt:lpstr>
      <vt:lpstr>Mu2e’s Concept</vt:lpstr>
      <vt:lpstr>Creating and Decaying Muonic Atom</vt:lpstr>
      <vt:lpstr>Experimental Signature</vt:lpstr>
      <vt:lpstr>Comparing DIO to conversion electrons</vt:lpstr>
      <vt:lpstr>Experimental effects on  DIO to conversion electrons</vt:lpstr>
      <vt:lpstr>How do we measure 2.4×10-17 ?</vt:lpstr>
      <vt:lpstr>Proton’s Path</vt:lpstr>
      <vt:lpstr>Beam Time</vt:lpstr>
      <vt:lpstr>PowerPoint Presentation</vt:lpstr>
      <vt:lpstr>Low Mass Tracker Design</vt:lpstr>
      <vt:lpstr>There’s a hole in your detectors</vt:lpstr>
      <vt:lpstr>Calorimeter</vt:lpstr>
      <vt:lpstr>Calorimeter</vt:lpstr>
      <vt:lpstr>Cosmic Ray Veto (CRV)</vt:lpstr>
      <vt:lpstr>CRV scintillator strips</vt:lpstr>
      <vt:lpstr>PowerPoint Presentation</vt:lpstr>
      <vt:lpstr>Estimated background yields</vt:lpstr>
      <vt:lpstr>R&amp;D and Prototype testing</vt:lpstr>
      <vt:lpstr>New Building Completed 2017</vt:lpstr>
      <vt:lpstr>Schedule</vt:lpstr>
      <vt:lpstr>The Mu2e Collaboration</vt:lpstr>
      <vt:lpstr>Summary</vt:lpstr>
      <vt:lpstr>Thank you</vt:lpstr>
      <vt:lpstr>Sensitive to many models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absolute branching fractions of Charmed Baryon Λ_C^± at BESIII</dc:title>
  <dc:creator>Ambrose</dc:creator>
  <cp:lastModifiedBy>Daniel J Ambrose</cp:lastModifiedBy>
  <cp:revision>309</cp:revision>
  <dcterms:created xsi:type="dcterms:W3CDTF">2015-05-12T15:58:25Z</dcterms:created>
  <dcterms:modified xsi:type="dcterms:W3CDTF">2017-06-08T05:36:30Z</dcterms:modified>
</cp:coreProperties>
</file>