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291" r:id="rId4"/>
    <p:sldId id="293" r:id="rId5"/>
    <p:sldId id="294" r:id="rId6"/>
    <p:sldId id="292" r:id="rId7"/>
    <p:sldId id="283" r:id="rId8"/>
    <p:sldId id="260" r:id="rId9"/>
    <p:sldId id="261" r:id="rId10"/>
    <p:sldId id="262" r:id="rId11"/>
    <p:sldId id="284" r:id="rId12"/>
    <p:sldId id="285" r:id="rId13"/>
    <p:sldId id="286" r:id="rId14"/>
    <p:sldId id="287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300" r:id="rId26"/>
    <p:sldId id="301" r:id="rId27"/>
    <p:sldId id="303" r:id="rId28"/>
    <p:sldId id="302" r:id="rId29"/>
    <p:sldId id="277" r:id="rId30"/>
    <p:sldId id="278" r:id="rId31"/>
    <p:sldId id="280" r:id="rId32"/>
    <p:sldId id="281" r:id="rId33"/>
    <p:sldId id="297" r:id="rId34"/>
    <p:sldId id="298" r:id="rId35"/>
    <p:sldId id="299" r:id="rId36"/>
    <p:sldId id="295" r:id="rId37"/>
    <p:sldId id="29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C96"/>
    <a:srgbClr val="0130C4"/>
    <a:srgbClr val="00C1C0"/>
    <a:srgbClr val="4472C4"/>
    <a:srgbClr val="F7AFAD"/>
    <a:srgbClr val="43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/>
    <p:restoredTop sz="94595"/>
  </p:normalViewPr>
  <p:slideViewPr>
    <p:cSldViewPr snapToGrid="0" snapToObjects="1">
      <p:cViewPr varScale="1">
        <p:scale>
          <a:sx n="88" d="100"/>
          <a:sy n="88" d="100"/>
        </p:scale>
        <p:origin x="216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29436-8AF7-CE4A-A748-BDC787DC0CD7}" type="datetimeFigureOut">
              <a:rPr lang="en-US" smtClean="0"/>
              <a:t>6/6/17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8A0CC-07BB-8946-A12C-F716DAA32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0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8A0CC-07BB-8946-A12C-F716DAA329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4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8A0CC-07BB-8946-A12C-F716DAA329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5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8A0CC-07BB-8946-A12C-F716DAA329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64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8A0CC-07BB-8946-A12C-F716DAA3296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3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8A0CC-07BB-8946-A12C-F716DAA3296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71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8A0CC-07BB-8946-A12C-F716DAA3296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73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8A0CC-07BB-8946-A12C-F716DAA3296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79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1"/>
          <p:cNvSpPr>
            <a:spLocks noGrp="1"/>
          </p:cNvSpPr>
          <p:nvPr>
            <p:ph type="title"/>
          </p:nvPr>
        </p:nvSpPr>
        <p:spPr>
          <a:xfrm>
            <a:off x="806450" y="4191047"/>
            <a:ext cx="7526338" cy="1139271"/>
          </a:xfrm>
          <a:prstGeom prst="rect">
            <a:avLst/>
          </a:prstGeom>
          <a:ln>
            <a:solidFill>
              <a:srgbClr val="004C96"/>
            </a:solidFill>
          </a:ln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5472857"/>
            <a:ext cx="7526338" cy="9279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9722" t="6156" r="16762" b="13306"/>
          <a:stretch/>
        </p:blipFill>
        <p:spPr>
          <a:xfrm>
            <a:off x="-5510" y="0"/>
            <a:ext cx="12197510" cy="3823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46618" y="2672729"/>
            <a:ext cx="4322330" cy="115111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20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28598" y="1255875"/>
            <a:ext cx="11708027" cy="483495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082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gif"/><Relationship Id="rId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65126"/>
            <a:ext cx="11708026" cy="49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599" y="1025611"/>
            <a:ext cx="11708027" cy="5151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1523" y="6445249"/>
            <a:ext cx="1151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2761" y="6445250"/>
            <a:ext cx="6420639" cy="406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A. Schukraft | FNAL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399" y="6445251"/>
            <a:ext cx="11402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9FECC-FFA3-6F4F-A8DD-7BA02C9A710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562708" y="6403976"/>
            <a:ext cx="10329881" cy="0"/>
          </a:xfrm>
          <a:prstGeom prst="line">
            <a:avLst/>
          </a:prstGeom>
          <a:ln w="76200">
            <a:solidFill>
              <a:srgbClr val="004C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0030" y="6096000"/>
            <a:ext cx="2286000" cy="76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287" y="6203401"/>
            <a:ext cx="401150" cy="40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4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4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4C96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hyperlink" Target="http://icarustrip.fnal.gov/" TargetMode="External"/><Relationship Id="rId5" Type="http://schemas.openxmlformats.org/officeDocument/2006/relationships/image" Target="../media/image49.jpg"/><Relationship Id="rId6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5" Type="http://schemas.openxmlformats.org/officeDocument/2006/relationships/image" Target="../media/image54.png"/><Relationship Id="rId6" Type="http://schemas.openxmlformats.org/officeDocument/2006/relationships/image" Target="../media/image55.jpg"/><Relationship Id="rId7" Type="http://schemas.openxmlformats.org/officeDocument/2006/relationships/image" Target="../media/image56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jpg"/><Relationship Id="rId5" Type="http://schemas.openxmlformats.org/officeDocument/2006/relationships/image" Target="../media/image67.png"/><Relationship Id="rId6" Type="http://schemas.openxmlformats.org/officeDocument/2006/relationships/image" Target="../media/image66.png"/><Relationship Id="rId7" Type="http://schemas.openxmlformats.org/officeDocument/2006/relationships/image" Target="../media/image670.png"/><Relationship Id="rId8" Type="http://schemas.openxmlformats.org/officeDocument/2006/relationships/image" Target="../media/image58.emf"/><Relationship Id="rId9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png"/><Relationship Id="rId12" Type="http://schemas.openxmlformats.org/officeDocument/2006/relationships/image" Target="../media/image73.png"/><Relationship Id="rId13" Type="http://schemas.openxmlformats.org/officeDocument/2006/relationships/image" Target="../media/image74.png"/><Relationship Id="rId14" Type="http://schemas.openxmlformats.org/officeDocument/2006/relationships/image" Target="../media/image75.png"/><Relationship Id="rId15" Type="http://schemas.openxmlformats.org/officeDocument/2006/relationships/image" Target="../media/image76.png"/><Relationship Id="rId16" Type="http://schemas.openxmlformats.org/officeDocument/2006/relationships/image" Target="../media/image77.png"/><Relationship Id="rId17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8" Type="http://schemas.openxmlformats.org/officeDocument/2006/relationships/image" Target="../media/image127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79.emf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emf"/><Relationship Id="rId8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79.emf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emf"/><Relationship Id="rId8" Type="http://schemas.openxmlformats.org/officeDocument/2006/relationships/image" Target="../media/image83.png"/><Relationship Id="rId9" Type="http://schemas.openxmlformats.org/officeDocument/2006/relationships/image" Target="../media/image84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hyperlink" Target="https://arxiv.org/abs/1704.02927" TargetMode="External"/><Relationship Id="rId12" Type="http://schemas.openxmlformats.org/officeDocument/2006/relationships/hyperlink" Target="https://arxiv.org/abs/1703.06187" TargetMode="External"/><Relationship Id="rId13" Type="http://schemas.openxmlformats.org/officeDocument/2006/relationships/hyperlink" Target="https://arxiv.org/abs/1612.05824" TargetMode="External"/><Relationship Id="rId14" Type="http://schemas.openxmlformats.org/officeDocument/2006/relationships/hyperlink" Target="https://arxiv.org/abs/1611.05531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Relationship Id="rId3" Type="http://schemas.openxmlformats.org/officeDocument/2006/relationships/image" Target="../media/image18.png"/><Relationship Id="rId4" Type="http://schemas.openxmlformats.org/officeDocument/2006/relationships/image" Target="../media/image79.emf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emf"/><Relationship Id="rId8" Type="http://schemas.openxmlformats.org/officeDocument/2006/relationships/image" Target="../media/image83.png"/><Relationship Id="rId9" Type="http://schemas.openxmlformats.org/officeDocument/2006/relationships/image" Target="../media/image84.tiff"/><Relationship Id="rId10" Type="http://schemas.openxmlformats.org/officeDocument/2006/relationships/hyperlink" Target="https://arxiv.org/abs/1705.07341" TargetMode="Externa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hyperlink" Target="https://arxiv.org/abs/1704.02927" TargetMode="External"/><Relationship Id="rId12" Type="http://schemas.openxmlformats.org/officeDocument/2006/relationships/hyperlink" Target="https://arxiv.org/abs/1703.06187" TargetMode="External"/><Relationship Id="rId13" Type="http://schemas.openxmlformats.org/officeDocument/2006/relationships/hyperlink" Target="https://arxiv.org/abs/1612.05824" TargetMode="External"/><Relationship Id="rId14" Type="http://schemas.openxmlformats.org/officeDocument/2006/relationships/hyperlink" Target="https://arxiv.org/abs/1611.05531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Relationship Id="rId3" Type="http://schemas.openxmlformats.org/officeDocument/2006/relationships/image" Target="../media/image18.png"/><Relationship Id="rId4" Type="http://schemas.openxmlformats.org/officeDocument/2006/relationships/image" Target="../media/image79.emf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emf"/><Relationship Id="rId8" Type="http://schemas.openxmlformats.org/officeDocument/2006/relationships/image" Target="../media/image83.png"/><Relationship Id="rId9" Type="http://schemas.openxmlformats.org/officeDocument/2006/relationships/image" Target="../media/image84.tiff"/><Relationship Id="rId10" Type="http://schemas.openxmlformats.org/officeDocument/2006/relationships/hyperlink" Target="https://arxiv.org/abs/1705.07341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8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rxiv.org/abs/1703.06187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hyperlink" Target="https://arxiv.org/abs/1704.02927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7.png"/><Relationship Id="rId12" Type="http://schemas.openxmlformats.org/officeDocument/2006/relationships/image" Target="../media/image108.png"/><Relationship Id="rId13" Type="http://schemas.openxmlformats.org/officeDocument/2006/relationships/image" Target="../media/image109.png"/><Relationship Id="rId14" Type="http://schemas.openxmlformats.org/officeDocument/2006/relationships/image" Target="../media/image110.png"/><Relationship Id="rId15" Type="http://schemas.openxmlformats.org/officeDocument/2006/relationships/image" Target="../media/image111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9.png"/><Relationship Id="rId6" Type="http://schemas.openxmlformats.org/officeDocument/2006/relationships/image" Target="../media/image125.png"/><Relationship Id="rId7" Type="http://schemas.openxmlformats.org/officeDocument/2006/relationships/image" Target="../media/image105.png"/><Relationship Id="rId8" Type="http://schemas.openxmlformats.org/officeDocument/2006/relationships/image" Target="../media/image127.png"/><Relationship Id="rId9" Type="http://schemas.openxmlformats.org/officeDocument/2006/relationships/image" Target="../media/image126.png"/><Relationship Id="rId10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hyperlink" Target="https://arxiv.org/abs/1705.07341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9" Type="http://schemas.openxmlformats.org/officeDocument/2006/relationships/image" Target="../media/image128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rxiv.org/abs/1611.0553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1.jp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gif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0.png"/><Relationship Id="rId12" Type="http://schemas.openxmlformats.org/officeDocument/2006/relationships/image" Target="../media/image18.png"/><Relationship Id="rId13" Type="http://schemas.openxmlformats.org/officeDocument/2006/relationships/image" Target="../media/image160.png"/><Relationship Id="rId14" Type="http://schemas.openxmlformats.org/officeDocument/2006/relationships/image" Target="../media/image17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64.png"/><Relationship Id="rId4" Type="http://schemas.openxmlformats.org/officeDocument/2006/relationships/image" Target="../media/image15.png"/><Relationship Id="rId5" Type="http://schemas.openxmlformats.org/officeDocument/2006/relationships/image" Target="../media/image82.png"/><Relationship Id="rId6" Type="http://schemas.openxmlformats.org/officeDocument/2006/relationships/image" Target="../media/image95.png"/><Relationship Id="rId7" Type="http://schemas.openxmlformats.org/officeDocument/2006/relationships/image" Target="../media/image1010.png"/><Relationship Id="rId8" Type="http://schemas.openxmlformats.org/officeDocument/2006/relationships/image" Target="../media/image117.png"/><Relationship Id="rId9" Type="http://schemas.openxmlformats.org/officeDocument/2006/relationships/image" Target="../media/image129.png"/><Relationship Id="rId10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18.png"/><Relationship Id="rId5" Type="http://schemas.openxmlformats.org/officeDocument/2006/relationships/image" Target="../media/image160.png"/><Relationship Id="rId6" Type="http://schemas.openxmlformats.org/officeDocument/2006/relationships/image" Target="../media/image170.png"/><Relationship Id="rId7" Type="http://schemas.openxmlformats.org/officeDocument/2006/relationships/image" Target="../media/image18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6450" y="4191047"/>
            <a:ext cx="9856384" cy="1139271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400" dirty="0" smtClean="0"/>
              <a:t>Short Baseline Neutrino Program</a:t>
            </a:r>
            <a:endParaRPr lang="en-US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06450" y="4931681"/>
            <a:ext cx="7526338" cy="1357152"/>
          </a:xfrm>
        </p:spPr>
        <p:txBody>
          <a:bodyPr>
            <a:normAutofit/>
          </a:bodyPr>
          <a:lstStyle/>
          <a:p>
            <a:r>
              <a:rPr lang="en-US" dirty="0" smtClean="0"/>
              <a:t>Anne Schukraft (FNAL)</a:t>
            </a:r>
          </a:p>
          <a:p>
            <a:r>
              <a:rPr lang="en-US" dirty="0"/>
              <a:t>f</a:t>
            </a:r>
            <a:r>
              <a:rPr lang="en-US" dirty="0" smtClean="0"/>
              <a:t>or the SBND, </a:t>
            </a:r>
            <a:r>
              <a:rPr lang="en-US" dirty="0" err="1" smtClean="0"/>
              <a:t>MicroBooNE</a:t>
            </a:r>
            <a:r>
              <a:rPr lang="en-US" dirty="0" smtClean="0"/>
              <a:t> and ICARUS collaborations</a:t>
            </a:r>
            <a:br>
              <a:rPr lang="en-US" dirty="0" smtClean="0"/>
            </a:br>
            <a:endParaRPr lang="en-US" dirty="0" smtClean="0"/>
          </a:p>
          <a:p>
            <a:r>
              <a:rPr lang="en-US" err="1"/>
              <a:t>Fermilab</a:t>
            </a:r>
            <a:r>
              <a:rPr lang="en-US"/>
              <a:t> </a:t>
            </a:r>
            <a:r>
              <a:rPr lang="en-US" smtClean="0"/>
              <a:t>Users </a:t>
            </a:r>
            <a:r>
              <a:rPr lang="en-US" dirty="0"/>
              <a:t>Meeting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79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of </a:t>
            </a:r>
            <a:r>
              <a:rPr lang="en-US" dirty="0" err="1" smtClean="0"/>
              <a:t>LArTPC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10</a:t>
            </a:fld>
            <a:endParaRPr lang="en-US"/>
          </a:p>
        </p:txBody>
      </p:sp>
      <p:sp>
        <p:nvSpPr>
          <p:cNvPr id="7" name="Parallelogram 6"/>
          <p:cNvSpPr/>
          <p:nvPr/>
        </p:nvSpPr>
        <p:spPr>
          <a:xfrm rot="16200000" flipH="1">
            <a:off x="1297746" y="2350951"/>
            <a:ext cx="4438222" cy="2410915"/>
          </a:xfrm>
          <a:prstGeom prst="parallelogram">
            <a:avLst>
              <a:gd name="adj" fmla="val 99440"/>
            </a:avLst>
          </a:prstGeom>
          <a:solidFill>
            <a:schemeClr val="bg1">
              <a:lumMod val="75000"/>
            </a:schemeClr>
          </a:solidFill>
          <a:ln w="508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50019" y="1757777"/>
            <a:ext cx="119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Cathode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6500" y="2569162"/>
            <a:ext cx="119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Anode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64885" y="4330548"/>
            <a:ext cx="2676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Large volume filled with liquid-argon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Strong electric field</a:t>
            </a: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121" y="1470083"/>
            <a:ext cx="1240424" cy="12404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43026" y="5155317"/>
            <a:ext cx="119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743027" y="5463093"/>
            <a:ext cx="1015999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ube 13"/>
          <p:cNvSpPr/>
          <p:nvPr/>
        </p:nvSpPr>
        <p:spPr>
          <a:xfrm>
            <a:off x="2311400" y="1349823"/>
            <a:ext cx="5116534" cy="4438222"/>
          </a:xfrm>
          <a:prstGeom prst="cube">
            <a:avLst>
              <a:gd name="adj" fmla="val 53745"/>
            </a:avLst>
          </a:prstGeom>
          <a:noFill/>
          <a:ln w="508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729387" y="3417275"/>
            <a:ext cx="2698547" cy="0"/>
          </a:xfrm>
          <a:prstGeom prst="line">
            <a:avLst/>
          </a:prstGeom>
          <a:ln w="50800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9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of </a:t>
            </a:r>
            <a:r>
              <a:rPr lang="en-US" dirty="0" err="1" smtClean="0"/>
              <a:t>LArTPC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11</a:t>
            </a:fld>
            <a:endParaRPr lang="en-US"/>
          </a:p>
        </p:txBody>
      </p:sp>
      <p:sp>
        <p:nvSpPr>
          <p:cNvPr id="16" name="Parallelogram 15"/>
          <p:cNvSpPr/>
          <p:nvPr/>
        </p:nvSpPr>
        <p:spPr>
          <a:xfrm rot="16200000" flipH="1">
            <a:off x="1297746" y="2350957"/>
            <a:ext cx="4438222" cy="2410915"/>
          </a:xfrm>
          <a:prstGeom prst="parallelogram">
            <a:avLst>
              <a:gd name="adj" fmla="val 99440"/>
            </a:avLst>
          </a:prstGeom>
          <a:solidFill>
            <a:schemeClr val="bg1">
              <a:lumMod val="75000"/>
            </a:schemeClr>
          </a:solidFill>
          <a:ln w="508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729387" y="3417281"/>
            <a:ext cx="2698547" cy="0"/>
          </a:xfrm>
          <a:prstGeom prst="line">
            <a:avLst/>
          </a:prstGeom>
          <a:ln w="50800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43026" y="5155323"/>
            <a:ext cx="119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743027" y="5463099"/>
            <a:ext cx="1015999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844800" y="3916631"/>
            <a:ext cx="558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ν</a:t>
            </a:r>
            <a:endParaRPr lang="en-US" sz="3200" b="1" dirty="0"/>
          </a:p>
        </p:txBody>
      </p:sp>
      <p:sp>
        <p:nvSpPr>
          <p:cNvPr id="22" name="Explosion 1 21"/>
          <p:cNvSpPr/>
          <p:nvPr/>
        </p:nvSpPr>
        <p:spPr>
          <a:xfrm>
            <a:off x="3714106" y="2815072"/>
            <a:ext cx="1251641" cy="1114005"/>
          </a:xfrm>
          <a:prstGeom prst="irregularSeal1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4322234" y="1695674"/>
            <a:ext cx="651933" cy="1676400"/>
          </a:xfrm>
          <a:prstGeom prst="line">
            <a:avLst/>
          </a:prstGeom>
          <a:ln w="508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322234" y="2526662"/>
            <a:ext cx="1625601" cy="845412"/>
          </a:xfrm>
          <a:prstGeom prst="line">
            <a:avLst/>
          </a:prstGeom>
          <a:ln w="508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548644" y="3397476"/>
            <a:ext cx="2773588" cy="2808619"/>
          </a:xfrm>
          <a:prstGeom prst="straightConnector1">
            <a:avLst/>
          </a:prstGeom>
          <a:ln w="50800" cap="flat">
            <a:solidFill>
              <a:schemeClr val="tx2">
                <a:lumMod val="60000"/>
                <a:lumOff val="4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ube 25"/>
          <p:cNvSpPr/>
          <p:nvPr/>
        </p:nvSpPr>
        <p:spPr>
          <a:xfrm>
            <a:off x="2311400" y="1349829"/>
            <a:ext cx="5116534" cy="4438222"/>
          </a:xfrm>
          <a:prstGeom prst="cube">
            <a:avLst>
              <a:gd name="adj" fmla="val 53745"/>
            </a:avLst>
          </a:prstGeom>
          <a:noFill/>
          <a:ln w="508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664885" y="4330554"/>
            <a:ext cx="3358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Neutrinos interact within the liquid argon volume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Scintillation light production</a:t>
            </a: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3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of </a:t>
            </a:r>
            <a:r>
              <a:rPr lang="en-US" dirty="0" err="1" smtClean="0"/>
              <a:t>LArTPC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12</a:t>
            </a:fld>
            <a:endParaRPr lang="en-US"/>
          </a:p>
        </p:txBody>
      </p:sp>
      <p:sp>
        <p:nvSpPr>
          <p:cNvPr id="7" name="Parallelogram 6"/>
          <p:cNvSpPr/>
          <p:nvPr/>
        </p:nvSpPr>
        <p:spPr>
          <a:xfrm rot="16200000" flipH="1">
            <a:off x="1297746" y="2350951"/>
            <a:ext cx="4438222" cy="2410915"/>
          </a:xfrm>
          <a:prstGeom prst="parallelogram">
            <a:avLst>
              <a:gd name="adj" fmla="val 99440"/>
            </a:avLst>
          </a:prstGeom>
          <a:solidFill>
            <a:schemeClr val="bg1">
              <a:lumMod val="75000"/>
            </a:schemeClr>
          </a:solidFill>
          <a:ln w="508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322234" y="1695668"/>
            <a:ext cx="651933" cy="1676400"/>
          </a:xfrm>
          <a:prstGeom prst="line">
            <a:avLst/>
          </a:prstGeom>
          <a:ln w="508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322234" y="2526656"/>
            <a:ext cx="1625601" cy="845412"/>
          </a:xfrm>
          <a:prstGeom prst="line">
            <a:avLst/>
          </a:prstGeom>
          <a:ln w="508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44800" y="3916625"/>
            <a:ext cx="558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ν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416800" y="4501401"/>
            <a:ext cx="279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Production of ionization electrons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313767" y="1695201"/>
            <a:ext cx="1683379" cy="1726179"/>
            <a:chOff x="2789766" y="2210587"/>
            <a:chExt cx="1683379" cy="1726179"/>
          </a:xfrm>
        </p:grpSpPr>
        <p:sp>
          <p:nvSpPr>
            <p:cNvPr id="13" name="Oval 12"/>
            <p:cNvSpPr/>
            <p:nvPr/>
          </p:nvSpPr>
          <p:spPr>
            <a:xfrm>
              <a:off x="2969056" y="3197655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919745" y="3451189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208868" y="2660021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110246" y="3042043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089079" y="2888622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789766" y="3709655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303489" y="3549811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883456" y="3227521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172257" y="3671088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119267" y="3140665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450166" y="3500500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711378" y="3326143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548788" y="3375454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016178" y="3140665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789766" y="3838144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919745" y="3808277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811402" y="3572466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022836" y="3326143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217889" y="3042043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374523" y="3042043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989202" y="3671088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221568" y="2518832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172257" y="2813676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337589" y="2210587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361268" y="2342521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123390" y="1600640"/>
            <a:ext cx="1521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Ionization e</a:t>
            </a:r>
            <a:r>
              <a:rPr lang="en-US" baseline="30000" dirty="0"/>
              <a:t>-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1548644" y="3397470"/>
            <a:ext cx="2773588" cy="2808619"/>
          </a:xfrm>
          <a:prstGeom prst="straightConnector1">
            <a:avLst/>
          </a:prstGeom>
          <a:ln w="50800" cap="flat">
            <a:solidFill>
              <a:schemeClr val="tx2">
                <a:lumMod val="60000"/>
                <a:lumOff val="4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729387" y="3417275"/>
            <a:ext cx="2698547" cy="0"/>
          </a:xfrm>
          <a:prstGeom prst="line">
            <a:avLst/>
          </a:prstGeom>
          <a:ln w="50800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ube 41"/>
          <p:cNvSpPr/>
          <p:nvPr/>
        </p:nvSpPr>
        <p:spPr>
          <a:xfrm>
            <a:off x="2311400" y="1349823"/>
            <a:ext cx="5116534" cy="4438222"/>
          </a:xfrm>
          <a:prstGeom prst="cube">
            <a:avLst>
              <a:gd name="adj" fmla="val 53745"/>
            </a:avLst>
          </a:prstGeom>
          <a:noFill/>
          <a:ln w="508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1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of </a:t>
            </a:r>
            <a:r>
              <a:rPr lang="en-US" dirty="0" err="1" smtClean="0"/>
              <a:t>LArTPC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13</a:t>
            </a:fld>
            <a:endParaRPr lang="en-US"/>
          </a:p>
        </p:txBody>
      </p:sp>
      <p:sp>
        <p:nvSpPr>
          <p:cNvPr id="7" name="Parallelogram 6"/>
          <p:cNvSpPr/>
          <p:nvPr/>
        </p:nvSpPr>
        <p:spPr>
          <a:xfrm rot="16200000" flipH="1">
            <a:off x="1297746" y="2350953"/>
            <a:ext cx="4438222" cy="2410915"/>
          </a:xfrm>
          <a:prstGeom prst="parallelogram">
            <a:avLst>
              <a:gd name="adj" fmla="val 99440"/>
            </a:avLst>
          </a:prstGeom>
          <a:solidFill>
            <a:schemeClr val="bg1">
              <a:lumMod val="75000"/>
            </a:schemeClr>
          </a:solidFill>
          <a:ln w="508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93032" y="2656870"/>
            <a:ext cx="119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Anode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322234" y="1695670"/>
            <a:ext cx="651933" cy="1676400"/>
          </a:xfrm>
          <a:prstGeom prst="line">
            <a:avLst/>
          </a:prstGeom>
          <a:ln w="508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322234" y="2526658"/>
            <a:ext cx="1625601" cy="845412"/>
          </a:xfrm>
          <a:prstGeom prst="line">
            <a:avLst/>
          </a:prstGeom>
          <a:ln w="508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44800" y="3916627"/>
            <a:ext cx="558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ν</a:t>
            </a:r>
            <a:endParaRPr lang="en-US" sz="32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4787891" y="1695203"/>
            <a:ext cx="1683379" cy="1726179"/>
            <a:chOff x="2789766" y="2210587"/>
            <a:chExt cx="1683379" cy="1726179"/>
          </a:xfrm>
        </p:grpSpPr>
        <p:sp>
          <p:nvSpPr>
            <p:cNvPr id="13" name="Oval 12"/>
            <p:cNvSpPr/>
            <p:nvPr/>
          </p:nvSpPr>
          <p:spPr>
            <a:xfrm>
              <a:off x="2969056" y="3197655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919745" y="3451189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208868" y="2660021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110246" y="3042043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089079" y="2888622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789766" y="3709655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303489" y="3549811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883456" y="3227521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172257" y="3671088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119267" y="3140665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450166" y="3500500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711378" y="3326143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548788" y="3375454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016178" y="3140665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789766" y="3838144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919745" y="3808277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811402" y="3572466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022836" y="3326143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217889" y="3042043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374523" y="3042043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989202" y="3671088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221568" y="2518832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172257" y="2813676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337589" y="2210587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361268" y="2342521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9" name="Straight Arrow Connector 38"/>
          <p:cNvCxnSpPr/>
          <p:nvPr/>
        </p:nvCxnSpPr>
        <p:spPr>
          <a:xfrm>
            <a:off x="5400235" y="2243258"/>
            <a:ext cx="1373098" cy="0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590979" y="1925759"/>
            <a:ext cx="1521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Drift</a:t>
            </a:r>
            <a:endParaRPr lang="en-US" sz="1400" baseline="30000" dirty="0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1548644" y="3397472"/>
            <a:ext cx="2773588" cy="2808619"/>
          </a:xfrm>
          <a:prstGeom prst="straightConnector1">
            <a:avLst/>
          </a:prstGeom>
          <a:ln w="50800" cap="flat">
            <a:solidFill>
              <a:schemeClr val="tx2">
                <a:lumMod val="60000"/>
                <a:lumOff val="4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416800" y="4501403"/>
            <a:ext cx="279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Electrons drift towards anode plane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729387" y="3417277"/>
            <a:ext cx="2698547" cy="0"/>
          </a:xfrm>
          <a:prstGeom prst="line">
            <a:avLst/>
          </a:prstGeom>
          <a:ln w="50800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743026" y="5155319"/>
            <a:ext cx="119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E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3743027" y="5463095"/>
            <a:ext cx="1015999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Cube 45"/>
          <p:cNvSpPr/>
          <p:nvPr/>
        </p:nvSpPr>
        <p:spPr>
          <a:xfrm>
            <a:off x="2311400" y="1349825"/>
            <a:ext cx="5116534" cy="4438222"/>
          </a:xfrm>
          <a:prstGeom prst="cube">
            <a:avLst>
              <a:gd name="adj" fmla="val 53745"/>
            </a:avLst>
          </a:prstGeom>
          <a:noFill/>
          <a:ln w="508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of </a:t>
            </a:r>
            <a:r>
              <a:rPr lang="en-US" dirty="0" err="1" smtClean="0"/>
              <a:t>LArTPC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14</a:t>
            </a:fld>
            <a:endParaRPr lang="en-US"/>
          </a:p>
        </p:txBody>
      </p:sp>
      <p:sp>
        <p:nvSpPr>
          <p:cNvPr id="7" name="Parallelogram 6"/>
          <p:cNvSpPr/>
          <p:nvPr/>
        </p:nvSpPr>
        <p:spPr>
          <a:xfrm rot="16200000" flipH="1">
            <a:off x="1297746" y="2334326"/>
            <a:ext cx="4438222" cy="2410915"/>
          </a:xfrm>
          <a:prstGeom prst="parallelogram">
            <a:avLst>
              <a:gd name="adj" fmla="val 99440"/>
            </a:avLst>
          </a:prstGeom>
          <a:solidFill>
            <a:schemeClr val="bg1">
              <a:lumMod val="75000"/>
            </a:schemeClr>
          </a:solidFill>
          <a:ln w="508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729387" y="3400650"/>
            <a:ext cx="2698547" cy="0"/>
          </a:xfrm>
          <a:prstGeom prst="line">
            <a:avLst/>
          </a:prstGeom>
          <a:ln w="50800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43026" y="5138692"/>
            <a:ext cx="119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743027" y="5446468"/>
            <a:ext cx="1015999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be 10"/>
          <p:cNvSpPr/>
          <p:nvPr/>
        </p:nvSpPr>
        <p:spPr>
          <a:xfrm>
            <a:off x="2311400" y="1333198"/>
            <a:ext cx="5116534" cy="4438222"/>
          </a:xfrm>
          <a:prstGeom prst="cube">
            <a:avLst>
              <a:gd name="adj" fmla="val 53745"/>
            </a:avLst>
          </a:prstGeom>
          <a:noFill/>
          <a:ln w="508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93032" y="2640243"/>
            <a:ext cx="119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Anode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322234" y="1679043"/>
            <a:ext cx="651933" cy="1676400"/>
          </a:xfrm>
          <a:prstGeom prst="line">
            <a:avLst/>
          </a:prstGeom>
          <a:ln w="508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322234" y="2510031"/>
            <a:ext cx="1625601" cy="845412"/>
          </a:xfrm>
          <a:prstGeom prst="line">
            <a:avLst/>
          </a:prstGeom>
          <a:ln w="508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44800" y="3900000"/>
            <a:ext cx="558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ν</a:t>
            </a:r>
            <a:endParaRPr lang="en-US" sz="3200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548644" y="3380845"/>
            <a:ext cx="2773588" cy="2808619"/>
          </a:xfrm>
          <a:prstGeom prst="straightConnector1">
            <a:avLst/>
          </a:prstGeom>
          <a:ln w="50800" cap="flat">
            <a:solidFill>
              <a:schemeClr val="tx2">
                <a:lumMod val="60000"/>
                <a:lumOff val="4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22817" y="1339383"/>
            <a:ext cx="279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Readout on wire planes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Scintillation light captured by PMTs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265309" y="1678576"/>
            <a:ext cx="1683379" cy="1726179"/>
            <a:chOff x="2789766" y="2210587"/>
            <a:chExt cx="1683379" cy="1726179"/>
          </a:xfrm>
        </p:grpSpPr>
        <p:sp>
          <p:nvSpPr>
            <p:cNvPr id="22" name="Oval 21"/>
            <p:cNvSpPr/>
            <p:nvPr/>
          </p:nvSpPr>
          <p:spPr>
            <a:xfrm>
              <a:off x="2969056" y="3197655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110246" y="3042043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883456" y="3227521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172257" y="3671088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119267" y="3140665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450166" y="3500500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548788" y="3375454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789766" y="3838144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919745" y="3808277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811402" y="3572466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022836" y="3326143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217889" y="3042043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74523" y="3042043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989202" y="3671088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221568" y="2518832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172257" y="2813676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337589" y="2210587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3361268" y="2342521"/>
              <a:ext cx="98622" cy="98622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7112001" y="2919178"/>
            <a:ext cx="119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Anode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543454" y="915153"/>
            <a:ext cx="2409658" cy="4854079"/>
            <a:chOff x="5830751" y="1192077"/>
            <a:chExt cx="2409658" cy="5232400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5830751" y="2468033"/>
              <a:ext cx="1162716" cy="248287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5830754" y="2660021"/>
              <a:ext cx="922148" cy="196916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5830757" y="3091354"/>
              <a:ext cx="589683" cy="119917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5847693" y="3197655"/>
              <a:ext cx="345265" cy="737281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5847687" y="2210587"/>
              <a:ext cx="1402222" cy="2994318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5847690" y="2055332"/>
              <a:ext cx="1625592" cy="347130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5847693" y="1540933"/>
              <a:ext cx="2017146" cy="430743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5847696" y="1405467"/>
              <a:ext cx="2239178" cy="4781561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5949297" y="1540933"/>
              <a:ext cx="2239179" cy="478156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6237161" y="1773816"/>
              <a:ext cx="2003248" cy="427775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6525025" y="2210587"/>
              <a:ext cx="1679768" cy="3586991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6863688" y="2485193"/>
              <a:ext cx="1376721" cy="293986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7168485" y="2888622"/>
              <a:ext cx="1052995" cy="2248575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7473282" y="3227521"/>
              <a:ext cx="743629" cy="158795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7727280" y="3500500"/>
              <a:ext cx="504781" cy="107791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8015144" y="3234801"/>
              <a:ext cx="215907" cy="44841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Parallelogram 57"/>
            <p:cNvSpPr/>
            <p:nvPr/>
          </p:nvSpPr>
          <p:spPr>
            <a:xfrm rot="16200000" flipH="1">
              <a:off x="4414701" y="2608127"/>
              <a:ext cx="5232400" cy="2400300"/>
            </a:xfrm>
            <a:prstGeom prst="parallelogram">
              <a:avLst>
                <a:gd name="adj" fmla="val 99440"/>
              </a:avLst>
            </a:prstGeom>
            <a:noFill/>
            <a:ln w="508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704675" y="872724"/>
            <a:ext cx="2400300" cy="4901209"/>
            <a:chOff x="5840109" y="1192077"/>
            <a:chExt cx="2400300" cy="5232400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5873975" y="5035572"/>
              <a:ext cx="941692" cy="404262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5873978" y="5204905"/>
              <a:ext cx="828336" cy="355599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5873981" y="5391171"/>
              <a:ext cx="679219" cy="291584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5857051" y="5560504"/>
              <a:ext cx="547246" cy="234929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857054" y="5729837"/>
              <a:ext cx="394446" cy="169333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5857057" y="5899170"/>
              <a:ext cx="308127" cy="132277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5857060" y="6068503"/>
              <a:ext cx="209502" cy="8993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5840130" y="6220903"/>
              <a:ext cx="123343" cy="5295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5857045" y="4883178"/>
              <a:ext cx="958622" cy="41153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5857048" y="4730784"/>
              <a:ext cx="1183211" cy="500264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857051" y="4578390"/>
              <a:ext cx="1305749" cy="560549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857054" y="4425996"/>
              <a:ext cx="1305746" cy="56054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840124" y="4273602"/>
              <a:ext cx="1475076" cy="63324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5857060" y="4138141"/>
              <a:ext cx="1610540" cy="691394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857063" y="4002680"/>
              <a:ext cx="1610537" cy="691393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5857066" y="3867219"/>
              <a:ext cx="1796801" cy="771354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5857069" y="3731758"/>
              <a:ext cx="1796798" cy="771353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890938" y="3596297"/>
              <a:ext cx="1946723" cy="835715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957804" y="3493985"/>
              <a:ext cx="1946723" cy="835715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043341" y="3393107"/>
              <a:ext cx="1946723" cy="835715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6161875" y="3291512"/>
              <a:ext cx="1946723" cy="835715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6263476" y="3189917"/>
              <a:ext cx="1946723" cy="835715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6365077" y="3105255"/>
              <a:ext cx="1875332" cy="805067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6439395" y="2987244"/>
              <a:ext cx="1787743" cy="767466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568279" y="2902065"/>
              <a:ext cx="1672130" cy="717834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6652947" y="2800470"/>
              <a:ext cx="1557252" cy="66851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6737615" y="2698875"/>
              <a:ext cx="1502794" cy="645139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6839216" y="2597280"/>
              <a:ext cx="1370983" cy="588554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6957750" y="2495685"/>
              <a:ext cx="1252449" cy="53766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7076284" y="2394090"/>
              <a:ext cx="1164125" cy="499751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7177885" y="2292495"/>
              <a:ext cx="1062524" cy="456134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7296419" y="2190900"/>
              <a:ext cx="943990" cy="42394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7398020" y="2089305"/>
              <a:ext cx="842389" cy="361632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7482688" y="1987710"/>
              <a:ext cx="757721" cy="325284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7584289" y="1903048"/>
              <a:ext cx="656120" cy="28166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7685890" y="1818386"/>
              <a:ext cx="554519" cy="238051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7770558" y="1716791"/>
              <a:ext cx="469851" cy="201704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7872159" y="1632129"/>
              <a:ext cx="368250" cy="158087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7939894" y="1530534"/>
              <a:ext cx="300515" cy="129009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8041495" y="1428939"/>
              <a:ext cx="198914" cy="85392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8126163" y="1327344"/>
              <a:ext cx="114246" cy="49045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Parallelogram 100"/>
            <p:cNvSpPr/>
            <p:nvPr/>
          </p:nvSpPr>
          <p:spPr>
            <a:xfrm rot="5400000" flipH="1">
              <a:off x="4424059" y="2608127"/>
              <a:ext cx="5232400" cy="2400300"/>
            </a:xfrm>
            <a:prstGeom prst="parallelogram">
              <a:avLst>
                <a:gd name="adj" fmla="val 99440"/>
              </a:avLst>
            </a:prstGeom>
            <a:noFill/>
            <a:ln w="508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898513" y="776249"/>
            <a:ext cx="2400300" cy="5024575"/>
            <a:chOff x="5830751" y="1320566"/>
            <a:chExt cx="2400300" cy="5232400"/>
          </a:xfrm>
        </p:grpSpPr>
        <p:cxnSp>
          <p:nvCxnSpPr>
            <p:cNvPr id="103" name="Straight Connector 102"/>
            <p:cNvCxnSpPr/>
            <p:nvPr/>
          </p:nvCxnSpPr>
          <p:spPr>
            <a:xfrm>
              <a:off x="6781801" y="2758643"/>
              <a:ext cx="0" cy="2827635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6934201" y="2639876"/>
              <a:ext cx="0" cy="2827635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7086601" y="2473637"/>
              <a:ext cx="0" cy="2827635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7239001" y="2309209"/>
              <a:ext cx="0" cy="2827635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7391401" y="2158648"/>
              <a:ext cx="0" cy="2827635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7552269" y="1978102"/>
              <a:ext cx="0" cy="2827635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7721604" y="1882459"/>
              <a:ext cx="0" cy="2827635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7874004" y="1690235"/>
              <a:ext cx="0" cy="2827635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8026404" y="1573426"/>
              <a:ext cx="0" cy="2827635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6620936" y="2974372"/>
              <a:ext cx="0" cy="2827635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6451609" y="3109839"/>
              <a:ext cx="0" cy="2827635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6299215" y="3262239"/>
              <a:ext cx="0" cy="2827635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6146821" y="3414639"/>
              <a:ext cx="0" cy="2827635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5994427" y="3567039"/>
              <a:ext cx="0" cy="2827635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8161871" y="1421032"/>
              <a:ext cx="0" cy="2827635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Parallelogram 117"/>
            <p:cNvSpPr/>
            <p:nvPr/>
          </p:nvSpPr>
          <p:spPr>
            <a:xfrm rot="16200000" flipH="1">
              <a:off x="4414701" y="2736616"/>
              <a:ext cx="5232400" cy="2400300"/>
            </a:xfrm>
            <a:prstGeom prst="parallelogram">
              <a:avLst>
                <a:gd name="adj" fmla="val 99440"/>
              </a:avLst>
            </a:prstGeom>
            <a:noFill/>
            <a:ln w="508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0" name="Picture 119" descr="induced-wire-signal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-1" r="-218" b="16640"/>
          <a:stretch/>
        </p:blipFill>
        <p:spPr>
          <a:xfrm>
            <a:off x="7657381" y="527084"/>
            <a:ext cx="3162986" cy="4305175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3069759" y="3034961"/>
            <a:ext cx="38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U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3699707" y="3027249"/>
            <a:ext cx="38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V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4302720" y="3048602"/>
            <a:ext cx="38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Y</a:t>
            </a:r>
          </a:p>
        </p:txBody>
      </p:sp>
      <p:pic>
        <p:nvPicPr>
          <p:cNvPr id="125" name="Picture 124" descr="PMT-photo-tra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78458" y="4152699"/>
            <a:ext cx="1296531" cy="19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4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e /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𝜸</m:t>
                    </m:r>
                  </m:oMath>
                </a14:m>
                <a:r>
                  <a:rPr lang="en-US" dirty="0" smtClean="0"/>
                  <a:t> separation in </a:t>
                </a:r>
                <a:r>
                  <a:rPr lang="en-US" dirty="0" err="1" smtClean="0"/>
                  <a:t>LArTPCs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875" t="-48780" b="-6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08" y="2216003"/>
            <a:ext cx="4927399" cy="2866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2" y="1126668"/>
            <a:ext cx="4065240" cy="24892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6" y="3548323"/>
            <a:ext cx="4158451" cy="25425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51151" y="1249588"/>
            <a:ext cx="6514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Technique well demonstrated by </a:t>
            </a:r>
            <a:r>
              <a:rPr lang="en-US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ArgoNeuT</a:t>
            </a: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:</a:t>
            </a:r>
          </a:p>
          <a:p>
            <a:r>
              <a:rPr lang="en-US" i="1" dirty="0" err="1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ArgoNeuT</a:t>
            </a:r>
            <a:r>
              <a:rPr lang="en-US" i="1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 collaboration; Phys. Rev. D 95, 072005 </a:t>
            </a:r>
            <a:r>
              <a:rPr lang="en-US" b="1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(2017</a:t>
            </a:r>
            <a:r>
              <a:rPr lang="en-US" b="1" i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)</a:t>
            </a:r>
            <a:endParaRPr lang="en-US" b="1" i="1" dirty="0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744" y="1261921"/>
            <a:ext cx="216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ArgoNeuT</a:t>
            </a:r>
            <a:r>
              <a:rPr lang="en-US" sz="1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br>
              <a:rPr lang="en-US" sz="1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1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electron candidate</a:t>
            </a:r>
            <a:endParaRPr lang="en-US" sz="14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1744" y="3649192"/>
                <a:ext cx="15697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ArgoNeuT </a:t>
                </a:r>
                <a:br>
                  <a:rPr lang="en-US" sz="1400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</a:br>
                <a14:m>
                  <m:oMath xmlns:m="http://schemas.openxmlformats.org/officeDocument/2006/math">
                    <m:r>
                      <a:rPr lang="en-US" sz="1400" b="1" i="1" dirty="0" smtClean="0">
                        <a:solidFill>
                          <a:schemeClr val="bg1"/>
                        </a:solidFill>
                        <a:latin typeface="Cambria Math" charset="0"/>
                        <a:ea typeface="Helvetica" charset="0"/>
                        <a:cs typeface="Helvetica" charset="0"/>
                      </a:rPr>
                      <m:t>𝝅</m:t>
                    </m:r>
                    <m:r>
                      <a:rPr lang="en-US" sz="1400" b="1" i="1" baseline="30000" dirty="0" smtClean="0">
                        <a:solidFill>
                          <a:schemeClr val="bg1"/>
                        </a:solidFill>
                        <a:latin typeface="Cambria Math" charset="0"/>
                        <a:ea typeface="Helvetica" charset="0"/>
                        <a:cs typeface="Helvetica" charset="0"/>
                      </a:rPr>
                      <m:t>𝟎</m:t>
                    </m:r>
                  </m:oMath>
                </a14:m>
                <a:r>
                  <a:rPr lang="en-US" sz="1400" b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 candidate</a:t>
                </a:r>
                <a:endParaRPr lang="en-US" sz="1400" b="1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4" y="3649192"/>
                <a:ext cx="1569720" cy="523220"/>
              </a:xfrm>
              <a:prstGeom prst="rect">
                <a:avLst/>
              </a:prstGeom>
              <a:blipFill rotWithShape="0">
                <a:blip r:embed="rId6"/>
                <a:stretch>
                  <a:fillRect l="-1167" t="-235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489895" y="2234255"/>
                <a:ext cx="2471090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mm resolution allows you to “see” neutral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4C96"/>
                        </a:solidFill>
                        <a:latin typeface="Cambria Math" charset="0"/>
                        <a:ea typeface="Helvetica" charset="0"/>
                        <a:cs typeface="Helvetica" charset="0"/>
                      </a:rPr>
                      <m:t>𝛾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as a gap after the vertex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Calorimetric capabilities can distinguish e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4C96"/>
                        </a:solidFill>
                        <a:latin typeface="Cambria Math" charset="0"/>
                        <a:ea typeface="Helvetica" charset="0"/>
                        <a:cs typeface="Helvetica" charset="0"/>
                      </a:rPr>
                      <m:t>𝛾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at the shower start</a:t>
                </a:r>
                <a:endParaRPr lang="en-US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895" y="2234255"/>
                <a:ext cx="2471090" cy="2585323"/>
              </a:xfrm>
              <a:prstGeom prst="rect">
                <a:avLst/>
              </a:prstGeom>
              <a:blipFill rotWithShape="0">
                <a:blip r:embed="rId7"/>
                <a:stretch>
                  <a:fillRect l="-1728" t="-1415" r="-741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5144143" y="5501899"/>
            <a:ext cx="605730" cy="232474"/>
          </a:xfrm>
          <a:prstGeom prst="rect">
            <a:avLst/>
          </a:prstGeom>
          <a:solidFill>
            <a:srgbClr val="0130C4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apezoid 16"/>
          <p:cNvSpPr/>
          <p:nvPr/>
        </p:nvSpPr>
        <p:spPr>
          <a:xfrm rot="16200000">
            <a:off x="6360103" y="4606744"/>
            <a:ext cx="788901" cy="2022781"/>
          </a:xfrm>
          <a:prstGeom prst="trapezoid">
            <a:avLst>
              <a:gd name="adj" fmla="val 34823"/>
            </a:avLst>
          </a:prstGeom>
          <a:solidFill>
            <a:srgbClr val="0130C4"/>
          </a:solidFill>
          <a:ln w="444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27474" y="5436797"/>
            <a:ext cx="13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en-US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</a:t>
            </a: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. shower</a:t>
            </a:r>
            <a:endParaRPr lang="en-US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9442" y="5184240"/>
            <a:ext cx="13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en-US" baseline="30000" dirty="0" smtClean="0">
                <a:latin typeface="Helvetica" charset="0"/>
                <a:ea typeface="Helvetica" charset="0"/>
                <a:cs typeface="Helvetica" charset="0"/>
              </a:rPr>
              <a:t>-</a:t>
            </a:r>
            <a:endParaRPr lang="en-US" baseline="30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128015" y="5641353"/>
            <a:ext cx="605730" cy="232474"/>
          </a:xfrm>
          <a:prstGeom prst="rect">
            <a:avLst/>
          </a:prstGeom>
          <a:solidFill>
            <a:srgbClr val="FF0000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apezoid 20"/>
          <p:cNvSpPr/>
          <p:nvPr/>
        </p:nvSpPr>
        <p:spPr>
          <a:xfrm rot="16200000">
            <a:off x="10343975" y="4626930"/>
            <a:ext cx="788901" cy="2022781"/>
          </a:xfrm>
          <a:prstGeom prst="trapezoid">
            <a:avLst>
              <a:gd name="adj" fmla="val 19705"/>
            </a:avLst>
          </a:prstGeom>
          <a:solidFill>
            <a:srgbClr val="FF0000"/>
          </a:solidFill>
          <a:ln w="444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411346" y="5443731"/>
            <a:ext cx="13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l. shower</a:t>
            </a:r>
            <a:endParaRPr lang="en-US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51640" y="5043434"/>
            <a:ext cx="13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en-US" baseline="30000" dirty="0" smtClean="0">
                <a:latin typeface="Helvetica" charset="0"/>
                <a:ea typeface="Helvetica" charset="0"/>
                <a:cs typeface="Helvetica" charset="0"/>
              </a:rPr>
              <a:t>+</a:t>
            </a:r>
            <a:endParaRPr lang="en-US" baseline="30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28015" y="5409120"/>
            <a:ext cx="605730" cy="232474"/>
          </a:xfrm>
          <a:prstGeom prst="rect">
            <a:avLst/>
          </a:prstGeom>
          <a:solidFill>
            <a:srgbClr val="FF0000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251640" y="5827919"/>
            <a:ext cx="13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en-US" baseline="30000" dirty="0" smtClean="0">
                <a:latin typeface="Helvetica" charset="0"/>
                <a:ea typeface="Helvetica" charset="0"/>
                <a:cs typeface="Helvetica" charset="0"/>
              </a:rPr>
              <a:t>-</a:t>
            </a:r>
            <a:endParaRPr lang="en-US" baseline="300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144142" y="5030906"/>
            <a:ext cx="439976" cy="587228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xplosion 1 17"/>
          <p:cNvSpPr/>
          <p:nvPr/>
        </p:nvSpPr>
        <p:spPr>
          <a:xfrm>
            <a:off x="4903919" y="5299577"/>
            <a:ext cx="480447" cy="665673"/>
          </a:xfrm>
          <a:prstGeom prst="irregularSeal1">
            <a:avLst/>
          </a:prstGeom>
          <a:solidFill>
            <a:schemeClr val="accent4"/>
          </a:solidFill>
          <a:ln>
            <a:solidFill>
              <a:srgbClr val="0130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8388529" y="5068253"/>
            <a:ext cx="439976" cy="587228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510045" y="5653805"/>
            <a:ext cx="615304" cy="0"/>
          </a:xfrm>
          <a:prstGeom prst="line">
            <a:avLst/>
          </a:prstGeom>
          <a:ln w="444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xplosion 1 21"/>
          <p:cNvSpPr/>
          <p:nvPr/>
        </p:nvSpPr>
        <p:spPr>
          <a:xfrm>
            <a:off x="8172173" y="5306511"/>
            <a:ext cx="480447" cy="665673"/>
          </a:xfrm>
          <a:prstGeom prst="irregularSeal1">
            <a:avLst/>
          </a:prstGeom>
          <a:solidFill>
            <a:schemeClr val="accent4"/>
          </a:solidFill>
          <a:ln>
            <a:solidFill>
              <a:srgbClr val="0130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8201435" y="5612888"/>
                <a:ext cx="13384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</m:oMath>
                  </m:oMathPara>
                </a14:m>
                <a:endParaRPr lang="en-US" baseline="300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1435" y="5612888"/>
                <a:ext cx="1338470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116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Sensitivities of the SBN program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r="10555"/>
          <a:stretch/>
        </p:blipFill>
        <p:spPr>
          <a:xfrm>
            <a:off x="228600" y="1397354"/>
            <a:ext cx="4713127" cy="40436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r="11560"/>
          <a:stretch/>
        </p:blipFill>
        <p:spPr>
          <a:xfrm>
            <a:off x="4806330" y="1366358"/>
            <a:ext cx="4834509" cy="41387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9802" y="5637939"/>
            <a:ext cx="1156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SBN is sensitive to the entire range of interest.</a:t>
            </a: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1003517" y="1275992"/>
                <a:ext cx="37893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4C96"/>
                        </a:solidFill>
                        <a:latin typeface="Cambria Math" charset="0"/>
                        <a:ea typeface="Helvetica" charset="0"/>
                        <a:cs typeface="Helvetica" charset="0"/>
                      </a:rPr>
                      <m:t>𝜈</m:t>
                    </m:r>
                    <m:r>
                      <a:rPr lang="en-US" i="1" baseline="-25000" dirty="0">
                        <a:solidFill>
                          <a:srgbClr val="004C96"/>
                        </a:solidFill>
                        <a:latin typeface="Cambria Math" charset="0"/>
                        <a:ea typeface="Helvetica" charset="0"/>
                        <a:cs typeface="Helvetica" charset="0"/>
                      </a:rPr>
                      <m:t>𝑒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appearance</a:t>
                </a:r>
                <a:endParaRPr lang="en-US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517" y="1275992"/>
                <a:ext cx="3789312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5699170" y="1275991"/>
                <a:ext cx="38812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4C96"/>
                        </a:solidFill>
                        <a:latin typeface="Cambria Math" charset="0"/>
                        <a:ea typeface="Helvetica" charset="0"/>
                        <a:cs typeface="Helvetica" charset="0"/>
                      </a:rPr>
                      <m:t>𝜈</m:t>
                    </m:r>
                    <m:r>
                      <a:rPr lang="en-US" i="1" baseline="-25000" dirty="0" smtClean="0">
                        <a:solidFill>
                          <a:srgbClr val="004C96"/>
                        </a:solidFill>
                        <a:latin typeface="Cambria Math" charset="0"/>
                        <a:ea typeface="Helvetica" charset="0"/>
                        <a:cs typeface="Helvetica" charset="0"/>
                      </a:rPr>
                      <m:t>𝜇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disappearance</a:t>
                </a:r>
                <a:endParaRPr lang="en-US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170" y="1275991"/>
                <a:ext cx="3881264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9544856" y="5655613"/>
            <a:ext cx="360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arXiv:1503.01520</a:t>
            </a:r>
            <a:endParaRPr lang="en-US" i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54341" y="1645323"/>
            <a:ext cx="22822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Appearance and </a:t>
            </a:r>
            <a:r>
              <a:rPr lang="en-US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disappearance measurements with the same detectors!</a:t>
            </a: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83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58" y="2710675"/>
            <a:ext cx="1118509" cy="987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 schedule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17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rot="19290258">
            <a:off x="10691487" y="5359033"/>
            <a:ext cx="792638" cy="3367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1200" b="1" kern="1200" dirty="0" smtClean="0">
                <a:solidFill>
                  <a:schemeClr val="accent2">
                    <a:lumMod val="75000"/>
                  </a:schemeClr>
                </a:solidFill>
              </a:rPr>
              <a:t>Q 2019</a:t>
            </a:r>
            <a:endParaRPr lang="en-US" sz="1200" b="1" kern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344322" y="864974"/>
            <a:ext cx="7537525" cy="5250177"/>
            <a:chOff x="406274" y="734012"/>
            <a:chExt cx="8062625" cy="5355026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3480189" y="734012"/>
              <a:ext cx="16687" cy="5128951"/>
            </a:xfrm>
            <a:prstGeom prst="line">
              <a:avLst/>
            </a:prstGeom>
            <a:ln w="3492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136216" y="882627"/>
              <a:ext cx="0" cy="4648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811922" y="882627"/>
              <a:ext cx="0" cy="4648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487628" y="882627"/>
              <a:ext cx="0" cy="4648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7163334" y="882627"/>
              <a:ext cx="0" cy="4648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7839040" y="882627"/>
              <a:ext cx="0" cy="4648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784804" y="882627"/>
              <a:ext cx="0" cy="4648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460510" y="882627"/>
              <a:ext cx="0" cy="4648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06274" y="882627"/>
              <a:ext cx="0" cy="4648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757686" y="882627"/>
              <a:ext cx="0" cy="4648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433392" y="882627"/>
              <a:ext cx="0" cy="4648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109098" y="882627"/>
              <a:ext cx="0" cy="4648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081980" y="882627"/>
              <a:ext cx="0" cy="4648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ounded Rectangle 5"/>
            <p:cNvSpPr/>
            <p:nvPr/>
          </p:nvSpPr>
          <p:spPr>
            <a:xfrm>
              <a:off x="4301763" y="4972466"/>
              <a:ext cx="1536628" cy="11165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500" kern="12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34613" y="5023983"/>
              <a:ext cx="1352827" cy="100012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Rectangle 33"/>
            <p:cNvSpPr/>
            <p:nvPr/>
          </p:nvSpPr>
          <p:spPr>
            <a:xfrm rot="19290258">
              <a:off x="4842534" y="4007719"/>
              <a:ext cx="829232" cy="33848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Rectangle 34"/>
            <p:cNvSpPr/>
            <p:nvPr/>
          </p:nvSpPr>
          <p:spPr>
            <a:xfrm rot="19290258">
              <a:off x="6946404" y="5314254"/>
              <a:ext cx="829232" cy="338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b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4</a:t>
              </a:r>
              <a:r>
                <a:rPr lang="en-US" sz="1200" b="1" kern="1200" dirty="0" smtClean="0">
                  <a:solidFill>
                    <a:schemeClr val="accent2">
                      <a:lumMod val="75000"/>
                    </a:schemeClr>
                  </a:solidFill>
                </a:rPr>
                <a:t>Q </a:t>
              </a:r>
              <a:r>
                <a:rPr lang="en-US" sz="1200" b="1" kern="1200" dirty="0">
                  <a:solidFill>
                    <a:schemeClr val="accent2">
                      <a:lumMod val="75000"/>
                    </a:schemeClr>
                  </a:solidFill>
                </a:rPr>
                <a:t>2018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9290258">
              <a:off x="6255645" y="5314092"/>
              <a:ext cx="829232" cy="338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b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3</a:t>
              </a:r>
              <a:r>
                <a:rPr lang="en-US" sz="1200" b="1" kern="1200" dirty="0" smtClean="0">
                  <a:solidFill>
                    <a:schemeClr val="accent2">
                      <a:lumMod val="75000"/>
                    </a:schemeClr>
                  </a:solidFill>
                </a:rPr>
                <a:t>Q </a:t>
              </a:r>
              <a:r>
                <a:rPr lang="en-US" sz="1200" b="1" kern="1200" dirty="0">
                  <a:solidFill>
                    <a:schemeClr val="accent2">
                      <a:lumMod val="75000"/>
                    </a:schemeClr>
                  </a:solidFill>
                </a:rPr>
                <a:t>2018</a:t>
              </a:r>
            </a:p>
          </p:txBody>
        </p:sp>
        <p:sp>
          <p:nvSpPr>
            <p:cNvPr id="37" name="Rectangle 36"/>
            <p:cNvSpPr/>
            <p:nvPr/>
          </p:nvSpPr>
          <p:spPr>
            <a:xfrm rot="19290258">
              <a:off x="5589194" y="5325510"/>
              <a:ext cx="829232" cy="338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b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2</a:t>
              </a:r>
              <a:r>
                <a:rPr lang="en-US" sz="1200" b="1" kern="1200" dirty="0" smtClean="0">
                  <a:solidFill>
                    <a:schemeClr val="accent2">
                      <a:lumMod val="75000"/>
                    </a:schemeClr>
                  </a:solidFill>
                </a:rPr>
                <a:t>Q 2018</a:t>
              </a:r>
              <a:endParaRPr lang="en-US" sz="1200" b="1" kern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19290258">
              <a:off x="4472017" y="5260421"/>
              <a:ext cx="829232" cy="33848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Rectangle 38"/>
            <p:cNvSpPr/>
            <p:nvPr/>
          </p:nvSpPr>
          <p:spPr>
            <a:xfrm rot="19290258">
              <a:off x="4181446" y="5338810"/>
              <a:ext cx="829232" cy="338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b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4</a:t>
              </a:r>
              <a:r>
                <a:rPr lang="en-US" sz="1200" b="1" kern="1200" dirty="0" smtClean="0">
                  <a:solidFill>
                    <a:schemeClr val="accent2">
                      <a:lumMod val="75000"/>
                    </a:schemeClr>
                  </a:solidFill>
                </a:rPr>
                <a:t>Q </a:t>
              </a:r>
              <a:r>
                <a:rPr lang="en-US" sz="1200" b="1" kern="1200" dirty="0">
                  <a:solidFill>
                    <a:schemeClr val="accent2">
                      <a:lumMod val="75000"/>
                    </a:schemeClr>
                  </a:solidFill>
                </a:rPr>
                <a:t>2017</a:t>
              </a:r>
            </a:p>
          </p:txBody>
        </p:sp>
        <p:sp>
          <p:nvSpPr>
            <p:cNvPr id="40" name="Rectangle 39"/>
            <p:cNvSpPr/>
            <p:nvPr/>
          </p:nvSpPr>
          <p:spPr>
            <a:xfrm rot="19290258">
              <a:off x="4612821" y="3755055"/>
              <a:ext cx="829232" cy="33848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 rot="19290258">
              <a:off x="4920219" y="5331424"/>
              <a:ext cx="829232" cy="338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b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1</a:t>
              </a:r>
              <a:r>
                <a:rPr lang="en-US" sz="1200" b="1" kern="1200" dirty="0" smtClean="0">
                  <a:solidFill>
                    <a:schemeClr val="accent2">
                      <a:lumMod val="75000"/>
                    </a:schemeClr>
                  </a:solidFill>
                </a:rPr>
                <a:t>Q 2018</a:t>
              </a:r>
              <a:endParaRPr lang="en-US" sz="1200" b="1" kern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 rot="19290258">
              <a:off x="4755011" y="3907455"/>
              <a:ext cx="829232" cy="33848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Rectangle 42"/>
            <p:cNvSpPr/>
            <p:nvPr/>
          </p:nvSpPr>
          <p:spPr>
            <a:xfrm rot="19290258">
              <a:off x="3494074" y="5360757"/>
              <a:ext cx="829232" cy="338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b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3</a:t>
              </a:r>
              <a:r>
                <a:rPr lang="en-US" sz="1200" b="1" kern="1200" dirty="0" smtClean="0">
                  <a:solidFill>
                    <a:schemeClr val="accent2">
                      <a:lumMod val="75000"/>
                    </a:schemeClr>
                  </a:solidFill>
                </a:rPr>
                <a:t>Q </a:t>
              </a:r>
              <a:r>
                <a:rPr lang="en-US" sz="1200" b="1" kern="1200" dirty="0">
                  <a:solidFill>
                    <a:schemeClr val="accent2">
                      <a:lumMod val="75000"/>
                    </a:schemeClr>
                  </a:solidFill>
                </a:rPr>
                <a:t>2017</a:t>
              </a:r>
            </a:p>
          </p:txBody>
        </p:sp>
        <p:sp>
          <p:nvSpPr>
            <p:cNvPr id="44" name="Rectangle 43"/>
            <p:cNvSpPr/>
            <p:nvPr/>
          </p:nvSpPr>
          <p:spPr>
            <a:xfrm rot="19290258">
              <a:off x="4897201" y="4059855"/>
              <a:ext cx="829232" cy="33848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 rot="19290258">
              <a:off x="2801782" y="5357914"/>
              <a:ext cx="829232" cy="338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b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2</a:t>
              </a:r>
              <a:r>
                <a:rPr lang="en-US" sz="1200" b="1" kern="1200" dirty="0" smtClean="0">
                  <a:solidFill>
                    <a:schemeClr val="accent2">
                      <a:lumMod val="75000"/>
                    </a:schemeClr>
                  </a:solidFill>
                </a:rPr>
                <a:t>Q 2017</a:t>
              </a:r>
              <a:endParaRPr lang="en-US" sz="1200" b="1" kern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 rot="19290258">
              <a:off x="5039390" y="4212255"/>
              <a:ext cx="829232" cy="33848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Rectangle 46"/>
            <p:cNvSpPr/>
            <p:nvPr/>
          </p:nvSpPr>
          <p:spPr>
            <a:xfrm rot="19290258">
              <a:off x="2149536" y="5343686"/>
              <a:ext cx="829232" cy="338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b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1</a:t>
              </a:r>
              <a:r>
                <a:rPr lang="en-US" sz="1200" b="1" kern="1200" dirty="0" smtClean="0">
                  <a:solidFill>
                    <a:schemeClr val="accent2">
                      <a:lumMod val="75000"/>
                    </a:schemeClr>
                  </a:solidFill>
                </a:rPr>
                <a:t>Q 2017</a:t>
              </a:r>
              <a:endParaRPr lang="en-US" sz="1200" b="1" kern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 rot="19290258">
              <a:off x="5181580" y="4364655"/>
              <a:ext cx="829232" cy="33848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 rot="19290258">
              <a:off x="1501095" y="5338491"/>
              <a:ext cx="829232" cy="338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b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4</a:t>
              </a:r>
              <a:r>
                <a:rPr lang="en-US" sz="1200" b="1" kern="1200" dirty="0" smtClean="0">
                  <a:solidFill>
                    <a:schemeClr val="accent2">
                      <a:lumMod val="75000"/>
                    </a:schemeClr>
                  </a:solidFill>
                </a:rPr>
                <a:t>Q </a:t>
              </a:r>
              <a:r>
                <a:rPr lang="en-US" sz="1200" b="1" kern="1200" dirty="0">
                  <a:solidFill>
                    <a:schemeClr val="accent2">
                      <a:lumMod val="75000"/>
                    </a:schemeClr>
                  </a:solidFill>
                </a:rPr>
                <a:t>2016</a:t>
              </a:r>
            </a:p>
          </p:txBody>
        </p:sp>
        <p:sp>
          <p:nvSpPr>
            <p:cNvPr id="50" name="Rectangle 49"/>
            <p:cNvSpPr/>
            <p:nvPr/>
          </p:nvSpPr>
          <p:spPr>
            <a:xfrm rot="19290258">
              <a:off x="5323770" y="4517055"/>
              <a:ext cx="829232" cy="33848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Rectangle 50"/>
            <p:cNvSpPr/>
            <p:nvPr/>
          </p:nvSpPr>
          <p:spPr>
            <a:xfrm rot="19290258">
              <a:off x="855152" y="5338490"/>
              <a:ext cx="829232" cy="338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b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3</a:t>
              </a:r>
              <a:r>
                <a:rPr lang="en-US" sz="1200" b="1" kern="1200" dirty="0" smtClean="0">
                  <a:solidFill>
                    <a:schemeClr val="accent2">
                      <a:lumMod val="75000"/>
                    </a:schemeClr>
                  </a:solidFill>
                </a:rPr>
                <a:t>Q </a:t>
              </a:r>
              <a:r>
                <a:rPr lang="en-US" sz="1200" b="1" kern="1200" dirty="0">
                  <a:solidFill>
                    <a:schemeClr val="accent2">
                      <a:lumMod val="75000"/>
                    </a:schemeClr>
                  </a:solidFill>
                </a:rPr>
                <a:t>2016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V="1">
              <a:off x="8468899" y="819882"/>
              <a:ext cx="0" cy="464820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 rot="19290258">
              <a:off x="7618453" y="5318343"/>
              <a:ext cx="829232" cy="338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b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1</a:t>
              </a:r>
              <a:r>
                <a:rPr lang="en-US" sz="1200" b="1" kern="1200" dirty="0" smtClean="0">
                  <a:solidFill>
                    <a:schemeClr val="accent2">
                      <a:lumMod val="75000"/>
                    </a:schemeClr>
                  </a:solidFill>
                </a:rPr>
                <a:t>Q 2019</a:t>
              </a:r>
              <a:endParaRPr lang="en-US" sz="1200" b="1" kern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930064" y="4904458"/>
            <a:ext cx="2498548" cy="276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Building Construction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38043" y="3730009"/>
            <a:ext cx="61935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/>
            </a:lvl1pPr>
          </a:lstStyle>
          <a:p>
            <a:r>
              <a:rPr lang="en-US" sz="1200" dirty="0" smtClean="0"/>
              <a:t> </a:t>
            </a:r>
            <a:r>
              <a:rPr lang="en-US" sz="1200" dirty="0"/>
              <a:t>Warm Vessel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523798" y="4592368"/>
            <a:ext cx="1861379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u="sng"/>
            </a:lvl1pPr>
          </a:lstStyle>
          <a:p>
            <a:r>
              <a:rPr lang="en-US" u="none" dirty="0" smtClean="0"/>
              <a:t>Cryogenics</a:t>
            </a:r>
            <a:endParaRPr lang="en-US" u="none" dirty="0"/>
          </a:p>
        </p:txBody>
      </p:sp>
      <p:sp>
        <p:nvSpPr>
          <p:cNvPr id="60" name="TextBox 59"/>
          <p:cNvSpPr txBox="1"/>
          <p:nvPr/>
        </p:nvSpPr>
        <p:spPr>
          <a:xfrm>
            <a:off x="2930064" y="4582059"/>
            <a:ext cx="2278053" cy="276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Warm </a:t>
            </a:r>
            <a:r>
              <a:rPr lang="en-US" sz="1200" b="1" dirty="0" smtClean="0"/>
              <a:t>Vessel Design &amp; Fabric.</a:t>
            </a:r>
            <a:endParaRPr lang="en-US" sz="12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2930064" y="3929933"/>
            <a:ext cx="2328263" cy="276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ICARUS </a:t>
            </a:r>
            <a:r>
              <a:rPr lang="en-US" sz="1200" b="1" dirty="0" smtClean="0"/>
              <a:t>TPC </a:t>
            </a:r>
            <a:r>
              <a:rPr lang="en-US" sz="1200" b="1" dirty="0"/>
              <a:t>1 &amp; Cold Vessel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136169" y="3746495"/>
            <a:ext cx="66118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 </a:t>
            </a:r>
            <a:r>
              <a:rPr lang="en-US" sz="1200" b="1" dirty="0"/>
              <a:t>Cold Vessel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264125" y="3931977"/>
            <a:ext cx="647014" cy="276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TPC </a:t>
            </a:r>
            <a:r>
              <a:rPr lang="en-US" sz="1200" b="1" dirty="0"/>
              <a:t>2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930064" y="4262148"/>
            <a:ext cx="4218839" cy="276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 u="sng"/>
            </a:lvl1pPr>
          </a:lstStyle>
          <a:p>
            <a:r>
              <a:rPr lang="en-US" u="none" dirty="0"/>
              <a:t>Cryogenics  Design, Fabrication, Delivery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8395587" y="4646240"/>
            <a:ext cx="3082489" cy="610152"/>
            <a:chOff x="5832910" y="4122880"/>
            <a:chExt cx="3082489" cy="610152"/>
          </a:xfrm>
        </p:grpSpPr>
        <p:sp>
          <p:nvSpPr>
            <p:cNvPr id="69" name="Right Arrow 68"/>
            <p:cNvSpPr/>
            <p:nvPr/>
          </p:nvSpPr>
          <p:spPr>
            <a:xfrm>
              <a:off x="5832910" y="4122880"/>
              <a:ext cx="3082489" cy="610152"/>
            </a:xfrm>
            <a:prstGeom prst="rightArrow">
              <a:avLst/>
            </a:prstGeom>
            <a:gradFill flip="none" rotWithShape="1">
              <a:gsLst>
                <a:gs pos="25000">
                  <a:schemeClr val="accent1">
                    <a:lumMod val="75000"/>
                  </a:schemeClr>
                </a:gs>
                <a:gs pos="35000">
                  <a:srgbClr val="92D050"/>
                </a:gs>
              </a:gsLst>
              <a:lin ang="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880790" y="4308221"/>
              <a:ext cx="1672285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Lar Fill </a:t>
              </a:r>
              <a:r>
                <a:rPr lang="en-US" sz="1200" b="1" dirty="0"/>
                <a:t> </a:t>
              </a:r>
              <a:r>
                <a:rPr lang="en-US" sz="1200" b="1" dirty="0" smtClean="0"/>
                <a:t>  Commission</a:t>
              </a:r>
              <a:endParaRPr lang="en-US" sz="1200" b="1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423046" y="4308221"/>
              <a:ext cx="1136465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Operate</a:t>
              </a:r>
              <a:endParaRPr lang="en-US" sz="1400" b="1" dirty="0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7813099" y="3746495"/>
            <a:ext cx="1029285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Readout Electronics</a:t>
            </a:r>
            <a:endParaRPr lang="en-US" sz="12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9853247" y="414645"/>
            <a:ext cx="1250434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Not all activities </a:t>
            </a:r>
            <a:r>
              <a:rPr lang="en-US" sz="1200" dirty="0" smtClean="0"/>
              <a:t>shown</a:t>
            </a:r>
            <a:endParaRPr lang="en-US" sz="1200" dirty="0"/>
          </a:p>
        </p:txBody>
      </p:sp>
      <p:grpSp>
        <p:nvGrpSpPr>
          <p:cNvPr id="78" name="Group 77"/>
          <p:cNvGrpSpPr/>
          <p:nvPr/>
        </p:nvGrpSpPr>
        <p:grpSpPr>
          <a:xfrm>
            <a:off x="2930064" y="2687885"/>
            <a:ext cx="8588596" cy="610152"/>
            <a:chOff x="5832910" y="4122880"/>
            <a:chExt cx="3082489" cy="610152"/>
          </a:xfrm>
        </p:grpSpPr>
        <p:sp>
          <p:nvSpPr>
            <p:cNvPr id="79" name="Right Arrow 78"/>
            <p:cNvSpPr/>
            <p:nvPr/>
          </p:nvSpPr>
          <p:spPr>
            <a:xfrm>
              <a:off x="5832910" y="4122880"/>
              <a:ext cx="3082489" cy="610152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0">
                  <a:srgbClr val="92D050"/>
                </a:gs>
              </a:gsLst>
              <a:lin ang="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880790" y="4308221"/>
              <a:ext cx="1672285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1200" b="1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423046" y="4308221"/>
              <a:ext cx="1136465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Operate</a:t>
              </a:r>
              <a:endParaRPr lang="en-US" sz="1400" b="1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990460" y="1225409"/>
            <a:ext cx="8957824" cy="4671902"/>
            <a:chOff x="29717" y="1318771"/>
            <a:chExt cx="9592050" cy="4770267"/>
          </a:xfrm>
        </p:grpSpPr>
        <p:sp>
          <p:nvSpPr>
            <p:cNvPr id="96" name="Rounded Rectangle 5"/>
            <p:cNvSpPr/>
            <p:nvPr/>
          </p:nvSpPr>
          <p:spPr>
            <a:xfrm>
              <a:off x="4301763" y="4972466"/>
              <a:ext cx="1536628" cy="11165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500" kern="120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6534613" y="5023983"/>
              <a:ext cx="1352827" cy="100012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8" name="TextBox 97"/>
            <p:cNvSpPr txBox="1"/>
            <p:nvPr/>
          </p:nvSpPr>
          <p:spPr>
            <a:xfrm>
              <a:off x="29719" y="2340203"/>
              <a:ext cx="2930816" cy="2798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Building Construction</a:t>
              </a:r>
            </a:p>
          </p:txBody>
        </p:sp>
        <p:sp>
          <p:nvSpPr>
            <p:cNvPr id="99" name="Oval 98"/>
            <p:cNvSpPr/>
            <p:nvPr/>
          </p:nvSpPr>
          <p:spPr>
            <a:xfrm>
              <a:off x="2392163" y="5669967"/>
              <a:ext cx="78953" cy="846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00" name="Oval 99"/>
            <p:cNvSpPr/>
            <p:nvPr/>
          </p:nvSpPr>
          <p:spPr>
            <a:xfrm>
              <a:off x="3077181" y="5665727"/>
              <a:ext cx="78953" cy="846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1" name="Oval 100"/>
            <p:cNvSpPr/>
            <p:nvPr/>
          </p:nvSpPr>
          <p:spPr>
            <a:xfrm>
              <a:off x="1697798" y="5665727"/>
              <a:ext cx="78953" cy="846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Oval 101"/>
            <p:cNvSpPr/>
            <p:nvPr/>
          </p:nvSpPr>
          <p:spPr>
            <a:xfrm>
              <a:off x="4430577" y="5665727"/>
              <a:ext cx="78953" cy="846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03" name="Oval 102"/>
            <p:cNvSpPr/>
            <p:nvPr/>
          </p:nvSpPr>
          <p:spPr>
            <a:xfrm>
              <a:off x="360579" y="5665727"/>
              <a:ext cx="78953" cy="846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04" name="Oval 103"/>
            <p:cNvSpPr/>
            <p:nvPr/>
          </p:nvSpPr>
          <p:spPr>
            <a:xfrm>
              <a:off x="5097250" y="5665727"/>
              <a:ext cx="78953" cy="846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Oval 104"/>
            <p:cNvSpPr/>
            <p:nvPr/>
          </p:nvSpPr>
          <p:spPr>
            <a:xfrm>
              <a:off x="5777862" y="5665727"/>
              <a:ext cx="78953" cy="846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6" name="Oval 105"/>
            <p:cNvSpPr/>
            <p:nvPr/>
          </p:nvSpPr>
          <p:spPr>
            <a:xfrm>
              <a:off x="6454811" y="5665727"/>
              <a:ext cx="78953" cy="846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07" name="Oval 106"/>
            <p:cNvSpPr/>
            <p:nvPr/>
          </p:nvSpPr>
          <p:spPr>
            <a:xfrm>
              <a:off x="7129746" y="5665727"/>
              <a:ext cx="78953" cy="846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Rectangle 107"/>
            <p:cNvSpPr/>
            <p:nvPr/>
          </p:nvSpPr>
          <p:spPr>
            <a:xfrm rot="19290258">
              <a:off x="4842534" y="4007719"/>
              <a:ext cx="829232" cy="33848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2" name="Rectangle 111"/>
            <p:cNvSpPr/>
            <p:nvPr/>
          </p:nvSpPr>
          <p:spPr>
            <a:xfrm rot="19290258">
              <a:off x="4472017" y="5260421"/>
              <a:ext cx="829232" cy="33848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4" name="Rectangle 113"/>
            <p:cNvSpPr/>
            <p:nvPr/>
          </p:nvSpPr>
          <p:spPr>
            <a:xfrm rot="19290258">
              <a:off x="4612821" y="3755055"/>
              <a:ext cx="829232" cy="33848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6" name="Rectangle 115"/>
            <p:cNvSpPr/>
            <p:nvPr/>
          </p:nvSpPr>
          <p:spPr>
            <a:xfrm rot="19290258">
              <a:off x="4755011" y="3907455"/>
              <a:ext cx="829232" cy="33848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8" name="Rectangle 117"/>
            <p:cNvSpPr/>
            <p:nvPr/>
          </p:nvSpPr>
          <p:spPr>
            <a:xfrm rot="19290258">
              <a:off x="4897201" y="4059855"/>
              <a:ext cx="829232" cy="33848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0" name="Rectangle 119"/>
            <p:cNvSpPr/>
            <p:nvPr/>
          </p:nvSpPr>
          <p:spPr>
            <a:xfrm rot="19290258">
              <a:off x="5039390" y="4212255"/>
              <a:ext cx="829232" cy="33848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2" name="Rectangle 121"/>
            <p:cNvSpPr/>
            <p:nvPr/>
          </p:nvSpPr>
          <p:spPr>
            <a:xfrm rot="19290258">
              <a:off x="5181580" y="4364655"/>
              <a:ext cx="829232" cy="33848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4" name="Rectangle 123"/>
            <p:cNvSpPr/>
            <p:nvPr/>
          </p:nvSpPr>
          <p:spPr>
            <a:xfrm rot="19290258">
              <a:off x="5323770" y="4517055"/>
              <a:ext cx="829232" cy="33848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6" name="Oval 125"/>
            <p:cNvSpPr/>
            <p:nvPr/>
          </p:nvSpPr>
          <p:spPr>
            <a:xfrm>
              <a:off x="7815759" y="5665727"/>
              <a:ext cx="78953" cy="846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9717" y="1990451"/>
              <a:ext cx="5867455" cy="28283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smtClean="0"/>
                <a:t>Cryostat and Cryogenics </a:t>
              </a:r>
              <a:r>
                <a:rPr lang="en-US" sz="1200" b="1" dirty="0"/>
                <a:t>Design, Fabrication, Delivery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29718" y="1318771"/>
              <a:ext cx="3957488" cy="28253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TPC Design and Fabrication   </a:t>
              </a:r>
              <a:r>
                <a:rPr lang="en-US" sz="1200" b="1" dirty="0" smtClean="0"/>
                <a:t>/  PMT  Procurement</a:t>
              </a:r>
              <a:endParaRPr lang="en-US" sz="1200" b="1" dirty="0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337979" y="2003212"/>
              <a:ext cx="1775755" cy="2797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Detector Installation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950782" y="1329290"/>
              <a:ext cx="2803741" cy="28253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TPC Assembly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060431" y="2340733"/>
              <a:ext cx="2066422" cy="28283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/>
              </a:lvl1pPr>
            </a:lstStyle>
            <a:p>
              <a:r>
                <a:rPr lang="en-US" sz="1200" dirty="0" err="1" smtClean="0"/>
                <a:t>Cryo</a:t>
              </a:r>
              <a:r>
                <a:rPr lang="en-US" sz="1200" dirty="0" smtClean="0"/>
                <a:t>  </a:t>
              </a:r>
              <a:r>
                <a:rPr lang="en-US" sz="1200" dirty="0"/>
                <a:t>Installation 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9718" y="1662330"/>
              <a:ext cx="6450535" cy="28259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TPC Electronics Design, Fabrication, Delivery</a:t>
              </a:r>
            </a:p>
          </p:txBody>
        </p:sp>
        <p:sp>
          <p:nvSpPr>
            <p:cNvPr id="137" name="Oval 136"/>
            <p:cNvSpPr/>
            <p:nvPr/>
          </p:nvSpPr>
          <p:spPr>
            <a:xfrm>
              <a:off x="8468899" y="5665727"/>
              <a:ext cx="78953" cy="846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0" name="TextBox 139"/>
            <p:cNvSpPr txBox="1"/>
            <p:nvPr/>
          </p:nvSpPr>
          <p:spPr>
            <a:xfrm>
              <a:off x="6614963" y="2362783"/>
              <a:ext cx="1506299" cy="28283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 u="sng"/>
              </a:lvl1pPr>
            </a:lstStyle>
            <a:p>
              <a:r>
                <a:rPr lang="en-US" u="none" dirty="0" err="1" smtClean="0"/>
                <a:t>Cryo</a:t>
              </a:r>
              <a:r>
                <a:rPr lang="en-US" u="none" dirty="0" smtClean="0"/>
                <a:t> install.</a:t>
              </a:r>
              <a:endParaRPr lang="en-US" u="none" dirty="0"/>
            </a:p>
          </p:txBody>
        </p:sp>
        <p:sp>
          <p:nvSpPr>
            <p:cNvPr id="142" name="Right Arrow 141"/>
            <p:cNvSpPr/>
            <p:nvPr/>
          </p:nvSpPr>
          <p:spPr>
            <a:xfrm>
              <a:off x="8134358" y="2027332"/>
              <a:ext cx="1487409" cy="799916"/>
            </a:xfrm>
            <a:prstGeom prst="rightArrow">
              <a:avLst/>
            </a:prstGeom>
            <a:gradFill flip="none" rotWithShape="1">
              <a:gsLst>
                <a:gs pos="25000">
                  <a:schemeClr val="accent1">
                    <a:lumMod val="75000"/>
                  </a:schemeClr>
                </a:gs>
                <a:gs pos="35000">
                  <a:srgbClr val="92D050"/>
                </a:gs>
              </a:gsLst>
              <a:lin ang="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8073246" y="2230439"/>
              <a:ext cx="1368845" cy="359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40"/>
                </a:lnSpc>
              </a:pPr>
              <a:r>
                <a:rPr lang="en-US" sz="1200" b="1" dirty="0" smtClean="0">
                  <a:solidFill>
                    <a:schemeClr val="bg1"/>
                  </a:solidFill>
                </a:rPr>
                <a:t>   LAr Filling &amp; Commissioning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5" name="Picture 144" descr="ICAR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4" y="4276862"/>
            <a:ext cx="1972049" cy="1369478"/>
          </a:xfrm>
          <a:prstGeom prst="rect">
            <a:avLst/>
          </a:prstGeom>
        </p:spPr>
      </p:pic>
      <p:sp>
        <p:nvSpPr>
          <p:cNvPr id="146" name="TextBox 145"/>
          <p:cNvSpPr txBox="1"/>
          <p:nvPr/>
        </p:nvSpPr>
        <p:spPr>
          <a:xfrm>
            <a:off x="555694" y="3862870"/>
            <a:ext cx="197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ICARUS</a:t>
            </a:r>
            <a:endParaRPr lang="en-US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732177" y="1606241"/>
            <a:ext cx="197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SBND</a:t>
            </a:r>
            <a:endParaRPr lang="en-US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1821730" y="2805617"/>
            <a:ext cx="197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endParaRPr lang="en-US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0" name="Rectangle 149"/>
          <p:cNvSpPr/>
          <p:nvPr/>
        </p:nvSpPr>
        <p:spPr>
          <a:xfrm rot="19290258">
            <a:off x="3146878" y="5376108"/>
            <a:ext cx="775226" cy="331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1200" b="1" kern="1200" dirty="0" smtClean="0">
                <a:solidFill>
                  <a:schemeClr val="accent2">
                    <a:lumMod val="75000"/>
                  </a:schemeClr>
                </a:solidFill>
              </a:rPr>
              <a:t>Q </a:t>
            </a:r>
            <a:r>
              <a:rPr lang="en-US" sz="1200" b="1" kern="1200" dirty="0">
                <a:solidFill>
                  <a:schemeClr val="accent2">
                    <a:lumMod val="75000"/>
                  </a:schemeClr>
                </a:solidFill>
              </a:rPr>
              <a:t>2016</a:t>
            </a:r>
          </a:p>
        </p:txBody>
      </p:sp>
      <p:sp>
        <p:nvSpPr>
          <p:cNvPr id="151" name="Oval 150"/>
          <p:cNvSpPr/>
          <p:nvPr/>
        </p:nvSpPr>
        <p:spPr>
          <a:xfrm>
            <a:off x="6467715" y="5492470"/>
            <a:ext cx="73733" cy="8287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2" name="Oval 151"/>
          <p:cNvSpPr/>
          <p:nvPr/>
        </p:nvSpPr>
        <p:spPr>
          <a:xfrm>
            <a:off x="3937761" y="5485095"/>
            <a:ext cx="73733" cy="8287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25" y="1010679"/>
            <a:ext cx="1159413" cy="15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0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SBND construction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905" y="1111250"/>
            <a:ext cx="1764452" cy="23770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" y="1111250"/>
            <a:ext cx="3185693" cy="23770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77" y="3582811"/>
            <a:ext cx="1494351" cy="2659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939" y="4036554"/>
            <a:ext cx="2950461" cy="220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10" y="3582810"/>
            <a:ext cx="3560447" cy="26599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68" y="2004196"/>
            <a:ext cx="2939132" cy="19409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68" y="297405"/>
            <a:ext cx="2939132" cy="16242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1724" y="1530392"/>
            <a:ext cx="5945349" cy="34793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1977" y="3171238"/>
            <a:ext cx="3176466" cy="307777"/>
          </a:xfrm>
          <a:prstGeom prst="rect">
            <a:avLst/>
          </a:prstGeom>
          <a:solidFill>
            <a:srgbClr val="004C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Cathode</a:t>
            </a:r>
            <a:endParaRPr lang="en-US" sz="14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7362" y="5934977"/>
            <a:ext cx="8117037" cy="307777"/>
          </a:xfrm>
          <a:prstGeom prst="rect">
            <a:avLst/>
          </a:prstGeom>
          <a:solidFill>
            <a:srgbClr val="004C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Anode &amp; wires</a:t>
            </a:r>
            <a:endParaRPr lang="en-US" sz="14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55342" y="1109533"/>
            <a:ext cx="1775015" cy="307777"/>
          </a:xfrm>
          <a:prstGeom prst="rect">
            <a:avLst/>
          </a:prstGeom>
          <a:solidFill>
            <a:srgbClr val="004C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HV system</a:t>
            </a:r>
            <a:endParaRPr lang="en-US" sz="14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5268" y="282592"/>
            <a:ext cx="2939131" cy="307777"/>
          </a:xfrm>
          <a:prstGeom prst="rect">
            <a:avLst/>
          </a:prstGeom>
          <a:solidFill>
            <a:srgbClr val="004C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Cosmic ray tagger</a:t>
            </a:r>
            <a:endParaRPr lang="en-US" sz="14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12199" y="3627528"/>
            <a:ext cx="2939131" cy="307777"/>
          </a:xfrm>
          <a:prstGeom prst="rect">
            <a:avLst/>
          </a:prstGeom>
          <a:solidFill>
            <a:srgbClr val="004C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Cold electronics</a:t>
            </a:r>
            <a:endParaRPr lang="en-US" sz="14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07779" y="5934977"/>
            <a:ext cx="3496308" cy="307777"/>
          </a:xfrm>
          <a:prstGeom prst="rect">
            <a:avLst/>
          </a:prstGeom>
          <a:solidFill>
            <a:srgbClr val="004C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SBND Building</a:t>
            </a:r>
            <a:endParaRPr lang="en-US" sz="14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74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6" y="1022076"/>
            <a:ext cx="3773678" cy="50315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ICARUS installation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1"/>
          <a:stretch/>
        </p:blipFill>
        <p:spPr>
          <a:xfrm>
            <a:off x="7975322" y="331877"/>
            <a:ext cx="3961303" cy="42240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75322" y="331876"/>
            <a:ext cx="3961304" cy="338554"/>
          </a:xfrm>
          <a:prstGeom prst="rect">
            <a:avLst/>
          </a:prstGeom>
          <a:solidFill>
            <a:srgbClr val="004C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Warm vessel assembled in May 2017</a:t>
            </a:r>
            <a:endParaRPr lang="en-US" sz="16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566" y="1022077"/>
            <a:ext cx="3768040" cy="307777"/>
          </a:xfrm>
          <a:prstGeom prst="rect">
            <a:avLst/>
          </a:prstGeom>
          <a:solidFill>
            <a:srgbClr val="004C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TPC refurbishment @ CERN</a:t>
            </a:r>
            <a:endParaRPr lang="en-US" sz="14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75322" y="4780318"/>
            <a:ext cx="42621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Both TPCs are ready for shipment from CERN to FNAL. </a:t>
            </a:r>
            <a:r>
              <a:rPr lang="en-US" sz="1600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Shipping date: June 12!</a:t>
            </a:r>
          </a:p>
          <a:p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Watch this space to follow ICARUS:</a:t>
            </a:r>
          </a:p>
          <a:p>
            <a:r>
              <a:rPr lang="en-US" sz="1600" dirty="0">
                <a:latin typeface="Helvetica" charset="0"/>
                <a:ea typeface="Helvetica" charset="0"/>
                <a:cs typeface="Helvetica" charset="0"/>
                <a:hlinkClick r:id="rId4"/>
              </a:rPr>
              <a:t>http://icarustrip.fnal.gov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 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11886" y="1022076"/>
            <a:ext cx="3541453" cy="307778"/>
          </a:xfrm>
          <a:prstGeom prst="rect">
            <a:avLst/>
          </a:prstGeom>
          <a:solidFill>
            <a:srgbClr val="004C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Cold vessel preparations @ CERN </a:t>
            </a:r>
            <a:endParaRPr lang="en-US" sz="14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886" y="1329643"/>
            <a:ext cx="3541453" cy="19920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886" y="3397557"/>
            <a:ext cx="3541453" cy="26560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52729" y="393086"/>
            <a:ext cx="1922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See also talk by A. Fava yesterday</a:t>
            </a:r>
            <a:endParaRPr lang="en-US" sz="1400" i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44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program – three detectors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" y="913957"/>
            <a:ext cx="11708027" cy="436319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16638" y="3111050"/>
            <a:ext cx="1069382" cy="857573"/>
          </a:xfrm>
          <a:prstGeom prst="rect">
            <a:avLst/>
          </a:prstGeom>
          <a:solidFill>
            <a:schemeClr val="bg1"/>
          </a:solidFill>
          <a:ln w="63500">
            <a:solidFill>
              <a:srgbClr val="004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SBN </a:t>
            </a:r>
            <a:b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Far Detector</a:t>
            </a: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22" name="Straight Connector 21"/>
          <p:cNvCxnSpPr>
            <a:endCxn id="11" idx="1"/>
          </p:cNvCxnSpPr>
          <p:nvPr/>
        </p:nvCxnSpPr>
        <p:spPr>
          <a:xfrm flipV="1">
            <a:off x="5097561" y="4057759"/>
            <a:ext cx="293269" cy="22468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281212" y="3978922"/>
            <a:ext cx="256276" cy="32150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9657879" y="3765089"/>
            <a:ext cx="387603" cy="43344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1047517" y="3765089"/>
            <a:ext cx="103473" cy="3221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28598" y="4282442"/>
            <a:ext cx="10922392" cy="351552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7254" y="4684367"/>
            <a:ext cx="4664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Booster Neutrino Beam (BNB)</a:t>
            </a:r>
            <a:endParaRPr lang="en-US" sz="2400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365533"/>
              </p:ext>
            </p:extLst>
          </p:nvPr>
        </p:nvGraphicFramePr>
        <p:xfrm>
          <a:off x="7372094" y="4423220"/>
          <a:ext cx="4571570" cy="1638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5329"/>
                <a:gridCol w="1720312"/>
                <a:gridCol w="1285929"/>
              </a:tblGrid>
              <a:tr h="55122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Detector</a:t>
                      </a:r>
                      <a:endParaRPr lang="en-US" sz="16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>
                    <a:solidFill>
                      <a:srgbClr val="004C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Distance from BNB target</a:t>
                      </a:r>
                      <a:endParaRPr lang="en-US" sz="16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>
                    <a:solidFill>
                      <a:srgbClr val="004C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Active</a:t>
                      </a:r>
                      <a:r>
                        <a:rPr lang="en-US" sz="1600" baseline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 </a:t>
                      </a:r>
                      <a:br>
                        <a:rPr lang="en-US" sz="1600" baseline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</a:br>
                      <a:r>
                        <a:rPr lang="en-US" sz="1600" baseline="0" dirty="0" err="1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LAr</a:t>
                      </a:r>
                      <a:r>
                        <a:rPr lang="en-US" sz="1600" baseline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 mass</a:t>
                      </a:r>
                      <a:endParaRPr lang="en-US" sz="16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>
                    <a:solidFill>
                      <a:srgbClr val="004C96"/>
                    </a:solidFill>
                  </a:tcPr>
                </a:tc>
              </a:tr>
              <a:tr h="3529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4C96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SBND (near)</a:t>
                      </a:r>
                      <a:endParaRPr lang="en-US" sz="1600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4C96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110 m</a:t>
                      </a:r>
                      <a:endParaRPr lang="en-US" sz="1600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4C96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112 ton</a:t>
                      </a:r>
                      <a:endParaRPr lang="en-US" sz="1600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529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4C96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MicroBooNE</a:t>
                      </a:r>
                      <a:endParaRPr lang="en-US" sz="1600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4C96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470 m</a:t>
                      </a:r>
                      <a:endParaRPr lang="en-US" sz="1600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4C96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87 ton</a:t>
                      </a:r>
                      <a:endParaRPr lang="en-US" sz="1600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529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4C96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ICARUS (far)</a:t>
                      </a:r>
                      <a:endParaRPr lang="en-US" sz="1600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4C96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600 m</a:t>
                      </a:r>
                      <a:endParaRPr lang="en-US" sz="1600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4C96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476 ton</a:t>
                      </a:r>
                      <a:endParaRPr lang="en-US" sz="1600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30" name="Straight Arrow Connector 29"/>
          <p:cNvCxnSpPr/>
          <p:nvPr/>
        </p:nvCxnSpPr>
        <p:spPr>
          <a:xfrm flipH="1">
            <a:off x="385011" y="2889657"/>
            <a:ext cx="11551615" cy="2223246"/>
          </a:xfrm>
          <a:prstGeom prst="straightConnector1">
            <a:avLst/>
          </a:prstGeom>
          <a:ln w="53975">
            <a:solidFill>
              <a:srgbClr val="00C1C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856922" y="2774197"/>
            <a:ext cx="1095025" cy="990892"/>
          </a:xfrm>
          <a:prstGeom prst="rect">
            <a:avLst/>
          </a:prstGeom>
          <a:solidFill>
            <a:schemeClr val="bg1"/>
          </a:solidFill>
          <a:ln w="63500">
            <a:solidFill>
              <a:srgbClr val="004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SBN Near Detector</a:t>
            </a: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0830" y="3870488"/>
            <a:ext cx="1658319" cy="374542"/>
          </a:xfrm>
          <a:prstGeom prst="rect">
            <a:avLst/>
          </a:prstGeom>
          <a:solidFill>
            <a:schemeClr val="bg1"/>
          </a:solidFill>
          <a:ln w="63500">
            <a:solidFill>
              <a:srgbClr val="004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-720000">
            <a:off x="6679850" y="2901458"/>
            <a:ext cx="484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C1C0"/>
                </a:solidFill>
                <a:latin typeface="Helvetica" charset="0"/>
                <a:ea typeface="Helvetica" charset="0"/>
                <a:cs typeface="Helvetica" charset="0"/>
              </a:rPr>
              <a:t>NuMI</a:t>
            </a:r>
            <a:r>
              <a:rPr lang="en-US" sz="2400" b="1" dirty="0" smtClean="0">
                <a:solidFill>
                  <a:srgbClr val="00C1C0"/>
                </a:solidFill>
                <a:latin typeface="Helvetica" charset="0"/>
                <a:ea typeface="Helvetica" charset="0"/>
                <a:cs typeface="Helvetica" charset="0"/>
              </a:rPr>
              <a:t> neutrino beam</a:t>
            </a:r>
            <a:endParaRPr lang="en-US" sz="2400" b="1" dirty="0">
              <a:solidFill>
                <a:srgbClr val="00C1C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6991" y="5407995"/>
            <a:ext cx="7678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All detectors are liquid-argon time projection chambers (</a:t>
            </a:r>
            <a:r>
              <a:rPr lang="en-US" sz="1600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LArTPC</a:t>
            </a: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Sitting on-axis in the BNB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Receiving off-axis </a:t>
            </a:r>
            <a:r>
              <a:rPr lang="en-US" sz="1600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NuMI</a:t>
            </a: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 beam</a:t>
            </a:r>
            <a:endParaRPr lang="en-US" sz="16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3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MicroBooNE</a:t>
            </a:r>
            <a:r>
              <a:rPr lang="en-US" dirty="0" smtClean="0"/>
              <a:t> – installation completed in 2015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 descr="TPC-Move-MicroBooNE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05" y="946064"/>
            <a:ext cx="3485285" cy="5227926"/>
          </a:xfrm>
          <a:prstGeom prst="rect">
            <a:avLst/>
          </a:prstGeom>
        </p:spPr>
      </p:pic>
      <p:pic>
        <p:nvPicPr>
          <p:cNvPr id="8" name="Picture 7" descr="TPC-lowering-LArT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29" y="3091185"/>
            <a:ext cx="2058433" cy="3082805"/>
          </a:xfrm>
          <a:prstGeom prst="rect">
            <a:avLst/>
          </a:prstGeom>
        </p:spPr>
      </p:pic>
      <p:pic>
        <p:nvPicPr>
          <p:cNvPr id="9" name="Picture 8" descr="TPC-move-massive30to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1" b="18313"/>
          <a:stretch/>
        </p:blipFill>
        <p:spPr>
          <a:xfrm>
            <a:off x="7464829" y="929654"/>
            <a:ext cx="4459260" cy="2078816"/>
          </a:xfrm>
          <a:prstGeom prst="rect">
            <a:avLst/>
          </a:prstGeom>
        </p:spPr>
      </p:pic>
      <p:pic>
        <p:nvPicPr>
          <p:cNvPr id="11" name="Picture 10" descr="uBooNE-PMTs-install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1" y="946064"/>
            <a:ext cx="3461204" cy="25959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4729" y="1107978"/>
            <a:ext cx="3461156" cy="276999"/>
          </a:xfrm>
          <a:prstGeom prst="rect">
            <a:avLst/>
          </a:prstGeom>
          <a:solidFill>
            <a:srgbClr val="004C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PMT system installation: Dec 2013</a:t>
            </a:r>
            <a:endParaRPr lang="en-US" sz="12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7105" y="5560181"/>
            <a:ext cx="3485285" cy="430887"/>
          </a:xfrm>
          <a:prstGeom prst="rect">
            <a:avLst/>
          </a:prstGeom>
          <a:solidFill>
            <a:srgbClr val="004C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MicroBooNE’s</a:t>
            </a:r>
            <a:r>
              <a:rPr lang="en-US" sz="11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home in the beam line: </a:t>
            </a:r>
            <a:br>
              <a:rPr lang="en-US" sz="11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11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The </a:t>
            </a:r>
            <a:r>
              <a:rPr lang="en-US" sz="1100" b="1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LAr</a:t>
            </a:r>
            <a:r>
              <a:rPr lang="en-US" sz="11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Test Facility</a:t>
            </a:r>
            <a:endParaRPr lang="en-US" sz="11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6" name="Picture 15" descr="2014-12-30 16.11.3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303" y="3073151"/>
            <a:ext cx="2307589" cy="307678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571219" y="3254755"/>
            <a:ext cx="2333323" cy="276999"/>
          </a:xfrm>
          <a:prstGeom prst="rect">
            <a:avLst/>
          </a:prstGeom>
          <a:solidFill>
            <a:srgbClr val="004C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Electronics installed</a:t>
            </a:r>
            <a:endParaRPr lang="en-US" sz="12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656405" y="2190750"/>
            <a:ext cx="185447" cy="12700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568950" y="1847850"/>
            <a:ext cx="275154" cy="4445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847850" y="2317918"/>
            <a:ext cx="5372100" cy="100373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microboone-tpc-13-0430-24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2" y="3838572"/>
            <a:ext cx="3461204" cy="23103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4680" y="3939615"/>
            <a:ext cx="3461205" cy="285072"/>
          </a:xfrm>
          <a:prstGeom prst="rect">
            <a:avLst/>
          </a:prstGeom>
          <a:solidFill>
            <a:srgbClr val="004C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TPC insertion: Dec 23</a:t>
            </a:r>
            <a:r>
              <a:rPr lang="en-US" sz="1200" b="1" baseline="30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rd</a:t>
            </a:r>
            <a:r>
              <a:rPr lang="en-US" sz="12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, 2013</a:t>
            </a:r>
            <a:endParaRPr lang="en-US" sz="12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6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first neutrinos in </a:t>
            </a:r>
            <a:r>
              <a:rPr lang="en-US" dirty="0" err="1" smtClean="0"/>
              <a:t>MicroBooNE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 descr="run3470_subrun1228_event61421_co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642636"/>
            <a:ext cx="4326776" cy="2596066"/>
          </a:xfrm>
          <a:prstGeom prst="rect">
            <a:avLst/>
          </a:prstGeom>
        </p:spPr>
      </p:pic>
      <p:pic>
        <p:nvPicPr>
          <p:cNvPr id="8" name="Picture 7" descr="run3493_subrun821_event41075_co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" y="948100"/>
            <a:ext cx="4326777" cy="25960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9837" y="3766057"/>
            <a:ext cx="29593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First neutrinos seen and automatically identified a few days after receiving first beam in Oct 2015.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407" y="972709"/>
            <a:ext cx="5379433" cy="39827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80123" y="3981500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 charset="0"/>
                <a:ea typeface="Helvetica" charset="0"/>
                <a:cs typeface="Helvetica" charset="0"/>
              </a:rPr>
              <a:t>(stat. uncertainties only)</a:t>
            </a:r>
            <a:endParaRPr lang="en-US" sz="1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8903" y="5039988"/>
            <a:ext cx="7257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Successful automated reconstruction and event selection chain.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First kinematic event distributions presented at NEUTRINO2016.</a:t>
            </a: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3557" y="5804174"/>
            <a:ext cx="638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r>
              <a:rPr lang="en-US" sz="1400" i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 public notes:</a:t>
            </a:r>
          </a:p>
          <a:p>
            <a:r>
              <a:rPr lang="en-US" sz="1400" i="1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http://www-</a:t>
            </a:r>
            <a:r>
              <a:rPr lang="en-US" sz="1400" i="1" dirty="0" err="1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microboone.fnal.gov</a:t>
            </a:r>
            <a:r>
              <a:rPr lang="en-US" sz="1400" i="1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/publications/</a:t>
            </a:r>
            <a:r>
              <a:rPr lang="en-US" sz="1400" i="1" dirty="0" err="1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publicnotes</a:t>
            </a:r>
            <a:r>
              <a:rPr lang="en-US" sz="1400" i="1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5143" y="2878761"/>
            <a:ext cx="3655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MICROBOONE-NOTE-1002-PUB 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9109235" y="2580466"/>
            <a:ext cx="3655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MICROBOONE-NOTE-1010-PUB</a:t>
            </a:r>
            <a:r>
              <a:rPr lang="en-US" sz="1600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9385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96" y="1624119"/>
            <a:ext cx="5132792" cy="3018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45380"/>
            <a:ext cx="5270313" cy="3097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MicroBooNE</a:t>
            </a:r>
            <a:r>
              <a:rPr lang="en-US" dirty="0" smtClean="0"/>
              <a:t> operations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92832" y="999044"/>
            <a:ext cx="24370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BNB</a:t>
            </a:r>
            <a:endParaRPr lang="en-US" sz="3600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2914" y="999044"/>
            <a:ext cx="24370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NuMI</a:t>
            </a:r>
            <a:endParaRPr lang="en-US" sz="3600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07013" y="192958"/>
            <a:ext cx="4345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Thanks </a:t>
            </a:r>
            <a:r>
              <a:rPr lang="en-US" sz="2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to the lab’s accelerator and operations team!</a:t>
            </a:r>
            <a:endParaRPr lang="en-US" sz="2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0517" y="4039985"/>
            <a:ext cx="45123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Oct 2015                                      May 2017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08874" y="999044"/>
            <a:ext cx="24370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BNB</a:t>
            </a:r>
            <a:endParaRPr lang="en-US" sz="3600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7790" y="4045328"/>
            <a:ext cx="45123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Oct 2015                                      May 2017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-160421" y="4409317"/>
            <a:ext cx="12577010" cy="467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716570" y="4461682"/>
                <a:ext cx="5171364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In other words: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/>
                </a:r>
                <a:b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</a:br>
                <a:r>
                  <a:rPr lang="en-US" sz="100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  </a:t>
                </a:r>
                <a:endParaRPr lang="en-US" sz="1000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~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140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000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𝜈</m:t>
                    </m:r>
                    <m:r>
                      <a:rPr lang="en-US" i="1" baseline="-25000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CC interactions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~ </a:t>
                </a:r>
                <a:r>
                  <a:rPr lang="en-US" dirty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5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5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000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𝜈</m:t>
                    </m:r>
                    <m:r>
                      <a:rPr lang="en-US" i="1" baseline="-25000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NC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interactions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~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90 000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𝜈</m:t>
                    </m:r>
                    <m:r>
                      <a:rPr lang="en-US" i="1" baseline="-25000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US" i="1" baseline="-25000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b="0" i="0" dirty="0" smtClean="0">
                    <a:solidFill>
                      <a:srgbClr val="004C96"/>
                    </a:solidFill>
                    <a:latin typeface="+mj-lt"/>
                    <a:ea typeface="Cambria Math" charset="0"/>
                    <a:cs typeface="Cambria Math" charset="0"/>
                  </a:rPr>
                  <a:t> </a:t>
                </a:r>
                <a:r>
                  <a:rPr lang="en-US" b="0" i="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CC </a:t>
                </a:r>
                <a:r>
                  <a:rPr lang="en-US" b="0" i="0" dirty="0" smtClean="0">
                    <a:solidFill>
                      <a:srgbClr val="004C96"/>
                    </a:solidFill>
                    <a:latin typeface="+mj-lt"/>
                    <a:ea typeface="Cambria Math" charset="0"/>
                    <a:cs typeface="Cambria Math" charset="0"/>
                  </a:rPr>
                  <a:t>0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  <m:r>
                      <a:rPr lang="en-US" b="0" i="1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b="0" i="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interactions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~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10 </a:t>
                </a:r>
                <a:r>
                  <a:rPr lang="en-US" dirty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000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𝜈</m:t>
                    </m:r>
                    <m:r>
                      <a:rPr lang="en-US" i="1" baseline="-25000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US" i="1" baseline="-25000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4C96"/>
                    </a:solidFill>
                    <a:ea typeface="Cambria Math" charset="0"/>
                    <a:cs typeface="Cambria Math" charset="0"/>
                  </a:rPr>
                  <a:t>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NC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  <m:r>
                      <a:rPr lang="en-US" b="0" i="1" baseline="30000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0</m:t>
                    </m:r>
                    <m:r>
                      <a:rPr lang="en-US" i="1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interactions</a:t>
                </a:r>
                <a:endParaRPr lang="en-US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742950" lvl="1" indent="-285750">
                  <a:buFont typeface="Arial" charset="0"/>
                  <a:buChar char="•"/>
                </a:pPr>
                <a:endParaRPr lang="en-US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570" y="4461682"/>
                <a:ext cx="5171364" cy="2000548"/>
              </a:xfrm>
              <a:prstGeom prst="rect">
                <a:avLst/>
              </a:prstGeom>
              <a:blipFill rotWithShape="0">
                <a:blip r:embed="rId5"/>
                <a:stretch>
                  <a:fillRect l="-1887" t="-2744" b="-7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6317865" y="4430573"/>
                <a:ext cx="556792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/>
                </a:r>
                <a:b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</a:br>
                <a:endParaRPr lang="en-US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~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60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000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𝜈</m:t>
                    </m:r>
                    <m:r>
                      <a:rPr lang="en-US" i="1" baseline="-25000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CC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and ~ 12 000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rgbClr val="004C96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</m:ctrlPr>
                      </m:accPr>
                      <m:e>
                        <m:r>
                          <a:rPr lang="en-US" i="1" dirty="0">
                            <a:solidFill>
                              <a:srgbClr val="004C9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𝜈</m:t>
                        </m:r>
                        <m:r>
                          <a:rPr lang="en-US" i="1" baseline="-25000" dirty="0">
                            <a:solidFill>
                              <a:srgbClr val="004C9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CC interactions</a:t>
                </a:r>
                <a:endParaRPr lang="en-US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~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25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000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𝜈</m:t>
                    </m:r>
                    <m:r>
                      <a:rPr lang="en-US" i="1" baseline="-25000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NC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and ~ 8 000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𝜈</m:t>
                    </m:r>
                    <m:r>
                      <a:rPr lang="en-US" i="1" baseline="-25000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NC interactions</a:t>
                </a:r>
                <a:endParaRPr lang="en-US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7865" y="4430573"/>
                <a:ext cx="5567924" cy="1754326"/>
              </a:xfrm>
              <a:prstGeom prst="rect">
                <a:avLst/>
              </a:prstGeom>
              <a:blipFill rotWithShape="0">
                <a:blip r:embed="rId6"/>
                <a:stretch>
                  <a:fillRect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8536864" y="1572928"/>
            <a:ext cx="17852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Switch to antineutrino-mode running on 02/20/17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54219" y="1199431"/>
            <a:ext cx="440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~ 5.5e20 POT BNB collected.</a:t>
            </a:r>
          </a:p>
          <a:p>
            <a:r>
              <a:rPr lang="en-US" sz="1400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 uptime ~97% during stable operations.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85919" y="1169754"/>
            <a:ext cx="2675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~7.6e20 POT </a:t>
            </a:r>
            <a:r>
              <a:rPr lang="en-US" sz="1400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NuMI</a:t>
            </a:r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 collected.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49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57630"/>
            <a:ext cx="11708026" cy="499848"/>
          </a:xfrm>
        </p:spPr>
        <p:txBody>
          <a:bodyPr/>
          <a:lstStyle/>
          <a:p>
            <a:r>
              <a:rPr lang="en-US" dirty="0" err="1" smtClean="0"/>
              <a:t>MicroBooNE</a:t>
            </a:r>
            <a:r>
              <a:rPr lang="en-US" dirty="0" smtClean="0"/>
              <a:t> physics goals: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sz="3200" dirty="0" smtClean="0"/>
              <a:t>Low-energy electromagnetic event excess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 descr="miniboone-resul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47"/>
          <a:stretch/>
        </p:blipFill>
        <p:spPr>
          <a:xfrm>
            <a:off x="413271" y="3309863"/>
            <a:ext cx="4856997" cy="28723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313" y="1496889"/>
            <a:ext cx="3416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What </a:t>
            </a:r>
            <a:r>
              <a:rPr lang="en-US" sz="1600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 can do without SBND and ICARUS: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Definitively answer the question if the </a:t>
            </a:r>
            <a:r>
              <a:rPr lang="en-US" sz="1600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MiniBooNE</a:t>
            </a: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 excess is electron- or photon-like</a:t>
            </a:r>
            <a:endParaRPr lang="en-US" sz="16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Picture 9" descr="miniboone-e-ev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192" y="3523635"/>
            <a:ext cx="1785679" cy="1864500"/>
          </a:xfrm>
          <a:prstGeom prst="rect">
            <a:avLst/>
          </a:prstGeom>
        </p:spPr>
      </p:pic>
      <p:pic>
        <p:nvPicPr>
          <p:cNvPr id="11" name="Picture 10" descr="miniboone-e-ev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29" y="3523634"/>
            <a:ext cx="1785680" cy="186450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264119" y="4125268"/>
            <a:ext cx="546294" cy="702379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08330" y="3956760"/>
            <a:ext cx="546294" cy="702379"/>
          </a:xfrm>
          <a:prstGeom prst="ellipse">
            <a:avLst/>
          </a:pr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414226" y="4312588"/>
            <a:ext cx="40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γ</a:t>
            </a:r>
            <a:r>
              <a:rPr lang="en-US" baseline="-25000" dirty="0" smtClean="0">
                <a:solidFill>
                  <a:schemeClr val="bg1"/>
                </a:solidFill>
                <a:latin typeface="+mj-lt"/>
              </a:rPr>
              <a:t>1</a:t>
            </a:r>
            <a:endParaRPr lang="en-US" baseline="-25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8439" y="4123283"/>
            <a:ext cx="43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γ</a:t>
            </a:r>
            <a:r>
              <a:rPr lang="en-US" baseline="-25000" dirty="0" smtClean="0">
                <a:solidFill>
                  <a:schemeClr val="bg1"/>
                </a:solidFill>
                <a:latin typeface="+mj-lt"/>
              </a:rPr>
              <a:t>2</a:t>
            </a:r>
            <a:endParaRPr lang="en-US" baseline="-25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54731" y="3580948"/>
            <a:ext cx="126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Electrons?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67021" y="3577426"/>
            <a:ext cx="148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+mj-lt"/>
              </a:rPr>
              <a:t>Or photons?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28605" y="5395106"/>
            <a:ext cx="3039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>
                <a:latin typeface="+mj-lt"/>
              </a:rPr>
              <a:t>MiniBooNE</a:t>
            </a:r>
            <a:r>
              <a:rPr lang="en-US" sz="1400" i="1" dirty="0" smtClean="0">
                <a:latin typeface="+mj-lt"/>
              </a:rPr>
              <a:t> collaboration; </a:t>
            </a:r>
            <a:br>
              <a:rPr lang="en-US" sz="1400" i="1" dirty="0" smtClean="0">
                <a:latin typeface="+mj-lt"/>
              </a:rPr>
            </a:br>
            <a:r>
              <a:rPr lang="hu-HU" sz="1400" i="1" dirty="0" err="1" smtClean="0">
                <a:latin typeface="+mj-lt"/>
              </a:rPr>
              <a:t>Phys</a:t>
            </a:r>
            <a:r>
              <a:rPr lang="hu-HU" sz="1400" i="1" dirty="0">
                <a:latin typeface="+mj-lt"/>
              </a:rPr>
              <a:t>. </a:t>
            </a:r>
            <a:r>
              <a:rPr lang="hu-HU" sz="1400" i="1" dirty="0" err="1">
                <a:latin typeface="+mj-lt"/>
              </a:rPr>
              <a:t>Rev</a:t>
            </a:r>
            <a:r>
              <a:rPr lang="hu-HU" sz="1400" i="1" dirty="0">
                <a:latin typeface="+mj-lt"/>
              </a:rPr>
              <a:t>. Lett. 110, 161801 (2013)</a:t>
            </a:r>
            <a:endParaRPr lang="en-US" sz="1400" i="1" dirty="0">
              <a:latin typeface="+mj-l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13271" y="3046843"/>
            <a:ext cx="1814540" cy="2348263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07284" y="4995039"/>
            <a:ext cx="148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MiniBooNE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16546" b="8210"/>
          <a:stretch/>
        </p:blipFill>
        <p:spPr>
          <a:xfrm rot="5400000">
            <a:off x="8034847" y="2152249"/>
            <a:ext cx="4476738" cy="298693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199139" y="1333389"/>
            <a:ext cx="173748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Spectrum of electron-like events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41033" y="4053074"/>
            <a:ext cx="18509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Spectrum of electron-like events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38985" y="3360577"/>
            <a:ext cx="142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OR</a:t>
            </a:r>
            <a:endParaRPr lang="en-US" sz="3600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66516" y="4625429"/>
            <a:ext cx="1425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?</a:t>
            </a:r>
            <a:endParaRPr lang="en-US" sz="3600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881057" y="1392880"/>
            <a:ext cx="3140251" cy="1808296"/>
            <a:chOff x="3770563" y="1408895"/>
            <a:chExt cx="4058908" cy="233729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0563" y="1428384"/>
              <a:ext cx="3591229" cy="231780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996061" y="3189544"/>
              <a:ext cx="3140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>
                  <a:solidFill>
                    <a:schemeClr val="bg1"/>
                  </a:solidFill>
                  <a:latin typeface="+mj-lt"/>
                </a:rPr>
                <a:t>MicroBooNE</a:t>
              </a:r>
              <a:r>
                <a:rPr lang="en-US" i="1" dirty="0" smtClean="0">
                  <a:solidFill>
                    <a:schemeClr val="bg1"/>
                  </a:solidFill>
                  <a:latin typeface="+mj-lt"/>
                </a:rPr>
                <a:t> simulation</a:t>
              </a:r>
              <a:endParaRPr lang="en-US" i="1" dirty="0">
                <a:solidFill>
                  <a:schemeClr val="bg1"/>
                </a:solidFill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444712" y="1939637"/>
                  <a:ext cx="3384759" cy="7558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dirty="0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oMath>
                    </m:oMathPara>
                  </a14:m>
                  <a:endParaRPr lang="en-US" sz="32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4712" y="1939637"/>
                  <a:ext cx="3384759" cy="75584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3807517" y="1408895"/>
                  <a:ext cx="127901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7517" y="1408895"/>
                  <a:ext cx="1279013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389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Picture 30" descr="run3493_subrun821_event41075_col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3" t="24510" r="42013" b="40076"/>
          <a:stretch/>
        </p:blipFill>
        <p:spPr>
          <a:xfrm>
            <a:off x="6725848" y="1392880"/>
            <a:ext cx="1930723" cy="2172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739004" y="2288771"/>
                <a:ext cx="26186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?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9004" y="2288771"/>
                <a:ext cx="2618683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/>
          <p:cNvCxnSpPr/>
          <p:nvPr/>
        </p:nvCxnSpPr>
        <p:spPr>
          <a:xfrm>
            <a:off x="7264119" y="2288771"/>
            <a:ext cx="285739" cy="481743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93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24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8600" y="557630"/>
            <a:ext cx="11708026" cy="49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 err="1" smtClean="0"/>
              <a:t>MicroBooNE</a:t>
            </a:r>
            <a:r>
              <a:rPr lang="en-US" dirty="0" smtClean="0"/>
              <a:t> physics goals: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3200" dirty="0" smtClean="0"/>
              <a:t>Neutrino-Argon cross section measurements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17904" y="1515615"/>
            <a:ext cx="45886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Excellent for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Tracking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Reconstruction of hadronic contribution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Calorimetry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Angular phase space coverage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High statistics</a:t>
            </a:r>
            <a:endParaRPr lang="en-US" sz="16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8599" y="3201675"/>
            <a:ext cx="4195742" cy="3016245"/>
            <a:chOff x="1957387" y="951451"/>
            <a:chExt cx="8562975" cy="615577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7387" y="951451"/>
              <a:ext cx="8562975" cy="615577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5169133" y="3723179"/>
                  <a:ext cx="4786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TextBox 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9133" y="3723179"/>
                  <a:ext cx="478630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589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259264" y="4029338"/>
                  <a:ext cx="47863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TextBox 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9264" y="4029338"/>
                  <a:ext cx="478631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641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712815" y="4892429"/>
                  <a:ext cx="4786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2815" y="4892429"/>
                  <a:ext cx="478630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641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795787" y="5206700"/>
                  <a:ext cx="4786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5787" y="5206700"/>
                  <a:ext cx="478630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641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800535" y="5077004"/>
                  <a:ext cx="1435707" cy="6281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1" dirty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c</m:t>
                      </m:r>
                    </m:oMath>
                  </a14:m>
                  <a:r>
                    <a:rPr lang="en-US" sz="1400" dirty="0">
                      <a:solidFill>
                        <a:schemeClr val="bg1"/>
                      </a:solidFill>
                      <a:latin typeface="+mj-lt"/>
                    </a:rPr>
                    <a:t>osmic</a:t>
                  </a: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535" y="5077004"/>
                  <a:ext cx="1435707" cy="62813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7521579" y="4756597"/>
                  <a:ext cx="1557810" cy="5653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1" dirty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c</m:t>
                      </m:r>
                    </m:oMath>
                  </a14:m>
                  <a:r>
                    <a:rPr lang="en-US" sz="1200" dirty="0">
                      <a:solidFill>
                        <a:schemeClr val="bg1"/>
                      </a:solidFill>
                      <a:latin typeface="+mj-lt"/>
                    </a:rPr>
                    <a:t>osmic</a:t>
                  </a: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1579" y="4756597"/>
                  <a:ext cx="1557810" cy="56532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/>
          <p:cNvSpPr txBox="1"/>
          <p:nvPr/>
        </p:nvSpPr>
        <p:spPr>
          <a:xfrm>
            <a:off x="417904" y="3892223"/>
            <a:ext cx="2768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Proton/track multiplicity measurements</a:t>
            </a:r>
            <a:endParaRPr lang="en-US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36" y="1403866"/>
            <a:ext cx="3287603" cy="23474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377086" y="1769492"/>
                <a:ext cx="234522" cy="180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𝜇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086" y="1769492"/>
                <a:ext cx="234522" cy="180968"/>
              </a:xfrm>
              <a:prstGeom prst="rect">
                <a:avLst/>
              </a:prstGeom>
              <a:blipFill rotWithShape="0">
                <a:blip r:embed="rId12"/>
                <a:stretch>
                  <a:fillRect r="-25641" b="-1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191897" y="3033396"/>
                <a:ext cx="234523" cy="180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𝑝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897" y="3033396"/>
                <a:ext cx="234523" cy="180968"/>
              </a:xfrm>
              <a:prstGeom prst="rect">
                <a:avLst/>
              </a:prstGeom>
              <a:blipFill rotWithShape="0">
                <a:blip r:embed="rId13"/>
                <a:stretch>
                  <a:fillRect r="-28947" b="-1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5457805" y="2332459"/>
            <a:ext cx="24914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Quasi-elastic-like: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Muon and proton kinematics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Single and double differential cross sections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36" y="3907126"/>
            <a:ext cx="3287603" cy="21407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667382" y="4028794"/>
            <a:ext cx="249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NC elastic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125693" y="5081091"/>
                <a:ext cx="234523" cy="180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𝑝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5693" y="5081091"/>
                <a:ext cx="234523" cy="180968"/>
              </a:xfrm>
              <a:prstGeom prst="rect">
                <a:avLst/>
              </a:prstGeom>
              <a:blipFill rotWithShape="0">
                <a:blip r:embed="rId13"/>
                <a:stretch>
                  <a:fillRect r="-28947" b="-1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19" y="3088084"/>
            <a:ext cx="3856170" cy="24476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9227125" y="3241410"/>
                <a:ext cx="24914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CC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</m:oMath>
                </a14:m>
                <a:r>
                  <a:rPr lang="en-US" baseline="3000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0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production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7125" y="3241410"/>
                <a:ext cx="2491429" cy="369332"/>
              </a:xfrm>
              <a:prstGeom prst="rect">
                <a:avLst/>
              </a:prstGeom>
              <a:blipFill rotWithShape="0">
                <a:blip r:embed="rId16"/>
                <a:stretch>
                  <a:fillRect l="-220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8178526" y="5586226"/>
            <a:ext cx="4588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… </a:t>
            </a:r>
            <a:r>
              <a:rPr lang="en-US" sz="240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and much more</a:t>
            </a:r>
            <a:r>
              <a:rPr lang="en-US" sz="2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!</a:t>
            </a:r>
            <a:endParaRPr lang="en-US" sz="2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34" y="1387073"/>
            <a:ext cx="3887461" cy="161307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419629" y="1700965"/>
            <a:ext cx="2429499" cy="285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latin typeface="+mj-lt"/>
              </a:rPr>
              <a:t>MicroBooNE</a:t>
            </a:r>
            <a:r>
              <a:rPr lang="en-US" i="1" dirty="0" smtClean="0">
                <a:solidFill>
                  <a:schemeClr val="bg1"/>
                </a:solidFill>
                <a:latin typeface="+mj-lt"/>
              </a:rPr>
              <a:t> simulation</a:t>
            </a:r>
            <a:endParaRPr lang="en-US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147033" y="2577614"/>
            <a:ext cx="265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Kaon production and ID</a:t>
            </a:r>
            <a:endParaRPr lang="en-US" dirty="0" smtClean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18251" y="3248035"/>
            <a:ext cx="2406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MICROBOONE-NOTE-1010-PUB </a:t>
            </a:r>
            <a:r>
              <a:rPr lang="en-US" sz="1600" i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 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16203" y="4316678"/>
            <a:ext cx="1733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MICROBOONE-NOTE-1025-PUB </a:t>
            </a:r>
            <a:r>
              <a:rPr lang="en-US" sz="1600" i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 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220538" y="4028794"/>
            <a:ext cx="1733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MICROBOONE-NOTE-1006-PUB </a:t>
            </a:r>
            <a:r>
              <a:rPr lang="en-US" sz="1600" i="1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 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07110" y="1829159"/>
            <a:ext cx="1957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MICROBOONE-NOTE-1010-PUB </a:t>
            </a:r>
            <a:r>
              <a:rPr lang="en-US" sz="1600" i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8305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get there?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0" y="4583478"/>
            <a:ext cx="1998271" cy="1436522"/>
          </a:xfrm>
          <a:prstGeom prst="rect">
            <a:avLst/>
          </a:prstGeom>
        </p:spPr>
      </p:pic>
      <p:pic>
        <p:nvPicPr>
          <p:cNvPr id="15" name="Picture 14" descr="miniboone-resul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47"/>
          <a:stretch/>
        </p:blipFill>
        <p:spPr>
          <a:xfrm>
            <a:off x="9293628" y="723739"/>
            <a:ext cx="2538092" cy="15009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8260" y="4214146"/>
            <a:ext cx="199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Data</a:t>
            </a:r>
            <a:endParaRPr lang="en-US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81187" y="245718"/>
            <a:ext cx="274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Results</a:t>
            </a:r>
            <a:endParaRPr lang="en-US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8" name="Picture 17" descr="proton_mult_argo_numu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15" y="1773003"/>
            <a:ext cx="1550043" cy="1120842"/>
          </a:xfrm>
          <a:prstGeom prst="rect">
            <a:avLst/>
          </a:prstGeom>
        </p:spPr>
      </p:pic>
      <p:pic>
        <p:nvPicPr>
          <p:cNvPr id="19" name="Picture 18" descr="ArgoNeuT-NCpi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326" y="2281794"/>
            <a:ext cx="2091394" cy="1461270"/>
          </a:xfrm>
          <a:prstGeom prst="rect">
            <a:avLst/>
          </a:prstGeom>
        </p:spPr>
      </p:pic>
      <p:pic>
        <p:nvPicPr>
          <p:cNvPr id="20" name="Picture 19" descr="miniboone-doubledif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023" y="996391"/>
            <a:ext cx="1217888" cy="7737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09" y="474022"/>
            <a:ext cx="1963912" cy="13335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07" y="195823"/>
            <a:ext cx="1718647" cy="12177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300068" y="2089052"/>
            <a:ext cx="5853331" cy="3467686"/>
          </a:xfrm>
          <a:prstGeom prst="straightConnector1">
            <a:avLst/>
          </a:prstGeom>
          <a:ln w="50800">
            <a:solidFill>
              <a:srgbClr val="004C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3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0" y="4583478"/>
            <a:ext cx="1998271" cy="1436522"/>
          </a:xfrm>
          <a:prstGeom prst="rect">
            <a:avLst/>
          </a:prstGeom>
        </p:spPr>
      </p:pic>
      <p:pic>
        <p:nvPicPr>
          <p:cNvPr id="15" name="Picture 14" descr="miniboone-resul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47"/>
          <a:stretch/>
        </p:blipFill>
        <p:spPr>
          <a:xfrm>
            <a:off x="9293628" y="723739"/>
            <a:ext cx="2538092" cy="15009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8260" y="4214146"/>
            <a:ext cx="199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Data</a:t>
            </a:r>
            <a:endParaRPr lang="en-US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81187" y="245718"/>
            <a:ext cx="274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Results</a:t>
            </a:r>
            <a:endParaRPr lang="en-US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8" name="Picture 17" descr="proton_mult_argo_numu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15" y="1773003"/>
            <a:ext cx="1550043" cy="1120842"/>
          </a:xfrm>
          <a:prstGeom prst="rect">
            <a:avLst/>
          </a:prstGeom>
        </p:spPr>
      </p:pic>
      <p:pic>
        <p:nvPicPr>
          <p:cNvPr id="19" name="Picture 18" descr="ArgoNeuT-NCpi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326" y="2281794"/>
            <a:ext cx="2091394" cy="1461270"/>
          </a:xfrm>
          <a:prstGeom prst="rect">
            <a:avLst/>
          </a:prstGeom>
        </p:spPr>
      </p:pic>
      <p:pic>
        <p:nvPicPr>
          <p:cNvPr id="20" name="Picture 19" descr="miniboone-doubledif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023" y="996391"/>
            <a:ext cx="1217888" cy="7737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09" y="474022"/>
            <a:ext cx="1963912" cy="13335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07" y="195823"/>
            <a:ext cx="1718647" cy="12177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300068" y="2089052"/>
            <a:ext cx="5853331" cy="3467686"/>
          </a:xfrm>
          <a:prstGeom prst="straightConnector1">
            <a:avLst/>
          </a:prstGeom>
          <a:ln w="50800">
            <a:solidFill>
              <a:srgbClr val="004C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95384" y="5524944"/>
            <a:ext cx="3313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LAr</a:t>
            </a:r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/e propagation properties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94559" y="4987351"/>
            <a:ext cx="212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Detector </a:t>
            </a:r>
            <a:r>
              <a:rPr lang="en-US" sz="140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response calibration &amp; simulation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46312" y="4156160"/>
            <a:ext cx="2531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2D &amp; 3D event reconstruction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00598" y="4557736"/>
            <a:ext cx="2984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Noise filtering &amp; </a:t>
            </a:r>
            <a:r>
              <a:rPr lang="en-US" sz="140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signal processing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23207" y="3800139"/>
            <a:ext cx="2640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Cosmic removal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39419" y="3504054"/>
            <a:ext cx="2312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Particle &amp; event ID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30031" y="3119660"/>
            <a:ext cx="2675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Momentum reconstruction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36333" y="2590027"/>
            <a:ext cx="22944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Energy reconstruction and energy scale calibration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7247703" y="2439671"/>
            <a:ext cx="234207" cy="2342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6254515" y="3046038"/>
            <a:ext cx="234207" cy="2342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5735024" y="3357485"/>
            <a:ext cx="234207" cy="23420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5215533" y="3657008"/>
            <a:ext cx="234207" cy="2342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4557439" y="4024682"/>
            <a:ext cx="234207" cy="2342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3835085" y="4440632"/>
            <a:ext cx="234207" cy="2342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3033919" y="4962277"/>
            <a:ext cx="234207" cy="2342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2482251" y="5267956"/>
            <a:ext cx="234207" cy="23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0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0" y="4583478"/>
            <a:ext cx="1998271" cy="1436522"/>
          </a:xfrm>
          <a:prstGeom prst="rect">
            <a:avLst/>
          </a:prstGeom>
        </p:spPr>
      </p:pic>
      <p:pic>
        <p:nvPicPr>
          <p:cNvPr id="15" name="Picture 14" descr="miniboone-resul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47"/>
          <a:stretch/>
        </p:blipFill>
        <p:spPr>
          <a:xfrm>
            <a:off x="9293628" y="723739"/>
            <a:ext cx="2538092" cy="15009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8260" y="4214146"/>
            <a:ext cx="199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Data</a:t>
            </a:r>
            <a:endParaRPr lang="en-US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81187" y="245718"/>
            <a:ext cx="274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Results</a:t>
            </a:r>
            <a:endParaRPr lang="en-US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8" name="Picture 17" descr="proton_mult_argo_numu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15" y="1773003"/>
            <a:ext cx="1550043" cy="1120842"/>
          </a:xfrm>
          <a:prstGeom prst="rect">
            <a:avLst/>
          </a:prstGeom>
        </p:spPr>
      </p:pic>
      <p:pic>
        <p:nvPicPr>
          <p:cNvPr id="19" name="Picture 18" descr="ArgoNeuT-NCpi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326" y="2281794"/>
            <a:ext cx="2091394" cy="1461270"/>
          </a:xfrm>
          <a:prstGeom prst="rect">
            <a:avLst/>
          </a:prstGeom>
        </p:spPr>
      </p:pic>
      <p:pic>
        <p:nvPicPr>
          <p:cNvPr id="20" name="Picture 19" descr="miniboone-doubledif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023" y="996391"/>
            <a:ext cx="1217888" cy="7737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09" y="474022"/>
            <a:ext cx="1963912" cy="13335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07" y="195823"/>
            <a:ext cx="1718647" cy="12177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300068" y="2089052"/>
            <a:ext cx="5853331" cy="3467686"/>
          </a:xfrm>
          <a:prstGeom prst="straightConnector1">
            <a:avLst/>
          </a:prstGeom>
          <a:ln w="50800">
            <a:solidFill>
              <a:srgbClr val="004C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95384" y="5524944"/>
            <a:ext cx="3313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LAr</a:t>
            </a:r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/e propagation properties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94559" y="4987351"/>
            <a:ext cx="212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Detector </a:t>
            </a:r>
            <a:r>
              <a:rPr lang="en-US" sz="140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response calibration &amp; simulation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46312" y="4156160"/>
            <a:ext cx="2531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2D &amp; 3D event reconstruction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00598" y="4557736"/>
            <a:ext cx="2984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Noise filtering &amp; </a:t>
            </a:r>
            <a:r>
              <a:rPr lang="en-US" sz="140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signal processing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23207" y="3800139"/>
            <a:ext cx="2640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Cosmic removal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39419" y="3504054"/>
            <a:ext cx="2312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Particle &amp; event ID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30031" y="3119660"/>
            <a:ext cx="2675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Momentum reconstruction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36333" y="2590027"/>
            <a:ext cx="22944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Energy reconstruction and energy scale calibration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7247703" y="2439671"/>
            <a:ext cx="234207" cy="2342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6254515" y="3046038"/>
            <a:ext cx="234207" cy="2342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5735024" y="3357485"/>
            <a:ext cx="234207" cy="23420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5215533" y="3657008"/>
            <a:ext cx="234207" cy="2342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4557439" y="4024682"/>
            <a:ext cx="234207" cy="2342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3835085" y="4440632"/>
            <a:ext cx="234207" cy="2342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3033919" y="4962277"/>
            <a:ext cx="234207" cy="2342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2482251" y="5267956"/>
            <a:ext cx="234207" cy="23420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401877" y="5028123"/>
            <a:ext cx="389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Noise Characterization and Filtering in the </a:t>
            </a:r>
            <a:r>
              <a:rPr lang="en-US" sz="1200" i="1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Liquid Argon </a:t>
            </a:r>
            <a:r>
              <a:rPr lang="en-US" sz="1200" i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TPC; </a:t>
            </a:r>
            <a:r>
              <a:rPr lang="en-US" sz="1200" i="1" u="sng" dirty="0">
                <a:latin typeface="Helvetica" charset="0"/>
                <a:ea typeface="Helvetica" charset="0"/>
                <a:cs typeface="Helvetica" charset="0"/>
                <a:hlinkClick r:id="rId10" tooltip="Abstract"/>
              </a:rPr>
              <a:t>arXiv:1705.07341</a:t>
            </a:r>
            <a:endParaRPr lang="en-US" sz="1200" i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83005" y="1836260"/>
            <a:ext cx="4154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Michel Electron Reconstruction Using Cosmic-Ray Data from the </a:t>
            </a:r>
            <a:r>
              <a:rPr lang="en-US" sz="1200" i="1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200" i="1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LArTPC</a:t>
            </a:r>
            <a:r>
              <a:rPr lang="en-US" sz="1200" i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; </a:t>
            </a:r>
            <a:r>
              <a:rPr lang="en-US" sz="1200" i="1" u="sng" dirty="0">
                <a:latin typeface="Helvetica" charset="0"/>
                <a:ea typeface="Helvetica" charset="0"/>
                <a:cs typeface="Helvetica" charset="0"/>
                <a:hlinkClick r:id="rId11" tooltip="Abstract"/>
              </a:rPr>
              <a:t>arXiv:1704.02927</a:t>
            </a:r>
            <a:endParaRPr lang="en-US" sz="1200" i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86636" y="2364045"/>
            <a:ext cx="5586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Determination of muon momentum in the </a:t>
            </a:r>
            <a:r>
              <a:rPr lang="en-US" sz="1200" i="1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200" i="1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LArTPC</a:t>
            </a:r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using an improved model of multiple Coulomb </a:t>
            </a:r>
            <a:r>
              <a:rPr lang="en-US" sz="1200" i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scattering; </a:t>
            </a:r>
            <a:r>
              <a:rPr lang="en-US" sz="1200" i="1" u="sng" dirty="0">
                <a:latin typeface="Helvetica" charset="0"/>
                <a:ea typeface="Helvetica" charset="0"/>
                <a:cs typeface="Helvetica" charset="0"/>
                <a:hlinkClick r:id="rId12" tooltip="Abstract"/>
              </a:rPr>
              <a:t>arXiv:1703.06187</a:t>
            </a:r>
            <a:endParaRPr lang="en-US" sz="1200" i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64113" y="5898778"/>
            <a:ext cx="339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Design and Construction of the </a:t>
            </a:r>
            <a:r>
              <a:rPr lang="en-US" sz="1200" i="1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Detector</a:t>
            </a:r>
            <a:r>
              <a:rPr lang="en-US" sz="1200" i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; </a:t>
            </a:r>
            <a:r>
              <a:rPr lang="en-US" sz="1200" i="1" u="sng" dirty="0">
                <a:latin typeface="Helvetica" charset="0"/>
                <a:ea typeface="Helvetica" charset="0"/>
                <a:cs typeface="Helvetica" charset="0"/>
                <a:hlinkClick r:id="rId13" tooltip="Abstract"/>
              </a:rPr>
              <a:t>arXiv:1612.05824</a:t>
            </a:r>
            <a:endParaRPr lang="en-US" sz="1200" i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556941" y="3715580"/>
            <a:ext cx="47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Convolutional Neural Networks Applied to Neutrino Events in a Liquid Argon Time Projection </a:t>
            </a:r>
            <a:r>
              <a:rPr lang="en-US" sz="1200" i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Chamber; </a:t>
            </a:r>
            <a:r>
              <a:rPr lang="en-US" sz="1200" i="1" dirty="0">
                <a:latin typeface="Helvetica" charset="0"/>
                <a:ea typeface="Helvetica" charset="0"/>
                <a:cs typeface="Helvetica" charset="0"/>
                <a:hlinkClick r:id="rId14" tooltip="Abstract"/>
              </a:rPr>
              <a:t>arXiv:1611.05531</a:t>
            </a:r>
            <a:endParaRPr lang="en-US" sz="1200" i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43377" y="4224486"/>
            <a:ext cx="4100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The Pandora multi-algorithm approach to automated pattern recognition of cosmic-ray muon and neutrino events in the </a:t>
            </a:r>
            <a:r>
              <a:rPr lang="en-US" sz="1200" i="1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200" i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detector; </a:t>
            </a:r>
            <a:r>
              <a:rPr lang="en-US" sz="1200" i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coming soon</a:t>
            </a:r>
            <a:endParaRPr lang="en-US" sz="1200" i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83557" y="3291851"/>
            <a:ext cx="4980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Measurement of cosmic-ray reconstruction efficiencies in </a:t>
            </a:r>
            <a:r>
              <a:rPr lang="en-US" sz="1200" i="1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using a small external cosmic-ray </a:t>
            </a:r>
            <a:r>
              <a:rPr lang="en-US" sz="1200" i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counter; </a:t>
            </a:r>
            <a:r>
              <a:rPr lang="en-US" sz="1200" i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coming soon</a:t>
            </a:r>
            <a:endParaRPr lang="en-US" sz="1200" i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3731302" y="4553203"/>
            <a:ext cx="197528" cy="1975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230560" y="5446712"/>
            <a:ext cx="197528" cy="1975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409251" y="4164712"/>
            <a:ext cx="197528" cy="1975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916047" y="3838496"/>
            <a:ext cx="197528" cy="1975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72392" y="3491404"/>
            <a:ext cx="197528" cy="1975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6087852" y="3172480"/>
            <a:ext cx="197528" cy="1975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844095" y="2726755"/>
            <a:ext cx="197528" cy="1975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4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notes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0" y="4583478"/>
            <a:ext cx="1998271" cy="1436522"/>
          </a:xfrm>
          <a:prstGeom prst="rect">
            <a:avLst/>
          </a:prstGeom>
        </p:spPr>
      </p:pic>
      <p:pic>
        <p:nvPicPr>
          <p:cNvPr id="15" name="Picture 14" descr="miniboone-resul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47"/>
          <a:stretch/>
        </p:blipFill>
        <p:spPr>
          <a:xfrm>
            <a:off x="9293628" y="723739"/>
            <a:ext cx="2538092" cy="15009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8260" y="4214146"/>
            <a:ext cx="199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Data</a:t>
            </a:r>
            <a:endParaRPr lang="en-US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81187" y="245718"/>
            <a:ext cx="274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Results</a:t>
            </a:r>
            <a:endParaRPr lang="en-US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8" name="Picture 17" descr="proton_mult_argo_numu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15" y="1773003"/>
            <a:ext cx="1550043" cy="1120842"/>
          </a:xfrm>
          <a:prstGeom prst="rect">
            <a:avLst/>
          </a:prstGeom>
        </p:spPr>
      </p:pic>
      <p:pic>
        <p:nvPicPr>
          <p:cNvPr id="19" name="Picture 18" descr="ArgoNeuT-NCpi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326" y="2281794"/>
            <a:ext cx="2091394" cy="1461270"/>
          </a:xfrm>
          <a:prstGeom prst="rect">
            <a:avLst/>
          </a:prstGeom>
        </p:spPr>
      </p:pic>
      <p:pic>
        <p:nvPicPr>
          <p:cNvPr id="20" name="Picture 19" descr="miniboone-doubledif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023" y="996391"/>
            <a:ext cx="1217888" cy="7737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09" y="474022"/>
            <a:ext cx="1963912" cy="13335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07" y="195823"/>
            <a:ext cx="1718647" cy="12177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300068" y="2089052"/>
            <a:ext cx="5853331" cy="3467686"/>
          </a:xfrm>
          <a:prstGeom prst="straightConnector1">
            <a:avLst/>
          </a:prstGeom>
          <a:ln w="50800">
            <a:solidFill>
              <a:srgbClr val="004C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95384" y="5524944"/>
            <a:ext cx="3313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LAr</a:t>
            </a:r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/e propagation properties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94559" y="4987351"/>
            <a:ext cx="212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Detector </a:t>
            </a:r>
            <a:r>
              <a:rPr lang="en-US" sz="140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response calibration &amp; simulation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46312" y="4156160"/>
            <a:ext cx="2531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2D &amp; 3D event reconstruction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00598" y="4557736"/>
            <a:ext cx="2984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Noise filtering &amp; </a:t>
            </a:r>
            <a:r>
              <a:rPr lang="en-US" sz="140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signal processing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23207" y="3800139"/>
            <a:ext cx="2640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Cosmic removal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39419" y="3504054"/>
            <a:ext cx="2312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Particle &amp; event ID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30031" y="3119660"/>
            <a:ext cx="2675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Momentum reconstruction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36333" y="2590027"/>
            <a:ext cx="22944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Energy reconstruction and energy scale calibration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7247703" y="2439671"/>
            <a:ext cx="234207" cy="2342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6254515" y="3046038"/>
            <a:ext cx="234207" cy="2342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5735024" y="3357485"/>
            <a:ext cx="234207" cy="23420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5215533" y="3657008"/>
            <a:ext cx="234207" cy="2342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4557439" y="4024682"/>
            <a:ext cx="234207" cy="2342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3835085" y="4440632"/>
            <a:ext cx="234207" cy="2342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3033919" y="4962277"/>
            <a:ext cx="234207" cy="2342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0">
            <a:off x="2482251" y="5267956"/>
            <a:ext cx="234207" cy="23420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401877" y="5028123"/>
            <a:ext cx="389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Noise Characterization and Filtering in the </a:t>
            </a:r>
            <a:r>
              <a:rPr lang="en-US" sz="1200" i="1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Liquid Argon </a:t>
            </a:r>
            <a:r>
              <a:rPr lang="en-US" sz="1200" i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TPC; </a:t>
            </a:r>
            <a:r>
              <a:rPr lang="en-US" sz="1200" i="1" u="sng" dirty="0">
                <a:latin typeface="Helvetica" charset="0"/>
                <a:ea typeface="Helvetica" charset="0"/>
                <a:cs typeface="Helvetica" charset="0"/>
                <a:hlinkClick r:id="rId10" tooltip="Abstract"/>
              </a:rPr>
              <a:t>arXiv:1705.07341</a:t>
            </a:r>
            <a:endParaRPr lang="en-US" sz="1200" i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83005" y="1836260"/>
            <a:ext cx="4154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Michel Electron Reconstruction Using Cosmic-Ray Data from the </a:t>
            </a:r>
            <a:r>
              <a:rPr lang="en-US" sz="1200" i="1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200" i="1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LArTPC</a:t>
            </a:r>
            <a:r>
              <a:rPr lang="en-US" sz="1200" i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; </a:t>
            </a:r>
            <a:r>
              <a:rPr lang="en-US" sz="1200" i="1" u="sng" dirty="0">
                <a:latin typeface="Helvetica" charset="0"/>
                <a:ea typeface="Helvetica" charset="0"/>
                <a:cs typeface="Helvetica" charset="0"/>
                <a:hlinkClick r:id="rId11" tooltip="Abstract"/>
              </a:rPr>
              <a:t>arXiv:1704.02927</a:t>
            </a:r>
            <a:endParaRPr lang="en-US" sz="1200" i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86636" y="2364045"/>
            <a:ext cx="5586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Determination of muon momentum in the </a:t>
            </a:r>
            <a:r>
              <a:rPr lang="en-US" sz="1200" i="1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200" i="1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LArTPC</a:t>
            </a:r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using an improved model of multiple Coulomb </a:t>
            </a:r>
            <a:r>
              <a:rPr lang="en-US" sz="1200" i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scattering; </a:t>
            </a:r>
            <a:r>
              <a:rPr lang="en-US" sz="1200" i="1" u="sng" dirty="0">
                <a:latin typeface="Helvetica" charset="0"/>
                <a:ea typeface="Helvetica" charset="0"/>
                <a:cs typeface="Helvetica" charset="0"/>
                <a:hlinkClick r:id="rId12" tooltip="Abstract"/>
              </a:rPr>
              <a:t>arXiv:1703.06187</a:t>
            </a:r>
            <a:endParaRPr lang="en-US" sz="1200" i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64113" y="5898778"/>
            <a:ext cx="339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Design and Construction of the </a:t>
            </a:r>
            <a:r>
              <a:rPr lang="en-US" sz="1200" i="1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Detector</a:t>
            </a:r>
            <a:r>
              <a:rPr lang="en-US" sz="1200" i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; </a:t>
            </a:r>
            <a:r>
              <a:rPr lang="en-US" sz="1200" i="1" u="sng" dirty="0">
                <a:latin typeface="Helvetica" charset="0"/>
                <a:ea typeface="Helvetica" charset="0"/>
                <a:cs typeface="Helvetica" charset="0"/>
                <a:hlinkClick r:id="rId13" tooltip="Abstract"/>
              </a:rPr>
              <a:t>arXiv:1612.05824</a:t>
            </a:r>
            <a:endParaRPr lang="en-US" sz="1200" i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556941" y="3715580"/>
            <a:ext cx="47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Convolutional Neural Networks Applied to Neutrino Events in a Liquid Argon Time Projection </a:t>
            </a:r>
            <a:r>
              <a:rPr lang="en-US" sz="1200" i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Chamber; </a:t>
            </a:r>
            <a:r>
              <a:rPr lang="en-US" sz="1200" i="1" dirty="0">
                <a:latin typeface="Helvetica" charset="0"/>
                <a:ea typeface="Helvetica" charset="0"/>
                <a:cs typeface="Helvetica" charset="0"/>
                <a:hlinkClick r:id="rId14" tooltip="Abstract"/>
              </a:rPr>
              <a:t>arXiv:1611.05531</a:t>
            </a:r>
            <a:endParaRPr lang="en-US" sz="1200" i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43377" y="4224486"/>
            <a:ext cx="4100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The Pandora multi-algorithm approach to automated pattern recognition of cosmic-ray muon and neutrino events in the </a:t>
            </a:r>
            <a:r>
              <a:rPr lang="en-US" sz="1200" i="1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200" i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detector; </a:t>
            </a:r>
            <a:r>
              <a:rPr lang="en-US" sz="1200" i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coming soon</a:t>
            </a:r>
            <a:endParaRPr lang="en-US" sz="1200" i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83557" y="3291851"/>
            <a:ext cx="4980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Measurement of cosmic-ray reconstruction efficiencies in </a:t>
            </a:r>
            <a:r>
              <a:rPr lang="en-US" sz="1200" i="1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r>
              <a:rPr lang="en-US" sz="1200" i="1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using a small external cosmic-ray </a:t>
            </a:r>
            <a:r>
              <a:rPr lang="en-US" sz="1200" i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counter; </a:t>
            </a:r>
            <a:r>
              <a:rPr lang="en-US" sz="1200" i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coming soon</a:t>
            </a:r>
            <a:endParaRPr lang="en-US" sz="1200" i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3731302" y="4553203"/>
            <a:ext cx="197528" cy="1975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230560" y="5446712"/>
            <a:ext cx="197528" cy="1975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409251" y="4164712"/>
            <a:ext cx="197528" cy="1975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916047" y="3838496"/>
            <a:ext cx="197528" cy="1975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72392" y="3491404"/>
            <a:ext cx="197528" cy="1975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6087852" y="3172480"/>
            <a:ext cx="197528" cy="1975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844095" y="2726755"/>
            <a:ext cx="197528" cy="1975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28600" y="906509"/>
            <a:ext cx="6124032" cy="369332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http</a:t>
            </a:r>
            <a:r>
              <a:rPr lang="en-US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://www-</a:t>
            </a:r>
            <a:r>
              <a:rPr lang="en-US" dirty="0" err="1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microboone.fnal.gov</a:t>
            </a:r>
            <a:r>
              <a:rPr lang="en-US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/publications/</a:t>
            </a:r>
            <a:r>
              <a:rPr lang="en-US" dirty="0" err="1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publicnotes</a:t>
            </a:r>
            <a:r>
              <a:rPr lang="en-US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/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033526" y="5366761"/>
            <a:ext cx="2128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C1C0"/>
                </a:solidFill>
                <a:latin typeface="Helvetica" charset="0"/>
                <a:ea typeface="Helvetica" charset="0"/>
                <a:cs typeface="Helvetica" charset="0"/>
              </a:rPr>
              <a:t>Space charge studies</a:t>
            </a:r>
            <a:endParaRPr lang="en-US" sz="1400" dirty="0">
              <a:solidFill>
                <a:srgbClr val="00C1C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440866" y="4874267"/>
            <a:ext cx="2329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00C1C0"/>
                </a:solidFill>
                <a:latin typeface="Helvetica" charset="0"/>
                <a:ea typeface="Helvetica" charset="0"/>
                <a:cs typeface="Helvetica" charset="0"/>
              </a:rPr>
              <a:t>Detector stability studies</a:t>
            </a:r>
            <a:endParaRPr lang="en-US" sz="1400" dirty="0">
              <a:solidFill>
                <a:srgbClr val="00C1C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675600" y="3848382"/>
            <a:ext cx="2085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C1C0"/>
                </a:solidFill>
                <a:latin typeface="Helvetica" charset="0"/>
                <a:ea typeface="Helvetica" charset="0"/>
                <a:cs typeface="Helvetica" charset="0"/>
              </a:rPr>
              <a:t>Data/MC agreement</a:t>
            </a:r>
            <a:endParaRPr lang="en-US" sz="1400" dirty="0">
              <a:solidFill>
                <a:srgbClr val="00C1C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916047" y="4011244"/>
            <a:ext cx="2102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rgbClr val="00C1C0"/>
                </a:solidFill>
                <a:latin typeface="Helvetica" charset="0"/>
                <a:ea typeface="Helvetica" charset="0"/>
                <a:cs typeface="Helvetica" charset="0"/>
              </a:rPr>
              <a:t>Cosmic shielding studies</a:t>
            </a:r>
            <a:endParaRPr lang="en-US" sz="1200" dirty="0">
              <a:solidFill>
                <a:srgbClr val="00C1C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552635" y="3605953"/>
            <a:ext cx="1535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C1C0"/>
                </a:solidFill>
                <a:latin typeface="Helvetica" charset="0"/>
                <a:ea typeface="Helvetica" charset="0"/>
                <a:cs typeface="Helvetica" charset="0"/>
              </a:rPr>
              <a:t>3D shower </a:t>
            </a:r>
            <a:r>
              <a:rPr lang="en-US" sz="1400" dirty="0" err="1" smtClean="0">
                <a:solidFill>
                  <a:srgbClr val="00C1C0"/>
                </a:solidFill>
                <a:latin typeface="Helvetica" charset="0"/>
                <a:ea typeface="Helvetica" charset="0"/>
                <a:cs typeface="Helvetica" charset="0"/>
              </a:rPr>
              <a:t>reco</a:t>
            </a:r>
            <a:endParaRPr lang="en-US" sz="1400" dirty="0">
              <a:solidFill>
                <a:srgbClr val="00C1C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 rot="-60000">
            <a:off x="5826849" y="3356847"/>
            <a:ext cx="2232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C1C0"/>
                </a:solidFill>
                <a:latin typeface="Helvetica" charset="0"/>
                <a:ea typeface="Helvetica" charset="0"/>
                <a:cs typeface="Helvetica" charset="0"/>
              </a:rPr>
              <a:t>CC </a:t>
            </a:r>
            <a:r>
              <a:rPr lang="en-US" sz="1200" smtClean="0">
                <a:solidFill>
                  <a:srgbClr val="00C1C0"/>
                </a:solidFill>
                <a:latin typeface="Helvetica" charset="0"/>
                <a:ea typeface="Helvetica" charset="0"/>
                <a:cs typeface="Helvetica" charset="0"/>
              </a:rPr>
              <a:t>muon kinematics</a:t>
            </a:r>
            <a:endParaRPr lang="en-US" sz="1200" dirty="0">
              <a:solidFill>
                <a:srgbClr val="00C1C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854068" y="4725997"/>
            <a:ext cx="1689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C1C0"/>
                </a:solidFill>
                <a:latin typeface="Helvetica" charset="0"/>
                <a:ea typeface="Helvetica" charset="0"/>
                <a:cs typeface="Helvetica" charset="0"/>
              </a:rPr>
              <a:t>Charge extraction</a:t>
            </a:r>
            <a:endParaRPr lang="en-US" sz="1400" dirty="0">
              <a:solidFill>
                <a:srgbClr val="00C1C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960091" y="3661360"/>
            <a:ext cx="995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00C1C0"/>
                </a:solidFill>
                <a:latin typeface="Helvetica" charset="0"/>
                <a:ea typeface="Helvetica" charset="0"/>
                <a:cs typeface="Helvetica" charset="0"/>
              </a:rPr>
              <a:t>Proton ID</a:t>
            </a:r>
            <a:endParaRPr lang="en-US" sz="1400" dirty="0">
              <a:solidFill>
                <a:srgbClr val="00C1C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2885567" y="5078292"/>
            <a:ext cx="197528" cy="197528"/>
          </a:xfrm>
          <a:prstGeom prst="ellipse">
            <a:avLst/>
          </a:prstGeom>
          <a:solidFill>
            <a:srgbClr val="00C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6145704" y="2954956"/>
            <a:ext cx="2310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rgbClr val="00C1C0"/>
                </a:solidFill>
                <a:latin typeface="Helvetica" charset="0"/>
                <a:ea typeface="Helvetica" charset="0"/>
                <a:cs typeface="Helvetica" charset="0"/>
              </a:rPr>
              <a:t>Track multiplicities</a:t>
            </a:r>
            <a:endParaRPr lang="en-US" sz="1200" dirty="0">
              <a:solidFill>
                <a:srgbClr val="00C1C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3373229" y="4775450"/>
            <a:ext cx="197528" cy="197528"/>
          </a:xfrm>
          <a:prstGeom prst="ellipse">
            <a:avLst/>
          </a:prstGeom>
          <a:solidFill>
            <a:srgbClr val="00C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777379" y="3943845"/>
            <a:ext cx="197528" cy="197528"/>
          </a:xfrm>
          <a:prstGeom prst="ellipse">
            <a:avLst/>
          </a:prstGeom>
          <a:solidFill>
            <a:srgbClr val="00C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3558496" y="4666959"/>
            <a:ext cx="197528" cy="197528"/>
          </a:xfrm>
          <a:prstGeom prst="ellipse">
            <a:avLst/>
          </a:prstGeom>
          <a:solidFill>
            <a:srgbClr val="00C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4676212" y="4005461"/>
            <a:ext cx="197528" cy="197528"/>
          </a:xfrm>
          <a:prstGeom prst="ellipse">
            <a:avLst/>
          </a:prstGeom>
          <a:solidFill>
            <a:srgbClr val="00C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5089892" y="3743790"/>
            <a:ext cx="197528" cy="197528"/>
          </a:xfrm>
          <a:prstGeom prst="ellipse">
            <a:avLst/>
          </a:prstGeom>
          <a:solidFill>
            <a:srgbClr val="00C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5663895" y="3432569"/>
            <a:ext cx="197528" cy="197528"/>
          </a:xfrm>
          <a:prstGeom prst="ellipse">
            <a:avLst/>
          </a:prstGeom>
          <a:solidFill>
            <a:srgbClr val="00C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5934591" y="3267943"/>
            <a:ext cx="197528" cy="197528"/>
          </a:xfrm>
          <a:prstGeom prst="ellipse">
            <a:avLst/>
          </a:prstGeom>
          <a:solidFill>
            <a:srgbClr val="00C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6498769" y="2928195"/>
            <a:ext cx="197528" cy="197528"/>
          </a:xfrm>
          <a:prstGeom prst="ellipse">
            <a:avLst/>
          </a:prstGeom>
          <a:solidFill>
            <a:srgbClr val="00C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5808757" y="5784161"/>
            <a:ext cx="327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C1C0"/>
                </a:solidFill>
                <a:latin typeface="Helvetica" charset="0"/>
                <a:ea typeface="Helvetica" charset="0"/>
                <a:cs typeface="Helvetica" charset="0"/>
              </a:rPr>
              <a:t>[~ since </a:t>
            </a:r>
            <a:r>
              <a:rPr lang="en-US" sz="1400" smtClean="0">
                <a:solidFill>
                  <a:srgbClr val="00C1C0"/>
                </a:solidFill>
                <a:latin typeface="Helvetica" charset="0"/>
                <a:ea typeface="Helvetica" charset="0"/>
                <a:cs typeface="Helvetica" charset="0"/>
              </a:rPr>
              <a:t>last year’s User’s meeting]</a:t>
            </a:r>
            <a:endParaRPr lang="en-US" sz="1400" dirty="0">
              <a:solidFill>
                <a:srgbClr val="00C1C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7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1532E1_white_nogrid_axi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2" b="17142"/>
          <a:stretch/>
        </p:blipFill>
        <p:spPr>
          <a:xfrm>
            <a:off x="163284" y="2093293"/>
            <a:ext cx="4742820" cy="2768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removal in </a:t>
            </a:r>
            <a:r>
              <a:rPr lang="en-US" dirty="0" err="1" smtClean="0"/>
              <a:t>MicroBooNE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29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4218" y="1278147"/>
            <a:ext cx="3816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A typical recorded event in </a:t>
            </a:r>
            <a:r>
              <a:rPr lang="en-US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:</a:t>
            </a: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4217" y="4894658"/>
            <a:ext cx="38162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Cosmic </a:t>
            </a:r>
            <a:r>
              <a:rPr lang="en-US" sz="320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removal </a:t>
            </a:r>
            <a:br>
              <a:rPr lang="en-US" sz="320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320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= </a:t>
            </a:r>
            <a:r>
              <a:rPr lang="en-US" sz="32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Challenge.</a:t>
            </a:r>
            <a:endParaRPr lang="en-US" sz="32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782268" y="1271272"/>
                <a:ext cx="57476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4C96"/>
                    </a:solidFill>
                  </a:rPr>
                  <a:t>Ionization electrons:    </a:t>
                </a:r>
                <a:r>
                  <a:rPr lang="en-US" b="1" dirty="0" smtClean="0">
                    <a:solidFill>
                      <a:srgbClr val="004C96"/>
                    </a:solidFill>
                  </a:rPr>
                  <a:t>SLOW!</a:t>
                </a:r>
                <a:r>
                  <a:rPr lang="en-US" dirty="0" smtClean="0">
                    <a:solidFill>
                      <a:srgbClr val="004C9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0" i="0" dirty="0" smtClean="0">
                        <a:solidFill>
                          <a:srgbClr val="004C96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400" i="1" dirty="0" smtClean="0">
                        <a:solidFill>
                          <a:srgbClr val="004C96"/>
                        </a:solidFill>
                        <a:latin typeface="Cambria Math" charset="0"/>
                      </a:rPr>
                      <m:t>~</m:t>
                    </m:r>
                  </m:oMath>
                </a14:m>
                <a:r>
                  <a:rPr lang="en-US" sz="1400" dirty="0" smtClean="0">
                    <a:solidFill>
                      <a:srgbClr val="004C96"/>
                    </a:solidFill>
                  </a:rPr>
                  <a:t> 2.3 ms from cathode to anode)</a:t>
                </a:r>
              </a:p>
              <a:p>
                <a:r>
                  <a:rPr lang="en-US" dirty="0" smtClean="0">
                    <a:solidFill>
                      <a:srgbClr val="004C96"/>
                    </a:solidFill>
                  </a:rPr>
                  <a:t>Scintillation light:         </a:t>
                </a:r>
                <a:r>
                  <a:rPr lang="en-US" b="1" dirty="0" smtClean="0">
                    <a:solidFill>
                      <a:srgbClr val="004C96"/>
                    </a:solidFill>
                  </a:rPr>
                  <a:t>FAST!</a:t>
                </a:r>
                <a:endParaRPr lang="en-US" b="1" dirty="0">
                  <a:solidFill>
                    <a:srgbClr val="004C96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268" y="1271272"/>
                <a:ext cx="5747658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848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782268" y="2145353"/>
            <a:ext cx="287382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Cosmic removal strategy:</a:t>
            </a:r>
            <a:b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dirty="0" smtClean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Require scintillation light at the time of the beam spill arrival (width 1.6us)</a:t>
            </a:r>
            <a:b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sz="1600" dirty="0" smtClean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Additional topological cuts</a:t>
            </a:r>
            <a:endParaRPr lang="en-US" sz="16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01" y="4470971"/>
            <a:ext cx="1753221" cy="16373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782268" y="4550981"/>
                <a:ext cx="177281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First attempt of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004C96"/>
                        </a:solidFill>
                        <a:latin typeface="Cambria Math" charset="0"/>
                        <a:ea typeface="Helvetica" charset="0"/>
                        <a:cs typeface="Helvetica" charset="0"/>
                      </a:rPr>
                      <m:t>𝜈</m:t>
                    </m:r>
                    <m:r>
                      <a:rPr lang="en-US" sz="1400" i="1" baseline="-25000" dirty="0" smtClean="0">
                        <a:solidFill>
                          <a:srgbClr val="004C96"/>
                        </a:solidFill>
                        <a:latin typeface="Cambria Math" charset="0"/>
                        <a:ea typeface="Helvetica" charset="0"/>
                        <a:cs typeface="Helvetica" charset="0"/>
                      </a:rPr>
                      <m:t>𝜇</m:t>
                    </m:r>
                  </m:oMath>
                </a14:m>
                <a:r>
                  <a:rPr lang="en-US" sz="140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CC selection (NEUTRINO2016)</a:t>
                </a:r>
                <a:endParaRPr lang="en-US" sz="1400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268" y="4550981"/>
                <a:ext cx="1772817" cy="738664"/>
              </a:xfrm>
              <a:prstGeom prst="rect">
                <a:avLst/>
              </a:prstGeom>
              <a:blipFill rotWithShape="0">
                <a:blip r:embed="rId5"/>
                <a:stretch>
                  <a:fillRect l="-1031" t="-1653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8251290" y="4650045"/>
            <a:ext cx="33279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Most challenging: </a:t>
            </a:r>
            <a:r>
              <a:rPr lang="en-US" sz="1600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Cosmics</a:t>
            </a: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 &amp; neutrinos in the same event</a:t>
            </a:r>
            <a:b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sz="1600" dirty="0" smtClean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Sufficient for some physics analyses but not for all</a:t>
            </a:r>
            <a:endParaRPr lang="en-US" sz="16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5063" y="1593286"/>
            <a:ext cx="4727358" cy="283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4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16" y="2175161"/>
            <a:ext cx="3657600" cy="27813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728" y="2175161"/>
            <a:ext cx="3601955" cy="27813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38113" y="1706241"/>
            <a:ext cx="3657600" cy="36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“solar mixing”</a:t>
            </a:r>
            <a:endParaRPr lang="en-US" baseline="-250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6717" y="4174062"/>
            <a:ext cx="199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KAMLAND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6904" y="4009905"/>
            <a:ext cx="199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Super-K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039" y="2175161"/>
            <a:ext cx="3903579" cy="2781300"/>
          </a:xfrm>
          <a:prstGeom prst="rect">
            <a:avLst/>
          </a:prstGeom>
          <a:ln>
            <a:noFill/>
          </a:ln>
          <a:effectLst>
            <a:outerShdw blurRad="50800" dist="508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8676746" y="4127213"/>
            <a:ext cx="199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</a:rPr>
              <a:t>Daya</a:t>
            </a:r>
            <a:r>
              <a:rPr lang="en-US" dirty="0" smtClean="0">
                <a:solidFill>
                  <a:schemeClr val="accent6"/>
                </a:solidFill>
              </a:rPr>
              <a:t> Bay</a:t>
            </a:r>
            <a:endParaRPr lang="en-US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0" y="5239130"/>
                <a:ext cx="121920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Standard model three-flavor oscillations are observed on the scale of </a:t>
                </a:r>
                <a:b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</a:br>
                <a:r>
                  <a:rPr lang="en-US" sz="320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L/E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004C96"/>
                        </a:solidFill>
                        <a:latin typeface="Cambria Math" charset="0"/>
                        <a:ea typeface="Helvetica" charset="0"/>
                        <a:cs typeface="Helvetica" charset="0"/>
                      </a:rPr>
                      <m:t>&gt;~</m:t>
                    </m:r>
                  </m:oMath>
                </a14:m>
                <a:r>
                  <a:rPr lang="en-US" sz="320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km / MeV</a:t>
                </a:r>
                <a:endParaRPr lang="en-US" sz="3200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39130"/>
                <a:ext cx="12192000" cy="861774"/>
              </a:xfrm>
              <a:prstGeom prst="rect">
                <a:avLst/>
              </a:prstGeom>
              <a:blipFill rotWithShape="0">
                <a:blip r:embed="rId5"/>
                <a:stretch>
                  <a:fillRect t="-3521" b="-21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218905" y="1685628"/>
            <a:ext cx="3657600" cy="36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“atmospheric mixing”</a:t>
            </a:r>
            <a:endParaRPr lang="en-US" baseline="-250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41987" y="608556"/>
            <a:ext cx="11708026" cy="499848"/>
          </a:xfrm>
        </p:spPr>
        <p:txBody>
          <a:bodyPr/>
          <a:lstStyle/>
          <a:p>
            <a:r>
              <a:rPr lang="en-US" dirty="0" smtClean="0"/>
              <a:t>Physics motivation: 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2400" dirty="0" smtClean="0"/>
              <a:t>Oscillations </a:t>
            </a:r>
            <a:r>
              <a:rPr lang="en-US" sz="2400" dirty="0" smtClean="0"/>
              <a:t>beyond the three flavor mixing model?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3840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Successful installation of a cosmic ray tagger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30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98" y="1172062"/>
            <a:ext cx="1285962" cy="17111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045" y="1172062"/>
            <a:ext cx="1476294" cy="171115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17233" y="5346441"/>
            <a:ext cx="634481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3" y="2939118"/>
            <a:ext cx="2836506" cy="12139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75860" y="1133835"/>
            <a:ext cx="38874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73 Modules and readout designed and built at University of Bern</a:t>
            </a:r>
            <a:b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sz="1600" dirty="0" smtClean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Scintillator bars with two fibers &amp; </a:t>
            </a:r>
            <a:r>
              <a:rPr lang="en-US" sz="1600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SiPMs</a:t>
            </a: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 per strip.</a:t>
            </a:r>
            <a:b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sz="1600" dirty="0" smtClean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X-Y layout for position resolution</a:t>
            </a:r>
            <a:endParaRPr lang="en-US" sz="16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8376" y="5842899"/>
            <a:ext cx="497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Details: </a:t>
            </a:r>
            <a:r>
              <a:rPr lang="en-US" i="1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arXiv:1612.04614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22695" y="4635095"/>
            <a:ext cx="4652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Completed in March 2017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~85% coverage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Will be used for cosmic removal and detector physics studies using </a:t>
            </a:r>
            <a:r>
              <a:rPr lang="en-US" sz="1600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cosmics</a:t>
            </a:r>
            <a:endParaRPr lang="en-US" sz="16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4" name="Shape 2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62589" y="3218578"/>
            <a:ext cx="3401887" cy="2986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2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6821" y="4075174"/>
            <a:ext cx="3189039" cy="143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8842" y="1172062"/>
            <a:ext cx="4562350" cy="342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2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Muon momentum estimation with Multiple Coulomb Scattering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31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33398" y="988835"/>
            <a:ext cx="6260416" cy="4834959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04C96"/>
                </a:solidFill>
              </a:rPr>
              <a:t>Multiple scattering for momentum estimation of contained and exiting muons</a:t>
            </a:r>
          </a:p>
          <a:p>
            <a:r>
              <a:rPr lang="en-US" sz="1800" dirty="0" smtClean="0">
                <a:solidFill>
                  <a:srgbClr val="004C96"/>
                </a:solidFill>
              </a:rPr>
              <a:t>Tuning of the Highland formula for application in </a:t>
            </a:r>
            <a:r>
              <a:rPr lang="en-US" sz="1800" dirty="0" err="1" smtClean="0">
                <a:solidFill>
                  <a:srgbClr val="004C96"/>
                </a:solidFill>
              </a:rPr>
              <a:t>LArTPCs</a:t>
            </a:r>
            <a:endParaRPr lang="en-US" sz="1800" dirty="0" smtClean="0">
              <a:solidFill>
                <a:srgbClr val="004C96"/>
              </a:solidFill>
            </a:endParaRPr>
          </a:p>
          <a:p>
            <a:r>
              <a:rPr lang="en-US" sz="1800" dirty="0" smtClean="0">
                <a:solidFill>
                  <a:srgbClr val="004C96"/>
                </a:solidFill>
              </a:rPr>
              <a:t>Demonstration on MC and data.</a:t>
            </a:r>
            <a:endParaRPr lang="en-US" sz="1800" dirty="0">
              <a:solidFill>
                <a:srgbClr val="004C9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8037" y="5531298"/>
            <a:ext cx="390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Details: </a:t>
            </a:r>
            <a:r>
              <a:rPr lang="en-US" i="1" u="sng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  <a:hlinkClick r:id="rId2" tooltip="Abstract"/>
              </a:rPr>
              <a:t>arXiv:1703.06187</a:t>
            </a:r>
            <a:endParaRPr lang="en-US" i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84" y="2457969"/>
            <a:ext cx="3348792" cy="1582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8" y="4102177"/>
            <a:ext cx="3749844" cy="22192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932" y="3594308"/>
            <a:ext cx="4100052" cy="255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09" y="924394"/>
            <a:ext cx="3945446" cy="254605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347410" y="2719832"/>
                <a:ext cx="265560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Analyze scattering deflection angles in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/>
                </a:r>
                <a:b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</a:b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x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and y direction</a:t>
                </a:r>
                <a:b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</a:br>
                <a:endParaRPr lang="en-US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Expect Gaussian with RMS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.</a:t>
                </a:r>
                <a:b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</a:br>
                <a:endParaRPr lang="en-US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(p)</a:t>
                </a:r>
                <a:b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</a:b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Fit for momentum p.</a:t>
                </a:r>
                <a:endParaRPr lang="en-US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410" y="2719832"/>
                <a:ext cx="2655603" cy="2585323"/>
              </a:xfrm>
              <a:prstGeom prst="rect">
                <a:avLst/>
              </a:prstGeom>
              <a:blipFill rotWithShape="0">
                <a:blip r:embed="rId7"/>
                <a:stretch>
                  <a:fillRect l="-1376" t="-1179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8566484" y="4040246"/>
            <a:ext cx="1668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contained</a:t>
            </a:r>
            <a:endParaRPr lang="en-US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85748" y="1366007"/>
            <a:ext cx="1668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exiting</a:t>
            </a:r>
            <a:endParaRPr lang="en-US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93628" y="2719833"/>
            <a:ext cx="17914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&lt; 15% momentum res.</a:t>
            </a:r>
            <a:endParaRPr lang="en-US" sz="12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34067" y="5129939"/>
            <a:ext cx="17914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&lt; 10% </a:t>
            </a:r>
            <a:r>
              <a:rPr lang="en-US" sz="12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momentum res.</a:t>
            </a:r>
            <a:endParaRPr lang="en-US" sz="12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96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44"/>
          <a:stretch/>
        </p:blipFill>
        <p:spPr>
          <a:xfrm>
            <a:off x="4421012" y="941891"/>
            <a:ext cx="3070650" cy="2679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47" y="2281453"/>
            <a:ext cx="3725463" cy="23878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Michel electron reconstruction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2602" y="1034604"/>
            <a:ext cx="3799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Michel events are useful for:</a:t>
            </a:r>
            <a:endParaRPr lang="en-US" sz="16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Energy calibration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Muon tagging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Stopping muon identification</a:t>
            </a:r>
            <a:endParaRPr lang="en-US" sz="16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602" y="4838933"/>
            <a:ext cx="421098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Energy </a:t>
            </a:r>
            <a:r>
              <a:rPr lang="en-US" sz="1400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reco</a:t>
            </a:r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Collect all charge from the </a:t>
            </a:r>
            <a:r>
              <a:rPr lang="en-US" sz="1400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reco</a:t>
            </a:r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 electron track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Collect all charge from radiative </a:t>
            </a:r>
            <a:r>
              <a:rPr lang="en-US" sz="1400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phtons</a:t>
            </a:r>
            <a:endParaRPr lang="en-US" sz="1400" dirty="0" smtClean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Calibration factor from ADC founts to charge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Recombination correction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Lifetime correction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96" y="1495996"/>
            <a:ext cx="4068088" cy="40759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5"/>
          <a:stretch/>
        </p:blipFill>
        <p:spPr>
          <a:xfrm>
            <a:off x="4421012" y="3561894"/>
            <a:ext cx="2672046" cy="267912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5368" y="3304673"/>
            <a:ext cx="1106930" cy="80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8" y="3388861"/>
            <a:ext cx="1106930" cy="6840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25196" y="5682599"/>
            <a:ext cx="313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Details: </a:t>
            </a:r>
            <a:r>
              <a:rPr lang="en-US" i="1" u="sng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  <a:hlinkClick r:id="rId6" tooltip="Abstract"/>
              </a:rPr>
              <a:t>arXiv:1704.02927</a:t>
            </a:r>
            <a:endParaRPr lang="en-US" i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04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Cross section physics: From </a:t>
            </a:r>
            <a:r>
              <a:rPr lang="en-US" sz="3600" dirty="0" err="1" smtClean="0"/>
              <a:t>MicroBooNE</a:t>
            </a:r>
            <a:r>
              <a:rPr lang="en-US" sz="3600" dirty="0" smtClean="0"/>
              <a:t> to SBND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928916"/>
            <a:ext cx="1155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4C96"/>
                </a:solidFill>
              </a:rPr>
              <a:t>Once SBND is up and running, the </a:t>
            </a:r>
            <a:r>
              <a:rPr lang="en-US" sz="1600" dirty="0" err="1" smtClean="0">
                <a:solidFill>
                  <a:srgbClr val="004C96"/>
                </a:solidFill>
              </a:rPr>
              <a:t>MicroBooNE</a:t>
            </a:r>
            <a:r>
              <a:rPr lang="en-US" sz="1600" dirty="0" smtClean="0">
                <a:solidFill>
                  <a:srgbClr val="004C96"/>
                </a:solidFill>
              </a:rPr>
              <a:t> cross section program will be continued with SBND and unprecedented statistics!</a:t>
            </a:r>
            <a:endParaRPr lang="en-US" sz="1600" dirty="0">
              <a:solidFill>
                <a:srgbClr val="004C96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954" y="1302385"/>
            <a:ext cx="2605169" cy="1872810"/>
            <a:chOff x="1957387" y="951451"/>
            <a:chExt cx="8562975" cy="61557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7387" y="951451"/>
              <a:ext cx="8562975" cy="615577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169133" y="3723179"/>
                  <a:ext cx="4786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TextBox 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9133" y="3723179"/>
                  <a:ext cx="478630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589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3259265" y="3331242"/>
                  <a:ext cx="47863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9265" y="3331242"/>
                  <a:ext cx="478631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4167" r="-95833" b="-2368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3712815" y="4892429"/>
                  <a:ext cx="4786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2815" y="4892429"/>
                  <a:ext cx="478630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641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2795787" y="5206700"/>
                  <a:ext cx="4786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5787" y="5206700"/>
                  <a:ext cx="478630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641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594" y="1189573"/>
            <a:ext cx="6183034" cy="20696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505099" y="1874441"/>
            <a:ext cx="2280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Study of nuclear effects in neutrino-nucleus scattering</a:t>
            </a: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66" y="3428248"/>
            <a:ext cx="3767277" cy="11158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6" y="3288960"/>
            <a:ext cx="3933371" cy="15700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10671370" y="3584736"/>
                <a:ext cx="4025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1370" y="3584736"/>
                <a:ext cx="402595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9263377" y="4111083"/>
                <a:ext cx="149270" cy="115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𝑝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3377" y="4111083"/>
                <a:ext cx="149270" cy="115183"/>
              </a:xfrm>
              <a:prstGeom prst="rect">
                <a:avLst/>
              </a:prstGeom>
              <a:blipFill rotWithShape="0">
                <a:blip r:embed="rId7"/>
                <a:stretch>
                  <a:fillRect l="-8333" r="-91667" b="-2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072223" y="2151440"/>
            <a:ext cx="174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ArgoNeuT</a:t>
            </a: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28600" y="3227924"/>
            <a:ext cx="11411857" cy="0"/>
          </a:xfrm>
          <a:prstGeom prst="line">
            <a:avLst/>
          </a:prstGeom>
          <a:ln w="38100">
            <a:solidFill>
              <a:srgbClr val="004C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228600" y="3654671"/>
                <a:ext cx="34901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High-statistics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𝜈</m:t>
                    </m:r>
                    <m:r>
                      <a:rPr lang="en-US" b="0" i="1" baseline="-25000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sample will greatly benefit oscillation analyses in SBN and DUNE</a:t>
                </a:r>
                <a:endParaRPr lang="en-US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654671"/>
                <a:ext cx="3490175" cy="923330"/>
              </a:xfrm>
              <a:prstGeom prst="rect">
                <a:avLst/>
              </a:prstGeom>
              <a:blipFill rotWithShape="0">
                <a:blip r:embed="rId14"/>
                <a:stretch>
                  <a:fillRect l="-1573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>
          <a:xfrm>
            <a:off x="293954" y="4853653"/>
            <a:ext cx="11411857" cy="0"/>
          </a:xfrm>
          <a:prstGeom prst="line">
            <a:avLst/>
          </a:prstGeom>
          <a:ln w="38100">
            <a:solidFill>
              <a:srgbClr val="004C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98" y="4913470"/>
            <a:ext cx="3822759" cy="145014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824185" y="5036054"/>
            <a:ext cx="2365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High precision &amp; high statistics allow search for </a:t>
            </a:r>
            <a:r>
              <a:rPr lang="en-US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rare interaction processes</a:t>
            </a: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367" y="4978833"/>
            <a:ext cx="3545963" cy="131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34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22641" y="919039"/>
                <a:ext cx="6790529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SBN is designed to study the baseline dependence of the low-energy event excess and cover the full LSND allowed parameter space with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5</m:t>
                    </m:r>
                    <m:r>
                      <a:rPr lang="en-US" i="1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While waiting for SBND and ICARUS to come online, </a:t>
                </a:r>
                <a:r>
                  <a:rPr lang="en-US" dirty="0" err="1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MicroBooNE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is going to investigate the nature of the low-energy excess.</a:t>
                </a:r>
                <a:endParaRPr lang="en-US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lang="en-US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err="1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MicroBooNE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is doing groundwork for </a:t>
                </a:r>
                <a:r>
                  <a:rPr lang="en-US" dirty="0" err="1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LArTPC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calibration, simulation, reconstruction and analysis for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future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detectors.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An extensive neutrino-Argon cross section program is being setup by </a:t>
                </a:r>
                <a:r>
                  <a:rPr lang="en-US" dirty="0" err="1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MicroBooNE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, and will be followed by SBND with much larger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statistics.</a:t>
                </a:r>
                <a:endParaRPr lang="en-US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lang="en-US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err="1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MicroBooNE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is up an running and working on its first standalone physics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results.</a:t>
                </a:r>
                <a:b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</a:b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SBND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and ICARUS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will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follow in 2018 and 2019.</a:t>
                </a:r>
                <a:endParaRPr lang="en-US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41" y="919039"/>
                <a:ext cx="6790529" cy="5078313"/>
              </a:xfrm>
              <a:prstGeom prst="rect">
                <a:avLst/>
              </a:prstGeom>
              <a:blipFill rotWithShape="0">
                <a:blip r:embed="rId3"/>
                <a:stretch>
                  <a:fillRect l="-629" t="-720" r="-270" b="-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 rot="840000">
            <a:off x="10705263" y="1053714"/>
            <a:ext cx="1972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SBND</a:t>
            </a:r>
            <a:endParaRPr lang="en-US" sz="2800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3628" y="3285779"/>
            <a:ext cx="197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endParaRPr lang="en-US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342" y="3735195"/>
            <a:ext cx="3199638" cy="26862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386" y="2217438"/>
            <a:ext cx="1757687" cy="15475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-1140000">
            <a:off x="10418329" y="5732066"/>
            <a:ext cx="1532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ICARUS</a:t>
            </a:r>
            <a:endParaRPr lang="en-US" sz="2400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6047874" y="5117432"/>
            <a:ext cx="3614159" cy="1044639"/>
          </a:xfrm>
          <a:prstGeom prst="wedgeEllipseCallout">
            <a:avLst>
              <a:gd name="adj1" fmla="val 40400"/>
              <a:gd name="adj2" fmla="val -58809"/>
            </a:avLst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am coming soon!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Follow my travels on </a:t>
            </a:r>
            <a:r>
              <a:rPr lang="en-US" sz="12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http://</a:t>
            </a:r>
            <a:r>
              <a:rPr lang="en-US" sz="1200" dirty="0" err="1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icarustrip.fnal.gov</a:t>
            </a:r>
            <a:r>
              <a:rPr lang="en-US" sz="12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/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9293628" y="2119463"/>
            <a:ext cx="2474280" cy="1082531"/>
          </a:xfrm>
          <a:prstGeom prst="wedgeEllipseCallout">
            <a:avLst>
              <a:gd name="adj1" fmla="val -63337"/>
              <a:gd name="adj2" fmla="val -2497"/>
            </a:avLst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Working hard on first results. Stay tuned!</a:t>
            </a:r>
            <a:endParaRPr lang="en-US" sz="16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6939654" y="958624"/>
            <a:ext cx="2297817" cy="992214"/>
          </a:xfrm>
          <a:prstGeom prst="wedgeEllipseCallout">
            <a:avLst>
              <a:gd name="adj1" fmla="val 48778"/>
              <a:gd name="adj2" fmla="val -36174"/>
            </a:avLst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Under construction.</a:t>
            </a: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628" y="186644"/>
            <a:ext cx="1377636" cy="180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16" y="2723315"/>
            <a:ext cx="11708026" cy="499848"/>
          </a:xfrm>
        </p:spPr>
        <p:txBody>
          <a:bodyPr/>
          <a:lstStyle/>
          <a:p>
            <a:pPr algn="ctr"/>
            <a:r>
              <a:rPr lang="en-US" sz="5400" dirty="0" smtClean="0"/>
              <a:t>Backup</a:t>
            </a:r>
            <a:endParaRPr lang="en-US" sz="5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5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characterization and filtering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88" y="956682"/>
            <a:ext cx="3788229" cy="51548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7647" y="1198674"/>
            <a:ext cx="6482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Main sources of noise identified and characterized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Low-voltage regulator for cold ASICS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HV power supply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900 kHz burst </a:t>
            </a: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noise.</a:t>
            </a: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573" y="2612572"/>
            <a:ext cx="4532697" cy="30044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7647" y="2518357"/>
            <a:ext cx="33385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Hardware </a:t>
            </a: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upgrades improved (1) and (2).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Residual noise level is low and stable.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Noise filtering is successfully applied in the signal processing chain.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Valuable input for the design of SBND and DUNE.</a:t>
            </a: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67811" y="5802605"/>
            <a:ext cx="303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Details: </a:t>
            </a:r>
            <a:r>
              <a:rPr lang="en-US" i="1" u="sng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  <a:hlinkClick r:id="rId4" tooltip="Abstract"/>
              </a:rPr>
              <a:t>arXiv:1705.07341</a:t>
            </a:r>
            <a:endParaRPr lang="en-US" i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84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Convolutional neural nets for particle and event ID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37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9460" y="1115915"/>
            <a:ext cx="6134763" cy="1318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4C96"/>
                </a:solidFill>
              </a:rPr>
              <a:t>Successfully demonstrated that the technique can be applied to </a:t>
            </a:r>
            <a:r>
              <a:rPr lang="en-US" sz="1800" dirty="0" err="1" smtClean="0">
                <a:solidFill>
                  <a:srgbClr val="004C96"/>
                </a:solidFill>
              </a:rPr>
              <a:t>LArTPC</a:t>
            </a:r>
            <a:r>
              <a:rPr lang="en-US" sz="1800" dirty="0" smtClean="0">
                <a:solidFill>
                  <a:srgbClr val="004C96"/>
                </a:solidFill>
              </a:rPr>
              <a:t> images</a:t>
            </a:r>
            <a:endParaRPr lang="en-US" sz="1800" dirty="0">
              <a:solidFill>
                <a:srgbClr val="004C9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460" y="5766209"/>
            <a:ext cx="293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Details: </a:t>
            </a:r>
            <a:r>
              <a:rPr lang="en-US" i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  <a:hlinkClick r:id="rId2" tooltip="Abstract"/>
              </a:rPr>
              <a:t>arXiv:1611.05531</a:t>
            </a:r>
            <a:endParaRPr lang="en-US" i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8" y="3488414"/>
            <a:ext cx="5962144" cy="1968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30" y="2562970"/>
            <a:ext cx="803110" cy="901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887" y="2556824"/>
            <a:ext cx="806060" cy="907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24" y="2555263"/>
            <a:ext cx="801751" cy="909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94" y="2555263"/>
            <a:ext cx="792583" cy="9110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22" y="2555262"/>
            <a:ext cx="798863" cy="9094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9460" y="2060885"/>
            <a:ext cx="5409536" cy="37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Single particle identification (simulation)</a:t>
            </a:r>
            <a:endParaRPr lang="en-US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48190" y="5444276"/>
            <a:ext cx="2995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(stat. uncertainties only)</a:t>
            </a:r>
            <a:endParaRPr lang="en-US" sz="1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88860" y="1115915"/>
            <a:ext cx="5409536" cy="37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Neutrino event identification</a:t>
            </a:r>
            <a:endParaRPr lang="en-US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89" y="1558171"/>
            <a:ext cx="5375107" cy="374161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343317" y="5368820"/>
            <a:ext cx="4478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Work on-going to apply these techniques to neutrino analyses.</a:t>
            </a: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57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4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28600" y="365126"/>
            <a:ext cx="11708026" cy="499848"/>
          </a:xfrm>
        </p:spPr>
        <p:txBody>
          <a:bodyPr/>
          <a:lstStyle/>
          <a:p>
            <a:r>
              <a:rPr lang="en-US" dirty="0" smtClean="0"/>
              <a:t>Physics motivation: </a:t>
            </a:r>
            <a:r>
              <a:rPr lang="en-US" sz="2400" dirty="0" smtClean="0"/>
              <a:t>The reactor neutrino anomaly</a:t>
            </a:r>
            <a:endParaRPr lang="en-US" sz="2400" dirty="0"/>
          </a:p>
        </p:txBody>
      </p:sp>
      <p:pic>
        <p:nvPicPr>
          <p:cNvPr id="19" name="Picture 18" descr="reactoranoma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02" y="1239863"/>
            <a:ext cx="6736024" cy="3295701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361974"/>
              </p:ext>
            </p:extLst>
          </p:nvPr>
        </p:nvGraphicFramePr>
        <p:xfrm>
          <a:off x="9657078" y="1040617"/>
          <a:ext cx="2409180" cy="369109"/>
        </p:xfrm>
        <a:graphic>
          <a:graphicData uri="http://schemas.openxmlformats.org/drawingml/2006/table">
            <a:tbl>
              <a:tblPr/>
              <a:tblGrid>
                <a:gridCol w="2409180"/>
              </a:tblGrid>
              <a:tr h="369109">
                <a:tc>
                  <a:txBody>
                    <a:bodyPr/>
                    <a:lstStyle/>
                    <a:p>
                      <a:pPr fontAlgn="t"/>
                      <a:r>
                        <a:rPr lang="en-US" sz="1500" b="0" i="1" u="none" strike="noStrike" dirty="0" smtClean="0">
                          <a:solidFill>
                            <a:srgbClr val="004C96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arXiv:1204.5379</a:t>
                      </a:r>
                      <a:r>
                        <a:rPr lang="en-US" sz="1500" b="0" i="1" dirty="0">
                          <a:solidFill>
                            <a:srgbClr val="004C96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 [</a:t>
                      </a:r>
                      <a:r>
                        <a:rPr lang="en-US" sz="1500" b="0" i="1" dirty="0" err="1">
                          <a:solidFill>
                            <a:srgbClr val="004C96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hep-ph</a:t>
                      </a:r>
                      <a:r>
                        <a:rPr lang="en-US" sz="1500" b="0" i="1" dirty="0">
                          <a:solidFill>
                            <a:srgbClr val="004C96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]</a:t>
                      </a:r>
                    </a:p>
                  </a:txBody>
                  <a:tcPr marL="113339" marR="113339" marT="56669" marB="5666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715922" y="4535564"/>
                <a:ext cx="6015182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Deficit in neutrino flux at the detector observed</a:t>
                </a:r>
                <a:b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</a:br>
                <a:endParaRPr lang="en-US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Normalization problem?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Oscillations on the scale of </a:t>
                </a:r>
                <a:b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</a:br>
                <a:r>
                  <a:rPr lang="en-US" sz="280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L/E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4C96"/>
                        </a:solidFill>
                        <a:latin typeface="Cambria Math" charset="0"/>
                        <a:ea typeface="Helvetica" charset="0"/>
                        <a:cs typeface="Helvetica" charset="0"/>
                      </a:rPr>
                      <m:t>&gt;~</m:t>
                    </m:r>
                  </m:oMath>
                </a14:m>
                <a:r>
                  <a:rPr lang="en-US" sz="2800" dirty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:r>
                  <a:rPr lang="en-US" sz="280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m </a:t>
                </a:r>
                <a:r>
                  <a:rPr lang="en-US" sz="2800" dirty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/ </a:t>
                </a:r>
                <a:r>
                  <a:rPr lang="en-US" sz="280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MeV?</a:t>
                </a:r>
                <a:endParaRPr lang="en-US" sz="2800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922" y="4535564"/>
                <a:ext cx="6015182" cy="1631216"/>
              </a:xfrm>
              <a:prstGeom prst="rect">
                <a:avLst/>
              </a:prstGeom>
              <a:blipFill rotWithShape="0">
                <a:blip r:embed="rId4"/>
                <a:stretch>
                  <a:fillRect l="-913" t="-1866" b="-9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67" y="1130735"/>
            <a:ext cx="4854835" cy="3404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45767" y="4796589"/>
                <a:ext cx="5236886" cy="1224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Reactor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dirty="0" smtClean="0">
                            <a:solidFill>
                              <a:srgbClr val="004C9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i="1" dirty="0">
                            <a:solidFill>
                              <a:srgbClr val="004C9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𝜈</m:t>
                        </m:r>
                        <m:r>
                          <a:rPr lang="en-US" i="1" baseline="-25000" dirty="0" err="1">
                            <a:solidFill>
                              <a:srgbClr val="004C96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disappearance experiments</a:t>
                </a:r>
                <a:b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</a:br>
                <a:endParaRPr lang="en-US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Typical energies: few MeV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Typical baselines: 10 – 1000m</a:t>
                </a:r>
                <a:endParaRPr lang="en-US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67" y="4796589"/>
                <a:ext cx="5236886" cy="1224759"/>
              </a:xfrm>
              <a:prstGeom prst="rect">
                <a:avLst/>
              </a:prstGeom>
              <a:blipFill rotWithShape="0">
                <a:blip r:embed="rId6"/>
                <a:stretch>
                  <a:fillRect l="-1048" t="-2985" b="-4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5715922" y="2117558"/>
            <a:ext cx="2249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3 flavor neutrino mixing</a:t>
            </a:r>
            <a:endParaRPr lang="en-US" sz="1400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15922" y="3149141"/>
            <a:ext cx="2249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130C4"/>
                </a:solidFill>
                <a:latin typeface="Helvetica" charset="0"/>
                <a:ea typeface="Helvetica" charset="0"/>
                <a:cs typeface="Helvetica" charset="0"/>
              </a:rPr>
              <a:t>3 + 1 mixing scenario</a:t>
            </a:r>
            <a:endParaRPr lang="en-US" sz="1400" dirty="0">
              <a:solidFill>
                <a:srgbClr val="0130C4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7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5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28600" y="365126"/>
            <a:ext cx="11708026" cy="499848"/>
          </a:xfrm>
        </p:spPr>
        <p:txBody>
          <a:bodyPr/>
          <a:lstStyle/>
          <a:p>
            <a:r>
              <a:rPr lang="en-US" dirty="0" smtClean="0"/>
              <a:t>Physics motivation: </a:t>
            </a:r>
            <a:r>
              <a:rPr lang="en-US" sz="2400" dirty="0" smtClean="0"/>
              <a:t>Radioactive source experiments</a:t>
            </a:r>
            <a:endParaRPr lang="en-US" sz="2400" dirty="0"/>
          </a:p>
        </p:txBody>
      </p:sp>
      <p:pic>
        <p:nvPicPr>
          <p:cNvPr id="13" name="Picture 12" descr="GALLEX-S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325" y="928322"/>
            <a:ext cx="5902761" cy="37204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90641" y="1178461"/>
            <a:ext cx="3167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Phys. Rev. C73, </a:t>
            </a:r>
            <a:br>
              <a:rPr lang="en-US" sz="1600" i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1600" i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045805 (2006)</a:t>
            </a:r>
            <a:endParaRPr lang="en-US" sz="1600" i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77" y="2792809"/>
            <a:ext cx="2921188" cy="34871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4770" y="958711"/>
                <a:ext cx="4073272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Radiochemical solar neutrino experiments GALLEX and SAGE with intense (</a:t>
                </a:r>
                <a:r>
                  <a:rPr lang="en-US" dirty="0" err="1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MCi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𝜈</m:t>
                    </m:r>
                    <m:r>
                      <a:rPr lang="en-US" i="1" baseline="-25000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calibration sources (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𝜈</m:t>
                    </m:r>
                    <m:r>
                      <a:rPr lang="en-US" i="1" baseline="-25000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  <m:r>
                      <a:rPr lang="en-US" i="1" baseline="-25000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disappearance experiments)</a:t>
                </a:r>
                <a:b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</a:br>
                <a:endParaRPr lang="en-US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𝜈</m:t>
                    </m:r>
                    <m:r>
                      <a:rPr lang="en-US" b="0" i="1" baseline="-25000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below the MeV scale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Baselines on the scale of meters</a:t>
                </a:r>
                <a:endParaRPr lang="en-US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70" y="958711"/>
                <a:ext cx="4073272" cy="2031325"/>
              </a:xfrm>
              <a:prstGeom prst="rect">
                <a:avLst/>
              </a:prstGeom>
              <a:blipFill rotWithShape="0">
                <a:blip r:embed="rId5"/>
                <a:stretch>
                  <a:fillRect l="-1196" t="-1502" r="-747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583050" y="4629198"/>
                <a:ext cx="6015182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Deficit in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𝜈</m:t>
                    </m:r>
                    <m:r>
                      <a:rPr lang="en-US" i="1" baseline="-25000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  <m:r>
                      <a:rPr lang="en-US" i="1" baseline="-25000" dirty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rate observed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Normalization problem?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Oscillations on the scale of </a:t>
                </a:r>
                <a:b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</a:br>
                <a:r>
                  <a:rPr lang="en-US" sz="280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L/E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4C96"/>
                        </a:solidFill>
                        <a:latin typeface="Cambria Math" charset="0"/>
                        <a:ea typeface="Helvetica" charset="0"/>
                        <a:cs typeface="Helvetica" charset="0"/>
                      </a:rPr>
                      <m:t>&gt;~</m:t>
                    </m:r>
                  </m:oMath>
                </a14:m>
                <a:r>
                  <a:rPr lang="en-US" sz="2800" dirty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:r>
                  <a:rPr lang="en-US" sz="280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m </a:t>
                </a:r>
                <a:r>
                  <a:rPr lang="en-US" sz="2800" dirty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/ </a:t>
                </a:r>
                <a:r>
                  <a:rPr lang="en-US" sz="280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MeV?</a:t>
                </a:r>
                <a:endParaRPr lang="en-US" sz="2800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3050" y="4629198"/>
                <a:ext cx="6015182" cy="1354217"/>
              </a:xfrm>
              <a:prstGeom prst="rect">
                <a:avLst/>
              </a:prstGeom>
              <a:blipFill rotWithShape="0">
                <a:blip r:embed="rId6"/>
                <a:stretch>
                  <a:fillRect l="-912" t="-3139" b="-11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0886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LSND-spectr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17" y="3079434"/>
            <a:ext cx="3352055" cy="3271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motivation: </a:t>
            </a:r>
            <a:r>
              <a:rPr lang="en-US" sz="2400" dirty="0" smtClean="0"/>
              <a:t>The </a:t>
            </a:r>
            <a:r>
              <a:rPr lang="en-US" sz="2400" dirty="0" err="1" smtClean="0"/>
              <a:t>MiniBooNE</a:t>
            </a:r>
            <a:r>
              <a:rPr lang="en-US" sz="2400" dirty="0" smtClean="0"/>
              <a:t> and LSND results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228598" y="1085394"/>
                <a:ext cx="11708027" cy="4834959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000" dirty="0" smtClean="0">
                    <a:solidFill>
                      <a:srgbClr val="004C96"/>
                    </a:solidFill>
                  </a:rPr>
                  <a:t>Anomalies observed in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4C96"/>
                        </a:solidFill>
                        <a:latin typeface="Cambria Math" charset="0"/>
                      </a:rPr>
                      <m:t>𝜈</m:t>
                    </m:r>
                    <m:r>
                      <a:rPr lang="en-US" sz="2000" b="0" i="1" baseline="-25000" dirty="0" smtClean="0">
                        <a:solidFill>
                          <a:srgbClr val="004C96"/>
                        </a:solidFill>
                        <a:latin typeface="Cambria Math" charset="0"/>
                      </a:rPr>
                      <m:t>𝑒</m:t>
                    </m:r>
                  </m:oMath>
                </a14:m>
                <a:r>
                  <a:rPr lang="en-US" sz="2000" dirty="0" smtClean="0">
                    <a:solidFill>
                      <a:srgbClr val="004C96"/>
                    </a:solidFill>
                  </a:rPr>
                  <a:t> appearance experiments</a:t>
                </a:r>
                <a:endParaRPr lang="en-US" sz="2000" dirty="0">
                  <a:solidFill>
                    <a:srgbClr val="004C96"/>
                  </a:solidFill>
                </a:endParaRPr>
              </a:p>
            </p:txBody>
          </p:sp>
        </mc:Choice>
        <mc:Fallback xmlns="">
          <p:sp>
            <p:nvSpPr>
              <p:cNvPr id="6" name="Tex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228598" y="1085394"/>
                <a:ext cx="11708027" cy="4834959"/>
              </a:xfrm>
              <a:blipFill rotWithShape="0">
                <a:blip r:embed="rId3"/>
                <a:stretch>
                  <a:fillRect t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819428" y="1473459"/>
            <a:ext cx="1782840" cy="381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LSND</a:t>
            </a:r>
            <a:endParaRPr lang="en-US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7898" y="2714523"/>
            <a:ext cx="207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</a:t>
            </a:r>
            <a:r>
              <a:rPr lang="en-US" baseline="-25000" dirty="0" smtClean="0"/>
              <a:t>ν</a:t>
            </a:r>
            <a:r>
              <a:rPr lang="en-US" dirty="0" smtClean="0"/>
              <a:t> = 20 – 55 MeV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070228" y="2385374"/>
            <a:ext cx="1186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Baseline </a:t>
            </a:r>
            <a:br>
              <a:rPr lang="en-US" dirty="0" smtClean="0"/>
            </a:br>
            <a:r>
              <a:rPr lang="en-US" dirty="0" smtClean="0"/>
              <a:t>L = 30m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339243" y="2326460"/>
            <a:ext cx="222985" cy="3203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wav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33" y="1906706"/>
            <a:ext cx="1475299" cy="3769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501564" y="1775276"/>
                <a:ext cx="5357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dirty="0" smtClean="0">
                          <a:solidFill>
                            <a:srgbClr val="004C96"/>
                          </a:solidFill>
                          <a:latin typeface="Cambria Math" charset="0"/>
                          <a:ea typeface="Helvetica" charset="0"/>
                          <a:cs typeface="Helvetica" charset="0"/>
                        </a:rPr>
                        <m:t>𝛎</m:t>
                      </m:r>
                      <m:r>
                        <a:rPr lang="en-US" sz="2400" b="1" i="0" baseline="-25000" dirty="0" smtClean="0">
                          <a:solidFill>
                            <a:srgbClr val="004C96"/>
                          </a:solidFill>
                          <a:latin typeface="Cambria Math" charset="0"/>
                          <a:ea typeface="Helvetica" charset="0"/>
                          <a:cs typeface="Helvetica" charset="0"/>
                        </a:rPr>
                        <m:t>𝛍</m:t>
                      </m:r>
                    </m:oMath>
                  </m:oMathPara>
                </a14:m>
                <a:endParaRPr lang="en-US" sz="2400" b="1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1564" y="1775276"/>
                <a:ext cx="535765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384582" y="5121337"/>
                <a:ext cx="5082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rgbClr val="004C96"/>
                          </a:solidFill>
                          <a:latin typeface="Cambria Math" charset="0"/>
                          <a:ea typeface="Helvetica" charset="0"/>
                          <a:cs typeface="Helvetica" charset="0"/>
                        </a:rPr>
                        <m:t>𝜈</m:t>
                      </m:r>
                      <m:r>
                        <a:rPr lang="en-US" b="0" i="1" baseline="-25000" dirty="0" smtClean="0">
                          <a:solidFill>
                            <a:srgbClr val="004C96"/>
                          </a:solidFill>
                          <a:latin typeface="Cambria Math" charset="0"/>
                          <a:ea typeface="Helvetica" charset="0"/>
                          <a:cs typeface="Helvetica" charset="0"/>
                        </a:rPr>
                        <m:t>𝑒</m:t>
                      </m:r>
                    </m:oMath>
                  </m:oMathPara>
                </a14:m>
                <a:endParaRPr lang="en-US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582" y="5121337"/>
                <a:ext cx="508235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351066" y="1854613"/>
                <a:ext cx="7030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 dirty="0" smtClean="0">
                              <a:solidFill>
                                <a:srgbClr val="004C96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</m:ctrlPr>
                        </m:accPr>
                        <m:e>
                          <m:r>
                            <a:rPr lang="en-US" sz="2400" b="1" i="0" dirty="0">
                              <a:solidFill>
                                <a:srgbClr val="004C96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𝛎</m:t>
                          </m:r>
                          <m:r>
                            <a:rPr lang="en-US" sz="2400" b="1" i="0" baseline="-25000" dirty="0">
                              <a:solidFill>
                                <a:srgbClr val="004C96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𝛍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066" y="1854613"/>
                <a:ext cx="703091" cy="461665"/>
              </a:xfrm>
              <a:prstGeom prst="rect">
                <a:avLst/>
              </a:prstGeom>
              <a:blipFill rotWithShape="0">
                <a:blip r:embed="rId7"/>
                <a:stretch>
                  <a:fillRect r="-10435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/>
          <p:cNvGrpSpPr/>
          <p:nvPr/>
        </p:nvGrpSpPr>
        <p:grpSpPr>
          <a:xfrm>
            <a:off x="3470232" y="1906706"/>
            <a:ext cx="2214031" cy="1241099"/>
            <a:chOff x="3879235" y="2161848"/>
            <a:chExt cx="2214031" cy="1241099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4381018" y="2440951"/>
              <a:ext cx="533400" cy="18161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4948776" y="2470166"/>
              <a:ext cx="5334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4415376" y="3003006"/>
              <a:ext cx="5334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948776" y="3003006"/>
              <a:ext cx="533400" cy="18161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559866" y="2190116"/>
              <a:ext cx="507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rPr>
                <a:t>e</a:t>
              </a:r>
              <a:r>
                <a:rPr lang="en-US" sz="2400" b="1" baseline="30000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rPr>
                <a:t>+</a:t>
              </a:r>
              <a:endParaRPr lang="en-US" sz="2400" b="1" baseline="30000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948776" y="2651781"/>
              <a:ext cx="0" cy="32106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880166" y="2941282"/>
              <a:ext cx="101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rPr>
                <a:t>p</a:t>
              </a:r>
              <a:endParaRPr lang="en-US" sz="2400" b="1" baseline="30000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59866" y="2941282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rPr>
                <a:t>n</a:t>
              </a:r>
              <a:endParaRPr lang="en-US" sz="2400" b="1" baseline="30000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879235" y="2161848"/>
                  <a:ext cx="61051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b="1" i="1" dirty="0" smtClean="0">
                                <a:solidFill>
                                  <a:srgbClr val="004C96"/>
                                </a:solidFill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</m:ctrlPr>
                          </m:accPr>
                          <m:e>
                            <m:r>
                              <a:rPr lang="en-US" sz="2400" b="1" i="0" dirty="0">
                                <a:solidFill>
                                  <a:srgbClr val="004C96"/>
                                </a:solidFill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𝛎</m:t>
                            </m:r>
                            <m:r>
                              <a:rPr lang="en-US" sz="2400" b="1" i="0" baseline="-25000" dirty="0">
                                <a:solidFill>
                                  <a:srgbClr val="004C96"/>
                                </a:solidFill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𝐞</m:t>
                            </m:r>
                          </m:e>
                        </m:acc>
                      </m:oMath>
                    </m:oMathPara>
                  </a14:m>
                  <a:endParaRPr lang="en-US" sz="2400" b="1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9235" y="2161848"/>
                  <a:ext cx="61051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6000"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Box 30"/>
          <p:cNvSpPr txBox="1"/>
          <p:nvPr/>
        </p:nvSpPr>
        <p:spPr>
          <a:xfrm>
            <a:off x="228598" y="6013341"/>
            <a:ext cx="4258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See also talk by A. Fava yesterday</a:t>
            </a:r>
            <a:endParaRPr lang="en-US" sz="1400" i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89760" y="1440025"/>
            <a:ext cx="1782840" cy="381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MiniBooNE</a:t>
            </a:r>
            <a:endParaRPr lang="en-US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58230" y="2417619"/>
            <a:ext cx="207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</a:t>
            </a:r>
            <a:r>
              <a:rPr lang="en-US" baseline="-25000" dirty="0" err="1" smtClean="0"/>
              <a:t>ν</a:t>
            </a:r>
            <a:r>
              <a:rPr lang="en-US" dirty="0" smtClean="0"/>
              <a:t> ~ 800 MeV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8140560" y="2289948"/>
            <a:ext cx="1186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Baseline </a:t>
            </a:r>
            <a:br>
              <a:rPr lang="en-US" dirty="0" smtClean="0"/>
            </a:br>
            <a:r>
              <a:rPr lang="en-US" dirty="0" smtClean="0"/>
              <a:t>L </a:t>
            </a:r>
            <a:r>
              <a:rPr lang="en-US" smtClean="0"/>
              <a:t>= 540 m</a:t>
            </a:r>
            <a:endParaRPr lang="en-US" dirty="0"/>
          </a:p>
        </p:txBody>
      </p:sp>
      <p:cxnSp>
        <p:nvCxnSpPr>
          <p:cNvPr id="36" name="Straight Arrow Connector 35"/>
          <p:cNvCxnSpPr>
            <a:stCxn id="34" idx="0"/>
          </p:cNvCxnSpPr>
          <p:nvPr/>
        </p:nvCxnSpPr>
        <p:spPr>
          <a:xfrm flipV="1">
            <a:off x="7298126" y="2215024"/>
            <a:ext cx="254577" cy="2025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wav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65" y="1873272"/>
            <a:ext cx="1475299" cy="3769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420741" y="2846614"/>
                <a:ext cx="7030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 dirty="0" smtClean="0">
                              <a:solidFill>
                                <a:srgbClr val="004C96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</m:ctrlPr>
                        </m:accPr>
                        <m:e>
                          <m:r>
                            <a:rPr lang="en-US" sz="2400" b="1" i="0" dirty="0">
                              <a:solidFill>
                                <a:srgbClr val="004C96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𝛎</m:t>
                          </m:r>
                          <m:r>
                            <a:rPr lang="en-US" sz="2400" b="1" i="0" baseline="-25000" dirty="0">
                              <a:solidFill>
                                <a:srgbClr val="004C96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𝛍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741" y="2846614"/>
                <a:ext cx="703091" cy="461665"/>
              </a:xfrm>
              <a:prstGeom prst="rect">
                <a:avLst/>
              </a:prstGeom>
              <a:blipFill rotWithShape="0">
                <a:blip r:embed="rId9"/>
                <a:stretch>
                  <a:fillRect r="-10345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9645515" y="2775736"/>
            <a:ext cx="1598998" cy="708258"/>
            <a:chOff x="3879235" y="2161848"/>
            <a:chExt cx="2556474" cy="1241099"/>
          </a:xfrm>
        </p:grpSpPr>
        <p:cxnSp>
          <p:nvCxnSpPr>
            <p:cNvPr id="40" name="Straight Arrow Connector 39"/>
            <p:cNvCxnSpPr/>
            <p:nvPr/>
          </p:nvCxnSpPr>
          <p:spPr>
            <a:xfrm>
              <a:off x="4381018" y="2440951"/>
              <a:ext cx="533400" cy="18161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48776" y="2470166"/>
              <a:ext cx="5334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4415376" y="3003006"/>
              <a:ext cx="5334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948776" y="3003006"/>
              <a:ext cx="533400" cy="18161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5559864" y="2190116"/>
              <a:ext cx="875845" cy="759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rPr>
                <a:t>e</a:t>
              </a:r>
              <a:r>
                <a:rPr lang="en-US" sz="2400" b="1" baseline="30000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rPr>
                <a:t>+</a:t>
              </a:r>
              <a:endParaRPr lang="en-US" sz="2400" b="1" baseline="30000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4948776" y="2651781"/>
              <a:ext cx="0" cy="32106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3880166" y="2941282"/>
              <a:ext cx="101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rPr>
                <a:t>p</a:t>
              </a:r>
              <a:endParaRPr lang="en-US" sz="2400" b="1" baseline="30000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559866" y="2941282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rPr>
                <a:t>n</a:t>
              </a:r>
              <a:endParaRPr lang="en-US" sz="2400" b="1" baseline="30000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3879235" y="2161848"/>
                  <a:ext cx="61051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b="1" i="1" dirty="0" smtClean="0">
                                <a:solidFill>
                                  <a:srgbClr val="004C96"/>
                                </a:solidFill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</m:ctrlPr>
                          </m:accPr>
                          <m:e>
                            <m:r>
                              <a:rPr lang="en-US" sz="2400" b="1" i="0" dirty="0">
                                <a:solidFill>
                                  <a:srgbClr val="004C96"/>
                                </a:solidFill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𝛎</m:t>
                            </m:r>
                            <m:r>
                              <a:rPr lang="en-US" sz="2400" b="1" i="0" baseline="-25000" dirty="0">
                                <a:solidFill>
                                  <a:srgbClr val="004C96"/>
                                </a:solidFill>
                                <a:latin typeface="Cambria Math" charset="0"/>
                                <a:ea typeface="Helvetica" charset="0"/>
                                <a:cs typeface="Helvetica" charset="0"/>
                              </a:rPr>
                              <m:t>𝐞</m:t>
                            </m:r>
                          </m:e>
                        </m:acc>
                      </m:oMath>
                    </m:oMathPara>
                  </a14:m>
                  <a:endParaRPr lang="en-US" sz="2400" b="1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9235" y="2161848"/>
                  <a:ext cx="610512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5873" b="-79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9" name="Picture 48" descr="wav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91" y="2908465"/>
            <a:ext cx="1475299" cy="376901"/>
          </a:xfrm>
          <a:prstGeom prst="rect">
            <a:avLst/>
          </a:prstGeom>
        </p:spPr>
      </p:pic>
      <p:cxnSp>
        <p:nvCxnSpPr>
          <p:cNvPr id="52" name="Straight Arrow Connector 51"/>
          <p:cNvCxnSpPr/>
          <p:nvPr/>
        </p:nvCxnSpPr>
        <p:spPr>
          <a:xfrm>
            <a:off x="7246987" y="2774788"/>
            <a:ext cx="254577" cy="1928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9610053" y="1831680"/>
            <a:ext cx="1598998" cy="708258"/>
            <a:chOff x="3879235" y="2161848"/>
            <a:chExt cx="2556474" cy="1241099"/>
          </a:xfrm>
        </p:grpSpPr>
        <p:cxnSp>
          <p:nvCxnSpPr>
            <p:cNvPr id="55" name="Straight Arrow Connector 54"/>
            <p:cNvCxnSpPr/>
            <p:nvPr/>
          </p:nvCxnSpPr>
          <p:spPr>
            <a:xfrm>
              <a:off x="4381018" y="2440951"/>
              <a:ext cx="533400" cy="18161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4948776" y="2470166"/>
              <a:ext cx="5334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4415376" y="3003006"/>
              <a:ext cx="5334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4948776" y="3003006"/>
              <a:ext cx="533400" cy="18161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5559864" y="2190117"/>
              <a:ext cx="875845" cy="808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rPr>
                <a:t>e</a:t>
              </a:r>
              <a:r>
                <a:rPr lang="en-US" sz="2400" b="1" baseline="30000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rPr>
                <a:t>-</a:t>
              </a:r>
              <a:endParaRPr lang="en-US" sz="2400" b="1" baseline="30000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4948776" y="2651781"/>
              <a:ext cx="0" cy="32106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3880166" y="2941282"/>
              <a:ext cx="101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rPr>
                <a:t>p</a:t>
              </a:r>
              <a:endParaRPr lang="en-US" sz="2400" b="1" baseline="30000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559866" y="2941282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rPr>
                <a:t>n</a:t>
              </a:r>
              <a:endParaRPr lang="en-US" sz="2400" b="1" baseline="30000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3879235" y="2161848"/>
                  <a:ext cx="660003" cy="8089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srgbClr val="004C96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𝛎</m:t>
                        </m:r>
                        <m:r>
                          <a:rPr lang="en-US" sz="2400" b="1" i="0" baseline="-25000" dirty="0">
                            <a:solidFill>
                              <a:srgbClr val="004C96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𝐞</m:t>
                        </m:r>
                      </m:oMath>
                    </m:oMathPara>
                  </a14:m>
                  <a:endParaRPr lang="en-US" sz="2400" b="1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9235" y="2161848"/>
                  <a:ext cx="660003" cy="808988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0294"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5" name="Picture 64" descr="miniboone-result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47"/>
          <a:stretch/>
        </p:blipFill>
        <p:spPr>
          <a:xfrm>
            <a:off x="4478341" y="3823343"/>
            <a:ext cx="3944838" cy="2332928"/>
          </a:xfrm>
          <a:prstGeom prst="rect">
            <a:avLst/>
          </a:prstGeom>
        </p:spPr>
      </p:pic>
      <p:pic>
        <p:nvPicPr>
          <p:cNvPr id="64" name="Picture 63" descr="miniboone-result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3"/>
          <a:stretch/>
        </p:blipFill>
        <p:spPr>
          <a:xfrm>
            <a:off x="8276419" y="3746397"/>
            <a:ext cx="3982274" cy="2049969"/>
          </a:xfrm>
          <a:prstGeom prst="rect">
            <a:avLst/>
          </a:prstGeom>
        </p:spPr>
      </p:pic>
      <p:pic>
        <p:nvPicPr>
          <p:cNvPr id="69" name="Picture 68" descr="miniboone-result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54"/>
          <a:stretch/>
        </p:blipFill>
        <p:spPr>
          <a:xfrm>
            <a:off x="8276419" y="5801698"/>
            <a:ext cx="3944838" cy="348542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8305800" y="5734050"/>
            <a:ext cx="390525" cy="9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2955449" y="3810836"/>
                <a:ext cx="149590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Intrinsic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10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10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𝜈</m:t>
                        </m:r>
                        <m:r>
                          <a:rPr lang="en-US" sz="1100" b="0" i="1" baseline="-25000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e>
                    </m:acc>
                  </m:oMath>
                </a14:m>
                <a:r>
                  <a:rPr lang="en-US" sz="1100" dirty="0" smtClean="0"/>
                  <a:t> background</a:t>
                </a:r>
                <a:endParaRPr lang="en-US" sz="1100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449" y="3810836"/>
                <a:ext cx="1495902" cy="261610"/>
              </a:xfrm>
              <a:prstGeom prst="rect">
                <a:avLst/>
              </a:prstGeom>
              <a:blipFill rotWithShape="0">
                <a:blip r:embed="rId13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/>
          <p:cNvSpPr txBox="1"/>
          <p:nvPr/>
        </p:nvSpPr>
        <p:spPr>
          <a:xfrm>
            <a:off x="2955449" y="4056585"/>
            <a:ext cx="149590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Other background</a:t>
            </a:r>
            <a:endParaRPr lang="en-US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2955449" y="3580177"/>
                <a:ext cx="149590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10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10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𝜈</m:t>
                        </m:r>
                        <m:r>
                          <a:rPr lang="en-US" sz="1100" b="0" i="1" baseline="-25000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e>
                    </m:acc>
                  </m:oMath>
                </a14:m>
                <a:r>
                  <a:rPr lang="en-US" sz="1100" dirty="0" smtClean="0"/>
                  <a:t> </a:t>
                </a:r>
                <a14:m>
                  <m:oMath xmlns:m="http://schemas.openxmlformats.org/officeDocument/2006/math">
                    <m:r>
                      <a:rPr lang="en-US" sz="11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US" sz="11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10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10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𝜈</m:t>
                        </m:r>
                        <m:r>
                          <a:rPr lang="en-US" sz="1100" b="0" i="1" baseline="-25000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e>
                    </m:acc>
                  </m:oMath>
                </a14:m>
                <a:r>
                  <a:rPr lang="en-US" sz="1100" dirty="0" smtClean="0"/>
                  <a:t> signal?</a:t>
                </a:r>
                <a:endParaRPr lang="en-US" sz="11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449" y="3580177"/>
                <a:ext cx="1495902" cy="261610"/>
              </a:xfrm>
              <a:prstGeom prst="rect">
                <a:avLst/>
              </a:prstGeom>
              <a:blipFill rotWithShape="0">
                <a:blip r:embed="rId14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634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LSND-spectr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17" y="3079434"/>
            <a:ext cx="3352055" cy="3271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motivation: </a:t>
            </a:r>
            <a:r>
              <a:rPr lang="en-US" sz="2400" dirty="0" smtClean="0"/>
              <a:t>The </a:t>
            </a:r>
            <a:r>
              <a:rPr lang="en-US" sz="2400" dirty="0" err="1" smtClean="0"/>
              <a:t>MiniBooNE</a:t>
            </a:r>
            <a:r>
              <a:rPr lang="en-US" sz="2400" dirty="0" smtClean="0"/>
              <a:t> and LSND results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598" y="1473043"/>
            <a:ext cx="1782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LSND</a:t>
            </a:r>
            <a:endParaRPr lang="en-US" sz="2800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384582" y="5121337"/>
                <a:ext cx="5082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rgbClr val="004C96"/>
                          </a:solidFill>
                          <a:latin typeface="Cambria Math" charset="0"/>
                          <a:ea typeface="Helvetica" charset="0"/>
                          <a:cs typeface="Helvetica" charset="0"/>
                        </a:rPr>
                        <m:t>𝜈</m:t>
                      </m:r>
                      <m:r>
                        <a:rPr lang="en-US" b="0" i="1" baseline="-25000" dirty="0" smtClean="0">
                          <a:solidFill>
                            <a:srgbClr val="004C96"/>
                          </a:solidFill>
                          <a:latin typeface="Cambria Math" charset="0"/>
                          <a:ea typeface="Helvetica" charset="0"/>
                          <a:cs typeface="Helvetica" charset="0"/>
                        </a:rPr>
                        <m:t>𝑒</m:t>
                      </m:r>
                    </m:oMath>
                  </m:oMathPara>
                </a14:m>
                <a:endParaRPr lang="en-US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582" y="5121337"/>
                <a:ext cx="508235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228598" y="6013341"/>
            <a:ext cx="4258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See also talk by A. Fava yesterday</a:t>
            </a:r>
            <a:endParaRPr lang="en-US" sz="1400" i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93628" y="1473043"/>
            <a:ext cx="2292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MiniBooNE</a:t>
            </a:r>
            <a:endParaRPr lang="en-US" sz="2800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5" name="Picture 64" descr="miniboone-resul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47"/>
          <a:stretch/>
        </p:blipFill>
        <p:spPr>
          <a:xfrm>
            <a:off x="4478341" y="3823343"/>
            <a:ext cx="3944838" cy="2332928"/>
          </a:xfrm>
          <a:prstGeom prst="rect">
            <a:avLst/>
          </a:prstGeom>
        </p:spPr>
      </p:pic>
      <p:pic>
        <p:nvPicPr>
          <p:cNvPr id="64" name="Picture 63" descr="miniboone-resul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3"/>
          <a:stretch/>
        </p:blipFill>
        <p:spPr>
          <a:xfrm>
            <a:off x="8276419" y="3746397"/>
            <a:ext cx="3982274" cy="2049969"/>
          </a:xfrm>
          <a:prstGeom prst="rect">
            <a:avLst/>
          </a:prstGeom>
        </p:spPr>
      </p:pic>
      <p:pic>
        <p:nvPicPr>
          <p:cNvPr id="69" name="Picture 68" descr="miniboone-resul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54"/>
          <a:stretch/>
        </p:blipFill>
        <p:spPr>
          <a:xfrm>
            <a:off x="8276419" y="5801698"/>
            <a:ext cx="3944838" cy="348542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8305800" y="5734050"/>
            <a:ext cx="390525" cy="9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33943" y="1764990"/>
            <a:ext cx="4107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Excess of electromagnetic events on a scale of </a:t>
            </a:r>
            <a:br>
              <a:rPr lang="en-US" sz="2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24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L / E ~ m / MeV</a:t>
            </a:r>
            <a:endParaRPr lang="en-US" sz="24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2955449" y="3810836"/>
                <a:ext cx="149590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Intrinsic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10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10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𝜈</m:t>
                        </m:r>
                        <m:r>
                          <a:rPr lang="en-US" sz="1100" b="0" i="1" baseline="-25000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e>
                    </m:acc>
                  </m:oMath>
                </a14:m>
                <a:r>
                  <a:rPr lang="en-US" sz="1100" dirty="0" smtClean="0"/>
                  <a:t> background</a:t>
                </a:r>
                <a:endParaRPr lang="en-US" sz="1100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449" y="3810836"/>
                <a:ext cx="1495902" cy="261610"/>
              </a:xfrm>
              <a:prstGeom prst="rect">
                <a:avLst/>
              </a:prstGeom>
              <a:blipFill rotWithShape="0">
                <a:blip r:embed="rId5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/>
          <p:cNvSpPr txBox="1"/>
          <p:nvPr/>
        </p:nvSpPr>
        <p:spPr>
          <a:xfrm>
            <a:off x="2955449" y="4056585"/>
            <a:ext cx="149590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Other background</a:t>
            </a:r>
            <a:endParaRPr lang="en-US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2955449" y="3580177"/>
                <a:ext cx="149590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10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10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𝜈</m:t>
                        </m:r>
                        <m:r>
                          <a:rPr lang="en-US" sz="1100" b="0" i="1" baseline="-25000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e>
                    </m:acc>
                  </m:oMath>
                </a14:m>
                <a:r>
                  <a:rPr lang="en-US" sz="1100" dirty="0" smtClean="0"/>
                  <a:t> </a:t>
                </a:r>
                <a14:m>
                  <m:oMath xmlns:m="http://schemas.openxmlformats.org/officeDocument/2006/math">
                    <m:r>
                      <a:rPr lang="en-US" sz="11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US" sz="11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10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10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𝜈</m:t>
                        </m:r>
                        <m:r>
                          <a:rPr lang="en-US" sz="1100" b="0" i="1" baseline="-25000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e>
                    </m:acc>
                  </m:oMath>
                </a14:m>
                <a:r>
                  <a:rPr lang="en-US" sz="1100" dirty="0" smtClean="0"/>
                  <a:t> signal?</a:t>
                </a:r>
                <a:endParaRPr lang="en-US" sz="1100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449" y="3580177"/>
                <a:ext cx="1495902" cy="261610"/>
              </a:xfrm>
              <a:prstGeom prst="rect">
                <a:avLst/>
              </a:prstGeom>
              <a:blipFill rotWithShape="0">
                <a:blip r:embed="rId6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 flipH="1">
            <a:off x="2955449" y="2365154"/>
            <a:ext cx="1949133" cy="2516812"/>
          </a:xfrm>
          <a:prstGeom prst="straightConnector1">
            <a:avLst/>
          </a:prstGeom>
          <a:ln w="25400">
            <a:solidFill>
              <a:srgbClr val="004C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>
            <a:off x="5313184" y="3180117"/>
            <a:ext cx="1289398" cy="876468"/>
          </a:xfrm>
          <a:prstGeom prst="straightConnector1">
            <a:avLst/>
          </a:prstGeom>
          <a:ln w="25400">
            <a:solidFill>
              <a:srgbClr val="004C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6602582" y="3180117"/>
            <a:ext cx="2120931" cy="761524"/>
          </a:xfrm>
          <a:prstGeom prst="straightConnector1">
            <a:avLst/>
          </a:prstGeom>
          <a:ln w="25400">
            <a:solidFill>
              <a:srgbClr val="004C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33019" y="2125383"/>
            <a:ext cx="3400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Oscillation signal from additional sterile neutrinos?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Unknown background?</a:t>
            </a: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8638699" y="2081327"/>
                <a:ext cx="340038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Oscillation signal from additional sterile neutrinos?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Background from</a:t>
                </a:r>
                <a:b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</a:b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  <m:r>
                      <a:rPr lang="en-US" b="0" i="1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induced showers?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Unknown background?</a:t>
                </a:r>
                <a:endParaRPr lang="en-US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8699" y="2081327"/>
                <a:ext cx="3400381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1075" t="-2058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829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sterile neutrino global fits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57" y="1445981"/>
            <a:ext cx="9245600" cy="46474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7561" y="5864242"/>
            <a:ext cx="3587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S. Gariazzo, C. Giunti, </a:t>
            </a:r>
            <a:r>
              <a:rPr lang="en-US" sz="1200" i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1200" i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1200" i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</a:t>
            </a:r>
            <a:r>
              <a:rPr lang="en-US" sz="1200" i="1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. Laveder, Y.F. </a:t>
            </a:r>
            <a:r>
              <a:rPr lang="en-US" sz="1200" i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Li, </a:t>
            </a:r>
            <a:r>
              <a:rPr lang="en-US" sz="1200" i="1" dirty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arXiv:1703.00860</a:t>
            </a:r>
          </a:p>
          <a:p>
            <a:endParaRPr lang="en-US" i="1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138057" y="977497"/>
                <a:ext cx="22206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𝜈</m:t>
                    </m:r>
                    <m:r>
                      <a:rPr lang="en-US" sz="1600" b="0" i="1" baseline="-25000" dirty="0" smtClean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𝑒</m:t>
                    </m:r>
                    <m:r>
                      <a:rPr lang="en-US" sz="1600" b="0" i="1" dirty="0" smtClean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→</m:t>
                    </m:r>
                    <m:r>
                      <a:rPr lang="en-US" sz="1600" i="1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𝜈</m:t>
                    </m:r>
                    <m:r>
                      <a:rPr lang="en-US" sz="1600" b="0" i="1" baseline="-25000" dirty="0" smtClean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𝑒</m:t>
                    </m:r>
                  </m:oMath>
                </a14:m>
                <a:r>
                  <a:rPr lang="en-US" sz="1600" b="0" i="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 smtClean="0">
                            <a:solidFill>
                              <a:srgbClr val="004C96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solidFill>
                              <a:srgbClr val="004C96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rPr>
                          <m:t>𝜈</m:t>
                        </m:r>
                        <m:r>
                          <a:rPr lang="en-US" sz="1600" b="0" i="1" baseline="-25000" dirty="0" smtClean="0">
                            <a:solidFill>
                              <a:srgbClr val="004C96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rPr>
                          <m:t>𝑒</m:t>
                        </m:r>
                      </m:e>
                    </m:acc>
                    <m:r>
                      <a:rPr lang="en-US" sz="1600" i="1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→</m:t>
                    </m:r>
                  </m:oMath>
                </a14:m>
                <a:r>
                  <a:rPr lang="en-US" sz="1600" dirty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 smtClean="0">
                            <a:solidFill>
                              <a:srgbClr val="004C96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solidFill>
                              <a:srgbClr val="004C96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rPr>
                          <m:t>𝜈</m:t>
                        </m:r>
                        <m:r>
                          <a:rPr lang="en-US" sz="1600" i="1" baseline="-25000" dirty="0">
                            <a:solidFill>
                              <a:srgbClr val="004C96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rPr>
                          <m:t>𝑒</m:t>
                        </m:r>
                      </m:e>
                    </m:acc>
                  </m:oMath>
                </a14:m>
                <a:endParaRPr lang="en-US" sz="1600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algn="ctr"/>
                <a:r>
                  <a:rPr lang="en-US" sz="160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𝜈</m:t>
                    </m:r>
                    <m:r>
                      <a:rPr lang="en-US" sz="1600" i="1" baseline="-25000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𝑒</m:t>
                    </m:r>
                  </m:oMath>
                </a14:m>
                <a:r>
                  <a:rPr lang="en-US" sz="160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disappearance)</a:t>
                </a:r>
                <a:endParaRPr lang="en-US" sz="1600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057" y="977497"/>
                <a:ext cx="2220686" cy="584775"/>
              </a:xfrm>
              <a:prstGeom prst="rect">
                <a:avLst/>
              </a:prstGeom>
              <a:blipFill rotWithShape="0">
                <a:blip r:embed="rId3"/>
                <a:stretch>
                  <a:fillRect t="-3125" r="-412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8120039" y="977496"/>
                <a:ext cx="21807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𝜈</m:t>
                    </m:r>
                    <m:r>
                      <a:rPr lang="en-US" sz="1600" b="0" i="1" baseline="-25000" dirty="0" smtClean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𝜇</m:t>
                    </m:r>
                    <m:r>
                      <a:rPr lang="en-US" sz="1600" b="0" i="1" dirty="0" smtClean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→</m:t>
                    </m:r>
                    <m:r>
                      <a:rPr lang="en-US" sz="1600" i="1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𝜈</m:t>
                    </m:r>
                    <m:r>
                      <a:rPr lang="en-US" sz="1600" i="1" baseline="-25000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𝜇</m:t>
                    </m:r>
                  </m:oMath>
                </a14:m>
                <a:r>
                  <a:rPr lang="en-US" sz="1600" b="0" i="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and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 smtClean="0">
                            <a:solidFill>
                              <a:srgbClr val="004C96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solidFill>
                              <a:srgbClr val="004C96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rPr>
                          <m:t>𝜈</m:t>
                        </m:r>
                        <m:r>
                          <a:rPr lang="en-US" sz="1600" i="1" baseline="-25000" dirty="0">
                            <a:solidFill>
                              <a:srgbClr val="004C96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rPr>
                          <m:t>𝜇</m:t>
                        </m:r>
                      </m:e>
                    </m:acc>
                    <m:r>
                      <a:rPr lang="en-US" sz="1600" i="1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→</m:t>
                    </m:r>
                  </m:oMath>
                </a14:m>
                <a:r>
                  <a:rPr lang="en-US" sz="1600" dirty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 smtClean="0">
                            <a:solidFill>
                              <a:srgbClr val="004C96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solidFill>
                              <a:srgbClr val="004C96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rPr>
                          <m:t>𝜈</m:t>
                        </m:r>
                        <m:r>
                          <a:rPr lang="en-US" sz="1600" i="1" baseline="-25000" dirty="0">
                            <a:solidFill>
                              <a:srgbClr val="004C96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rPr>
                          <m:t>𝜇</m:t>
                        </m:r>
                      </m:e>
                    </m:acc>
                  </m:oMath>
                </a14:m>
                <a:endParaRPr lang="en-US" sz="1600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algn="ctr"/>
                <a:r>
                  <a:rPr lang="en-US" sz="160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𝜈</m:t>
                    </m:r>
                    <m:r>
                      <a:rPr lang="en-US" sz="1600" i="1" baseline="-25000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𝜇</m:t>
                    </m:r>
                  </m:oMath>
                </a14:m>
                <a:r>
                  <a:rPr lang="en-US" sz="160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disappearance)</a:t>
                </a:r>
                <a:endParaRPr lang="en-US" sz="1600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0039" y="977496"/>
                <a:ext cx="2180772" cy="584775"/>
              </a:xfrm>
              <a:prstGeom prst="rect">
                <a:avLst/>
              </a:prstGeom>
              <a:blipFill rotWithShape="0">
                <a:blip r:embed="rId4"/>
                <a:stretch>
                  <a:fillRect t="-3125" r="-4469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168071" y="997049"/>
                <a:ext cx="21807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𝜈</m:t>
                    </m:r>
                    <m:r>
                      <a:rPr lang="en-US" sz="1600" b="0" i="1" baseline="-25000" dirty="0" smtClean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𝜇</m:t>
                    </m:r>
                    <m:r>
                      <a:rPr lang="en-US" sz="1600" b="0" i="1" dirty="0" smtClean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→</m:t>
                    </m:r>
                    <m:r>
                      <a:rPr lang="en-US" sz="1600" i="1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𝜈</m:t>
                    </m:r>
                    <m:r>
                      <a:rPr lang="en-US" sz="1600" b="0" i="1" baseline="-25000" dirty="0" smtClean="0">
                        <a:solidFill>
                          <a:srgbClr val="004C96"/>
                        </a:solidFill>
                        <a:latin typeface="Cambria Math" charset="0"/>
                        <a:ea typeface="Helvetica" charset="0"/>
                        <a:cs typeface="Helvetica" charset="0"/>
                      </a:rPr>
                      <m:t>𝑒</m:t>
                    </m:r>
                  </m:oMath>
                </a14:m>
                <a:r>
                  <a:rPr lang="en-US" sz="1600" b="0" i="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and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 smtClean="0">
                            <a:solidFill>
                              <a:srgbClr val="004C96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solidFill>
                              <a:srgbClr val="004C96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rPr>
                          <m:t>𝜈</m:t>
                        </m:r>
                        <m:r>
                          <a:rPr lang="en-US" sz="1600" i="1" baseline="-25000" dirty="0">
                            <a:solidFill>
                              <a:srgbClr val="004C96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rPr>
                          <m:t>𝜇</m:t>
                        </m:r>
                      </m:e>
                    </m:acc>
                    <m:r>
                      <a:rPr lang="en-US" sz="1600" i="1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→</m:t>
                    </m:r>
                  </m:oMath>
                </a14:m>
                <a:r>
                  <a:rPr lang="en-US" sz="1600" dirty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 smtClean="0">
                            <a:solidFill>
                              <a:srgbClr val="004C96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solidFill>
                              <a:srgbClr val="004C96"/>
                            </a:solidFill>
                            <a:latin typeface="Helvetica" charset="0"/>
                            <a:ea typeface="Helvetica" charset="0"/>
                            <a:cs typeface="Helvetica" charset="0"/>
                          </a:rPr>
                          <m:t>𝜈</m:t>
                        </m:r>
                        <m:r>
                          <a:rPr lang="en-US" sz="1600" b="0" i="1" baseline="-25000" dirty="0" smtClean="0">
                            <a:solidFill>
                              <a:srgbClr val="004C96"/>
                            </a:solidFill>
                            <a:latin typeface="Cambria Math" charset="0"/>
                            <a:ea typeface="Helvetica" charset="0"/>
                            <a:cs typeface="Helvetica" charset="0"/>
                          </a:rPr>
                          <m:t>𝑒</m:t>
                        </m:r>
                      </m:e>
                    </m:acc>
                  </m:oMath>
                </a14:m>
                <a:endParaRPr lang="en-US" sz="1600" dirty="0" smtClean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algn="ctr"/>
                <a:r>
                  <a:rPr lang="en-US" sz="160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04C96"/>
                        </a:solidFill>
                        <a:latin typeface="Helvetica" charset="0"/>
                        <a:ea typeface="Helvetica" charset="0"/>
                        <a:cs typeface="Helvetica" charset="0"/>
                      </a:rPr>
                      <m:t>𝜈</m:t>
                    </m:r>
                    <m:r>
                      <a:rPr lang="en-US" sz="1600" b="0" i="1" baseline="-25000" dirty="0" smtClean="0">
                        <a:solidFill>
                          <a:srgbClr val="004C96"/>
                        </a:solidFill>
                        <a:latin typeface="Cambria Math" charset="0"/>
                        <a:ea typeface="Helvetica" charset="0"/>
                        <a:cs typeface="Helvetica" charset="0"/>
                      </a:rPr>
                      <m:t>𝑒</m:t>
                    </m:r>
                  </m:oMath>
                </a14:m>
                <a:r>
                  <a:rPr lang="en-US" sz="160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:r>
                  <a:rPr lang="en-US" sz="160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appearance</a:t>
                </a:r>
                <a:r>
                  <a:rPr lang="en-US" sz="1600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)</a:t>
                </a:r>
                <a:endParaRPr lang="en-US" sz="1600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071" y="997049"/>
                <a:ext cx="2180772" cy="584775"/>
              </a:xfrm>
              <a:prstGeom prst="rect">
                <a:avLst/>
              </a:prstGeom>
              <a:blipFill rotWithShape="0">
                <a:blip r:embed="rId5"/>
                <a:stretch>
                  <a:fillRect t="-3158" r="-4202" b="-1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393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8026" cy="1029721"/>
          </a:xfrm>
        </p:spPr>
        <p:txBody>
          <a:bodyPr/>
          <a:lstStyle/>
          <a:p>
            <a:r>
              <a:rPr lang="en-US" dirty="0" smtClean="0"/>
              <a:t>Mission of the SBN program: </a:t>
            </a:r>
            <a:br>
              <a:rPr lang="en-US" dirty="0" smtClean="0"/>
            </a:br>
            <a:r>
              <a:rPr lang="en-US" dirty="0" smtClean="0"/>
              <a:t>					</a:t>
            </a:r>
            <a:r>
              <a:rPr lang="en-US" sz="2400" dirty="0" smtClean="0"/>
              <a:t>Resolving the low-energy excess question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06/08/17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Schukraft | FNAL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FECC-FFA3-6F4F-A8DD-7BA02C9A7105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4436" y="1472114"/>
            <a:ext cx="6409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The </a:t>
            </a:r>
            <a:r>
              <a:rPr lang="en-US" sz="2000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strengths</a:t>
            </a:r>
            <a:r>
              <a:rPr lang="en-US" sz="20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 of the SBN program:</a:t>
            </a:r>
            <a:endParaRPr lang="en-US" sz="20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567" y="4042076"/>
            <a:ext cx="5009160" cy="20492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40561" y="4057036"/>
            <a:ext cx="243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?</a:t>
            </a: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378462" y="4426368"/>
            <a:ext cx="710935" cy="298061"/>
          </a:xfrm>
          <a:prstGeom prst="straightConnector1">
            <a:avLst/>
          </a:prstGeom>
          <a:ln w="444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30272" y="1991270"/>
            <a:ext cx="252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Same beamline as </a:t>
            </a:r>
            <a:r>
              <a:rPr lang="en-US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MiniBooNE</a:t>
            </a:r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 but measurements at different baselines</a:t>
            </a: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031783" y="1991270"/>
                <a:ext cx="280866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LArTPC</a:t>
                </a: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technology:</a:t>
                </a:r>
              </a:p>
              <a:p>
                <a:r>
                  <a:rPr lang="en-US" dirty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Excellent spatial resolution and calorimetry </a:t>
                </a:r>
                <a:r>
                  <a:rPr lang="en-US" dirty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  <a:sym typeface="Wingdings" charset="2"/>
                  </a:rPr>
                  <a:t></a:t>
                </a:r>
                <a:r>
                  <a:rPr lang="en-US" dirty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e/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separation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783" y="1991270"/>
                <a:ext cx="2808666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1735" t="-3046" r="-368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826285" y="1990803"/>
                <a:ext cx="252622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𝜈</m:t>
                    </m:r>
                    <m:r>
                      <a:rPr lang="en-US" b="0" i="1" baseline="-25000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appearance and </a:t>
                </a:r>
                <a:r>
                  <a:rPr lang="en-US" i="1" dirty="0" smtClean="0">
                    <a:solidFill>
                      <a:srgbClr val="004C96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/>
                </a:r>
                <a:br>
                  <a:rPr lang="en-US" i="1" dirty="0" smtClean="0">
                    <a:solidFill>
                      <a:srgbClr val="004C96"/>
                    </a:solidFill>
                    <a:latin typeface="Cambria Math" charset="0"/>
                    <a:ea typeface="Cambria Math" charset="0"/>
                    <a:cs typeface="Cambria Math" charset="0"/>
                  </a:rPr>
                </a:b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𝜈</m:t>
                    </m:r>
                    <m:r>
                      <a:rPr lang="en-US" i="1" baseline="-25000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 disappearance measurements with the same experiments</a:t>
                </a:r>
                <a:endParaRPr lang="en-US" dirty="0">
                  <a:solidFill>
                    <a:srgbClr val="004C96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6285" y="1990803"/>
                <a:ext cx="2526224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2174" t="-3061" b="-7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44436" y="1990803"/>
            <a:ext cx="252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1.</a:t>
            </a:r>
            <a:endParaRPr lang="en-US" sz="7200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99940" y="1990336"/>
            <a:ext cx="252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2.</a:t>
            </a:r>
            <a:endParaRPr lang="en-US" sz="7200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6091" y="1990336"/>
            <a:ext cx="252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3.</a:t>
            </a:r>
            <a:endParaRPr lang="en-US" sz="7200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4436" y="3725380"/>
            <a:ext cx="6409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The </a:t>
            </a:r>
            <a:r>
              <a:rPr lang="en-US" sz="2000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mission</a:t>
            </a:r>
            <a:r>
              <a:rPr lang="en-US" sz="2000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 of the SBN program:</a:t>
            </a:r>
            <a:endParaRPr lang="en-US" sz="2000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40926" y="5105377"/>
                <a:ext cx="33743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Observe or rule out length dependence of oscillations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cover the entire LSND allowed region at 5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4C9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dirty="0">
                    <a:solidFill>
                      <a:srgbClr val="004C96"/>
                    </a:solidFill>
                    <a:latin typeface="Helvetica" charset="0"/>
                    <a:ea typeface="Helvetica" charset="0"/>
                    <a:cs typeface="Helvetica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926" y="5105377"/>
                <a:ext cx="3374360" cy="1200329"/>
              </a:xfrm>
              <a:prstGeom prst="rect">
                <a:avLst/>
              </a:prstGeom>
              <a:blipFill rotWithShape="0">
                <a:blip r:embed="rId5"/>
                <a:stretch>
                  <a:fillRect l="-1083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344436" y="5094560"/>
            <a:ext cx="2222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Resolve the nature of the </a:t>
            </a:r>
            <a:r>
              <a:rPr lang="en-US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low-energy EM event excess</a:t>
            </a:r>
            <a:endParaRPr lang="en-US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6256" y="4232786"/>
            <a:ext cx="31402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Phase A</a:t>
            </a:r>
          </a:p>
          <a:p>
            <a:r>
              <a:rPr lang="en-US" b="1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MicroBooNE</a:t>
            </a:r>
            <a:r>
              <a:rPr lang="en-US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 only</a:t>
            </a:r>
            <a:endParaRPr lang="en-US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94627" y="4241702"/>
            <a:ext cx="33517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Phase B</a:t>
            </a:r>
          </a:p>
          <a:p>
            <a:r>
              <a:rPr lang="en-US" b="1" dirty="0" err="1" smtClean="0">
                <a:solidFill>
                  <a:srgbClr val="004C96"/>
                </a:solidFill>
                <a:latin typeface="Helvetica" charset="0"/>
                <a:ea typeface="Helvetica" charset="0"/>
                <a:cs typeface="Helvetica" charset="0"/>
              </a:rPr>
              <a:t>SBND+MicroBooNE+ICARUS</a:t>
            </a:r>
            <a:endParaRPr lang="en-US" b="1" dirty="0">
              <a:solidFill>
                <a:srgbClr val="004C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23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12028</TotalTime>
  <Words>2179</Words>
  <Application>Microsoft Macintosh PowerPoint</Application>
  <PresentationFormat>Widescreen</PresentationFormat>
  <Paragraphs>573</Paragraphs>
  <Slides>37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Calibri</vt:lpstr>
      <vt:lpstr>Calibri Light</vt:lpstr>
      <vt:lpstr>Cambria Math</vt:lpstr>
      <vt:lpstr>Comic Sans MS</vt:lpstr>
      <vt:lpstr>Helvetica</vt:lpstr>
      <vt:lpstr>Wingdings</vt:lpstr>
      <vt:lpstr>Arial</vt:lpstr>
      <vt:lpstr>Office Theme</vt:lpstr>
      <vt:lpstr>Short Baseline Neutrino Program</vt:lpstr>
      <vt:lpstr>One program – three detectors</vt:lpstr>
      <vt:lpstr>Physics motivation:   Oscillations beyond the three flavor mixing model?</vt:lpstr>
      <vt:lpstr>Physics motivation: The reactor neutrino anomaly</vt:lpstr>
      <vt:lpstr>Physics motivation: Radioactive source experiments</vt:lpstr>
      <vt:lpstr>Physics motivation: The MiniBooNE and LSND results</vt:lpstr>
      <vt:lpstr>Physics motivation: The MiniBooNE and LSND results</vt:lpstr>
      <vt:lpstr>Status of sterile neutrino global fits</vt:lpstr>
      <vt:lpstr>Mission of the SBN program:       Resolving the low-energy excess question</vt:lpstr>
      <vt:lpstr>Principle of LArTPC</vt:lpstr>
      <vt:lpstr>Principle of LArTPC</vt:lpstr>
      <vt:lpstr>Principle of LArTPC</vt:lpstr>
      <vt:lpstr>Principle of LArTPC</vt:lpstr>
      <vt:lpstr>Principle of LArTPC</vt:lpstr>
      <vt:lpstr>e / γ separation in LArTPCs</vt:lpstr>
      <vt:lpstr>Sensitivities of the SBN program</vt:lpstr>
      <vt:lpstr>SBN schedule</vt:lpstr>
      <vt:lpstr>SBND construction</vt:lpstr>
      <vt:lpstr>ICARUS installation</vt:lpstr>
      <vt:lpstr>MicroBooNE – installation completed in 2015</vt:lpstr>
      <vt:lpstr>The first neutrinos in MicroBooNE</vt:lpstr>
      <vt:lpstr>MicroBooNE operations</vt:lpstr>
      <vt:lpstr>MicroBooNE physics goals:  Low-energy electromagnetic event excess</vt:lpstr>
      <vt:lpstr>PowerPoint Presentation</vt:lpstr>
      <vt:lpstr>How do we get there?</vt:lpstr>
      <vt:lpstr>Roadmap</vt:lpstr>
      <vt:lpstr>Publications</vt:lpstr>
      <vt:lpstr>Public notes</vt:lpstr>
      <vt:lpstr>Cosmic removal in MicroBooNE</vt:lpstr>
      <vt:lpstr>Successful installation of a cosmic ray tagger</vt:lpstr>
      <vt:lpstr>Muon momentum estimation with Multiple Coulomb Scattering</vt:lpstr>
      <vt:lpstr>Michel electron reconstruction</vt:lpstr>
      <vt:lpstr>Cross section physics: From MicroBooNE to SBND</vt:lpstr>
      <vt:lpstr>Conclusions</vt:lpstr>
      <vt:lpstr>Backup</vt:lpstr>
      <vt:lpstr>Noise characterization and filtering</vt:lpstr>
      <vt:lpstr>Convolutional neural nets for particle and event ID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Schukraft</dc:creator>
  <cp:lastModifiedBy>Anne Schukraft</cp:lastModifiedBy>
  <cp:revision>157</cp:revision>
  <cp:lastPrinted>2017-06-08T11:39:55Z</cp:lastPrinted>
  <dcterms:created xsi:type="dcterms:W3CDTF">2017-05-28T20:36:52Z</dcterms:created>
  <dcterms:modified xsi:type="dcterms:W3CDTF">2017-06-08T12:47:18Z</dcterms:modified>
</cp:coreProperties>
</file>