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8" r:id="rId2"/>
    <p:sldMasterId id="2147483701" r:id="rId3"/>
  </p:sldMasterIdLst>
  <p:notesMasterIdLst>
    <p:notesMasterId r:id="rId56"/>
  </p:notesMasterIdLst>
  <p:sldIdLst>
    <p:sldId id="524" r:id="rId4"/>
    <p:sldId id="525" r:id="rId5"/>
    <p:sldId id="526" r:id="rId6"/>
    <p:sldId id="527" r:id="rId7"/>
    <p:sldId id="528" r:id="rId8"/>
    <p:sldId id="529" r:id="rId9"/>
    <p:sldId id="531" r:id="rId10"/>
    <p:sldId id="532" r:id="rId11"/>
    <p:sldId id="533" r:id="rId12"/>
    <p:sldId id="534" r:id="rId13"/>
    <p:sldId id="535" r:id="rId14"/>
    <p:sldId id="536" r:id="rId15"/>
    <p:sldId id="537" r:id="rId16"/>
    <p:sldId id="538" r:id="rId17"/>
    <p:sldId id="539" r:id="rId18"/>
    <p:sldId id="540" r:id="rId19"/>
    <p:sldId id="541" r:id="rId20"/>
    <p:sldId id="542" r:id="rId21"/>
    <p:sldId id="543" r:id="rId22"/>
    <p:sldId id="544" r:id="rId23"/>
    <p:sldId id="545" r:id="rId24"/>
    <p:sldId id="546" r:id="rId25"/>
    <p:sldId id="547" r:id="rId26"/>
    <p:sldId id="548" r:id="rId27"/>
    <p:sldId id="549" r:id="rId28"/>
    <p:sldId id="551" r:id="rId29"/>
    <p:sldId id="552" r:id="rId30"/>
    <p:sldId id="553" r:id="rId31"/>
    <p:sldId id="554" r:id="rId32"/>
    <p:sldId id="555" r:id="rId33"/>
    <p:sldId id="556" r:id="rId34"/>
    <p:sldId id="557" r:id="rId35"/>
    <p:sldId id="558" r:id="rId36"/>
    <p:sldId id="559" r:id="rId37"/>
    <p:sldId id="580" r:id="rId38"/>
    <p:sldId id="581" r:id="rId39"/>
    <p:sldId id="565" r:id="rId40"/>
    <p:sldId id="561" r:id="rId41"/>
    <p:sldId id="567" r:id="rId42"/>
    <p:sldId id="568" r:id="rId43"/>
    <p:sldId id="569" r:id="rId44"/>
    <p:sldId id="570" r:id="rId45"/>
    <p:sldId id="571" r:id="rId46"/>
    <p:sldId id="573" r:id="rId47"/>
    <p:sldId id="575" r:id="rId48"/>
    <p:sldId id="574" r:id="rId49"/>
    <p:sldId id="576" r:id="rId50"/>
    <p:sldId id="583" r:id="rId51"/>
    <p:sldId id="577" r:id="rId52"/>
    <p:sldId id="578" r:id="rId53"/>
    <p:sldId id="582" r:id="rId54"/>
    <p:sldId id="579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5" d="100"/>
          <a:sy n="95" d="100"/>
        </p:scale>
        <p:origin x="12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242155-A65E-4220-A477-39B912B84B7B}" type="datetimeFigureOut">
              <a:rPr lang="en-US" smtClean="0"/>
              <a:t>5/28/2017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868B9-C784-4B5B-8E7D-59FBC9378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934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F1202FB-CC37-4BAD-A341-64715C7473A8}" type="slidenum">
              <a:rPr lang="en-US" smtClean="0">
                <a:latin typeface="Arial" pitchFamily="34" charset="0"/>
              </a:rPr>
              <a:pPr/>
              <a:t>46</a:t>
            </a:fld>
            <a:endParaRPr lang="en-US">
              <a:latin typeface="Arial" pitchFamily="34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5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B8A50-4AA0-4F3A-8668-FC99B7902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88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B8A50-4AA0-4F3A-8668-FC99B7902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767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B8A50-4AA0-4F3A-8668-FC99B7902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189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312" y="3886776"/>
            <a:ext cx="6401376" cy="1751929"/>
          </a:xfrm>
        </p:spPr>
        <p:txBody>
          <a:bodyPr/>
          <a:lstStyle>
            <a:lvl1pPr marL="0" indent="0" algn="ctr">
              <a:buNone/>
              <a:defRPr/>
            </a:lvl1pPr>
            <a:lvl2pPr marL="414589" indent="0" algn="ctr">
              <a:buNone/>
              <a:defRPr/>
            </a:lvl2pPr>
            <a:lvl3pPr marL="829178" indent="0" algn="ctr">
              <a:buNone/>
              <a:defRPr/>
            </a:lvl3pPr>
            <a:lvl4pPr marL="1243767" indent="0" algn="ctr">
              <a:buNone/>
              <a:defRPr/>
            </a:lvl4pPr>
            <a:lvl5pPr marL="1658356" indent="0" algn="ctr">
              <a:buNone/>
              <a:defRPr/>
            </a:lvl5pPr>
            <a:lvl6pPr marL="2072945" indent="0" algn="ctr">
              <a:buNone/>
              <a:defRPr/>
            </a:lvl6pPr>
            <a:lvl7pPr marL="2487534" indent="0" algn="ctr">
              <a:buNone/>
              <a:defRPr/>
            </a:lvl7pPr>
            <a:lvl8pPr marL="2902123" indent="0" algn="ctr">
              <a:buNone/>
              <a:defRPr/>
            </a:lvl8pPr>
            <a:lvl9pPr marL="3316712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7019185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3607740" y="6677349"/>
            <a:ext cx="2547254" cy="12189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6/7/2017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631184"/>
            <a:ext cx="2711245" cy="21422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Hasan Padamsee/Fermilab 50th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9670" y="6578625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4192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E065-A275-49A3-B198-4A2206E4A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834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E065-A275-49A3-B198-4A2206E4A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641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E065-A275-49A3-B198-4A2206E4A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5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E065-A275-49A3-B198-4A2206E4A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723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E065-A275-49A3-B198-4A2206E4A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859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E065-A275-49A3-B198-4A2206E4A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722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B8A50-4AA0-4F3A-8668-FC99B7902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418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E065-A275-49A3-B198-4A2206E4A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117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E065-A275-49A3-B198-4A2206E4A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606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E065-A275-49A3-B198-4A2206E4A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4911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E065-A275-49A3-B198-4A2206E4A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475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E065-A275-49A3-B198-4A2206E4A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728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E065-A275-49A3-B198-4A2206E4A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7425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1471" y="4063998"/>
            <a:ext cx="6916952" cy="1016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100">
                <a:solidFill>
                  <a:schemeClr val="tx1"/>
                </a:solidFill>
              </a:defRPr>
            </a:lvl1pPr>
            <a:lvl2pPr marL="457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1471" y="1828800"/>
            <a:ext cx="6916952" cy="2147926"/>
          </a:xfrm>
        </p:spPr>
        <p:txBody>
          <a:bodyPr anchor="ctr">
            <a:normAutofit/>
          </a:bodyPr>
          <a:lstStyle>
            <a:lvl1pPr algn="ctr">
              <a:defRPr sz="3300" cap="all" normalizeH="0" baseline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1C7F-9E31-470D-AA23-580BABD55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5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6/7/2017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Hasan Padamsee/</a:t>
            </a:r>
            <a:r>
              <a:rPr lang="en-US" dirty="0" err="1"/>
              <a:t>Fermilab</a:t>
            </a:r>
            <a:r>
              <a:rPr lang="en-US" dirty="0"/>
              <a:t> 50th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C2E1C7F-9E31-470D-AA23-580BABD55D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2" y="1803401"/>
            <a:ext cx="7772400" cy="44704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2" y="482600"/>
            <a:ext cx="7772400" cy="1219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961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1C7F-9E31-470D-AA23-580BABD55DE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3632200"/>
            <a:ext cx="7315200" cy="1016000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100">
                <a:solidFill>
                  <a:schemeClr val="tx1"/>
                </a:solidFill>
              </a:defRPr>
            </a:lvl1pPr>
            <a:lvl2pPr marL="4571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3pPr>
            <a:lvl4pPr marL="137136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479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60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72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1524004"/>
            <a:ext cx="7315200" cy="1992597"/>
          </a:xfrm>
        </p:spPr>
        <p:txBody>
          <a:bodyPr anchor="b" anchorCtr="0">
            <a:noAutofit/>
          </a:bodyPr>
          <a:lstStyle>
            <a:lvl1pPr algn="ctr">
              <a:defRPr sz="3300" b="0" cap="all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4095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1C7F-9E31-470D-AA23-580BABD55DE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803401"/>
            <a:ext cx="3733800" cy="4470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 marL="2002186">
              <a:defRPr sz="1050" baseline="0"/>
            </a:lvl6pPr>
            <a:lvl7pPr marL="2002186">
              <a:defRPr sz="1050" baseline="0"/>
            </a:lvl7pPr>
            <a:lvl8pPr marL="2002186">
              <a:defRPr sz="1050" baseline="0"/>
            </a:lvl8pPr>
            <a:lvl9pPr marL="2002186">
              <a:defRPr sz="105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03401"/>
            <a:ext cx="3733800" cy="4470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050"/>
            </a:lvl6pPr>
            <a:lvl7pPr marL="2002186">
              <a:defRPr sz="1050"/>
            </a:lvl7pPr>
            <a:lvl8pPr marL="2002186">
              <a:defRPr sz="1050"/>
            </a:lvl8pPr>
            <a:lvl9pPr marL="2002186"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482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4557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B8A50-4AA0-4F3A-8668-FC99B7902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2300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1C7F-9E31-470D-AA23-580BABD55DE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2717800"/>
            <a:ext cx="3733800" cy="3556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 marL="2002186">
              <a:defRPr sz="1050"/>
            </a:lvl6pPr>
            <a:lvl7pPr marL="2002186">
              <a:defRPr sz="1050"/>
            </a:lvl7pPr>
            <a:lvl8pPr marL="2002186">
              <a:defRPr sz="1050" baseline="0"/>
            </a:lvl8pPr>
            <a:lvl9pPr marL="2002186">
              <a:defRPr sz="105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0" y="1803400"/>
            <a:ext cx="3733800" cy="914400"/>
          </a:xfrm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100" b="0">
                <a:solidFill>
                  <a:schemeClr val="tx1"/>
                </a:solidFill>
              </a:defRPr>
            </a:lvl1pPr>
            <a:lvl2pPr marL="457120" indent="0">
              <a:buNone/>
              <a:defRPr sz="2025" b="1"/>
            </a:lvl2pPr>
            <a:lvl3pPr marL="914240" indent="0">
              <a:buNone/>
              <a:defRPr sz="1800" b="1"/>
            </a:lvl3pPr>
            <a:lvl4pPr marL="1371360" indent="0">
              <a:buNone/>
              <a:defRPr sz="1575" b="1"/>
            </a:lvl4pPr>
            <a:lvl5pPr marL="1828479" indent="0">
              <a:buNone/>
              <a:defRPr sz="1575" b="1"/>
            </a:lvl5pPr>
            <a:lvl6pPr marL="2285600" indent="0">
              <a:buNone/>
              <a:defRPr sz="1575" b="1"/>
            </a:lvl6pPr>
            <a:lvl7pPr marL="2742720" indent="0">
              <a:buNone/>
              <a:defRPr sz="1575" b="1"/>
            </a:lvl7pPr>
            <a:lvl8pPr marL="3199840" indent="0">
              <a:buNone/>
              <a:defRPr sz="1575" b="1"/>
            </a:lvl8pPr>
            <a:lvl9pPr marL="3656960" indent="0">
              <a:buNone/>
              <a:defRPr sz="15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17800"/>
            <a:ext cx="3733800" cy="3556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 marL="2002186">
              <a:defRPr sz="1050"/>
            </a:lvl6pPr>
            <a:lvl7pPr marL="2002186">
              <a:defRPr sz="1050"/>
            </a:lvl7pPr>
            <a:lvl8pPr marL="2002186">
              <a:defRPr sz="1050"/>
            </a:lvl8pPr>
            <a:lvl9pPr marL="2002186"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803400"/>
            <a:ext cx="3733800" cy="914400"/>
          </a:xfrm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100" b="0">
                <a:solidFill>
                  <a:schemeClr val="tx1"/>
                </a:solidFill>
              </a:defRPr>
            </a:lvl1pPr>
            <a:lvl2pPr marL="457120" indent="0">
              <a:buNone/>
              <a:defRPr sz="2025" b="1"/>
            </a:lvl2pPr>
            <a:lvl3pPr marL="914240" indent="0">
              <a:buNone/>
              <a:defRPr sz="1800" b="1"/>
            </a:lvl3pPr>
            <a:lvl4pPr marL="1371360" indent="0">
              <a:buNone/>
              <a:defRPr sz="1575" b="1"/>
            </a:lvl4pPr>
            <a:lvl5pPr marL="1828479" indent="0">
              <a:buNone/>
              <a:defRPr sz="1575" b="1"/>
            </a:lvl5pPr>
            <a:lvl6pPr marL="2285600" indent="0">
              <a:buNone/>
              <a:defRPr sz="1575" b="1"/>
            </a:lvl6pPr>
            <a:lvl7pPr marL="2742720" indent="0">
              <a:buNone/>
              <a:defRPr sz="1575" b="1"/>
            </a:lvl7pPr>
            <a:lvl8pPr marL="3199840" indent="0">
              <a:buNone/>
              <a:defRPr sz="1575" b="1"/>
            </a:lvl8pPr>
            <a:lvl9pPr marL="3656960" indent="0">
              <a:buNone/>
              <a:defRPr sz="15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482600"/>
            <a:ext cx="777240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2766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1C7F-9E31-470D-AA23-580BABD55DE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482600"/>
            <a:ext cx="7772400" cy="1219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8400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1C7F-9E31-470D-AA23-580BABD55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8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-1115"/>
            <a:ext cx="5715000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white">
          <a:xfrm>
            <a:off x="381000" y="482604"/>
            <a:ext cx="4953000" cy="5842001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67400" y="2108200"/>
            <a:ext cx="2971800" cy="426720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500">
                <a:solidFill>
                  <a:schemeClr val="tx1"/>
                </a:solidFill>
              </a:defRPr>
            </a:lvl1pPr>
            <a:lvl2pPr marL="457120" indent="0">
              <a:buNone/>
              <a:defRPr sz="1200"/>
            </a:lvl2pPr>
            <a:lvl3pPr marL="914240" indent="0">
              <a:buNone/>
              <a:defRPr sz="975"/>
            </a:lvl3pPr>
            <a:lvl4pPr marL="1371360" indent="0">
              <a:buNone/>
              <a:defRPr sz="900"/>
            </a:lvl4pPr>
            <a:lvl5pPr marL="1828479" indent="0">
              <a:buNone/>
              <a:defRPr sz="900"/>
            </a:lvl5pPr>
            <a:lvl6pPr marL="2285600" indent="0">
              <a:buNone/>
              <a:defRPr sz="900"/>
            </a:lvl6pPr>
            <a:lvl7pPr marL="2742720" indent="0">
              <a:buNone/>
              <a:defRPr sz="900"/>
            </a:lvl7pPr>
            <a:lvl8pPr marL="3199840" indent="0">
              <a:buNone/>
              <a:defRPr sz="900"/>
            </a:lvl8pPr>
            <a:lvl9pPr marL="365696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7400" y="482600"/>
            <a:ext cx="2971800" cy="1422400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1C7F-9E31-470D-AA23-580BABD55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06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1115"/>
            <a:ext cx="4571386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002" y="482601"/>
            <a:ext cx="3809387" cy="5862706"/>
          </a:xfrm>
          <a:noFill/>
          <a:ln w="952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None/>
              <a:defRPr sz="2025"/>
            </a:lvl1pPr>
            <a:lvl2pPr marL="457120" indent="0">
              <a:buNone/>
              <a:defRPr sz="2775"/>
            </a:lvl2pPr>
            <a:lvl3pPr marL="914240" indent="0">
              <a:buNone/>
              <a:defRPr sz="2400"/>
            </a:lvl3pPr>
            <a:lvl4pPr marL="1371360" indent="0">
              <a:buNone/>
              <a:defRPr sz="2025"/>
            </a:lvl4pPr>
            <a:lvl5pPr marL="1828479" indent="0">
              <a:buNone/>
              <a:defRPr sz="2025"/>
            </a:lvl5pPr>
            <a:lvl6pPr marL="2285600" indent="0">
              <a:buNone/>
              <a:defRPr sz="2025"/>
            </a:lvl6pPr>
            <a:lvl7pPr marL="2742720" indent="0">
              <a:buNone/>
              <a:defRPr sz="2025"/>
            </a:lvl7pPr>
            <a:lvl8pPr marL="3199840" indent="0">
              <a:buNone/>
              <a:defRPr sz="2025"/>
            </a:lvl8pPr>
            <a:lvl9pPr marL="3656960" indent="0">
              <a:buNone/>
              <a:defRPr sz="2025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601" y="3733800"/>
            <a:ext cx="3886200" cy="17272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500">
                <a:solidFill>
                  <a:schemeClr val="tx1"/>
                </a:solidFill>
              </a:defRPr>
            </a:lvl1pPr>
            <a:lvl2pPr marL="457120" indent="0">
              <a:buNone/>
              <a:defRPr sz="1200"/>
            </a:lvl2pPr>
            <a:lvl3pPr marL="914240" indent="0">
              <a:buNone/>
              <a:defRPr sz="975"/>
            </a:lvl3pPr>
            <a:lvl4pPr marL="1371360" indent="0">
              <a:buNone/>
              <a:defRPr sz="900"/>
            </a:lvl4pPr>
            <a:lvl5pPr marL="1828479" indent="0">
              <a:buNone/>
              <a:defRPr sz="900"/>
            </a:lvl5pPr>
            <a:lvl6pPr marL="2285600" indent="0">
              <a:buNone/>
              <a:defRPr sz="900"/>
            </a:lvl6pPr>
            <a:lvl7pPr marL="2742720" indent="0">
              <a:buNone/>
              <a:defRPr sz="900"/>
            </a:lvl7pPr>
            <a:lvl8pPr marL="3199840" indent="0">
              <a:buNone/>
              <a:defRPr sz="900"/>
            </a:lvl8pPr>
            <a:lvl9pPr marL="365696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1" y="1905000"/>
            <a:ext cx="3886200" cy="1727200"/>
          </a:xfrm>
        </p:spPr>
        <p:txBody>
          <a:bodyPr anchor="b" anchorCtr="0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1C7F-9E31-470D-AA23-580BABD55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50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lternate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1115"/>
            <a:ext cx="5715000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002" y="482604"/>
            <a:ext cx="4953001" cy="5842001"/>
          </a:xfrm>
          <a:noFill/>
          <a:ln w="952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None/>
              <a:defRPr sz="2025"/>
            </a:lvl1pPr>
            <a:lvl2pPr marL="457120" indent="0">
              <a:buNone/>
              <a:defRPr sz="2775"/>
            </a:lvl2pPr>
            <a:lvl3pPr marL="914240" indent="0">
              <a:buNone/>
              <a:defRPr sz="2400"/>
            </a:lvl3pPr>
            <a:lvl4pPr marL="1371360" indent="0">
              <a:buNone/>
              <a:defRPr sz="2025"/>
            </a:lvl4pPr>
            <a:lvl5pPr marL="1828479" indent="0">
              <a:buNone/>
              <a:defRPr sz="2025"/>
            </a:lvl5pPr>
            <a:lvl6pPr marL="2285600" indent="0">
              <a:buNone/>
              <a:defRPr sz="2025"/>
            </a:lvl6pPr>
            <a:lvl7pPr marL="2742720" indent="0">
              <a:buNone/>
              <a:defRPr sz="2025"/>
            </a:lvl7pPr>
            <a:lvl8pPr marL="3199840" indent="0">
              <a:buNone/>
              <a:defRPr sz="2025"/>
            </a:lvl8pPr>
            <a:lvl9pPr marL="3656960" indent="0">
              <a:buNone/>
              <a:defRPr sz="2025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67400" y="2108200"/>
            <a:ext cx="2971800" cy="42672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500">
                <a:solidFill>
                  <a:schemeClr val="tx1"/>
                </a:solidFill>
              </a:defRPr>
            </a:lvl1pPr>
            <a:lvl2pPr marL="457120" indent="0">
              <a:buNone/>
              <a:defRPr sz="1200"/>
            </a:lvl2pPr>
            <a:lvl3pPr marL="914240" indent="0">
              <a:buNone/>
              <a:defRPr sz="975"/>
            </a:lvl3pPr>
            <a:lvl4pPr marL="1371360" indent="0">
              <a:buNone/>
              <a:defRPr sz="900"/>
            </a:lvl4pPr>
            <a:lvl5pPr marL="1828479" indent="0">
              <a:buNone/>
              <a:defRPr sz="900"/>
            </a:lvl5pPr>
            <a:lvl6pPr marL="2285600" indent="0">
              <a:buNone/>
              <a:defRPr sz="900"/>
            </a:lvl6pPr>
            <a:lvl7pPr marL="2742720" indent="0">
              <a:buNone/>
              <a:defRPr sz="900"/>
            </a:lvl7pPr>
            <a:lvl8pPr marL="3199840" indent="0">
              <a:buNone/>
              <a:defRPr sz="900"/>
            </a:lvl8pPr>
            <a:lvl9pPr marL="365696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7400" y="482600"/>
            <a:ext cx="2971800" cy="1422400"/>
          </a:xfrm>
        </p:spPr>
        <p:txBody>
          <a:bodyPr anchor="b" anchorCtr="0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1C7F-9E31-470D-AA23-580BABD55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9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1C7F-9E31-470D-AA23-580BABD55DE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002186">
              <a:defRPr baseline="0"/>
            </a:lvl6pPr>
            <a:lvl7pPr marL="2002186">
              <a:defRPr baseline="0"/>
            </a:lvl7pPr>
            <a:lvl8pPr marL="2002186">
              <a:defRPr baseline="0"/>
            </a:lvl8pPr>
            <a:lvl9pPr marL="2002186"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88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1C7F-9E31-470D-AA23-580BABD55DE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85800"/>
            <a:ext cx="6781800" cy="5588002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31993" y="685800"/>
            <a:ext cx="1383347" cy="558800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9049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6/7/2017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Hasan Padamsee/Fermilab 50th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2E1C7F-9E31-470D-AA23-580BABD55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6664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out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1" y="103668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799">
                <a:solidFill>
                  <a:srgbClr val="154D8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2" y="1043047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1799">
                <a:solidFill>
                  <a:srgbClr val="404040"/>
                </a:solidFill>
              </a:defRPr>
            </a:lvl1pPr>
            <a:lvl2pPr>
              <a:defRPr sz="1649">
                <a:solidFill>
                  <a:srgbClr val="404040"/>
                </a:solidFill>
              </a:defRPr>
            </a:lvl2pPr>
            <a:lvl3pPr>
              <a:defRPr sz="1499">
                <a:solidFill>
                  <a:srgbClr val="404040"/>
                </a:solidFill>
              </a:defRPr>
            </a:lvl3pPr>
            <a:lvl4pPr>
              <a:defRPr sz="1349">
                <a:solidFill>
                  <a:srgbClr val="404040"/>
                </a:solidFill>
              </a:defRPr>
            </a:lvl4pPr>
            <a:lvl5pPr marL="1542587" indent="-171398">
              <a:buFont typeface="Arial"/>
              <a:buChar char="•"/>
              <a:defRPr sz="1349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6/7/2017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Hasan Padamsee/Fermilab 50th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2E1C7F-9E31-470D-AA23-580BABD55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473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B8A50-4AA0-4F3A-8668-FC99B7902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382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Slide Number Placeholder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5FDBE-864B-4373-A5DC-F4F64AA6031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039397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312" y="3886776"/>
            <a:ext cx="6401376" cy="1751929"/>
          </a:xfrm>
        </p:spPr>
        <p:txBody>
          <a:bodyPr/>
          <a:lstStyle>
            <a:lvl1pPr marL="0" indent="0" algn="ctr">
              <a:buNone/>
              <a:defRPr/>
            </a:lvl1pPr>
            <a:lvl2pPr marL="414589" indent="0" algn="ctr">
              <a:buNone/>
              <a:defRPr/>
            </a:lvl2pPr>
            <a:lvl3pPr marL="829178" indent="0" algn="ctr">
              <a:buNone/>
              <a:defRPr/>
            </a:lvl3pPr>
            <a:lvl4pPr marL="1243767" indent="0" algn="ctr">
              <a:buNone/>
              <a:defRPr/>
            </a:lvl4pPr>
            <a:lvl5pPr marL="1658356" indent="0" algn="ctr">
              <a:buNone/>
              <a:defRPr/>
            </a:lvl5pPr>
            <a:lvl6pPr marL="2072945" indent="0" algn="ctr">
              <a:buNone/>
              <a:defRPr/>
            </a:lvl6pPr>
            <a:lvl7pPr marL="2487534" indent="0" algn="ctr">
              <a:buNone/>
              <a:defRPr/>
            </a:lvl7pPr>
            <a:lvl8pPr marL="2902123" indent="0" algn="ctr">
              <a:buNone/>
              <a:defRPr/>
            </a:lvl8pPr>
            <a:lvl9pPr marL="3316712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000312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3505200" y="30480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1219200" y="1600200"/>
            <a:ext cx="7772400" cy="1143000"/>
          </a:xfrm>
          <a:prstGeom prst="rect">
            <a:avLst/>
          </a:prstGeom>
        </p:spPr>
        <p:txBody>
          <a:bodyPr anchor="b"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335902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3607740" y="6677349"/>
            <a:ext cx="2547254" cy="12189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6/7/2017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631184"/>
            <a:ext cx="2711245" cy="21422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Hasan Padamsee/Fermilab 50th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9670" y="6578625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685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B8A50-4AA0-4F3A-8668-FC99B7902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760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B8A50-4AA0-4F3A-8668-FC99B7902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56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B8A50-4AA0-4F3A-8668-FC99B7902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33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B8A50-4AA0-4F3A-8668-FC99B7902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18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B8A50-4AA0-4F3A-8668-FC99B7902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530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6/7/2017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Hasan Padamsee/Fermilab 50th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F8B8A50-4AA0-4F3A-8668-FC99B7902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908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6/7/2017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Hasan Padamsee/Fermilab 50th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EE065-A275-49A3-B198-4A2206E4A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42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75400"/>
            <a:ext cx="1066800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825">
                <a:solidFill>
                  <a:schemeClr val="tx1"/>
                </a:solidFill>
              </a:defRPr>
            </a:lvl1pPr>
          </a:lstStyle>
          <a:p>
            <a:r>
              <a:rPr lang="en-US"/>
              <a:t>6/7/2017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2" y="6375400"/>
            <a:ext cx="5562600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r>
              <a:rPr lang="en-US"/>
              <a:t>Hasan Padamsee/Fermilab 50th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33360" y="6375400"/>
            <a:ext cx="624840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825">
                <a:solidFill>
                  <a:schemeClr val="tx1"/>
                </a:solidFill>
              </a:defRPr>
            </a:lvl1pPr>
          </a:lstStyle>
          <a:p>
            <a:fld id="{AC2E1C7F-9E31-470D-AA23-580BABD55DE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2" y="1803401"/>
            <a:ext cx="7772400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2" y="482600"/>
            <a:ext cx="7772400" cy="1219200"/>
          </a:xfrm>
          <a:prstGeom prst="rect">
            <a:avLst/>
          </a:prstGeom>
          <a:effectLst/>
        </p:spPr>
        <p:txBody>
          <a:bodyPr vert="horz" lIns="121899" tIns="60949" rIns="121899" bIns="60949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0802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240" rtl="0" eaLnBrk="1" latinLnBrk="0" hangingPunct="1">
        <a:lnSpc>
          <a:spcPct val="80000"/>
        </a:lnSpc>
        <a:spcBef>
          <a:spcPct val="0"/>
        </a:spcBef>
        <a:buNone/>
        <a:defRPr sz="2700" kern="1200" cap="none" baseline="0">
          <a:solidFill>
            <a:schemeClr val="tx1"/>
          </a:solidFill>
          <a:effectLst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05740" indent="-205740" algn="l" defTabSz="91424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90000"/>
        <a:buFont typeface="Arial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11480" indent="-205740" algn="l" defTabSz="91424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90000"/>
        <a:buFont typeface="Cambria" pitchFamily="18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17220" indent="-205740" algn="l" defTabSz="91424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22960" indent="-205740" algn="l" defTabSz="91424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Cambria" pitchFamily="18" charset="0"/>
        <a:buChar char="–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28699" indent="-205740" algn="l" defTabSz="91424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234440" indent="-205740" algn="l" defTabSz="91424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Cambria" pitchFamily="18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440180" indent="-205740" algn="l" defTabSz="91424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19" indent="-205740" algn="l" defTabSz="91424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Cambria" pitchFamily="18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51660" indent="-205740" algn="l" defTabSz="91424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9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5.pn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5" Type="http://schemas.openxmlformats.org/officeDocument/2006/relationships/image" Target="../media/image65.emf"/><Relationship Id="rId10" Type="http://schemas.openxmlformats.org/officeDocument/2006/relationships/image" Target="../media/image60.png"/><Relationship Id="rId4" Type="http://schemas.openxmlformats.org/officeDocument/2006/relationships/image" Target="../media/image54.jpe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6.jpeg"/><Relationship Id="rId4" Type="http://schemas.openxmlformats.org/officeDocument/2006/relationships/image" Target="../media/image75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3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8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97.png"/><Relationship Id="rId5" Type="http://schemas.openxmlformats.org/officeDocument/2006/relationships/image" Target="../media/image96.wmf"/><Relationship Id="rId4" Type="http://schemas.openxmlformats.org/officeDocument/2006/relationships/image" Target="../media/image95.w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pn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tmp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3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education.jlab.org/sitetour/guidedtour05.l.alt.html" TargetMode="External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509360" y="113852"/>
            <a:ext cx="8911856" cy="1143000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br>
              <a:rPr lang="en-US" altLang="en-US" sz="2800" dirty="0"/>
            </a:br>
            <a:r>
              <a:rPr lang="en-US" sz="2800" dirty="0"/>
              <a:t>Fifty Years Of Success For Superconducting RF</a:t>
            </a:r>
            <a:br>
              <a:rPr lang="en-US" sz="2800" dirty="0"/>
            </a:br>
            <a:br>
              <a:rPr lang="en-US" sz="2800" dirty="0"/>
            </a:br>
            <a:r>
              <a:rPr lang="en-US" sz="2800" b="0" i="1" dirty="0"/>
              <a:t>Hasan Padamsee, Cornell University</a:t>
            </a:r>
            <a:endParaRPr lang="en-US" altLang="en-US" sz="2800" i="1" dirty="0"/>
          </a:p>
        </p:txBody>
      </p:sp>
      <p:sp>
        <p:nvSpPr>
          <p:cNvPr id="8195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0" y="4572000"/>
            <a:ext cx="3581400" cy="1752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r>
              <a:rPr lang="en-US" i="1" dirty="0"/>
              <a:t>Hasan Padamsee, Cornell University</a:t>
            </a:r>
            <a:endParaRPr lang="en-US" altLang="en-US" i="1" dirty="0"/>
          </a:p>
        </p:txBody>
      </p:sp>
      <p:grpSp>
        <p:nvGrpSpPr>
          <p:cNvPr id="5" name="Group 4"/>
          <p:cNvGrpSpPr/>
          <p:nvPr/>
        </p:nvGrpSpPr>
        <p:grpSpPr>
          <a:xfrm>
            <a:off x="-58779" y="1484182"/>
            <a:ext cx="4753043" cy="4700730"/>
            <a:chOff x="3830639" y="1295400"/>
            <a:chExt cx="5411970" cy="5105400"/>
          </a:xfrm>
        </p:grpSpPr>
        <p:pic>
          <p:nvPicPr>
            <p:cNvPr id="819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0639" y="1295400"/>
              <a:ext cx="5084762" cy="510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7" name="TextBox 4"/>
            <p:cNvSpPr txBox="1">
              <a:spLocks noChangeArrowheads="1"/>
            </p:cNvSpPr>
            <p:nvPr/>
          </p:nvSpPr>
          <p:spPr bwMode="auto">
            <a:xfrm rot="-5400000">
              <a:off x="3394075" y="3159125"/>
              <a:ext cx="1963738" cy="52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2800" dirty="0">
                  <a:solidFill>
                    <a:schemeClr val="bg1"/>
                  </a:solidFill>
                  <a:latin typeface="Arial" panose="020B0604020202020204" pitchFamily="34" charset="0"/>
                </a:rPr>
                <a:t>Resistance</a:t>
              </a:r>
            </a:p>
          </p:txBody>
        </p:sp>
        <p:sp>
          <p:nvSpPr>
            <p:cNvPr id="8198" name="TextBox 5"/>
            <p:cNvSpPr txBox="1">
              <a:spLocks noChangeArrowheads="1"/>
            </p:cNvSpPr>
            <p:nvPr/>
          </p:nvSpPr>
          <p:spPr bwMode="auto">
            <a:xfrm>
              <a:off x="6636314" y="5668371"/>
              <a:ext cx="2606295" cy="434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2000" dirty="0">
                  <a:solidFill>
                    <a:schemeClr val="bg1"/>
                  </a:solidFill>
                  <a:latin typeface="Arial" panose="020B0604020202020204" pitchFamily="34" charset="0"/>
                </a:rPr>
                <a:t>Temperature</a:t>
              </a:r>
              <a:endParaRPr lang="en-US" altLang="en-US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199" name="TextBox 6"/>
            <p:cNvSpPr txBox="1">
              <a:spLocks noChangeArrowheads="1"/>
            </p:cNvSpPr>
            <p:nvPr/>
          </p:nvSpPr>
          <p:spPr bwMode="auto">
            <a:xfrm>
              <a:off x="4267200" y="5638801"/>
              <a:ext cx="210341" cy="501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24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00" name="TextBox 7"/>
            <p:cNvSpPr txBox="1">
              <a:spLocks noChangeArrowheads="1"/>
            </p:cNvSpPr>
            <p:nvPr/>
          </p:nvSpPr>
          <p:spPr bwMode="auto">
            <a:xfrm>
              <a:off x="5306220" y="5604872"/>
              <a:ext cx="1066800" cy="501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4.2 K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333" y="1470626"/>
            <a:ext cx="4666667" cy="4714286"/>
          </a:xfrm>
          <a:prstGeom prst="rect">
            <a:avLst/>
          </a:prstGeom>
        </p:spPr>
      </p:pic>
      <p:sp>
        <p:nvSpPr>
          <p:cNvPr id="22" name="TextBox 5"/>
          <p:cNvSpPr txBox="1">
            <a:spLocks noChangeArrowheads="1"/>
          </p:cNvSpPr>
          <p:nvPr/>
        </p:nvSpPr>
        <p:spPr bwMode="auto">
          <a:xfrm>
            <a:off x="6644648" y="5510538"/>
            <a:ext cx="22889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Temperature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15461" y="5141698"/>
            <a:ext cx="9028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9.2 K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237145" y="3223138"/>
            <a:ext cx="6303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DC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662315" y="3384987"/>
            <a:ext cx="7312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RF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635811" y="4536214"/>
            <a:ext cx="5790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Hg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209424" y="4344670"/>
            <a:ext cx="7088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dirty="0" err="1">
                <a:solidFill>
                  <a:schemeClr val="bg1"/>
                </a:solidFill>
                <a:latin typeface="Arial" panose="020B0604020202020204" pitchFamily="34" charset="0"/>
              </a:rPr>
              <a:t>Nb</a:t>
            </a:r>
            <a:endParaRPr lang="en-US" altLang="en-US" sz="3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0" b="31271"/>
          <a:stretch>
            <a:fillRect/>
          </a:stretch>
        </p:blipFill>
        <p:spPr bwMode="auto">
          <a:xfrm>
            <a:off x="3340023" y="2957732"/>
            <a:ext cx="592038" cy="101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0" b="31271"/>
          <a:stretch>
            <a:fillRect/>
          </a:stretch>
        </p:blipFill>
        <p:spPr bwMode="auto">
          <a:xfrm>
            <a:off x="8044467" y="2878972"/>
            <a:ext cx="592038" cy="101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1C7F-9E31-470D-AA23-580BABD55DE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3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45288"/>
            <a:ext cx="9144000" cy="552893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US" altLang="en-US" sz="3200" dirty="0"/>
              <a:t>&gt; 50 Years Ago !</a:t>
            </a:r>
            <a:br>
              <a:rPr lang="en-US" altLang="en-US" sz="3200" dirty="0"/>
            </a:br>
            <a:br>
              <a:rPr lang="en-US" altLang="en-US" sz="3200" dirty="0"/>
            </a:br>
            <a:r>
              <a:rPr lang="en-US" altLang="en-US" sz="3200" dirty="0"/>
              <a:t>1961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0" y="1600200"/>
            <a:ext cx="9144000" cy="452596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>
              <a:buFontTx/>
              <a:buNone/>
            </a:pPr>
            <a:r>
              <a:rPr lang="en-US" altLang="en-US"/>
              <a:t>A. P. Banford and G. H. Stafford</a:t>
            </a:r>
          </a:p>
          <a:p>
            <a:pPr lvl="1">
              <a:buFontTx/>
              <a:buNone/>
            </a:pPr>
            <a:r>
              <a:rPr lang="en-US" altLang="en-US"/>
              <a:t>Plasma Physics, J.Nucl. Energy, Part C, 3, 287(1961)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7131"/>
            <a:ext cx="914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1C7F-9E31-470D-AA23-580BABD55DE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9459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9460" name="Picture 6" descr="C:\Users\Padamsee\Pictures\Pict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3447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1C7F-9E31-470D-AA23-580BABD55DE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5814"/>
            <a:ext cx="9144000" cy="877186"/>
          </a:xfrm>
          <a:noFill/>
        </p:spPr>
        <p:txBody>
          <a:bodyPr/>
          <a:lstStyle/>
          <a:p>
            <a:pPr algn="ctr"/>
            <a:r>
              <a:rPr lang="en-US" altLang="en-US"/>
              <a:t>1962: Stanford Pioneers: </a:t>
            </a:r>
            <a:br>
              <a:rPr lang="en-US" altLang="en-US"/>
            </a:br>
            <a:r>
              <a:rPr lang="en-US" altLang="en-US" sz="2800"/>
              <a:t>Small Scale TE011 and TM010 Cavities</a:t>
            </a:r>
            <a:endParaRPr lang="en-US" altLang="en-US"/>
          </a:p>
        </p:txBody>
      </p:sp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1307315" y="1234470"/>
            <a:ext cx="6570920" cy="147732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Fairbank, </a:t>
            </a:r>
            <a:r>
              <a:rPr lang="en-US" altLang="en-US" dirty="0" err="1">
                <a:latin typeface="Arial" panose="020B0604020202020204" pitchFamily="34" charset="0"/>
              </a:rPr>
              <a:t>Schwettman</a:t>
            </a:r>
            <a:r>
              <a:rPr lang="en-US" altLang="en-US" dirty="0">
                <a:latin typeface="Arial" panose="020B0604020202020204" pitchFamily="34" charset="0"/>
              </a:rPr>
              <a:t>  and Wilson, </a:t>
            </a:r>
            <a:r>
              <a:rPr lang="en-US" altLang="en-US" dirty="0" err="1">
                <a:latin typeface="Arial" panose="020B0604020202020204" pitchFamily="34" charset="0"/>
              </a:rPr>
              <a:t>Turneaure</a:t>
            </a:r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obtained a Q of 10</a:t>
            </a:r>
            <a:r>
              <a:rPr lang="en-US" altLang="en-US" baseline="30000" dirty="0">
                <a:latin typeface="Arial" panose="020B0604020202020204" pitchFamily="34" charset="0"/>
              </a:rPr>
              <a:t>10</a:t>
            </a:r>
            <a:r>
              <a:rPr lang="en-US" altLang="en-US" dirty="0">
                <a:latin typeface="Arial" panose="020B0604020202020204" pitchFamily="34" charset="0"/>
              </a:rPr>
              <a:t> at 1.7°K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And  near 30 MV/m  acceleration field with cavities machined from solid </a:t>
            </a:r>
            <a:r>
              <a:rPr lang="en-US" altLang="en-US" dirty="0" err="1">
                <a:latin typeface="Arial" panose="020B0604020202020204" pitchFamily="34" charset="0"/>
              </a:rPr>
              <a:t>Nb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895600"/>
            <a:ext cx="7813950" cy="3276600"/>
          </a:xfrm>
          <a:prstGeom prst="rect">
            <a:avLst/>
          </a:prstGeom>
          <a:noFill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1C7F-9E31-470D-AA23-580BABD55DE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81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359" y="1254125"/>
            <a:ext cx="6667500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381000"/>
            <a:ext cx="9144000" cy="762000"/>
          </a:xfrm>
          <a:prstGeom prst="rect">
            <a:avLst/>
          </a:prstGeom>
          <a:noFill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kern="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Stanford Charges Ahead!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1C7F-9E31-470D-AA23-580BABD55DE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1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  <a:noFill/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600"/>
              <a:t>Stanford Charges Ahead !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043046"/>
            <a:ext cx="8672513" cy="5517242"/>
          </a:xfrm>
        </p:spPr>
        <p:txBody>
          <a:bodyPr/>
          <a:lstStyle/>
          <a:p>
            <a:pPr eaLnBrk="1" hangingPunct="1"/>
            <a:r>
              <a:rPr lang="en-US" altLang="en-US" dirty="0"/>
              <a:t>1963: The Stanford group published a preliminary design:</a:t>
            </a:r>
          </a:p>
          <a:p>
            <a:pPr lvl="1"/>
            <a:r>
              <a:rPr lang="en-US" altLang="en-US" dirty="0"/>
              <a:t>20 GeV !!!!! - 10% duty cycle superconducting accelerator </a:t>
            </a:r>
          </a:p>
          <a:p>
            <a:r>
              <a:rPr lang="en-US" altLang="en-US" dirty="0"/>
              <a:t>This at a time when no real cavity had ever been built! </a:t>
            </a:r>
          </a:p>
          <a:p>
            <a:r>
              <a:rPr lang="en-US" altLang="en-US" i="1" u="sng" dirty="0"/>
              <a:t>A bit less ambitious</a:t>
            </a:r>
          </a:p>
          <a:p>
            <a:r>
              <a:rPr lang="en-US" altLang="en-US" dirty="0"/>
              <a:t>Prof. Robert Hofstadter made plans to build a 2 GeV superconducting accelerator</a:t>
            </a:r>
          </a:p>
          <a:p>
            <a:pPr lvl="1"/>
            <a:r>
              <a:rPr lang="en-US" altLang="en-US" dirty="0"/>
              <a:t>At gradient of about 13 MeV/m. </a:t>
            </a:r>
          </a:p>
          <a:p>
            <a:r>
              <a:rPr lang="en-US" altLang="en-US" dirty="0"/>
              <a:t>Despite heroic efforts, they obtained a gradient of only 2-3 MeV/m in full scale accelerator structures at 1.3 GHz </a:t>
            </a:r>
          </a:p>
          <a:p>
            <a:r>
              <a:rPr lang="en-US" altLang="en-US" dirty="0"/>
              <a:t>Electron </a:t>
            </a:r>
            <a:r>
              <a:rPr lang="en-US" altLang="en-US" dirty="0" err="1"/>
              <a:t>multipactor</a:t>
            </a:r>
            <a:r>
              <a:rPr lang="en-US" altLang="en-US" dirty="0"/>
              <a:t> was the  culprit.</a:t>
            </a:r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3455900" y="4973637"/>
            <a:ext cx="5445213" cy="1943880"/>
            <a:chOff x="3455900" y="4973637"/>
            <a:chExt cx="5445213" cy="194388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55900" y="5135526"/>
              <a:ext cx="1820679" cy="1781991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1813" y="4973637"/>
              <a:ext cx="3289300" cy="188436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Straight Connector 6"/>
            <p:cNvCxnSpPr/>
            <p:nvPr/>
          </p:nvCxnSpPr>
          <p:spPr>
            <a:xfrm>
              <a:off x="5276579" y="5135526"/>
              <a:ext cx="1570788" cy="563525"/>
            </a:xfrm>
            <a:prstGeom prst="line">
              <a:avLst/>
            </a:prstGeom>
            <a:ln w="5715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5276579" y="5699051"/>
              <a:ext cx="1570788" cy="1139824"/>
            </a:xfrm>
            <a:prstGeom prst="line">
              <a:avLst/>
            </a:prstGeom>
            <a:ln w="5715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1C7F-9E31-470D-AA23-580BABD55DE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4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>
              <a:solidFill>
                <a:schemeClr val="bg2"/>
              </a:solidFill>
            </a:endParaRP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0"/>
            <a:ext cx="8337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Rectangle 5"/>
          <p:cNvSpPr>
            <a:spLocks noChangeArrowheads="1"/>
          </p:cNvSpPr>
          <p:nvPr/>
        </p:nvSpPr>
        <p:spPr bwMode="auto">
          <a:xfrm>
            <a:off x="403225" y="3921239"/>
            <a:ext cx="8337550" cy="1754326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superconducting accelerator structure is 48 m in length operating at a gradient of about 3 MeV/m, giving a final energy of 600 MeV.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Nevertheless: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Demonsrated</a:t>
            </a:r>
            <a:r>
              <a:rPr lang="en-US" alt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first FEL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Demonstrated 98% energy recovery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12053" y="326483"/>
            <a:ext cx="9144000" cy="6397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1970’s Snatching Victory from the Jaws of Defeat!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1C7F-9E31-470D-AA23-580BABD55DE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34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-7144" y="266700"/>
            <a:ext cx="9144000" cy="1143000"/>
          </a:xfrm>
          <a:noFill/>
        </p:spPr>
        <p:txBody>
          <a:bodyPr/>
          <a:lstStyle/>
          <a:p>
            <a:pPr algn="ctr" eaLnBrk="1" hangingPunct="1"/>
            <a:r>
              <a:rPr lang="en-US" altLang="en-US" dirty="0"/>
              <a:t>Two Decades Later :JLAB Completes 5 GeV, 5-pass</a:t>
            </a:r>
            <a:br>
              <a:rPr lang="en-US" altLang="en-US" dirty="0"/>
            </a:br>
            <a:r>
              <a:rPr lang="en-US" altLang="en-US" dirty="0"/>
              <a:t> </a:t>
            </a:r>
            <a:r>
              <a:rPr lang="en-US" altLang="en-US" sz="2800" dirty="0"/>
              <a:t>Electron </a:t>
            </a:r>
            <a:r>
              <a:rPr lang="en-US" altLang="en-US" sz="2800" dirty="0" err="1"/>
              <a:t>Recirculator</a:t>
            </a:r>
            <a:r>
              <a:rPr lang="en-US" altLang="en-US" sz="2800" dirty="0"/>
              <a:t> With 300 </a:t>
            </a:r>
            <a:r>
              <a:rPr lang="en-US" altLang="en-US" sz="2800" dirty="0" err="1"/>
              <a:t>Nb</a:t>
            </a:r>
            <a:r>
              <a:rPr lang="en-US" altLang="en-US" sz="2800" dirty="0"/>
              <a:t> Cavities</a:t>
            </a:r>
            <a:endParaRPr lang="en-US" altLang="en-US" dirty="0"/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447800"/>
            <a:ext cx="6816725" cy="541020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34821" name="Picture 7" descr="CRY_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3657600" cy="28702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1C7F-9E31-470D-AA23-580BABD55DE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13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35564" y="539843"/>
            <a:ext cx="8833884" cy="421795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How did we get from 3 MV/m to 35 MV/m?</a:t>
            </a:r>
            <a:br>
              <a:rPr lang="en-US" sz="3200" dirty="0"/>
            </a:br>
            <a:r>
              <a:rPr lang="en-US" sz="2400" dirty="0"/>
              <a:t>R&amp;D to Peel Back Layers of Performance Impediments</a:t>
            </a:r>
            <a:endParaRPr lang="en-US" sz="2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36007" y="7307889"/>
            <a:ext cx="1076325" cy="241300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6/7/2017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82919" y="7307889"/>
            <a:ext cx="5373688" cy="241300"/>
          </a:xfrm>
        </p:spPr>
        <p:txBody>
          <a:bodyPr/>
          <a:lstStyle/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Hasan Padamsee/Fermilab 50th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194931" y="7307889"/>
            <a:ext cx="447675" cy="241300"/>
          </a:xfrm>
        </p:spPr>
        <p:txBody>
          <a:bodyPr/>
          <a:lstStyle/>
          <a:p>
            <a:fld id="{82E1981D-B80E-2249-B28D-033DE2DF5650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69604" y="1260622"/>
            <a:ext cx="8165805" cy="538007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894907" y="1914523"/>
            <a:ext cx="6932428" cy="4146698"/>
          </a:xfrm>
          <a:prstGeom prst="ellipse">
            <a:avLst/>
          </a:prstGeom>
          <a:solidFill>
            <a:srgbClr val="92D050"/>
          </a:solidFill>
          <a:ln>
            <a:solidFill>
              <a:srgbClr val="94E6D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203250" y="2419569"/>
            <a:ext cx="5791201" cy="3136605"/>
          </a:xfrm>
          <a:prstGeom prst="ellipse">
            <a:avLst/>
          </a:prstGeom>
          <a:solidFill>
            <a:srgbClr val="00B050"/>
          </a:solidFill>
          <a:ln>
            <a:solidFill>
              <a:srgbClr val="94E6D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469061" y="2908668"/>
            <a:ext cx="4566945" cy="2222205"/>
          </a:xfrm>
          <a:prstGeom prst="ellipse">
            <a:avLst/>
          </a:prstGeom>
          <a:solidFill>
            <a:srgbClr val="00B0F0"/>
          </a:solidFill>
          <a:ln>
            <a:solidFill>
              <a:srgbClr val="94E6D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4363" y="1485808"/>
            <a:ext cx="3587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1975,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Multipacting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 MV/m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70493" y="2144527"/>
            <a:ext cx="4181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1985, Thermal Breakdown of SC, 6 MV/m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57852" y="2586162"/>
            <a:ext cx="3716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1990, Field Emission, 15 MV/m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68351" y="3097845"/>
            <a:ext cx="433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1995, High Field Q-Slope, 25 MV/m</a:t>
            </a:r>
          </a:p>
        </p:txBody>
      </p:sp>
      <p:sp>
        <p:nvSpPr>
          <p:cNvPr id="17" name="Oval 16"/>
          <p:cNvSpPr/>
          <p:nvPr/>
        </p:nvSpPr>
        <p:spPr>
          <a:xfrm>
            <a:off x="1593394" y="3363394"/>
            <a:ext cx="4036671" cy="1545740"/>
          </a:xfrm>
          <a:prstGeom prst="ellipse">
            <a:avLst/>
          </a:prstGeom>
          <a:solidFill>
            <a:srgbClr val="008BBC"/>
          </a:solidFill>
          <a:ln>
            <a:solidFill>
              <a:srgbClr val="94E6D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889682" y="3597265"/>
            <a:ext cx="2163262" cy="996581"/>
          </a:xfrm>
          <a:prstGeom prst="ellipse">
            <a:avLst/>
          </a:prstGeom>
          <a:solidFill>
            <a:srgbClr val="002060"/>
          </a:solidFill>
          <a:ln>
            <a:solidFill>
              <a:srgbClr val="94E6D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20055" y="3785546"/>
            <a:ext cx="2254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Ultimate gradient, 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&gt;50 MV/m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87858" y="4201638"/>
            <a:ext cx="183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 </a:t>
            </a:r>
          </a:p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Breakthrough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91251" y="366401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2010, </a:t>
            </a:r>
          </a:p>
          <a:p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MV/m</a:t>
            </a:r>
          </a:p>
        </p:txBody>
      </p:sp>
      <p:pic>
        <p:nvPicPr>
          <p:cNvPr id="36866" name="Picture 2" descr="Image result for peeling back the lay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91" y="1260622"/>
            <a:ext cx="7028144" cy="51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54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193127" y="6381750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Hasan Padamsee/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Fermilab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50th</a:t>
            </a:r>
          </a:p>
        </p:txBody>
      </p:sp>
      <p:sp>
        <p:nvSpPr>
          <p:cNvPr id="32771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3124200" y="6245225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BC695BD-93B3-46CB-9D76-FA934FF7B835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95" y="1284065"/>
            <a:ext cx="6901076" cy="514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0995" y="1260101"/>
            <a:ext cx="407871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Multipacting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50799" y="97054"/>
            <a:ext cx="8038673" cy="3177028"/>
            <a:chOff x="950799" y="97054"/>
            <a:chExt cx="8038673" cy="3177028"/>
          </a:xfrm>
        </p:grpSpPr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6882" y="305994"/>
              <a:ext cx="2768600" cy="2968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950799" y="265791"/>
              <a:ext cx="407840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Solution: Spherical/ elliptical cavity shape</a:t>
              </a:r>
            </a:p>
          </p:txBody>
        </p:sp>
        <p:pic>
          <p:nvPicPr>
            <p:cNvPr id="11" name="Picture 10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11" r="34230"/>
            <a:stretch/>
          </p:blipFill>
          <p:spPr bwMode="auto">
            <a:xfrm>
              <a:off x="7389700" y="97054"/>
              <a:ext cx="1599772" cy="2272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520995" y="2293344"/>
            <a:ext cx="3799796" cy="3610900"/>
            <a:chOff x="520995" y="2293344"/>
            <a:chExt cx="3799796" cy="361090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520995" y="2369544"/>
              <a:ext cx="3799796" cy="345850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1259927" y="2293344"/>
              <a:ext cx="2600849" cy="361090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>
          <a:xfrm>
            <a:off x="7656186" y="6437261"/>
            <a:ext cx="1066800" cy="195072"/>
          </a:xfrm>
        </p:spPr>
        <p:txBody>
          <a:bodyPr/>
          <a:lstStyle/>
          <a:p>
            <a:r>
              <a:rPr lang="en-US" dirty="0"/>
              <a:t>6/7/2017</a:t>
            </a:r>
          </a:p>
        </p:txBody>
      </p:sp>
    </p:spTree>
    <p:extLst>
      <p:ext uri="{BB962C8B-B14F-4D97-AF65-F5344CB8AC3E}">
        <p14:creationId xmlns:p14="http://schemas.microsoft.com/office/powerpoint/2010/main" val="14228230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1980’s Thermal Breakdown - Quench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6/7/2017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Hasan Padamsee/Fermilab 50th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981D-B80E-2249-B28D-033DE2DF5650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19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897" y="1291103"/>
            <a:ext cx="2437899" cy="2706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171" y="1229195"/>
            <a:ext cx="3097276" cy="204960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243" y="4009831"/>
            <a:ext cx="2265205" cy="2505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6450" y="4606569"/>
            <a:ext cx="25259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Solution: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Increase thermal conductivity of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Reduce heating</a:t>
            </a:r>
          </a:p>
        </p:txBody>
      </p:sp>
      <p:pic>
        <p:nvPicPr>
          <p:cNvPr id="17" name="Picture 17" descr="defect_before_t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25" y="1987235"/>
            <a:ext cx="2769830" cy="2148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7280" y="969927"/>
            <a:ext cx="4477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Resistive imperfection leads to heating above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and quench</a:t>
            </a:r>
          </a:p>
        </p:txBody>
      </p:sp>
    </p:spTree>
    <p:extLst>
      <p:ext uri="{BB962C8B-B14F-4D97-AF65-F5344CB8AC3E}">
        <p14:creationId xmlns:p14="http://schemas.microsoft.com/office/powerpoint/2010/main" val="15697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4005"/>
            <a:ext cx="8229600" cy="4525963"/>
          </a:xfrm>
        </p:spPr>
        <p:txBody>
          <a:bodyPr/>
          <a:lstStyle/>
          <a:p>
            <a:r>
              <a:rPr lang="en-US" altLang="en-US" sz="2800" dirty="0"/>
              <a:t>HAPPY BIRTHDAY to </a:t>
            </a:r>
            <a:r>
              <a:rPr lang="en-US" altLang="en-US" sz="2800" dirty="0" err="1"/>
              <a:t>Fermilab</a:t>
            </a:r>
            <a:endParaRPr lang="en-US" altLang="en-US" sz="2800" dirty="0"/>
          </a:p>
          <a:p>
            <a:r>
              <a:rPr lang="en-US" sz="2800" dirty="0"/>
              <a:t>50 Years of Advances in SRF science</a:t>
            </a:r>
          </a:p>
          <a:p>
            <a:pPr marL="457200" lvl="1" indent="0">
              <a:buNone/>
            </a:pPr>
            <a:r>
              <a:rPr lang="en-US" sz="2400" dirty="0"/>
              <a:t>=&gt; New inventions, new technology</a:t>
            </a:r>
          </a:p>
          <a:p>
            <a:r>
              <a:rPr lang="en-US" sz="2800" dirty="0"/>
              <a:t>SRF accelerator success stories</a:t>
            </a:r>
          </a:p>
          <a:p>
            <a:pPr marL="457200" lvl="1" indent="0">
              <a:buNone/>
            </a:pPr>
            <a:r>
              <a:rPr lang="en-US" sz="2400" dirty="0"/>
              <a:t>=&gt; Present Status</a:t>
            </a:r>
          </a:p>
          <a:p>
            <a:r>
              <a:rPr lang="en-US" sz="2800" dirty="0"/>
              <a:t>Further advances in SRF science and technology </a:t>
            </a:r>
          </a:p>
          <a:p>
            <a:r>
              <a:rPr lang="en-US" sz="2800" dirty="0"/>
              <a:t>Prospects for future SRF success stories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281075"/>
            <a:ext cx="7772400" cy="1219200"/>
          </a:xfrm>
        </p:spPr>
        <p:txBody>
          <a:bodyPr/>
          <a:lstStyle/>
          <a:p>
            <a:r>
              <a:rPr lang="en-US" sz="2800" dirty="0"/>
              <a:t>Outline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6/7/2017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Hasan Padamsee/Fermilab 50th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48AD9F-9441-C943-8227-4C0449E0253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26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2" y="914388"/>
            <a:ext cx="8169310" cy="531356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79400" y="81145"/>
            <a:ext cx="8229600" cy="83324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Increase Thermal Conductivity at T &gt; 4.20 K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By Increasing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Purity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74069" y="2367666"/>
            <a:ext cx="1332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Nb</a:t>
            </a:r>
            <a:r>
              <a:rPr lang="en-US" sz="2000" dirty="0"/>
              <a:t> Purity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675980" y="2038808"/>
            <a:ext cx="4962573" cy="3776809"/>
            <a:chOff x="3675980" y="2038808"/>
            <a:chExt cx="4962573" cy="3776809"/>
          </a:xfrm>
        </p:grpSpPr>
        <p:sp>
          <p:nvSpPr>
            <p:cNvPr id="5" name="Rectangle 4"/>
            <p:cNvSpPr/>
            <p:nvPr/>
          </p:nvSpPr>
          <p:spPr>
            <a:xfrm>
              <a:off x="3675980" y="2038808"/>
              <a:ext cx="4962573" cy="377680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93451" y="3225328"/>
              <a:ext cx="19716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Important temp region</a:t>
              </a:r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Hasan Padamsee/Fermilab 50th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981D-B80E-2249-B28D-033DE2DF565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23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274638"/>
            <a:ext cx="4648200" cy="487362"/>
          </a:xfrm>
          <a:noFill/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7613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409417"/>
            <a:ext cx="33528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131" name="Rectangle 4"/>
          <p:cNvSpPr>
            <a:spLocks noChangeArrowheads="1"/>
          </p:cNvSpPr>
          <p:nvPr/>
        </p:nvSpPr>
        <p:spPr bwMode="auto">
          <a:xfrm>
            <a:off x="609600" y="19812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>
              <a:latin typeface="Times New Roman" pitchFamily="18" charset="0"/>
            </a:endParaRPr>
          </a:p>
        </p:txBody>
      </p:sp>
      <p:pic>
        <p:nvPicPr>
          <p:cNvPr id="176132" name="Picture 5" descr="S-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219200"/>
            <a:ext cx="3492500" cy="521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4680857" y="5267729"/>
            <a:ext cx="4419600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Interstitial O, N and C are the major impurities limiting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RRR (purity)</a:t>
            </a:r>
          </a:p>
          <a:p>
            <a:pPr>
              <a:spcBef>
                <a:spcPct val="500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Need to bring down total &lt; 10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ppm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kern="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Nb</a:t>
            </a:r>
            <a:r>
              <a:rPr lang="en-US" sz="2800" kern="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Purification by Electron Beam Melting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Co-operation with Worldwide Industries </a:t>
            </a:r>
            <a:r>
              <a:rPr lang="en-US" sz="1600" kern="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Wah</a:t>
            </a:r>
            <a:r>
              <a:rPr lang="en-US" sz="1600" kern="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Chang, Tokyo </a:t>
            </a:r>
            <a:r>
              <a:rPr lang="en-US" sz="1600" kern="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Denkai</a:t>
            </a:r>
            <a:r>
              <a:rPr lang="en-US" sz="1600" kern="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  <a:r>
              <a:rPr lang="en-US" sz="1600" kern="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Heraeus</a:t>
            </a:r>
            <a:r>
              <a:rPr lang="en-US" sz="1600" kern="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8" name="Picture 4" descr="EB-Melt Drip Poo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54250" y="3250917"/>
            <a:ext cx="1398217" cy="1467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Ingot"/>
          <p:cNvPicPr>
            <a:picLocks noChangeAspect="1" noChangeArrowheads="1"/>
          </p:cNvPicPr>
          <p:nvPr/>
        </p:nvPicPr>
        <p:blipFill rotWithShape="1">
          <a:blip r:embed="rId5" cstate="print"/>
          <a:srcRect l="8119" t="29717" r="7360" b="24735"/>
          <a:stretch/>
        </p:blipFill>
        <p:spPr bwMode="auto">
          <a:xfrm>
            <a:off x="479084" y="5041801"/>
            <a:ext cx="3623016" cy="130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597044" y="4947253"/>
            <a:ext cx="15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Ingot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Hasan Padamsee/Fermilab 50th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981D-B80E-2249-B28D-033DE2DF565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0274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939" y="399952"/>
            <a:ext cx="9021726" cy="4987867"/>
          </a:xfrm>
        </p:spPr>
        <p:txBody>
          <a:bodyPr>
            <a:normAutofit/>
          </a:bodyPr>
          <a:lstStyle/>
          <a:p>
            <a:r>
              <a:rPr lang="en-US" sz="2400" dirty="0"/>
              <a:t>R&amp;D Progress =&gt; Technological advances</a:t>
            </a:r>
          </a:p>
          <a:p>
            <a:r>
              <a:rPr lang="en-US" sz="2400" dirty="0"/>
              <a:t>Many accelerators built with SRF cavities at 6 – 8 MV/m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6/7/2017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Hasan Padamsee/Fermilab 50th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48AD9F-9441-C943-8227-4C0449E0253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872" y="1416828"/>
            <a:ext cx="5913728" cy="446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0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Content Placeholder 2"/>
          <p:cNvSpPr>
            <a:spLocks noGrp="1"/>
          </p:cNvSpPr>
          <p:nvPr>
            <p:ph idx="1"/>
          </p:nvPr>
        </p:nvSpPr>
        <p:spPr>
          <a:xfrm>
            <a:off x="457200" y="742741"/>
            <a:ext cx="8229600" cy="4525963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ea typeface="ＭＳ Ｐゴシック" pitchFamily="34" charset="-128"/>
              </a:rPr>
              <a:t>Nuclear Physics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>
                <a:ea typeface="ＭＳ Ｐゴシック" pitchFamily="34" charset="-128"/>
              </a:rPr>
              <a:t>Ions (total &gt; 1 </a:t>
            </a:r>
            <a:r>
              <a:rPr lang="en-US" sz="2000" dirty="0" err="1">
                <a:ea typeface="ＭＳ Ｐゴシック" pitchFamily="34" charset="-128"/>
              </a:rPr>
              <a:t>GeV</a:t>
            </a:r>
            <a:r>
              <a:rPr lang="en-US" sz="2000" dirty="0">
                <a:ea typeface="ＭＳ Ｐゴシック" pitchFamily="34" charset="-128"/>
              </a:rPr>
              <a:t> installed voltage)</a:t>
            </a:r>
          </a:p>
          <a:p>
            <a:pPr lvl="2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>
                <a:ea typeface="ＭＳ Ｐゴシック" pitchFamily="34" charset="-128"/>
              </a:rPr>
              <a:t>Low Energy</a:t>
            </a:r>
          </a:p>
          <a:p>
            <a:pPr lvl="2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>
                <a:ea typeface="ＭＳ Ｐゴシック" pitchFamily="34" charset="-128"/>
              </a:rPr>
              <a:t>Nuclear Astrophysics</a:t>
            </a:r>
          </a:p>
          <a:p>
            <a:pPr lvl="2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>
                <a:ea typeface="ＭＳ Ｐゴシック" pitchFamily="34" charset="-128"/>
              </a:rPr>
              <a:t>ATLAS, ISAC, ALPI….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ea typeface="ＭＳ Ｐゴシック" pitchFamily="34" charset="-128"/>
              </a:rPr>
              <a:t>High Energy Physics- </a:t>
            </a:r>
            <a:r>
              <a:rPr lang="en-US" sz="2400" dirty="0">
                <a:ea typeface="ＭＳ Ｐゴシック" pitchFamily="34" charset="-128"/>
              </a:rPr>
              <a:t>Energy and Luminosity Frontiers</a:t>
            </a:r>
          </a:p>
          <a:p>
            <a:pPr lvl="1">
              <a:defRPr/>
            </a:pPr>
            <a:r>
              <a:rPr lang="en-US" sz="2000" dirty="0">
                <a:ea typeface="ＭＳ Ｐゴシック" pitchFamily="34" charset="-128"/>
              </a:rPr>
              <a:t>Electrons (total 12 </a:t>
            </a:r>
            <a:r>
              <a:rPr lang="en-US" sz="2000" dirty="0" err="1">
                <a:ea typeface="ＭＳ Ｐゴシック" pitchFamily="34" charset="-128"/>
              </a:rPr>
              <a:t>GeV</a:t>
            </a:r>
            <a:r>
              <a:rPr lang="en-US" sz="2000" dirty="0">
                <a:ea typeface="ＭＳ Ｐゴシック" pitchFamily="34" charset="-128"/>
              </a:rPr>
              <a:t> installed voltage)</a:t>
            </a:r>
          </a:p>
          <a:p>
            <a:pPr lvl="2">
              <a:buFont typeface="Arial" pitchFamily="34" charset="0"/>
              <a:buChar char="–"/>
              <a:defRPr/>
            </a:pPr>
            <a:r>
              <a:rPr lang="en-US" sz="1800" dirty="0">
                <a:ea typeface="ＭＳ Ｐゴシック" pitchFamily="34" charset="-128"/>
              </a:rPr>
              <a:t>TRISTAN, HERA, LEP-II, CESR, KEK-B, BEPC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>
                <a:ea typeface="ＭＳ Ｐゴシック" pitchFamily="34" charset="-128"/>
              </a:rPr>
              <a:t>Protons</a:t>
            </a:r>
          </a:p>
          <a:p>
            <a:pPr lvl="2">
              <a:buFont typeface="Arial" pitchFamily="34" charset="0"/>
              <a:buChar char="–"/>
              <a:defRPr/>
            </a:pPr>
            <a:r>
              <a:rPr lang="en-US" sz="1800" dirty="0">
                <a:ea typeface="ＭＳ Ｐゴシック" pitchFamily="34" charset="-128"/>
              </a:rPr>
              <a:t>LHC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ea typeface="ＭＳ Ｐゴシック" pitchFamily="34" charset="-128"/>
              </a:rPr>
              <a:t>Light Sources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>
                <a:ea typeface="ＭＳ Ｐゴシック" pitchFamily="34" charset="-128"/>
              </a:rPr>
              <a:t>Electron Storage Rings</a:t>
            </a:r>
          </a:p>
          <a:p>
            <a:pPr lvl="2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>
                <a:ea typeface="ＭＳ Ｐゴシック" pitchFamily="34" charset="-128"/>
              </a:rPr>
              <a:t>CESR, DIAMOND, CANADIAN-LS, TAIWAN-LS, ESRF, SOLEIL, POHANG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>
                <a:ea typeface="ＭＳ Ｐゴシック" pitchFamily="34" charset="-128"/>
              </a:rPr>
              <a:t>Free Electron Lasers (FELs)</a:t>
            </a:r>
          </a:p>
          <a:p>
            <a:pPr lvl="2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>
                <a:ea typeface="ＭＳ Ｐゴシック" pitchFamily="34" charset="-128"/>
              </a:rPr>
              <a:t>JLAB-FEL, JAERI</a:t>
            </a:r>
          </a:p>
        </p:txBody>
      </p:sp>
      <p:sp>
        <p:nvSpPr>
          <p:cNvPr id="199682" name="Rectangle 2"/>
          <p:cNvSpPr txBox="1">
            <a:spLocks noChangeArrowheads="1"/>
          </p:cNvSpPr>
          <p:nvPr/>
        </p:nvSpPr>
        <p:spPr bwMode="auto">
          <a:xfrm>
            <a:off x="0" y="-90331"/>
            <a:ext cx="914400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dirty="0">
                <a:latin typeface="Calibri" pitchFamily="34" charset="0"/>
              </a:rPr>
              <a:t>1980 – 2000 </a:t>
            </a:r>
            <a:r>
              <a:rPr lang="en-US" sz="2800" b="1" dirty="0">
                <a:latin typeface="Calibri" pitchFamily="34" charset="0"/>
              </a:rPr>
              <a:t>=&gt; 7 GeV Installed (500 cavities)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6/7/2017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Hasan Padamsee/Fermilab 50th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48AD9F-9441-C943-8227-4C0449E0253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69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249" y="11114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/>
              <a:t>Spherical Cavities For TRISTAN, HERA, LEP, CEBAF, CESR, KEK-B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65" y="1417639"/>
            <a:ext cx="3715871" cy="1553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B2B2B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sy="50000" rotWithShape="0">
                    <a:srgbClr val="875B0D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7" descr="CRY_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954" y="1058838"/>
            <a:ext cx="3067175" cy="24069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954" y="3613839"/>
            <a:ext cx="3224064" cy="22352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11" y="3613839"/>
            <a:ext cx="3092981" cy="1566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37482" y="3004090"/>
            <a:ext cx="1950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TRISTAN - KEK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02753" y="2883121"/>
            <a:ext cx="2810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CORNELL -CEBAF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20011" y="5337242"/>
            <a:ext cx="2038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KEK-B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45864" y="5068179"/>
            <a:ext cx="2810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LEP-II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Sputtered </a:t>
            </a:r>
            <a:r>
              <a:rPr lang="en-US" dirty="0" err="1">
                <a:solidFill>
                  <a:srgbClr val="FFFFFF"/>
                </a:solidFill>
              </a:rPr>
              <a:t>Nb</a:t>
            </a:r>
            <a:r>
              <a:rPr lang="en-US" dirty="0">
                <a:solidFill>
                  <a:srgbClr val="FFFFFF"/>
                </a:solidFill>
              </a:rPr>
              <a:t> On Cu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Hasan Padamsee/Fermilab 50th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981D-B80E-2249-B28D-033DE2DF565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33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338" y="807480"/>
            <a:ext cx="3278718" cy="268483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629151" y="3575019"/>
            <a:ext cx="4040600" cy="2779276"/>
            <a:chOff x="287338" y="2795588"/>
            <a:chExt cx="2938462" cy="1944687"/>
          </a:xfrm>
        </p:grpSpPr>
        <p:pic>
          <p:nvPicPr>
            <p:cNvPr id="10" name="Picture 2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338" y="2795588"/>
              <a:ext cx="2938462" cy="1944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633413" y="4276725"/>
              <a:ext cx="1464426" cy="348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3366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LEP-II - 1998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30225" y="1084471"/>
            <a:ext cx="3370733" cy="2275110"/>
            <a:chOff x="260350" y="6611938"/>
            <a:chExt cx="2974975" cy="2074862"/>
          </a:xfrm>
        </p:grpSpPr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350" y="6611938"/>
              <a:ext cx="2974975" cy="207486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950913" y="8205788"/>
              <a:ext cx="2150431" cy="4259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3366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TRISTAN - 1986</a:t>
              </a:r>
            </a:p>
          </p:txBody>
        </p:sp>
      </p:grpSp>
      <p:pic>
        <p:nvPicPr>
          <p:cNvPr id="15" name="Picture 10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3603403"/>
            <a:ext cx="3539333" cy="279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72246" y="5748332"/>
            <a:ext cx="2756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CEBAF - 1995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4351" y="93375"/>
            <a:ext cx="8229600" cy="653696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Installed </a:t>
            </a:r>
            <a:r>
              <a:rPr lang="en-US" sz="3200" dirty="0" err="1"/>
              <a:t>Cryomodules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6/7/2017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Hasan Padamsee/Fermilab 50th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981D-B80E-2249-B28D-033DE2DF5650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25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42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212" y="135845"/>
            <a:ext cx="8913788" cy="618851"/>
          </a:xfrm>
        </p:spPr>
        <p:txBody>
          <a:bodyPr/>
          <a:lstStyle/>
          <a:p>
            <a:pPr algn="ctr"/>
            <a:r>
              <a:rPr lang="en-US" sz="2800" dirty="0"/>
              <a:t>SRF for Storage Ring Light Sources Around the World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47400" y="793107"/>
            <a:ext cx="1882640" cy="2309508"/>
            <a:chOff x="5238818" y="3717109"/>
            <a:chExt cx="1882640" cy="2309508"/>
          </a:xfrm>
        </p:grpSpPr>
        <p:pic>
          <p:nvPicPr>
            <p:cNvPr id="16" name="Picture 11" descr="NewDiamond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4295" y="3717109"/>
              <a:ext cx="1493402" cy="54724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2" descr="Slide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8818" y="4362541"/>
              <a:ext cx="1882640" cy="166407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/>
          <p:cNvGrpSpPr/>
          <p:nvPr/>
        </p:nvGrpSpPr>
        <p:grpSpPr>
          <a:xfrm>
            <a:off x="3258347" y="4965633"/>
            <a:ext cx="2381102" cy="826454"/>
            <a:chOff x="472359" y="3440135"/>
            <a:chExt cx="2381102" cy="826454"/>
          </a:xfrm>
        </p:grpSpPr>
        <p:pic>
          <p:nvPicPr>
            <p:cNvPr id="21" name="Picture 10" descr="main_0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667" y="3786352"/>
              <a:ext cx="2001794" cy="48023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 Box 20"/>
            <p:cNvSpPr txBox="1">
              <a:spLocks noChangeArrowheads="1"/>
            </p:cNvSpPr>
            <p:nvPr/>
          </p:nvSpPr>
          <p:spPr bwMode="auto">
            <a:xfrm>
              <a:off x="472359" y="3440135"/>
              <a:ext cx="1697950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800" b="1" i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Taiwan Light Source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-52828" y="3139024"/>
            <a:ext cx="2497824" cy="2080616"/>
            <a:chOff x="2986517" y="3786352"/>
            <a:chExt cx="2497824" cy="2080616"/>
          </a:xfrm>
        </p:grpSpPr>
        <p:pic>
          <p:nvPicPr>
            <p:cNvPr id="18" name="Picture 14" descr="cls-m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7236" y="3786352"/>
              <a:ext cx="1817105" cy="44896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5" descr="cls-m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6517" y="3837726"/>
              <a:ext cx="776490" cy="40876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7" descr="3D_machine_nos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1957" y="4202892"/>
              <a:ext cx="2263842" cy="166407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/>
          <p:cNvGrpSpPr/>
          <p:nvPr/>
        </p:nvGrpSpPr>
        <p:grpSpPr>
          <a:xfrm>
            <a:off x="6783729" y="4826963"/>
            <a:ext cx="2360271" cy="2047399"/>
            <a:chOff x="6817106" y="4187835"/>
            <a:chExt cx="2326894" cy="181261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17106" y="4532100"/>
              <a:ext cx="2224774" cy="146835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032538" y="4187835"/>
              <a:ext cx="2111462" cy="572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>
                  <a:latin typeface="Arial" panose="020B0604020202020204" pitchFamily="34" charset="0"/>
                  <a:cs typeface="Arial" panose="020B0604020202020204" pitchFamily="34" charset="0"/>
                </a:rPr>
                <a:t>Shangai</a:t>
              </a:r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 Light Source 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742521" y="2594468"/>
            <a:ext cx="2192167" cy="1824744"/>
            <a:chOff x="6500609" y="2267634"/>
            <a:chExt cx="2192167" cy="182474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00609" y="2450369"/>
              <a:ext cx="2192167" cy="164200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681984" y="2267634"/>
              <a:ext cx="19848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NSLS-II, BNL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675391" y="725818"/>
            <a:ext cx="2554731" cy="1496045"/>
            <a:chOff x="6589269" y="777804"/>
            <a:chExt cx="2554731" cy="149604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0"/>
            <a:srcRect l="3303" t="4008" r="53609" b="3237"/>
            <a:stretch/>
          </p:blipFill>
          <p:spPr>
            <a:xfrm>
              <a:off x="6718765" y="777804"/>
              <a:ext cx="1948091" cy="1496045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589269" y="897773"/>
              <a:ext cx="25547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Pohang Light  </a:t>
              </a:r>
              <a:r>
                <a:rPr lang="en-US" sz="18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Sourrce</a:t>
              </a:r>
              <a:endParaRPr 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6/7/2017</a:t>
            </a:r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Hasan Padamsee/Fermilab 50th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981D-B80E-2249-B28D-033DE2DF5650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26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5"/>
          <p:cNvGrpSpPr>
            <a:grpSpLocks/>
          </p:cNvGrpSpPr>
          <p:nvPr/>
        </p:nvGrpSpPr>
        <p:grpSpPr bwMode="auto">
          <a:xfrm>
            <a:off x="-52828" y="5491099"/>
            <a:ext cx="3201760" cy="1865362"/>
            <a:chOff x="144" y="1454"/>
            <a:chExt cx="2709" cy="2087"/>
          </a:xfrm>
        </p:grpSpPr>
        <p:pic>
          <p:nvPicPr>
            <p:cNvPr id="41" name="Picture 6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34" b="23523"/>
            <a:stretch/>
          </p:blipFill>
          <p:spPr bwMode="auto">
            <a:xfrm>
              <a:off x="144" y="1454"/>
              <a:ext cx="2709" cy="1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Line 7"/>
            <p:cNvSpPr>
              <a:spLocks noChangeShapeType="1"/>
            </p:cNvSpPr>
            <p:nvPr/>
          </p:nvSpPr>
          <p:spPr bwMode="auto">
            <a:xfrm>
              <a:off x="1440" y="2832"/>
              <a:ext cx="576" cy="14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 Box 8"/>
            <p:cNvSpPr txBox="1">
              <a:spLocks noChangeArrowheads="1"/>
            </p:cNvSpPr>
            <p:nvPr/>
          </p:nvSpPr>
          <p:spPr bwMode="auto">
            <a:xfrm>
              <a:off x="472" y="1735"/>
              <a:ext cx="2242" cy="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CHESS at Cornell</a:t>
              </a:r>
            </a:p>
          </p:txBody>
        </p:sp>
        <p:sp>
          <p:nvSpPr>
            <p:cNvPr id="44" name="Text Box 9"/>
            <p:cNvSpPr txBox="1">
              <a:spLocks noChangeArrowheads="1"/>
            </p:cNvSpPr>
            <p:nvPr/>
          </p:nvSpPr>
          <p:spPr bwMode="auto">
            <a:xfrm>
              <a:off x="1200" y="3024"/>
              <a:ext cx="1503" cy="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2400">
                  <a:latin typeface="Arial" panose="020B0604020202020204" pitchFamily="34" charset="0"/>
                  <a:cs typeface="Arial" panose="020B0604020202020204" pitchFamily="34" charset="0"/>
                </a:rPr>
                <a:t>X-ray beam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030041" y="1003055"/>
            <a:ext cx="4982598" cy="4901845"/>
            <a:chOff x="2030041" y="1003055"/>
            <a:chExt cx="4982598" cy="4901845"/>
          </a:xfrm>
        </p:grpSpPr>
        <p:grpSp>
          <p:nvGrpSpPr>
            <p:cNvPr id="39" name="Group 38"/>
            <p:cNvGrpSpPr/>
            <p:nvPr/>
          </p:nvGrpSpPr>
          <p:grpSpPr>
            <a:xfrm>
              <a:off x="2030041" y="1003055"/>
              <a:ext cx="4753690" cy="2514098"/>
              <a:chOff x="2030040" y="2060919"/>
              <a:chExt cx="4605919" cy="2514098"/>
            </a:xfrm>
          </p:grpSpPr>
          <p:pic>
            <p:nvPicPr>
              <p:cNvPr id="7" name="Picture 6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30040" y="2347236"/>
                <a:ext cx="2508155" cy="22277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8" name="Group 37"/>
              <p:cNvGrpSpPr/>
              <p:nvPr/>
            </p:nvGrpSpPr>
            <p:grpSpPr>
              <a:xfrm>
                <a:off x="4396988" y="2060919"/>
                <a:ext cx="2238971" cy="2293262"/>
                <a:chOff x="2867746" y="1128938"/>
                <a:chExt cx="2238971" cy="2293262"/>
              </a:xfrm>
            </p:grpSpPr>
            <p:pic>
              <p:nvPicPr>
                <p:cNvPr id="8" name="Picture 8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13811" y="1661063"/>
                  <a:ext cx="2192906" cy="176113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" name="Picture 9" descr="accel_logo"/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67746" y="1128938"/>
                  <a:ext cx="819518" cy="44288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15"/>
            <a:srcRect l="1071" t="-1122" r="-1071" b="1122"/>
            <a:stretch/>
          </p:blipFill>
          <p:spPr>
            <a:xfrm>
              <a:off x="2245802" y="3376463"/>
              <a:ext cx="4766837" cy="25284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389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1990- 2000: Above 15 MV/m =&gt;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Field Emission,  Q Falls 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5" b="57475"/>
          <a:stretch/>
        </p:blipFill>
        <p:spPr bwMode="auto">
          <a:xfrm>
            <a:off x="2541404" y="1162008"/>
            <a:ext cx="7336021" cy="285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2379" y="3160221"/>
            <a:ext cx="2359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Understanding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Field Emission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65724" y="3953685"/>
            <a:ext cx="7221076" cy="2356640"/>
            <a:chOff x="1465724" y="3953685"/>
            <a:chExt cx="7221076" cy="2356640"/>
          </a:xfrm>
        </p:grpSpPr>
        <p:pic>
          <p:nvPicPr>
            <p:cNvPr id="2" name="Picture 1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4154" y="3953685"/>
              <a:ext cx="2578100" cy="1916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3925" y="4109259"/>
              <a:ext cx="2682875" cy="1760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4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724" y="3953685"/>
              <a:ext cx="1829659" cy="2356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cxnSp>
          <p:nvCxnSpPr>
            <p:cNvPr id="10" name="Straight Arrow Connector 9"/>
            <p:cNvCxnSpPr/>
            <p:nvPr/>
          </p:nvCxnSpPr>
          <p:spPr>
            <a:xfrm flipV="1">
              <a:off x="2380554" y="4729368"/>
              <a:ext cx="1245299" cy="73530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Hasan Padamsee/Fermilab 50th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981D-B80E-2249-B28D-033DE2DF5650}" type="slidenum">
              <a:rPr lang="en-US" smtClean="0"/>
              <a:t>27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6003925" y="1257701"/>
            <a:ext cx="0" cy="2039416"/>
          </a:xfrm>
          <a:prstGeom prst="line">
            <a:avLst/>
          </a:prstGeom>
          <a:ln w="5715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49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Solution to Field Emission: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Eliminate Surface Contaminants and Dust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04837" y="1653830"/>
            <a:ext cx="3847705" cy="4276630"/>
            <a:chOff x="604837" y="1653830"/>
            <a:chExt cx="3847705" cy="4276630"/>
          </a:xfrm>
        </p:grpSpPr>
        <p:pic>
          <p:nvPicPr>
            <p:cNvPr id="3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837" y="1653830"/>
              <a:ext cx="3847705" cy="341153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815239" y="5284129"/>
              <a:ext cx="32452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High Pressure (100 bar) Water Rinsing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621319" y="1985591"/>
            <a:ext cx="4065482" cy="3667870"/>
            <a:chOff x="4621319" y="1985591"/>
            <a:chExt cx="4065482" cy="3667870"/>
          </a:xfrm>
        </p:grpSpPr>
        <p:pic>
          <p:nvPicPr>
            <p:cNvPr id="2" name="Picture 8" descr="reinraum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55"/>
            <a:stretch>
              <a:fillRect/>
            </a:stretch>
          </p:blipFill>
          <p:spPr bwMode="auto">
            <a:xfrm>
              <a:off x="4621319" y="1985591"/>
              <a:ext cx="4065482" cy="329853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045549" y="5284129"/>
              <a:ext cx="33420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Clean Room Assembly</a:t>
              </a: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6/7/2017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Hasan Padamsee/Fermilab 50th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981D-B80E-2249-B28D-033DE2DF5650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28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94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60"/>
          <a:stretch/>
        </p:blipFill>
        <p:spPr bwMode="auto">
          <a:xfrm>
            <a:off x="457199" y="1421040"/>
            <a:ext cx="8469143" cy="503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415757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2000: Gradients and Q Rise to 25 MV/m, 10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Next Layer: “High Field Q-Slope”</a:t>
            </a:r>
          </a:p>
        </p:txBody>
      </p:sp>
      <p:pic>
        <p:nvPicPr>
          <p:cNvPr id="4" name="Picture 34" descr="1xTESLA Type Superconducting Niobium Cavitiesx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40" y="3904854"/>
            <a:ext cx="3371281" cy="1176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6/7/2017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Hasan Padamsee/Fermilab 50th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981D-B80E-2249-B28D-033DE2DF5650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29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80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3124200" y="6245225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7" name="Picture 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pSp>
        <p:nvGrpSpPr>
          <p:cNvPr id="8" name="Group 96"/>
          <p:cNvGrpSpPr/>
          <p:nvPr/>
        </p:nvGrpSpPr>
        <p:grpSpPr>
          <a:xfrm>
            <a:off x="355948" y="1741574"/>
            <a:ext cx="3764789" cy="4125826"/>
            <a:chOff x="381000" y="2895600"/>
            <a:chExt cx="2740025" cy="3694113"/>
          </a:xfrm>
          <a:solidFill>
            <a:schemeClr val="tx1"/>
          </a:solidFill>
        </p:grpSpPr>
        <p:pic>
          <p:nvPicPr>
            <p:cNvPr id="9" name="Picture 1" descr="MTIGNER and HPADAMSEE new fig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1000" y="2895600"/>
              <a:ext cx="2740025" cy="3694113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2057400" y="5486400"/>
              <a:ext cx="377068" cy="330686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DC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19200" y="5486400"/>
              <a:ext cx="358402" cy="330686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RF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572000" y="1192213"/>
            <a:ext cx="3377526" cy="5016500"/>
            <a:chOff x="4409162" y="1192213"/>
            <a:chExt cx="3377526" cy="5016500"/>
          </a:xfrm>
        </p:grpSpPr>
        <p:pic>
          <p:nvPicPr>
            <p:cNvPr id="13926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92"/>
            <a:stretch/>
          </p:blipFill>
          <p:spPr bwMode="auto">
            <a:xfrm>
              <a:off x="4409162" y="1192213"/>
              <a:ext cx="3377526" cy="501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4409162" y="1243210"/>
              <a:ext cx="335425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Kamerlingh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Onnes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, 2011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4267200" y="2262643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DC resistance is zero because NC electrons are “shorted out” by SC Cooper pairs.</a:t>
            </a: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RF resistance small but finite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Cooper pairs screening imperfect due to  their inertia 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nc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electrons not frozen into Cooper pairs “see” the RF electric field.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659318" y="2700670"/>
            <a:ext cx="1749844" cy="139806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" idx="1"/>
          </p:cNvCxnSpPr>
          <p:nvPr/>
        </p:nvCxnSpPr>
        <p:spPr>
          <a:xfrm flipH="1">
            <a:off x="2037787" y="3555305"/>
            <a:ext cx="2229413" cy="138752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5479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3962401"/>
            <a:ext cx="4038600" cy="233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6066" name="Text Box 3"/>
          <p:cNvSpPr txBox="1">
            <a:spLocks noChangeArrowheads="1"/>
          </p:cNvSpPr>
          <p:nvPr/>
        </p:nvSpPr>
        <p:spPr bwMode="auto">
          <a:xfrm>
            <a:off x="0" y="194687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New Accelerator Capabilities: FLASH at DESY</a:t>
            </a:r>
          </a:p>
        </p:txBody>
      </p:sp>
      <p:pic>
        <p:nvPicPr>
          <p:cNvPr id="21606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914400"/>
            <a:ext cx="7086600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6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916364"/>
            <a:ext cx="3483429" cy="2435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6069" name="Rectangle 6"/>
          <p:cNvSpPr>
            <a:spLocks noChangeArrowheads="1"/>
          </p:cNvSpPr>
          <p:nvPr/>
        </p:nvSpPr>
        <p:spPr bwMode="auto">
          <a:xfrm>
            <a:off x="228600" y="2590800"/>
            <a:ext cx="6553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Gradient 15 – 20 MV/m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Calibri" pitchFamily="34" charset="0"/>
              </a:rPr>
              <a:t>56 cavities in 7 modules provide &gt;1 GeV beam: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Calibri" pitchFamily="34" charset="0"/>
              </a:rPr>
              <a:t> UV Laser:  Lasing at 6.5 nm, now 2.5 nm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>
              <a:latin typeface="Calibri" pitchFamily="34" charset="0"/>
            </a:endParaRPr>
          </a:p>
        </p:txBody>
      </p:sp>
      <p:pic>
        <p:nvPicPr>
          <p:cNvPr id="216070" name="Picture 7" descr="Untitled-1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2057400"/>
            <a:ext cx="2514600" cy="15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6/7/2017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Hasan Padamsee/Fermilab 50th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48AD9F-9441-C943-8227-4C0449E0253D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27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76299" y="1346200"/>
            <a:ext cx="7472363" cy="5029200"/>
            <a:chOff x="838200" y="1163638"/>
            <a:chExt cx="7472363" cy="5029200"/>
          </a:xfrm>
        </p:grpSpPr>
        <p:pic>
          <p:nvPicPr>
            <p:cNvPr id="219138" name="Picture 2" descr="The superconducting RF proton linac at the SNS at Oak Ridge National Laboratory is providing valuable experience for a future ADS accelerator. &lt;br /&gt;Image credit: ORNL.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14400" y="1163638"/>
              <a:ext cx="7396163" cy="502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9139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8200" y="5181600"/>
              <a:ext cx="4648200" cy="1011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9140" name="TextBox 5"/>
            <p:cNvSpPr txBox="1">
              <a:spLocks noChangeArrowheads="1"/>
            </p:cNvSpPr>
            <p:nvPr/>
          </p:nvSpPr>
          <p:spPr bwMode="auto">
            <a:xfrm>
              <a:off x="1676400" y="5105400"/>
              <a:ext cx="38100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Calibri" pitchFamily="34" charset="0"/>
                </a:rPr>
                <a:t>Niobium Cavities, 804 MHz</a:t>
              </a:r>
            </a:p>
          </p:txBody>
        </p:sp>
      </p:grpSp>
      <p:sp>
        <p:nvSpPr>
          <p:cNvPr id="219137" name="Title 1"/>
          <p:cNvSpPr>
            <a:spLocks noGrp="1"/>
          </p:cNvSpPr>
          <p:nvPr>
            <p:ph type="title"/>
          </p:nvPr>
        </p:nvSpPr>
        <p:spPr>
          <a:xfrm>
            <a:off x="1072863" y="1143000"/>
            <a:ext cx="6918723" cy="1143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ea typeface="ＭＳ Ｐゴシック"/>
                <a:cs typeface="ＭＳ Ｐゴシック"/>
              </a:rPr>
              <a:t>SNS  (1 GeV protons, &gt; 1 MW Beam Power)</a:t>
            </a:r>
            <a:br>
              <a:rPr lang="en-US" dirty="0">
                <a:ea typeface="ＭＳ Ｐゴシック"/>
                <a:cs typeface="ＭＳ Ｐゴシック"/>
              </a:rPr>
            </a:br>
            <a:r>
              <a:rPr lang="en-US" dirty="0">
                <a:ea typeface="ＭＳ Ｐゴシック"/>
                <a:cs typeface="ＭＳ Ｐゴシック"/>
              </a:rPr>
              <a:t>~ 100 Cavities, </a:t>
            </a:r>
            <a:br>
              <a:rPr lang="en-US" dirty="0">
                <a:ea typeface="ＭＳ Ｐゴシック"/>
                <a:cs typeface="ＭＳ Ｐゴシック"/>
              </a:rPr>
            </a:br>
            <a:r>
              <a:rPr lang="en-US" dirty="0">
                <a:ea typeface="ＭＳ Ｐゴシック"/>
                <a:cs typeface="ＭＳ Ｐゴシック"/>
              </a:rPr>
              <a:t>Gradients near 15 MV/m, Q near 10</a:t>
            </a:r>
            <a:r>
              <a:rPr lang="en-US" baseline="30000" dirty="0">
                <a:ea typeface="ＭＳ Ｐゴシック"/>
                <a:cs typeface="ＭＳ Ｐゴシック"/>
              </a:rPr>
              <a:t>10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6/7/2017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Hasan Padamsee/Fermilab 50th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48AD9F-9441-C943-8227-4C0449E0253D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0481" y="0"/>
            <a:ext cx="9144000" cy="1143000"/>
          </a:xfrm>
          <a:prstGeom prst="rect">
            <a:avLst/>
          </a:prstGeom>
          <a:noFill/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altLang="en-US" sz="3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2005 The Dream of 1961 Comes Alive !!  </a:t>
            </a:r>
            <a:br>
              <a:rPr lang="en-US" altLang="en-US" sz="3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Oak Ridge Laboratory - Tennessee</a:t>
            </a:r>
          </a:p>
        </p:txBody>
      </p:sp>
    </p:spTree>
    <p:extLst>
      <p:ext uri="{BB962C8B-B14F-4D97-AF65-F5344CB8AC3E}">
        <p14:creationId xmlns:p14="http://schemas.microsoft.com/office/powerpoint/2010/main" val="378868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3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98579" y="914772"/>
            <a:ext cx="8720506" cy="2530765"/>
            <a:chOff x="-38480" y="941077"/>
            <a:chExt cx="8720506" cy="2530765"/>
          </a:xfrm>
        </p:grpSpPr>
        <p:pic>
          <p:nvPicPr>
            <p:cNvPr id="5" name="Picture 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8" t="1518" r="8888" b="54445"/>
            <a:stretch>
              <a:fillRect/>
            </a:stretch>
          </p:blipFill>
          <p:spPr bwMode="auto">
            <a:xfrm>
              <a:off x="-38480" y="972520"/>
              <a:ext cx="3862193" cy="2499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8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39" r="49933"/>
            <a:stretch/>
          </p:blipFill>
          <p:spPr bwMode="auto">
            <a:xfrm>
              <a:off x="6118818" y="941077"/>
              <a:ext cx="2563208" cy="24963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018843" y="1197526"/>
              <a:ext cx="162551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BCP Chemistry gives rough surface</a:t>
              </a: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High Field Q-Slope Solved!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6/7/2017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Hasan Padamsee/Fermilab 50th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981D-B80E-2249-B28D-033DE2DF5650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32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38480" y="3514433"/>
            <a:ext cx="8720506" cy="2861922"/>
            <a:chOff x="-38480" y="3514433"/>
            <a:chExt cx="8720506" cy="2861922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90" t="9039"/>
            <a:stretch/>
          </p:blipFill>
          <p:spPr bwMode="auto">
            <a:xfrm>
              <a:off x="6016552" y="3684620"/>
              <a:ext cx="2665474" cy="2552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4018842" y="3818451"/>
              <a:ext cx="1997709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Electropolishing provides smooth surface</a:t>
              </a:r>
            </a:p>
            <a:p>
              <a:pPr algn="ctr"/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Plus 120 baking for 24 – 48 hours</a:t>
              </a:r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8480" y="3514433"/>
              <a:ext cx="3845489" cy="28619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Rectangle 5"/>
          <p:cNvSpPr/>
          <p:nvPr/>
        </p:nvSpPr>
        <p:spPr>
          <a:xfrm>
            <a:off x="595032" y="1900743"/>
            <a:ext cx="920191" cy="642876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16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7796"/>
          </a:xfrm>
          <a:noFill/>
        </p:spPr>
        <p:txBody>
          <a:bodyPr/>
          <a:lstStyle/>
          <a:p>
            <a:pPr algn="ctr" eaLnBrk="1" hangingPunct="1"/>
            <a:r>
              <a:rPr lang="en-US" altLang="en-US" sz="4000" dirty="0"/>
              <a:t>We’ve Come A Long Way!</a:t>
            </a:r>
            <a:endParaRPr lang="en-US" altLang="en-US" dirty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00446" y="2569972"/>
            <a:ext cx="8839200" cy="4000500"/>
            <a:chOff x="0" y="1296"/>
            <a:chExt cx="5568" cy="2104"/>
          </a:xfrm>
        </p:grpSpPr>
        <p:pic>
          <p:nvPicPr>
            <p:cNvPr id="43017" name="Picture 3" descr="evoluti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88"/>
              <a:ext cx="5568" cy="1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1296"/>
              <a:ext cx="1872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6"/>
          <p:cNvSpPr/>
          <p:nvPr/>
        </p:nvSpPr>
        <p:spPr>
          <a:xfrm rot="17962999">
            <a:off x="-30237" y="3589392"/>
            <a:ext cx="3019650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Multipacting</a:t>
            </a:r>
            <a:endParaRPr 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 rot="17962999">
            <a:off x="1677236" y="2184377"/>
            <a:ext cx="3019650" cy="113877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Thermal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Breakdown</a:t>
            </a:r>
            <a:endParaRPr 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 rot="17962999">
            <a:off x="3246365" y="1712194"/>
            <a:ext cx="3019650" cy="12003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Field Emission</a:t>
            </a:r>
            <a:endParaRPr 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 rot="17962999">
            <a:off x="4617964" y="1989192"/>
            <a:ext cx="3019650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Q-SLOPE</a:t>
            </a:r>
          </a:p>
        </p:txBody>
      </p:sp>
      <p:sp>
        <p:nvSpPr>
          <p:cNvPr id="11" name="Rectangle 10"/>
          <p:cNvSpPr/>
          <p:nvPr/>
        </p:nvSpPr>
        <p:spPr>
          <a:xfrm rot="17962999">
            <a:off x="6611787" y="1608191"/>
            <a:ext cx="3019650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35 MV/m !!</a:t>
            </a:r>
            <a:endParaRPr 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1C7F-9E31-470D-AA23-580BABD55DEF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0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Title 1"/>
          <p:cNvSpPr>
            <a:spLocks noGrp="1"/>
          </p:cNvSpPr>
          <p:nvPr>
            <p:ph type="title"/>
          </p:nvPr>
        </p:nvSpPr>
        <p:spPr>
          <a:xfrm>
            <a:off x="111608" y="-10275"/>
            <a:ext cx="9144000" cy="1600200"/>
          </a:xfrm>
          <a:noFill/>
        </p:spPr>
        <p:txBody>
          <a:bodyPr>
            <a:noAutofit/>
          </a:bodyPr>
          <a:lstStyle/>
          <a:p>
            <a:pPr algn="ctr"/>
            <a:r>
              <a:rPr lang="en-US" dirty="0"/>
              <a:t>&gt; 2010: Dawn of a New Age: </a:t>
            </a:r>
            <a:br>
              <a:rPr lang="en-US" dirty="0"/>
            </a:br>
            <a:r>
              <a:rPr lang="en-US" dirty="0"/>
              <a:t>Variety of Accelerators Underway</a:t>
            </a:r>
            <a:br>
              <a:rPr lang="en-US" sz="2000" dirty="0"/>
            </a:br>
            <a:r>
              <a:rPr lang="en-US" sz="2400" u="sng" dirty="0"/>
              <a:t>≈ </a:t>
            </a:r>
            <a:r>
              <a:rPr lang="en-US" sz="2400" dirty="0"/>
              <a:t>2000 </a:t>
            </a:r>
            <a:r>
              <a:rPr lang="en-US" sz="2400" dirty="0" err="1"/>
              <a:t>Nb</a:t>
            </a:r>
            <a:r>
              <a:rPr lang="en-US" sz="2400" dirty="0"/>
              <a:t> Cavities, </a:t>
            </a:r>
            <a:r>
              <a:rPr lang="en-US" sz="2000" dirty="0"/>
              <a:t>Installed Voltage will rise from 7 GeV =&gt;  25 GeV </a:t>
            </a:r>
            <a:br>
              <a:rPr lang="en-US" sz="1800" u="sng" dirty="0"/>
            </a:br>
            <a:endParaRPr lang="en-US" sz="1800" dirty="0"/>
          </a:p>
        </p:txBody>
      </p:sp>
      <p:sp>
        <p:nvSpPr>
          <p:cNvPr id="220162" name="Content Placeholder 2"/>
          <p:cNvSpPr>
            <a:spLocks noGrp="1"/>
          </p:cNvSpPr>
          <p:nvPr>
            <p:ph idx="1"/>
          </p:nvPr>
        </p:nvSpPr>
        <p:spPr>
          <a:xfrm>
            <a:off x="457200" y="1624431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/>
              <a:t>CEBAF Upgrade - JLAB			 (80 cavities)</a:t>
            </a:r>
          </a:p>
          <a:p>
            <a:pPr lvl="1"/>
            <a:r>
              <a:rPr lang="en-US" sz="2000" dirty="0"/>
              <a:t>Upgrade 6.5 </a:t>
            </a:r>
            <a:r>
              <a:rPr lang="en-US" sz="2000" dirty="0" err="1"/>
              <a:t>GeV</a:t>
            </a:r>
            <a:r>
              <a:rPr lang="en-US" sz="2000" dirty="0"/>
              <a:t> =&gt; 12 </a:t>
            </a:r>
            <a:r>
              <a:rPr lang="en-US" sz="2000" dirty="0" err="1"/>
              <a:t>GeV</a:t>
            </a:r>
            <a:r>
              <a:rPr lang="en-US" sz="2000" dirty="0"/>
              <a:t> electrons</a:t>
            </a:r>
          </a:p>
          <a:p>
            <a:r>
              <a:rPr lang="en-US" sz="2400" dirty="0"/>
              <a:t>XFEL – Hamburg 				(840 cavities)</a:t>
            </a:r>
          </a:p>
          <a:p>
            <a:pPr lvl="1"/>
            <a:r>
              <a:rPr lang="en-US" sz="2000" dirty="0"/>
              <a:t>17.5 GeV electrons – for </a:t>
            </a:r>
            <a:r>
              <a:rPr lang="en-US" sz="2000" dirty="0" err="1"/>
              <a:t>Xray</a:t>
            </a:r>
            <a:r>
              <a:rPr lang="en-US" sz="2000" dirty="0"/>
              <a:t> Free Electron Laser – Pulsed)</a:t>
            </a:r>
          </a:p>
          <a:p>
            <a:r>
              <a:rPr lang="en-US" sz="2400" dirty="0"/>
              <a:t>LCLS-II – SLAC				 (300 cavities)</a:t>
            </a:r>
          </a:p>
          <a:p>
            <a:pPr lvl="1"/>
            <a:r>
              <a:rPr lang="en-US" sz="2000" dirty="0"/>
              <a:t>4 </a:t>
            </a:r>
            <a:r>
              <a:rPr lang="en-US" sz="2000" dirty="0" err="1"/>
              <a:t>GeV</a:t>
            </a:r>
            <a:r>
              <a:rPr lang="en-US" sz="2000" dirty="0"/>
              <a:t> electrons –CW  XFEL (</a:t>
            </a:r>
            <a:r>
              <a:rPr lang="en-US" sz="2000" dirty="0" err="1"/>
              <a:t>Xray</a:t>
            </a:r>
            <a:r>
              <a:rPr lang="en-US" sz="2000" dirty="0"/>
              <a:t> Free Electron Laser) </a:t>
            </a:r>
          </a:p>
          <a:p>
            <a:r>
              <a:rPr lang="en-US" sz="2400" dirty="0"/>
              <a:t>ARIEL – TRIUMF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SPIRAL-II – France				 (28 cavities)</a:t>
            </a:r>
          </a:p>
          <a:p>
            <a:pPr lvl="1"/>
            <a:r>
              <a:rPr lang="en-US" sz="2000" dirty="0">
                <a:solidFill>
                  <a:srgbClr val="FFFF00"/>
                </a:solidFill>
              </a:rPr>
              <a:t>30 MeV, 5 mA protons -&gt; Heavy Ions</a:t>
            </a:r>
          </a:p>
          <a:p>
            <a:r>
              <a:rPr lang="en-US" sz="2400" dirty="0">
                <a:solidFill>
                  <a:srgbClr val="FFFF00"/>
                </a:solidFill>
              </a:rPr>
              <a:t>FRIB – MSU 					(340 cavities)</a:t>
            </a:r>
          </a:p>
          <a:p>
            <a:pPr lvl="1"/>
            <a:r>
              <a:rPr lang="en-US" sz="2000" dirty="0">
                <a:solidFill>
                  <a:srgbClr val="FFFF00"/>
                </a:solidFill>
              </a:rPr>
              <a:t>500 kW, heavy ion beams for nuclear astrophysics</a:t>
            </a:r>
          </a:p>
          <a:p>
            <a:r>
              <a:rPr lang="en-US" dirty="0">
                <a:solidFill>
                  <a:srgbClr val="92D050"/>
                </a:solidFill>
              </a:rPr>
              <a:t>ESS – Sweden  					(150 cavities)</a:t>
            </a:r>
          </a:p>
          <a:p>
            <a:pPr lvl="1"/>
            <a:r>
              <a:rPr lang="en-US" sz="2000" dirty="0">
                <a:solidFill>
                  <a:srgbClr val="92D050"/>
                </a:solidFill>
              </a:rPr>
              <a:t>1 – 2 </a:t>
            </a:r>
            <a:r>
              <a:rPr lang="en-US" sz="2000" dirty="0" err="1">
                <a:solidFill>
                  <a:srgbClr val="92D050"/>
                </a:solidFill>
              </a:rPr>
              <a:t>GeV</a:t>
            </a:r>
            <a:r>
              <a:rPr lang="en-US" sz="2000" dirty="0">
                <a:solidFill>
                  <a:srgbClr val="92D050"/>
                </a:solidFill>
              </a:rPr>
              <a:t>, 5 MW Neutron Source ESS - pulsed</a:t>
            </a:r>
          </a:p>
          <a:p>
            <a:r>
              <a:rPr lang="en-US" sz="2400" dirty="0">
                <a:solidFill>
                  <a:srgbClr val="92D050"/>
                </a:solidFill>
              </a:rPr>
              <a:t>PIP-II – </a:t>
            </a:r>
            <a:r>
              <a:rPr lang="en-US" sz="2400" dirty="0" err="1">
                <a:solidFill>
                  <a:srgbClr val="92D050"/>
                </a:solidFill>
              </a:rPr>
              <a:t>Fermilab</a:t>
            </a:r>
            <a:r>
              <a:rPr lang="en-US" sz="2400" dirty="0">
                <a:solidFill>
                  <a:srgbClr val="92D050"/>
                </a:solidFill>
              </a:rPr>
              <a:t> – 800 MV			 (115 cavities) </a:t>
            </a:r>
          </a:p>
          <a:p>
            <a:pPr lvl="1"/>
            <a:r>
              <a:rPr lang="en-US" sz="2000" dirty="0">
                <a:solidFill>
                  <a:srgbClr val="92D050"/>
                </a:solidFill>
              </a:rPr>
              <a:t>High Intensity Proton </a:t>
            </a:r>
            <a:r>
              <a:rPr lang="en-US" sz="2000" dirty="0" err="1">
                <a:solidFill>
                  <a:srgbClr val="92D050"/>
                </a:solidFill>
              </a:rPr>
              <a:t>Linac</a:t>
            </a:r>
            <a:r>
              <a:rPr lang="en-US" sz="2000" dirty="0">
                <a:solidFill>
                  <a:srgbClr val="92D050"/>
                </a:solidFill>
              </a:rPr>
              <a:t> for Neutrino Beams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6/7/2017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Hasan Padamsee/Fermilab 50th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48AD9F-9441-C943-8227-4C0449E0253D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97822" y="1862298"/>
            <a:ext cx="1605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Electrons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21105" y="3702746"/>
            <a:ext cx="1382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52431" y="5009103"/>
            <a:ext cx="116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Protons</a:t>
            </a:r>
          </a:p>
        </p:txBody>
      </p:sp>
    </p:spTree>
    <p:extLst>
      <p:ext uri="{BB962C8B-B14F-4D97-AF65-F5344CB8AC3E}">
        <p14:creationId xmlns:p14="http://schemas.microsoft.com/office/powerpoint/2010/main" val="44843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482600"/>
            <a:ext cx="7772400" cy="708247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EXFEL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367" y="1437221"/>
            <a:ext cx="7772400" cy="447040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17.5 GeV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World’s largest SRF application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Construction complete!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Cryomodules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spec gradient 23.5 MV/m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Commissioning started</a:t>
            </a:r>
          </a:p>
          <a:p>
            <a:r>
              <a:rPr lang="en-US" sz="2000" dirty="0"/>
              <a:t>14 GeV electron beam</a:t>
            </a:r>
          </a:p>
          <a:p>
            <a:r>
              <a:rPr lang="en-US" sz="2000" dirty="0"/>
              <a:t>First lasing achieved!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140" t="9582" r="4550" b="13094"/>
          <a:stretch/>
        </p:blipFill>
        <p:spPr>
          <a:xfrm>
            <a:off x="904351" y="2803490"/>
            <a:ext cx="5707464" cy="1316334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1C7F-9E31-470D-AA23-580BABD55DEF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1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16"/>
            <a:ext cx="9144000" cy="682416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1C7F-9E31-470D-AA23-580BABD55DE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89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98"/>
          <a:stretch/>
        </p:blipFill>
        <p:spPr bwMode="auto">
          <a:xfrm>
            <a:off x="1531545" y="1841950"/>
            <a:ext cx="6080914" cy="447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18689" y="1241455"/>
            <a:ext cx="8106626" cy="461624"/>
          </a:xfrm>
          <a:prstGeom prst="rect">
            <a:avLst/>
          </a:prstGeom>
          <a:noFill/>
        </p:spPr>
        <p:txBody>
          <a:bodyPr wrap="none" lIns="91400" tIns="45700" rIns="91400" bIns="45700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47 of 420 cavities of RI cavity production exceed 40 MV/m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31545" y="5967311"/>
            <a:ext cx="2212465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M </a:t>
            </a:r>
            <a:r>
              <a:rPr lang="en-US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Pekeler</a:t>
            </a: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RI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2105" y="148271"/>
            <a:ext cx="7772400" cy="954314"/>
          </a:xfrm>
        </p:spPr>
        <p:txBody>
          <a:bodyPr/>
          <a:lstStyle/>
          <a:p>
            <a:pPr algn="ctr"/>
            <a:r>
              <a:rPr lang="en-US" dirty="0"/>
              <a:t>Best Cavities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1C7F-9E31-470D-AA23-580BABD55DE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0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611" y="100204"/>
            <a:ext cx="8316403" cy="627519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42611" y="994788"/>
            <a:ext cx="4973934" cy="312503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Michigan State University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340 cavities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6/7/2017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Hasan Padamsee/Fermilab 50th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981D-B80E-2249-B28D-033DE2DF5650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38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87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4849" y="576971"/>
            <a:ext cx="8686800" cy="64173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From Pulsed to CW: XFEL to LCLS-II at SLAC</a:t>
            </a:r>
            <a:br>
              <a:rPr lang="en-US" dirty="0"/>
            </a:br>
            <a:r>
              <a:rPr lang="en-US" sz="2200" dirty="0"/>
              <a:t>Need to Raise Q for CW Operation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95" y="1527233"/>
            <a:ext cx="3822792" cy="4987867"/>
          </a:xfrm>
        </p:spPr>
        <p:txBody>
          <a:bodyPr/>
          <a:lstStyle/>
          <a:p>
            <a:r>
              <a:rPr lang="en-US" dirty="0"/>
              <a:t>SRF </a:t>
            </a:r>
            <a:r>
              <a:rPr lang="en-US" dirty="0" err="1"/>
              <a:t>Linac</a:t>
            </a:r>
            <a:r>
              <a:rPr lang="en-US" dirty="0"/>
              <a:t> based on XFEL/ILC technology</a:t>
            </a:r>
          </a:p>
          <a:p>
            <a:pPr lvl="1"/>
            <a:r>
              <a:rPr lang="en-US" dirty="0"/>
              <a:t>but 100% duty cycle</a:t>
            </a:r>
          </a:p>
          <a:p>
            <a:r>
              <a:rPr lang="en-US" dirty="0"/>
              <a:t>High gradient (16 MV/m)</a:t>
            </a:r>
          </a:p>
          <a:p>
            <a:r>
              <a:rPr lang="en-US" dirty="0"/>
              <a:t>High dynamic heat loads</a:t>
            </a:r>
          </a:p>
          <a:p>
            <a:r>
              <a:rPr lang="en-US" dirty="0"/>
              <a:t>High Q</a:t>
            </a:r>
            <a:r>
              <a:rPr lang="en-US" baseline="-25000" dirty="0"/>
              <a:t>0</a:t>
            </a:r>
            <a:r>
              <a:rPr lang="en-US" dirty="0"/>
              <a:t> needed to reduce cryogenic loads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6/7/2017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Hasan Padamsee/Fermilab 50th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48AD9F-9441-C943-8227-4C0449E0253D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4718146"/>
              </p:ext>
            </p:extLst>
          </p:nvPr>
        </p:nvGraphicFramePr>
        <p:xfrm>
          <a:off x="3337879" y="1488799"/>
          <a:ext cx="6679260" cy="51137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Graph" r:id="rId3" imgW="3906000" imgH="2990520" progId="Origin50.Graph">
                  <p:embed/>
                </p:oleObj>
              </mc:Choice>
              <mc:Fallback>
                <p:oleObj name="Graph" r:id="rId3" imgW="3906000" imgH="2990520" progId="Origin50.Graph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37879" y="1488799"/>
                        <a:ext cx="6679260" cy="5113789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4062105" y="1167930"/>
            <a:ext cx="4918111" cy="64173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FNAL Discovery! 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doping drastically increases Q </a:t>
            </a:r>
            <a:b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ight Triangle 8"/>
          <p:cNvSpPr/>
          <p:nvPr/>
        </p:nvSpPr>
        <p:spPr>
          <a:xfrm>
            <a:off x="4769438" y="3624461"/>
            <a:ext cx="1206298" cy="1866226"/>
          </a:xfrm>
          <a:prstGeom prst="rt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31421" y="4000125"/>
            <a:ext cx="626016" cy="48233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normAutofit fontScale="70000" lnSpcReduction="20000"/>
          </a:bodyPr>
          <a:lstStyle/>
          <a:p>
            <a:r>
              <a:rPr lang="en-US" dirty="0">
                <a:solidFill>
                  <a:schemeClr val="bg2"/>
                </a:solidFill>
              </a:rPr>
              <a:t>120C bake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718098" y="3758825"/>
            <a:ext cx="576775" cy="611980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029999" y="3088625"/>
            <a:ext cx="2252540" cy="4001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XFEL Preparation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94999" y="2187461"/>
            <a:ext cx="1851789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Nitrogen Doping</a:t>
            </a:r>
          </a:p>
        </p:txBody>
      </p:sp>
    </p:spTree>
    <p:extLst>
      <p:ext uri="{BB962C8B-B14F-4D97-AF65-F5344CB8AC3E}">
        <p14:creationId xmlns:p14="http://schemas.microsoft.com/office/powerpoint/2010/main" val="325191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8" grpId="0"/>
      <p:bldP spid="9" grpId="0" animBg="1"/>
      <p:bldP spid="11" grpId="0" animBg="1"/>
      <p:bldP spid="13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6/7/2017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981D-B80E-2249-B28D-033DE2DF5650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2437" y="311944"/>
            <a:ext cx="7772400" cy="84455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altLang="en-US" sz="2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Superconductors: RF Resistance</a:t>
            </a:r>
            <a:endParaRPr lang="en-US" altLang="en-US" sz="4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5968" y="1393031"/>
            <a:ext cx="4143246" cy="4114800"/>
          </a:xfrm>
          <a:prstGeom prst="rect">
            <a:avLst/>
          </a:prstGeom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4092575" cy="4419600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/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ＭＳ Ｐゴシック" charset="0"/>
              </a:defRPr>
            </a:lvl6pPr>
            <a:lvl7pPr marL="29718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ＭＳ Ｐゴシック" charset="0"/>
              </a:defRPr>
            </a:lvl7pPr>
            <a:lvl8pPr marL="34290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ＭＳ Ｐゴシック" charset="0"/>
              </a:defRPr>
            </a:lvl8pPr>
            <a:lvl9pPr marL="38862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22690" y="6282785"/>
            <a:ext cx="184045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6918325" y="2552700"/>
            <a:ext cx="10310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1.5 GHz</a:t>
            </a: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7245371" y="3667502"/>
            <a:ext cx="1972015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Residual resistance</a:t>
            </a: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 rot="3005196">
            <a:off x="4946102" y="2912855"/>
            <a:ext cx="17219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Exponential drop</a:t>
            </a:r>
          </a:p>
        </p:txBody>
      </p:sp>
      <p:grpSp>
        <p:nvGrpSpPr>
          <p:cNvPr id="21" name="Group 19"/>
          <p:cNvGrpSpPr>
            <a:grpSpLocks/>
          </p:cNvGrpSpPr>
          <p:nvPr/>
        </p:nvGrpSpPr>
        <p:grpSpPr bwMode="auto">
          <a:xfrm>
            <a:off x="5105404" y="1222376"/>
            <a:ext cx="3811589" cy="454025"/>
            <a:chOff x="3216" y="770"/>
            <a:chExt cx="2401" cy="286"/>
          </a:xfrm>
        </p:grpSpPr>
        <p:sp>
          <p:nvSpPr>
            <p:cNvPr id="22" name="Text Box 16"/>
            <p:cNvSpPr txBox="1">
              <a:spLocks noChangeArrowheads="1"/>
            </p:cNvSpPr>
            <p:nvPr/>
          </p:nvSpPr>
          <p:spPr bwMode="auto">
            <a:xfrm>
              <a:off x="3323" y="770"/>
              <a:ext cx="229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Compare with Cu: </a:t>
              </a:r>
              <a:r>
                <a:rPr lang="en-US" alt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Rs</a:t>
              </a:r>
              <a:r>
                <a:rPr lang="en-US" alt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~ 10</a:t>
              </a:r>
              <a:r>
                <a:rPr lang="en-US" altLang="en-US" sz="20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 -2 </a:t>
              </a:r>
              <a:r>
                <a:rPr lang="en-US" altLang="en-US" sz="2000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</a:t>
              </a:r>
              <a:endParaRPr lang="en-US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Line 17"/>
            <p:cNvSpPr>
              <a:spLocks noChangeShapeType="1"/>
            </p:cNvSpPr>
            <p:nvPr/>
          </p:nvSpPr>
          <p:spPr bwMode="auto">
            <a:xfrm flipH="1">
              <a:off x="3216" y="1008"/>
              <a:ext cx="33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5334000" y="4572000"/>
            <a:ext cx="2933816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Choose Nb because</a:t>
            </a:r>
          </a:p>
          <a:p>
            <a:pPr eaLnBrk="1" hangingPunct="1">
              <a:buFontTx/>
              <a:buAutoNum type="alphaLcParenR"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Has high </a:t>
            </a:r>
            <a:r>
              <a:rPr lang="en-US" altLang="en-US" sz="1600" i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en-US" sz="1600" baseline="-2500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600" i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n-US" sz="1600" baseline="-2500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low </a:t>
            </a:r>
            <a:r>
              <a:rPr lang="en-US" altLang="en-US" sz="1600" i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</a:t>
            </a:r>
            <a:r>
              <a:rPr lang="en-US" altLang="en-US" sz="1600" baseline="-250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</a:t>
            </a:r>
          </a:p>
          <a:p>
            <a:pPr eaLnBrk="1" hangingPunct="1">
              <a:buFontTx/>
              <a:buAutoNum type="alphaLcParenR"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Easy to fabricate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526461" y="2906662"/>
            <a:ext cx="3806951" cy="1521679"/>
            <a:chOff x="369890" y="3450431"/>
            <a:chExt cx="3806951" cy="1521679"/>
          </a:xfrm>
        </p:grpSpPr>
        <p:sp>
          <p:nvSpPr>
            <p:cNvPr id="25" name="TextBox 24"/>
            <p:cNvSpPr txBox="1"/>
            <p:nvPr/>
          </p:nvSpPr>
          <p:spPr>
            <a:xfrm>
              <a:off x="3906735" y="3646968"/>
              <a:ext cx="2701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369890" y="3450431"/>
              <a:ext cx="3352800" cy="1521679"/>
              <a:chOff x="369890" y="3450431"/>
              <a:chExt cx="3352800" cy="1521679"/>
            </a:xfrm>
          </p:grpSpPr>
          <p:pic>
            <p:nvPicPr>
              <p:cNvPr id="11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890" y="3450431"/>
                <a:ext cx="3352800" cy="871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676275" y="4572000"/>
                <a:ext cx="271551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Residual resistance</a:t>
                </a:r>
              </a:p>
            </p:txBody>
          </p:sp>
        </p:grp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</a:p>
        </p:txBody>
      </p:sp>
    </p:spTree>
    <p:extLst>
      <p:ext uri="{BB962C8B-B14F-4D97-AF65-F5344CB8AC3E}">
        <p14:creationId xmlns:p14="http://schemas.microsoft.com/office/powerpoint/2010/main" val="222787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18" grpId="0" autoUpdateAnimBg="0"/>
      <p:bldP spid="19" grpId="0" animBg="1" autoUpdateAnimBg="0"/>
      <p:bldP spid="20" grpId="0" autoUpdateAnimBg="0"/>
      <p:bldP spid="24" grpId="0" animBg="1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863" r="-21863"/>
          <a:stretch>
            <a:fillRect/>
          </a:stretch>
        </p:blipFill>
        <p:spPr>
          <a:xfrm>
            <a:off x="379480" y="1307342"/>
            <a:ext cx="7505796" cy="394073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8862"/>
            <a:ext cx="8066314" cy="88177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dirty="0"/>
              <a:t>N doping</a:t>
            </a:r>
            <a:br>
              <a:rPr lang="en-US" sz="2400" dirty="0"/>
            </a:br>
            <a:r>
              <a:rPr lang="en-US" sz="2400" dirty="0"/>
              <a:t>Diffusing in  a small concentration of nitrogen (about 50 ppm)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6/7/2017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Hasan Padamsee/Fermilab 50th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2E84A3-02EC-8549-BD83-9F5790A19C80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79480" y="5433137"/>
            <a:ext cx="7930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Injection of small nitrogen partial pressure at the end of 800C degassing-&gt; drastic increase in Q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60428" y="1558521"/>
            <a:ext cx="748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Temp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42081" y="2938959"/>
            <a:ext cx="1082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</a:p>
        </p:txBody>
      </p:sp>
    </p:spTree>
    <p:extLst>
      <p:ext uri="{BB962C8B-B14F-4D97-AF65-F5344CB8AC3E}">
        <p14:creationId xmlns:p14="http://schemas.microsoft.com/office/powerpoint/2010/main" val="282868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6/7/2017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Hasan Padamsee/Fermilab 50th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30399" y="4800957"/>
            <a:ext cx="624840" cy="146342"/>
          </a:xfrm>
        </p:spPr>
        <p:txBody>
          <a:bodyPr/>
          <a:lstStyle/>
          <a:p>
            <a:pPr>
              <a:defRPr/>
            </a:pPr>
            <a:fld id="{492E84A3-02EC-8549-BD83-9F5790A19C80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562" y="810721"/>
            <a:ext cx="8517568" cy="481304"/>
          </a:xfrm>
        </p:spPr>
        <p:txBody>
          <a:bodyPr>
            <a:noAutofit/>
          </a:bodyPr>
          <a:lstStyle/>
          <a:p>
            <a:pPr algn="ctr"/>
            <a:r>
              <a:rPr lang="en-US" sz="2401" dirty="0"/>
              <a:t>High Q values by N-Doping</a:t>
            </a:r>
            <a:br>
              <a:rPr lang="en-US" sz="2401" dirty="0"/>
            </a:br>
            <a:r>
              <a:rPr lang="en-US" sz="2401" dirty="0"/>
              <a:t> </a:t>
            </a:r>
            <a:br>
              <a:rPr lang="en-US" sz="2401" dirty="0"/>
            </a:br>
            <a:r>
              <a:rPr lang="en-US" sz="2000" dirty="0"/>
              <a:t>Repeatedly on 9-cell ILC Cavities for LCLS-II </a:t>
            </a:r>
            <a:endParaRPr lang="en-US" sz="240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141" y="1602722"/>
            <a:ext cx="6162151" cy="48256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23771" y="3018084"/>
            <a:ext cx="1831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Pre-doping state of the art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965869" y="2881538"/>
            <a:ext cx="3180954" cy="7383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 rot="821104">
            <a:off x="3463084" y="3358968"/>
            <a:ext cx="2591458" cy="27699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Standard treatment Q</a:t>
            </a:r>
          </a:p>
        </p:txBody>
      </p:sp>
    </p:spTree>
    <p:extLst>
      <p:ext uri="{BB962C8B-B14F-4D97-AF65-F5344CB8AC3E}">
        <p14:creationId xmlns:p14="http://schemas.microsoft.com/office/powerpoint/2010/main" val="3978151618"/>
      </p:ext>
    </p:extLst>
  </p:cSld>
  <p:clrMapOvr>
    <a:masterClrMapping/>
  </p:clrMapOvr>
  <p:transition spd="slow">
    <p:cover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361" y="1265071"/>
            <a:ext cx="2487419" cy="420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69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2732088"/>
            <a:ext cx="3803650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0" name="TextBox 3"/>
          <p:cNvSpPr txBox="1">
            <a:spLocks noChangeArrowheads="1"/>
          </p:cNvSpPr>
          <p:nvPr/>
        </p:nvSpPr>
        <p:spPr bwMode="auto">
          <a:xfrm>
            <a:off x="1023937" y="5359400"/>
            <a:ext cx="284103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Av Gradient 16.8 MV/m</a:t>
            </a:r>
          </a:p>
        </p:txBody>
      </p:sp>
      <p:sp>
        <p:nvSpPr>
          <p:cNvPr id="157701" name="TextBox 4"/>
          <p:cNvSpPr txBox="1">
            <a:spLocks noChangeArrowheads="1"/>
          </p:cNvSpPr>
          <p:nvPr/>
        </p:nvSpPr>
        <p:spPr bwMode="auto">
          <a:xfrm>
            <a:off x="5673779" y="5564151"/>
            <a:ext cx="344722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At FNAL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Av. Gradient &gt; 18 MV/m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Q &gt; 3x10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57702" name="Title 5"/>
          <p:cNvSpPr>
            <a:spLocks noGrp="1"/>
          </p:cNvSpPr>
          <p:nvPr>
            <p:ph type="title"/>
          </p:nvPr>
        </p:nvSpPr>
        <p:spPr>
          <a:xfrm>
            <a:off x="214313" y="526328"/>
            <a:ext cx="8686800" cy="641739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LCLS-II Prototype Cryomodules</a:t>
            </a:r>
            <a:b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100" dirty="0">
                <a:latin typeface="Arial" panose="020B0604020202020204" pitchFamily="34" charset="0"/>
                <a:cs typeface="Arial" panose="020B0604020202020204" pitchFamily="34" charset="0"/>
              </a:rPr>
              <a:t>17 CM from FNAL and 17 CM from JLAB</a:t>
            </a:r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1C7F-9E31-470D-AA23-580BABD55DEF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45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1" name="Picture 4" descr="High Ris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9628"/>
            <a:ext cx="10655300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/>
          <p:cNvGrpSpPr/>
          <p:nvPr/>
        </p:nvGrpSpPr>
        <p:grpSpPr>
          <a:xfrm>
            <a:off x="381000" y="3733800"/>
            <a:ext cx="1333125" cy="2914710"/>
            <a:chOff x="381000" y="3733800"/>
            <a:chExt cx="1333125" cy="2914710"/>
          </a:xfrm>
        </p:grpSpPr>
        <p:pic>
          <p:nvPicPr>
            <p:cNvPr id="23552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1000" y="3733800"/>
              <a:ext cx="1168400" cy="2552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525" name="TextBox 7"/>
            <p:cNvSpPr txBox="1">
              <a:spLocks noChangeArrowheads="1"/>
            </p:cNvSpPr>
            <p:nvPr/>
          </p:nvSpPr>
          <p:spPr bwMode="auto">
            <a:xfrm>
              <a:off x="457200" y="6248400"/>
              <a:ext cx="12569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latin typeface="Calibri" pitchFamily="34" charset="0"/>
                </a:rPr>
                <a:t>Half Wave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752600" y="3886200"/>
            <a:ext cx="2325688" cy="2381310"/>
            <a:chOff x="1981200" y="3886200"/>
            <a:chExt cx="2325688" cy="2381310"/>
          </a:xfrm>
        </p:grpSpPr>
        <p:pic>
          <p:nvPicPr>
            <p:cNvPr id="235524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81200" y="3886200"/>
              <a:ext cx="2325688" cy="195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526" name="TextBox 8"/>
            <p:cNvSpPr txBox="1">
              <a:spLocks noChangeArrowheads="1"/>
            </p:cNvSpPr>
            <p:nvPr/>
          </p:nvSpPr>
          <p:spPr bwMode="auto">
            <a:xfrm>
              <a:off x="2971800" y="5867400"/>
              <a:ext cx="9906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latin typeface="Calibri" pitchFamily="34" charset="0"/>
                </a:rPr>
                <a:t>Spokes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191000" y="3962400"/>
            <a:ext cx="2971800" cy="2384286"/>
            <a:chOff x="4572000" y="3962400"/>
            <a:chExt cx="3352800" cy="2384286"/>
          </a:xfrm>
        </p:grpSpPr>
        <p:pic>
          <p:nvPicPr>
            <p:cNvPr id="23552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24400" y="3962400"/>
              <a:ext cx="2514600" cy="1604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527" name="TextBox 9"/>
            <p:cNvSpPr txBox="1">
              <a:spLocks noChangeArrowheads="1"/>
            </p:cNvSpPr>
            <p:nvPr/>
          </p:nvSpPr>
          <p:spPr bwMode="auto">
            <a:xfrm>
              <a:off x="4572000" y="5638800"/>
              <a:ext cx="33528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dirty="0">
                  <a:latin typeface="Calibri" pitchFamily="34" charset="0"/>
                </a:rPr>
                <a:t>Medium-Beta Elliptical Cavities</a:t>
              </a: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-1290084" y="-257445"/>
            <a:ext cx="10047767" cy="820738"/>
          </a:xfrm>
          <a:prstGeom prst="rect">
            <a:avLst/>
          </a:prstGeom>
        </p:spPr>
        <p:txBody>
          <a:bodyPr anchor="b"/>
          <a:lstStyle/>
          <a:p>
            <a:pPr algn="r" fontAlgn="auto">
              <a:spcAft>
                <a:spcPts val="0"/>
              </a:spcAft>
              <a:defRPr/>
            </a:pPr>
            <a:r>
              <a:rPr lang="en-US" sz="28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Fermilab</a:t>
            </a:r>
            <a:r>
              <a:rPr lang="en-US" sz="28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Proton Improvement Plan: PIP-II</a:t>
            </a:r>
            <a:endParaRPr lang="en-US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235529" name="Group 12"/>
          <p:cNvGrpSpPr>
            <a:grpSpLocks/>
          </p:cNvGrpSpPr>
          <p:nvPr/>
        </p:nvGrpSpPr>
        <p:grpSpPr bwMode="auto">
          <a:xfrm>
            <a:off x="1066800" y="1143000"/>
            <a:ext cx="7162799" cy="1589264"/>
            <a:chOff x="381000" y="1485904"/>
            <a:chExt cx="7946693" cy="2103080"/>
          </a:xfrm>
          <a:noFill/>
        </p:grpSpPr>
        <p:grpSp>
          <p:nvGrpSpPr>
            <p:cNvPr id="235530" name="Group 13"/>
            <p:cNvGrpSpPr>
              <a:grpSpLocks/>
            </p:cNvGrpSpPr>
            <p:nvPr/>
          </p:nvGrpSpPr>
          <p:grpSpPr bwMode="auto">
            <a:xfrm>
              <a:off x="381000" y="1485904"/>
              <a:ext cx="7946693" cy="2103080"/>
              <a:chOff x="-319066" y="1485904"/>
              <a:chExt cx="7946693" cy="2103080"/>
            </a:xfrm>
            <a:grpFill/>
          </p:grpSpPr>
          <p:grpSp>
            <p:nvGrpSpPr>
              <p:cNvPr id="235533" name="Group 9"/>
              <p:cNvGrpSpPr>
                <a:grpSpLocks/>
              </p:cNvGrpSpPr>
              <p:nvPr/>
            </p:nvGrpSpPr>
            <p:grpSpPr bwMode="auto">
              <a:xfrm>
                <a:off x="57837" y="1485904"/>
                <a:ext cx="7569790" cy="2103080"/>
                <a:chOff x="229319" y="1485904"/>
                <a:chExt cx="7685371" cy="2103080"/>
              </a:xfrm>
              <a:grpFill/>
            </p:grpSpPr>
            <p:grpSp>
              <p:nvGrpSpPr>
                <p:cNvPr id="235536" name="Group 2"/>
                <p:cNvGrpSpPr>
                  <a:grpSpLocks/>
                </p:cNvGrpSpPr>
                <p:nvPr/>
              </p:nvGrpSpPr>
              <p:grpSpPr bwMode="auto">
                <a:xfrm>
                  <a:off x="862013" y="1485904"/>
                  <a:ext cx="7052677" cy="2103080"/>
                  <a:chOff x="-1417571" y="1485904"/>
                  <a:chExt cx="8570611" cy="2103080"/>
                </a:xfrm>
                <a:grpFill/>
              </p:grpSpPr>
              <p:sp>
                <p:nvSpPr>
                  <p:cNvPr id="23" name="Rectangle 22"/>
                  <p:cNvSpPr/>
                  <p:nvPr/>
                </p:nvSpPr>
                <p:spPr bwMode="auto">
                  <a:xfrm>
                    <a:off x="455908" y="1485904"/>
                    <a:ext cx="1338557" cy="594512"/>
                  </a:xfrm>
                  <a:prstGeom prst="rect">
                    <a:avLst/>
                  </a:prstGeom>
                  <a:grp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2000" b="1" dirty="0">
                        <a:solidFill>
                          <a:schemeClr val="tx1"/>
                        </a:solidFill>
                        <a:latin typeface="Symbol" pitchFamily="18" charset="2"/>
                      </a:rPr>
                      <a:t>b</a:t>
                    </a:r>
                    <a:r>
                      <a:rPr lang="en-US" sz="2000" b="1" dirty="0">
                        <a:solidFill>
                          <a:schemeClr val="tx1"/>
                        </a:solidFill>
                      </a:rPr>
                      <a:t>=0.11</a:t>
                    </a:r>
                  </a:p>
                </p:txBody>
              </p:sp>
              <p:sp>
                <p:nvSpPr>
                  <p:cNvPr id="24" name="Rectangle 23"/>
                  <p:cNvSpPr/>
                  <p:nvPr/>
                </p:nvSpPr>
                <p:spPr bwMode="auto">
                  <a:xfrm>
                    <a:off x="1794465" y="1485904"/>
                    <a:ext cx="1338557" cy="594512"/>
                  </a:xfrm>
                  <a:prstGeom prst="rect">
                    <a:avLst/>
                  </a:prstGeom>
                  <a:grp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2000" b="1" dirty="0">
                        <a:solidFill>
                          <a:schemeClr val="tx1"/>
                        </a:solidFill>
                        <a:latin typeface="Symbol" pitchFamily="18" charset="2"/>
                      </a:rPr>
                      <a:t>b</a:t>
                    </a:r>
                    <a:r>
                      <a:rPr lang="en-US" sz="2000" b="1" dirty="0">
                        <a:solidFill>
                          <a:schemeClr val="tx1"/>
                        </a:solidFill>
                      </a:rPr>
                      <a:t>=0.22</a:t>
                    </a:r>
                  </a:p>
                </p:txBody>
              </p:sp>
              <p:sp>
                <p:nvSpPr>
                  <p:cNvPr id="25" name="Rectangle 24"/>
                  <p:cNvSpPr/>
                  <p:nvPr/>
                </p:nvSpPr>
                <p:spPr bwMode="auto">
                  <a:xfrm>
                    <a:off x="3133022" y="1485904"/>
                    <a:ext cx="1340731" cy="594512"/>
                  </a:xfrm>
                  <a:prstGeom prst="rect">
                    <a:avLst/>
                  </a:prstGeom>
                  <a:grp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2000" b="1" dirty="0">
                        <a:solidFill>
                          <a:schemeClr val="tx1"/>
                        </a:solidFill>
                        <a:latin typeface="Symbol" pitchFamily="18" charset="2"/>
                      </a:rPr>
                      <a:t>b</a:t>
                    </a:r>
                    <a:r>
                      <a:rPr lang="en-US" sz="2000" b="1" dirty="0">
                        <a:solidFill>
                          <a:schemeClr val="tx1"/>
                        </a:solidFill>
                      </a:rPr>
                      <a:t>=0.51</a:t>
                    </a:r>
                  </a:p>
                </p:txBody>
              </p:sp>
              <p:sp>
                <p:nvSpPr>
                  <p:cNvPr id="26" name="Rectangle 25"/>
                  <p:cNvSpPr/>
                  <p:nvPr/>
                </p:nvSpPr>
                <p:spPr bwMode="auto">
                  <a:xfrm>
                    <a:off x="4473753" y="1485904"/>
                    <a:ext cx="1338557" cy="594512"/>
                  </a:xfrm>
                  <a:prstGeom prst="rect">
                    <a:avLst/>
                  </a:prstGeom>
                  <a:grp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2000" b="1" dirty="0">
                        <a:solidFill>
                          <a:schemeClr val="tx1"/>
                        </a:solidFill>
                        <a:latin typeface="Symbol" pitchFamily="18" charset="2"/>
                      </a:rPr>
                      <a:t>b</a:t>
                    </a:r>
                    <a:r>
                      <a:rPr lang="en-US" sz="2000" b="1" dirty="0">
                        <a:solidFill>
                          <a:schemeClr val="tx1"/>
                        </a:solidFill>
                      </a:rPr>
                      <a:t>=0.61</a:t>
                    </a:r>
                  </a:p>
                </p:txBody>
              </p:sp>
              <p:sp>
                <p:nvSpPr>
                  <p:cNvPr id="27" name="Rectangle 26"/>
                  <p:cNvSpPr/>
                  <p:nvPr/>
                </p:nvSpPr>
                <p:spPr bwMode="auto">
                  <a:xfrm>
                    <a:off x="5812311" y="1485904"/>
                    <a:ext cx="1340729" cy="594512"/>
                  </a:xfrm>
                  <a:prstGeom prst="rect">
                    <a:avLst/>
                  </a:prstGeom>
                  <a:grp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2000" b="1" dirty="0">
                        <a:solidFill>
                          <a:schemeClr val="tx1"/>
                        </a:solidFill>
                        <a:latin typeface="Symbol" pitchFamily="18" charset="2"/>
                      </a:rPr>
                      <a:t>b</a:t>
                    </a:r>
                    <a:r>
                      <a:rPr lang="en-US" sz="2000" b="1" dirty="0">
                        <a:solidFill>
                          <a:schemeClr val="tx1"/>
                        </a:solidFill>
                      </a:rPr>
                      <a:t>=0.9</a:t>
                    </a:r>
                  </a:p>
                </p:txBody>
              </p:sp>
              <p:sp>
                <p:nvSpPr>
                  <p:cNvPr id="28" name="Left-Right Arrow 27"/>
                  <p:cNvSpPr/>
                  <p:nvPr/>
                </p:nvSpPr>
                <p:spPr bwMode="auto">
                  <a:xfrm>
                    <a:off x="1794465" y="2437542"/>
                    <a:ext cx="2679288" cy="355025"/>
                  </a:xfrm>
                  <a:prstGeom prst="leftRightArrow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000" b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5546" name="TextBox 4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56779" y="2731289"/>
                    <a:ext cx="2537926" cy="855293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 eaLnBrk="0" hangingPunct="0"/>
                    <a:r>
                      <a:rPr lang="en-US" sz="1800" b="1">
                        <a:latin typeface="Calibri" pitchFamily="34" charset="0"/>
                      </a:rPr>
                      <a:t>325 MHz</a:t>
                    </a:r>
                  </a:p>
                  <a:p>
                    <a:pPr algn="ctr" eaLnBrk="0" hangingPunct="0"/>
                    <a:r>
                      <a:rPr lang="en-US" sz="1800" b="1">
                        <a:latin typeface="Calibri" pitchFamily="34" charset="0"/>
                      </a:rPr>
                      <a:t>11-177 MeV</a:t>
                    </a:r>
                  </a:p>
                </p:txBody>
              </p:sp>
              <p:sp>
                <p:nvSpPr>
                  <p:cNvPr id="30" name="Left-Right Arrow 29"/>
                  <p:cNvSpPr/>
                  <p:nvPr/>
                </p:nvSpPr>
                <p:spPr bwMode="auto">
                  <a:xfrm>
                    <a:off x="4473753" y="2437542"/>
                    <a:ext cx="2679287" cy="355025"/>
                  </a:xfrm>
                  <a:prstGeom prst="leftRightArrow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000" b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5548" name="TextBox 4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663261" y="2733691"/>
                    <a:ext cx="2422877" cy="855292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 eaLnBrk="0" hangingPunct="0"/>
                    <a:r>
                      <a:rPr lang="en-US" sz="1800" b="1">
                        <a:latin typeface="Calibri" pitchFamily="34" charset="0"/>
                      </a:rPr>
                      <a:t>650 MHz</a:t>
                    </a:r>
                  </a:p>
                  <a:p>
                    <a:pPr algn="ctr" eaLnBrk="0" hangingPunct="0"/>
                    <a:r>
                      <a:rPr lang="en-US" sz="1800" b="1">
                        <a:latin typeface="Calibri" pitchFamily="34" charset="0"/>
                      </a:rPr>
                      <a:t>177-800 MeV</a:t>
                    </a:r>
                  </a:p>
                </p:txBody>
              </p:sp>
              <p:cxnSp>
                <p:nvCxnSpPr>
                  <p:cNvPr id="32" name="Straight Arrow Connector 31"/>
                  <p:cNvCxnSpPr/>
                  <p:nvPr/>
                </p:nvCxnSpPr>
                <p:spPr>
                  <a:xfrm flipV="1">
                    <a:off x="468946" y="2271582"/>
                    <a:ext cx="6684094" cy="6303"/>
                  </a:xfrm>
                  <a:prstGeom prst="straightConnector1">
                    <a:avLst/>
                  </a:prstGeom>
                  <a:grpFill/>
                  <a:ln w="19050">
                    <a:solidFill>
                      <a:srgbClr val="C00000"/>
                    </a:solidFill>
                    <a:headEnd type="arrow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5550" name="TextBox 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84054" y="2109122"/>
                    <a:ext cx="938397" cy="529467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en-US" sz="2000" b="1" i="1">
                        <a:latin typeface="Calibri" pitchFamily="34" charset="0"/>
                      </a:rPr>
                      <a:t>SC</a:t>
                    </a:r>
                  </a:p>
                </p:txBody>
              </p:sp>
              <p:sp>
                <p:nvSpPr>
                  <p:cNvPr id="34" name="Left-Right Arrow 33"/>
                  <p:cNvSpPr/>
                  <p:nvPr/>
                </p:nvSpPr>
                <p:spPr bwMode="auto">
                  <a:xfrm>
                    <a:off x="-1417203" y="2437542"/>
                    <a:ext cx="3226880" cy="355025"/>
                  </a:xfrm>
                  <a:prstGeom prst="leftRightArrow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000" b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5552" name="TextBox 4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417571" y="2733692"/>
                    <a:ext cx="3585270" cy="855292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 eaLnBrk="0" hangingPunct="0"/>
                    <a:r>
                      <a:rPr lang="en-US" sz="1800" b="1">
                        <a:latin typeface="Calibri" pitchFamily="34" charset="0"/>
                      </a:rPr>
                      <a:t>162.5 MHz</a:t>
                    </a:r>
                  </a:p>
                  <a:p>
                    <a:pPr algn="ctr" eaLnBrk="0" hangingPunct="0"/>
                    <a:r>
                      <a:rPr lang="en-US" sz="1800" b="1">
                        <a:latin typeface="Calibri" pitchFamily="34" charset="0"/>
                      </a:rPr>
                      <a:t>0.03-11 MeV</a:t>
                    </a:r>
                  </a:p>
                </p:txBody>
              </p:sp>
            </p:grpSp>
            <p:sp>
              <p:nvSpPr>
                <p:cNvPr id="20" name="Rectangle 19"/>
                <p:cNvSpPr/>
                <p:nvPr/>
              </p:nvSpPr>
              <p:spPr>
                <a:xfrm>
                  <a:off x="229319" y="1485904"/>
                  <a:ext cx="706311" cy="594512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b="1" dirty="0">
                      <a:solidFill>
                        <a:schemeClr val="tx1"/>
                      </a:solidFill>
                    </a:rPr>
                    <a:t>LEBT</a:t>
                  </a: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939206" y="1485904"/>
                  <a:ext cx="688428" cy="594512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b="1" dirty="0">
                      <a:solidFill>
                        <a:schemeClr val="tx1"/>
                      </a:solidFill>
                    </a:rPr>
                    <a:t>RFQ</a:t>
                  </a: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1618695" y="1485904"/>
                  <a:ext cx="786776" cy="594512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b="1" dirty="0">
                      <a:solidFill>
                        <a:schemeClr val="tx1"/>
                      </a:solidFill>
                    </a:rPr>
                    <a:t>MEBT</a:t>
                  </a:r>
                </a:p>
              </p:txBody>
            </p:sp>
          </p:grpSp>
          <p:cxnSp>
            <p:nvCxnSpPr>
              <p:cNvPr id="17" name="Straight Arrow Connector 16"/>
              <p:cNvCxnSpPr/>
              <p:nvPr/>
            </p:nvCxnSpPr>
            <p:spPr>
              <a:xfrm flipV="1">
                <a:off x="-319066" y="2275784"/>
                <a:ext cx="2518567" cy="2101"/>
              </a:xfrm>
              <a:prstGeom prst="straightConnector1">
                <a:avLst/>
              </a:prstGeom>
              <a:grpFill/>
              <a:ln w="19050">
                <a:solidFill>
                  <a:srgbClr val="C0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5535" name="TextBox 17"/>
              <p:cNvSpPr txBox="1">
                <a:spLocks noChangeArrowheads="1"/>
              </p:cNvSpPr>
              <p:nvPr/>
            </p:nvSpPr>
            <p:spPr bwMode="auto">
              <a:xfrm>
                <a:off x="671534" y="2101271"/>
                <a:ext cx="574943" cy="52946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2000" b="1" i="1">
                    <a:latin typeface="Calibri" pitchFamily="34" charset="0"/>
                  </a:rPr>
                  <a:t>RT</a:t>
                </a:r>
              </a:p>
            </p:txBody>
          </p:sp>
        </p:grpSp>
        <p:sp>
          <p:nvSpPr>
            <p:cNvPr id="14" name="Rectangle 13"/>
            <p:cNvSpPr/>
            <p:nvPr/>
          </p:nvSpPr>
          <p:spPr bwMode="auto">
            <a:xfrm>
              <a:off x="381000" y="1485904"/>
              <a:ext cx="376904" cy="594512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  <a:defRPr/>
              </a:pPr>
              <a:endParaRPr lang="en-US" sz="2000" b="1"/>
            </a:p>
          </p:txBody>
        </p:sp>
        <p:sp>
          <p:nvSpPr>
            <p:cNvPr id="235532" name="TextBox 14"/>
            <p:cNvSpPr txBox="1">
              <a:spLocks noChangeArrowheads="1"/>
            </p:cNvSpPr>
            <p:nvPr/>
          </p:nvSpPr>
          <p:spPr bwMode="auto">
            <a:xfrm>
              <a:off x="381000" y="1613490"/>
              <a:ext cx="381000" cy="40728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>
                  <a:latin typeface="Calibri" pitchFamily="34" charset="0"/>
                </a:rPr>
                <a:t>IS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248400" y="3962400"/>
            <a:ext cx="3048000" cy="2433324"/>
            <a:chOff x="7162800" y="3886200"/>
            <a:chExt cx="3352800" cy="2735855"/>
          </a:xfrm>
        </p:grpSpPr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3886200"/>
              <a:ext cx="2820624" cy="18874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9"/>
            <p:cNvSpPr txBox="1">
              <a:spLocks noChangeArrowheads="1"/>
            </p:cNvSpPr>
            <p:nvPr/>
          </p:nvSpPr>
          <p:spPr bwMode="auto">
            <a:xfrm>
              <a:off x="7162800" y="6172200"/>
              <a:ext cx="3352800" cy="4498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dirty="0">
                  <a:latin typeface="Calibri" pitchFamily="34" charset="0"/>
                </a:rPr>
                <a:t>High-Beta Elliptical Cavities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56355" y="325068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(115 Cavities)</a:t>
            </a:r>
            <a:br>
              <a:rPr lang="en-US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2250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575" y="221496"/>
            <a:ext cx="6212991" cy="310649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6/7/2017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Hasan Padamsee/Fermilab 50th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981D-B80E-2249-B28D-033DE2DF5650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44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/>
          <p:cNvSpPr txBox="1">
            <a:spLocks/>
          </p:cNvSpPr>
          <p:nvPr/>
        </p:nvSpPr>
        <p:spPr>
          <a:xfrm>
            <a:off x="676275" y="3327992"/>
            <a:ext cx="8672513" cy="498786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gradients  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=&gt; 50 MV/m =&gt;  100 MV/m?</a:t>
            </a: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Qs with higher gradient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 &gt; 2 X10</a:t>
            </a:r>
            <a:r>
              <a:rPr lang="en-US" sz="2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materials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Nb3Sn…</a:t>
            </a: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Non-Accelerator Applications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Computing</a:t>
            </a:r>
          </a:p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287880"/>
              </p:ext>
            </p:extLst>
          </p:nvPr>
        </p:nvGraphicFramePr>
        <p:xfrm>
          <a:off x="4233235" y="4556653"/>
          <a:ext cx="4944139" cy="1265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7319">
                  <a:extLst>
                    <a:ext uri="{9D8B030D-6E8A-4147-A177-3AD203B41FA5}">
                      <a16:colId xmlns:a16="http://schemas.microsoft.com/office/drawing/2014/main" val="795278587"/>
                    </a:ext>
                  </a:extLst>
                </a:gridCol>
                <a:gridCol w="1167319">
                  <a:extLst>
                    <a:ext uri="{9D8B030D-6E8A-4147-A177-3AD203B41FA5}">
                      <a16:colId xmlns:a16="http://schemas.microsoft.com/office/drawing/2014/main" val="687344570"/>
                    </a:ext>
                  </a:extLst>
                </a:gridCol>
                <a:gridCol w="1167319">
                  <a:extLst>
                    <a:ext uri="{9D8B030D-6E8A-4147-A177-3AD203B41FA5}">
                      <a16:colId xmlns:a16="http://schemas.microsoft.com/office/drawing/2014/main" val="2780497322"/>
                    </a:ext>
                  </a:extLst>
                </a:gridCol>
                <a:gridCol w="1442182">
                  <a:extLst>
                    <a:ext uri="{9D8B030D-6E8A-4147-A177-3AD203B41FA5}">
                      <a16:colId xmlns:a16="http://schemas.microsoft.com/office/drawing/2014/main" val="4114051702"/>
                    </a:ext>
                  </a:extLst>
                </a:gridCol>
              </a:tblGrid>
              <a:tr h="59046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Tc (K)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Hsh</a:t>
                      </a: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6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mT</a:t>
                      </a: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600" baseline="-25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</a:t>
                      </a: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(Max) best shape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955013"/>
                  </a:ext>
                </a:extLst>
              </a:tr>
              <a:tr h="337406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Niobium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 MV/m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8389926"/>
                  </a:ext>
                </a:extLst>
              </a:tr>
              <a:tr h="337406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Nb3Sn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 MV/m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82322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441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6/7/2017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Hasan Padamsee/Fermilab 50th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45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278" y="1541173"/>
            <a:ext cx="5981760" cy="49719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22957" y="2060110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Grassellino et al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8600" y="267602"/>
            <a:ext cx="8709809" cy="1186978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004C97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Q/High Gradient for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1-cell Cavities</a:t>
            </a:r>
          </a:p>
          <a:p>
            <a:pPr algn="ctr"/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Nitrogen Infusion – Another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Fermilab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Discovery!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MV/m Q ~2x10</a:t>
            </a:r>
            <a:r>
              <a:rPr lang="en-US" sz="2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74302" y="3673550"/>
            <a:ext cx="14141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XFEL Prep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59691" y="2637271"/>
            <a:ext cx="2399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 C N Infusion</a:t>
            </a:r>
          </a:p>
        </p:txBody>
      </p:sp>
    </p:spTree>
    <p:extLst>
      <p:ext uri="{BB962C8B-B14F-4D97-AF65-F5344CB8AC3E}">
        <p14:creationId xmlns:p14="http://schemas.microsoft.com/office/powerpoint/2010/main" val="37735129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36538"/>
            <a:ext cx="8991600" cy="8382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dirty="0">
                <a:solidFill>
                  <a:schemeClr val="tx1"/>
                </a:solidFill>
              </a:rPr>
              <a:t>Advanced Shape Cavities &gt; 52 MV/m in </a:t>
            </a:r>
            <a:r>
              <a:rPr lang="en-US" dirty="0"/>
              <a:t>Single Cells </a:t>
            </a:r>
            <a:r>
              <a:rPr lang="en-US" dirty="0">
                <a:solidFill>
                  <a:schemeClr val="tx1"/>
                </a:solidFill>
              </a:rPr>
              <a:t>!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With Lower Surface Magnetic Field &amp; RF Lower Losses (Cornell/KEK)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2971800"/>
            <a:ext cx="1592263" cy="148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2971800"/>
            <a:ext cx="94456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8291513" y="1371600"/>
            <a:ext cx="852487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60 mm Re-entrant</a:t>
            </a:r>
          </a:p>
          <a:p>
            <a:pPr eaLnBrk="0" hangingPunct="0">
              <a:spcBef>
                <a:spcPct val="50000"/>
              </a:spcBef>
            </a:pPr>
            <a:r>
              <a:rPr lang="en-US" sz="1400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CornellKEK</a:t>
            </a:r>
            <a:endParaRPr lang="en-US" sz="1400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8602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4800600"/>
            <a:ext cx="1524000" cy="14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15200" y="4648200"/>
            <a:ext cx="925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4" name="Text Box 8"/>
          <p:cNvSpPr txBox="1">
            <a:spLocks noChangeArrowheads="1"/>
          </p:cNvSpPr>
          <p:nvPr/>
        </p:nvSpPr>
        <p:spPr bwMode="auto">
          <a:xfrm>
            <a:off x="8229600" y="4953000"/>
            <a:ext cx="762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70 mm Tesla Shape</a:t>
            </a:r>
          </a:p>
        </p:txBody>
      </p:sp>
      <p:pic>
        <p:nvPicPr>
          <p:cNvPr id="86026" name="Picture 13" descr="smallApertur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1143000"/>
            <a:ext cx="100171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7" name="Picture 14" descr="SmallApertureRE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10200" y="1219200"/>
            <a:ext cx="1673225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8" name="Text Box 15"/>
          <p:cNvSpPr txBox="1">
            <a:spLocks noChangeArrowheads="1"/>
          </p:cNvSpPr>
          <p:nvPr/>
        </p:nvSpPr>
        <p:spPr bwMode="auto">
          <a:xfrm>
            <a:off x="8291513" y="3200400"/>
            <a:ext cx="852487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70 mm Re-entrant</a:t>
            </a:r>
          </a:p>
          <a:p>
            <a:pPr eaLnBrk="0" hangingPunct="0">
              <a:spcBef>
                <a:spcPct val="50000"/>
              </a:spcBef>
            </a:pPr>
            <a:r>
              <a:rPr lang="en-US" sz="14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CornellKEK</a:t>
            </a:r>
          </a:p>
        </p:txBody>
      </p:sp>
      <p:pic>
        <p:nvPicPr>
          <p:cNvPr id="19" name="Picture 1"/>
          <p:cNvPicPr>
            <a:picLocks noChangeAspect="1" noChangeArrowheads="1"/>
          </p:cNvPicPr>
          <p:nvPr/>
        </p:nvPicPr>
        <p:blipFill rotWithShape="1">
          <a:blip r:embed="rId9" cstate="print"/>
          <a:srcRect t="12227"/>
          <a:stretch/>
        </p:blipFill>
        <p:spPr bwMode="auto">
          <a:xfrm>
            <a:off x="0" y="1778000"/>
            <a:ext cx="5142912" cy="4558403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6/7/2017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Hasan Padamsee/Fermilab 50th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48AD9F-9441-C943-8227-4C0449E0253D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11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b3snForHasan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6" y="-61865"/>
            <a:ext cx="8953081" cy="64372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769" y="-546809"/>
            <a:ext cx="7772400" cy="1219200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bg2"/>
                </a:solidFill>
              </a:rPr>
              <a:t>Best Nb</a:t>
            </a:r>
            <a:r>
              <a:rPr lang="en-US" sz="2400" baseline="-25000" dirty="0">
                <a:solidFill>
                  <a:schemeClr val="bg2"/>
                </a:solidFill>
              </a:rPr>
              <a:t>3</a:t>
            </a:r>
            <a:r>
              <a:rPr lang="en-US" sz="2400" dirty="0">
                <a:solidFill>
                  <a:schemeClr val="bg2"/>
                </a:solidFill>
              </a:rPr>
              <a:t>Sn Result  18 MV/m - Cornell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Hasan Padamsee/Fermilab 50th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981D-B80E-2249-B28D-033DE2DF5650}" type="slidenum">
              <a:rPr lang="en-US" smtClean="0"/>
              <a:t>47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32490" y="3655269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1990 results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60077" y="1458359"/>
            <a:ext cx="1716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/>
                </a:solidFill>
              </a:rPr>
              <a:t>4.2 K !!</a:t>
            </a:r>
          </a:p>
        </p:txBody>
      </p:sp>
    </p:spTree>
    <p:extLst>
      <p:ext uri="{BB962C8B-B14F-4D97-AF65-F5344CB8AC3E}">
        <p14:creationId xmlns:p14="http://schemas.microsoft.com/office/powerpoint/2010/main" val="148720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458" y="865352"/>
            <a:ext cx="7772400" cy="4470400"/>
          </a:xfrm>
        </p:spPr>
        <p:txBody>
          <a:bodyPr/>
          <a:lstStyle/>
          <a:p>
            <a:r>
              <a:rPr lang="en-US" dirty="0"/>
              <a:t>State-of-the-art quality factors Q in ‘quantum computing’  ~</a:t>
            </a:r>
            <a:r>
              <a:rPr lang="en-US" b="1" dirty="0"/>
              <a:t>10</a:t>
            </a:r>
            <a:r>
              <a:rPr lang="en-US" b="1" baseline="30000" dirty="0"/>
              <a:t>8</a:t>
            </a:r>
          </a:p>
          <a:p>
            <a:r>
              <a:rPr lang="en-US" dirty="0"/>
              <a:t>SRF cavities offer Q values &gt; 10</a:t>
            </a:r>
            <a:r>
              <a:rPr lang="en-US" baseline="30000" dirty="0"/>
              <a:t>10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Quantum coherent state can persist 100 x longer</a:t>
            </a:r>
          </a:p>
          <a:p>
            <a:r>
              <a:rPr lang="en-US" dirty="0"/>
              <a:t>Need to demonstrate Josephson Junction(s) in a high Q Niobium cavity at 20 </a:t>
            </a:r>
            <a:r>
              <a:rPr lang="en-US" dirty="0" err="1"/>
              <a:t>mK</a:t>
            </a:r>
            <a:r>
              <a:rPr lang="en-US" dirty="0"/>
              <a:t> to minimize thermal noise.</a:t>
            </a:r>
          </a:p>
          <a:p>
            <a:r>
              <a:rPr lang="en-US" dirty="0"/>
              <a:t>Need for He3 dilution refrigerator technology to reach 20 </a:t>
            </a:r>
            <a:r>
              <a:rPr lang="en-US" dirty="0" err="1"/>
              <a:t>mK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463" y="251488"/>
            <a:ext cx="7772400" cy="562429"/>
          </a:xfrm>
        </p:spPr>
        <p:txBody>
          <a:bodyPr/>
          <a:lstStyle/>
          <a:p>
            <a:pPr algn="ctr"/>
            <a:r>
              <a:rPr lang="en-US" dirty="0"/>
              <a:t>SRF Cavities for Quantum Computing</a:t>
            </a:r>
          </a:p>
        </p:txBody>
      </p:sp>
      <p:pic>
        <p:nvPicPr>
          <p:cNvPr id="5124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872" y="3267793"/>
            <a:ext cx="4239582" cy="340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1C7F-9E31-470D-AA23-580BABD55DEF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4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8" y="493463"/>
            <a:ext cx="8686800" cy="641739"/>
          </a:xfrm>
        </p:spPr>
        <p:txBody>
          <a:bodyPr>
            <a:noAutofit/>
          </a:bodyPr>
          <a:lstStyle/>
          <a:p>
            <a:pPr algn="ctr"/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/>
              <a:t>HEP  Accelerators for Future - Using SRF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741"/>
          <a:stretch/>
        </p:blipFill>
        <p:spPr>
          <a:xfrm>
            <a:off x="183379" y="1630351"/>
            <a:ext cx="8707569" cy="379298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187444" y="5524345"/>
            <a:ext cx="4961615" cy="850465"/>
            <a:chOff x="2187444" y="5524345"/>
            <a:chExt cx="4961615" cy="850465"/>
          </a:xfrm>
        </p:grpSpPr>
        <p:pic>
          <p:nvPicPr>
            <p:cNvPr id="5" name="図 22" descr="画面の領域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41" t="41262" r="17983" b="18140"/>
            <a:stretch/>
          </p:blipFill>
          <p:spPr>
            <a:xfrm>
              <a:off x="3411416" y="5524345"/>
              <a:ext cx="2935706" cy="394140"/>
            </a:xfrm>
            <a:prstGeom prst="rect">
              <a:avLst/>
            </a:prstGeom>
            <a:ln>
              <a:noFill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2187444" y="6005478"/>
              <a:ext cx="49616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ILC Stage 1 = 20 km, 8000 Cavities, 10x XFEL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757586" y="2500578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-100 km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87630" y="3808069"/>
            <a:ext cx="926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-100 km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1C7F-9E31-470D-AA23-580BABD55DEF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50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4637" y="50002"/>
            <a:ext cx="8229600" cy="667693"/>
          </a:xfrm>
        </p:spPr>
        <p:txBody>
          <a:bodyPr/>
          <a:lstStyle/>
          <a:p>
            <a:pPr algn="ctr"/>
            <a:r>
              <a:rPr lang="en-US" sz="2400" dirty="0"/>
              <a:t>High Q (quality factor) resonators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169131" y="874709"/>
            <a:ext cx="3886200" cy="50655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35293">
            <a:off x="1292867" y="1494489"/>
            <a:ext cx="1828800" cy="2514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73101" y="1441795"/>
            <a:ext cx="4942595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i="1" u="sng" dirty="0">
                <a:latin typeface="Arial" panose="020B0604020202020204" pitchFamily="34" charset="0"/>
                <a:cs typeface="Arial" panose="020B0604020202020204" pitchFamily="34" charset="0"/>
              </a:rPr>
              <a:t>Superconducting cavity resonators are “almost” perfect: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tuning-fork with the same quality factor (Q – 10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would ring for well over a year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Galileo’s pendulum would still be oscillating today - 400 years later!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6/7/2017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Hasan Padamsee/Fermilab 50th</a:t>
            </a:r>
          </a:p>
        </p:txBody>
      </p:sp>
      <p:pic>
        <p:nvPicPr>
          <p:cNvPr id="1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47712" y="783771"/>
            <a:ext cx="3729037" cy="5589588"/>
          </a:xfrm>
        </p:spPr>
      </p:pic>
    </p:spTree>
    <p:extLst>
      <p:ext uri="{BB962C8B-B14F-4D97-AF65-F5344CB8AC3E}">
        <p14:creationId xmlns:p14="http://schemas.microsoft.com/office/powerpoint/2010/main" val="210876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04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0403" name="Picture 2" descr="http://www.linearcollider.org/images/pid/1000890/gallery/07_ILC_rendering_image%28landscape%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5275"/>
            <a:ext cx="9248775" cy="656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0404" name="Picture 2" descr="http://www.linearcollider.org/images/pid/1000890/gallery/03_logo_ILC_blue_bg.jpg"/>
          <p:cNvPicPr>
            <a:picLocks noChangeAspect="1" noChangeArrowheads="1"/>
          </p:cNvPicPr>
          <p:nvPr/>
        </p:nvPicPr>
        <p:blipFill>
          <a:blip r:embed="rId3" cstate="print"/>
          <a:srcRect l="23352" t="23340" r="20213" b="19475"/>
          <a:stretch>
            <a:fillRect/>
          </a:stretch>
        </p:blipFill>
        <p:spPr bwMode="auto">
          <a:xfrm>
            <a:off x="6781800" y="304800"/>
            <a:ext cx="2209800" cy="14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9902672"/>
              </p:ext>
            </p:extLst>
          </p:nvPr>
        </p:nvGraphicFramePr>
        <p:xfrm>
          <a:off x="5174901" y="2286000"/>
          <a:ext cx="3969099" cy="237744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2580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8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0355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 GHz </a:t>
                      </a:r>
                      <a:r>
                        <a:rPr lang="en-GB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Nb</a:t>
                      </a:r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9-cell Cavities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378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Near 10</a:t>
                      </a:r>
                      <a:r>
                        <a:rPr lang="en-GB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355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Cryomodules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0355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quadrupole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0355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MW</a:t>
                      </a:r>
                      <a:r>
                        <a:rPr lang="en-GB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Klystrons &amp; modulators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436</a:t>
                      </a:r>
                      <a:r>
                        <a:rPr lang="en-GB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6/7/2017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Hasan Padamsee/Fermilab 50th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48AD9F-9441-C943-8227-4C0449E0253D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08870" y="1993614"/>
            <a:ext cx="1939332" cy="95410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2800" dirty="0"/>
              <a:t>500 GeV cm</a:t>
            </a:r>
          </a:p>
        </p:txBody>
      </p:sp>
    </p:spTree>
    <p:extLst>
      <p:ext uri="{BB962C8B-B14F-4D97-AF65-F5344CB8AC3E}">
        <p14:creationId xmlns:p14="http://schemas.microsoft.com/office/powerpoint/2010/main" val="291509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Group 25"/>
          <p:cNvGrpSpPr>
            <a:grpSpLocks/>
          </p:cNvGrpSpPr>
          <p:nvPr/>
        </p:nvGrpSpPr>
        <p:grpSpPr bwMode="auto">
          <a:xfrm>
            <a:off x="-34283" y="232440"/>
            <a:ext cx="9144000" cy="6460352"/>
            <a:chOff x="-244" y="113"/>
            <a:chExt cx="4801" cy="3363"/>
          </a:xfrm>
          <a:noFill/>
        </p:grpSpPr>
        <p:sp>
          <p:nvSpPr>
            <p:cNvPr id="48131" name="Text Box 18"/>
            <p:cNvSpPr txBox="1">
              <a:spLocks noChangeArrowheads="1"/>
            </p:cNvSpPr>
            <p:nvPr/>
          </p:nvSpPr>
          <p:spPr bwMode="auto">
            <a:xfrm>
              <a:off x="1831" y="3298"/>
              <a:ext cx="768" cy="178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rgbClr val="CC0000"/>
                  </a:solidFill>
                  <a:latin typeface="Arial" panose="020B0604020202020204" pitchFamily="34" charset="0"/>
                </a:rPr>
                <a:t>Year</a:t>
              </a:r>
            </a:p>
          </p:txBody>
        </p:sp>
        <p:grpSp>
          <p:nvGrpSpPr>
            <p:cNvPr id="48132" name="Group 24"/>
            <p:cNvGrpSpPr>
              <a:grpSpLocks/>
            </p:cNvGrpSpPr>
            <p:nvPr/>
          </p:nvGrpSpPr>
          <p:grpSpPr bwMode="auto">
            <a:xfrm>
              <a:off x="-244" y="113"/>
              <a:ext cx="4801" cy="3204"/>
              <a:chOff x="-244" y="113"/>
              <a:chExt cx="4801" cy="3204"/>
            </a:xfrm>
            <a:grpFill/>
          </p:grpSpPr>
          <p:graphicFrame>
            <p:nvGraphicFramePr>
              <p:cNvPr id="48133" name="Object 3"/>
              <p:cNvGraphicFramePr>
                <a:graphicFrameLocks noChangeAspect="1"/>
              </p:cNvGraphicFramePr>
              <p:nvPr/>
            </p:nvGraphicFramePr>
            <p:xfrm>
              <a:off x="294" y="466"/>
              <a:ext cx="3650" cy="285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11" name="Chart" r:id="rId3" imgW="5876925" imgH="4591050" progId="Excel.Chart.8">
                      <p:embed/>
                    </p:oleObj>
                  </mc:Choice>
                  <mc:Fallback>
                    <p:oleObj name="Chart" r:id="rId3" imgW="5876925" imgH="4591050" progId="Excel.Chart.8">
                      <p:embed/>
                      <p:pic>
                        <p:nvPicPr>
                          <p:cNvPr id="48133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4" y="466"/>
                            <a:ext cx="3650" cy="285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8134" name="Line 5"/>
              <p:cNvSpPr>
                <a:spLocks noChangeShapeType="1"/>
              </p:cNvSpPr>
              <p:nvPr/>
            </p:nvSpPr>
            <p:spPr bwMode="auto">
              <a:xfrm>
                <a:off x="2647" y="1522"/>
                <a:ext cx="0" cy="1392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5" name="Line 6"/>
              <p:cNvSpPr>
                <a:spLocks noChangeShapeType="1"/>
              </p:cNvSpPr>
              <p:nvPr/>
            </p:nvSpPr>
            <p:spPr bwMode="auto">
              <a:xfrm>
                <a:off x="2839" y="1474"/>
                <a:ext cx="0" cy="1392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6" name="Line 7"/>
              <p:cNvSpPr>
                <a:spLocks noChangeShapeType="1"/>
              </p:cNvSpPr>
              <p:nvPr/>
            </p:nvSpPr>
            <p:spPr bwMode="auto">
              <a:xfrm>
                <a:off x="3079" y="1474"/>
                <a:ext cx="0" cy="1392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7" name="Line 8"/>
              <p:cNvSpPr>
                <a:spLocks noChangeShapeType="1"/>
              </p:cNvSpPr>
              <p:nvPr/>
            </p:nvSpPr>
            <p:spPr bwMode="auto">
              <a:xfrm>
                <a:off x="3175" y="1426"/>
                <a:ext cx="0" cy="720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8" name="Line 9"/>
              <p:cNvSpPr>
                <a:spLocks noChangeShapeType="1"/>
              </p:cNvSpPr>
              <p:nvPr/>
            </p:nvSpPr>
            <p:spPr bwMode="auto">
              <a:xfrm>
                <a:off x="3367" y="1282"/>
                <a:ext cx="0" cy="1392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9" name="Line 10"/>
              <p:cNvSpPr>
                <a:spLocks noChangeShapeType="1"/>
              </p:cNvSpPr>
              <p:nvPr/>
            </p:nvSpPr>
            <p:spPr bwMode="auto">
              <a:xfrm>
                <a:off x="2407" y="1762"/>
                <a:ext cx="0" cy="1008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0" name="Text Box 11"/>
              <p:cNvSpPr txBox="1">
                <a:spLocks noChangeArrowheads="1"/>
              </p:cNvSpPr>
              <p:nvPr/>
            </p:nvSpPr>
            <p:spPr bwMode="auto">
              <a:xfrm rot="16200000">
                <a:off x="2177" y="2079"/>
                <a:ext cx="267" cy="150"/>
              </a:xfrm>
              <a:prstGeom prst="rect">
                <a:avLst/>
              </a:prstGeom>
              <a:grp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altLang="en-US" sz="1400">
                    <a:solidFill>
                      <a:srgbClr val="CC0000"/>
                    </a:solidFill>
                    <a:latin typeface="Arial" panose="020B0604020202020204" pitchFamily="34" charset="0"/>
                  </a:rPr>
                  <a:t>Jlab</a:t>
                </a:r>
              </a:p>
            </p:txBody>
          </p:sp>
          <p:sp>
            <p:nvSpPr>
              <p:cNvPr id="48141" name="Text Box 12"/>
              <p:cNvSpPr txBox="1">
                <a:spLocks noChangeArrowheads="1"/>
              </p:cNvSpPr>
              <p:nvPr/>
            </p:nvSpPr>
            <p:spPr bwMode="auto">
              <a:xfrm rot="16200000">
                <a:off x="2421" y="1842"/>
                <a:ext cx="356" cy="150"/>
              </a:xfrm>
              <a:prstGeom prst="rect">
                <a:avLst/>
              </a:prstGeom>
              <a:grp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altLang="en-US" sz="1400">
                    <a:solidFill>
                      <a:srgbClr val="CC0000"/>
                    </a:solidFill>
                    <a:latin typeface="Arial" panose="020B0604020202020204" pitchFamily="34" charset="0"/>
                  </a:rPr>
                  <a:t>LEP-II</a:t>
                </a:r>
              </a:p>
            </p:txBody>
          </p:sp>
          <p:sp>
            <p:nvSpPr>
              <p:cNvPr id="48142" name="Text Box 13"/>
              <p:cNvSpPr txBox="1">
                <a:spLocks noChangeArrowheads="1"/>
              </p:cNvSpPr>
              <p:nvPr/>
            </p:nvSpPr>
            <p:spPr bwMode="auto">
              <a:xfrm rot="16200000">
                <a:off x="2647" y="1755"/>
                <a:ext cx="289" cy="150"/>
              </a:xfrm>
              <a:prstGeom prst="rect">
                <a:avLst/>
              </a:prstGeom>
              <a:grp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altLang="en-US" sz="1400">
                    <a:solidFill>
                      <a:srgbClr val="CC0000"/>
                    </a:solidFill>
                    <a:latin typeface="Arial" panose="020B0604020202020204" pitchFamily="34" charset="0"/>
                  </a:rPr>
                  <a:t>SNS</a:t>
                </a:r>
              </a:p>
            </p:txBody>
          </p:sp>
          <p:sp>
            <p:nvSpPr>
              <p:cNvPr id="48143" name="Text Box 14"/>
              <p:cNvSpPr txBox="1">
                <a:spLocks noChangeArrowheads="1"/>
              </p:cNvSpPr>
              <p:nvPr/>
            </p:nvSpPr>
            <p:spPr bwMode="auto">
              <a:xfrm rot="16200000">
                <a:off x="2832" y="1674"/>
                <a:ext cx="397" cy="150"/>
              </a:xfrm>
              <a:prstGeom prst="rect">
                <a:avLst/>
              </a:prstGeom>
              <a:grp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altLang="en-US" sz="1400">
                    <a:solidFill>
                      <a:srgbClr val="CC0000"/>
                    </a:solidFill>
                    <a:latin typeface="Arial" panose="020B0604020202020204" pitchFamily="34" charset="0"/>
                  </a:rPr>
                  <a:t>FLASH</a:t>
                </a:r>
              </a:p>
            </p:txBody>
          </p:sp>
          <p:sp>
            <p:nvSpPr>
              <p:cNvPr id="48144" name="Text Box 15"/>
              <p:cNvSpPr txBox="1">
                <a:spLocks noChangeArrowheads="1"/>
              </p:cNvSpPr>
              <p:nvPr/>
            </p:nvSpPr>
            <p:spPr bwMode="auto">
              <a:xfrm rot="16200000">
                <a:off x="2973" y="1760"/>
                <a:ext cx="693" cy="150"/>
              </a:xfrm>
              <a:prstGeom prst="rect">
                <a:avLst/>
              </a:prstGeom>
              <a:grp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altLang="en-US" sz="1400" dirty="0">
                    <a:solidFill>
                      <a:srgbClr val="CC0000"/>
                    </a:solidFill>
                    <a:latin typeface="Arial" panose="020B0604020202020204" pitchFamily="34" charset="0"/>
                  </a:rPr>
                  <a:t>XFEL, LCLS2</a:t>
                </a:r>
              </a:p>
            </p:txBody>
          </p:sp>
          <p:sp>
            <p:nvSpPr>
              <p:cNvPr id="48145" name="Text Box 16"/>
              <p:cNvSpPr txBox="1">
                <a:spLocks noChangeArrowheads="1"/>
              </p:cNvSpPr>
              <p:nvPr/>
            </p:nvSpPr>
            <p:spPr bwMode="auto">
              <a:xfrm rot="16200000">
                <a:off x="2848" y="2446"/>
                <a:ext cx="655" cy="150"/>
              </a:xfrm>
              <a:prstGeom prst="rect">
                <a:avLst/>
              </a:prstGeom>
              <a:grp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altLang="en-US" sz="1400">
                    <a:solidFill>
                      <a:srgbClr val="CC0000"/>
                    </a:solidFill>
                    <a:latin typeface="Arial" panose="020B0604020202020204" pitchFamily="34" charset="0"/>
                  </a:rPr>
                  <a:t>Jlab-Upgrade</a:t>
                </a:r>
              </a:p>
            </p:txBody>
          </p:sp>
          <p:sp>
            <p:nvSpPr>
              <p:cNvPr id="48146" name="Text Box 17"/>
              <p:cNvSpPr txBox="1">
                <a:spLocks noChangeArrowheads="1"/>
              </p:cNvSpPr>
              <p:nvPr/>
            </p:nvSpPr>
            <p:spPr bwMode="auto">
              <a:xfrm rot="16200000">
                <a:off x="211" y="1772"/>
                <a:ext cx="397" cy="179"/>
              </a:xfrm>
              <a:prstGeom prst="rect">
                <a:avLst/>
              </a:prstGeom>
              <a:grp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altLang="en-US" dirty="0" err="1">
                    <a:solidFill>
                      <a:srgbClr val="CC0000"/>
                    </a:solidFill>
                    <a:latin typeface="Arial" panose="020B0604020202020204" pitchFamily="34" charset="0"/>
                  </a:rPr>
                  <a:t>MVolt</a:t>
                </a:r>
                <a:endParaRPr lang="en-US" altLang="en-US" dirty="0">
                  <a:solidFill>
                    <a:srgbClr val="CC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8147" name="Text Box 19"/>
              <p:cNvSpPr txBox="1">
                <a:spLocks noChangeArrowheads="1"/>
              </p:cNvSpPr>
              <p:nvPr/>
            </p:nvSpPr>
            <p:spPr bwMode="auto">
              <a:xfrm>
                <a:off x="-244" y="113"/>
                <a:ext cx="4801" cy="27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sz="2800" dirty="0">
                    <a:latin typeface="Arial" panose="020B0604020202020204" pitchFamily="34" charset="0"/>
                  </a:rPr>
                  <a:t>Summary - Total Installed Voltage</a:t>
                </a:r>
              </a:p>
            </p:txBody>
          </p: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1C7F-9E31-470D-AA23-580BABD55DEF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8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082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4493069"/>
              </p:ext>
            </p:extLst>
          </p:nvPr>
        </p:nvGraphicFramePr>
        <p:xfrm>
          <a:off x="932369" y="598485"/>
          <a:ext cx="7618413" cy="569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Worksheet" r:id="rId3" imgW="6105457" imgH="4562565" progId="Excel.Sheet.8">
                  <p:embed/>
                </p:oleObj>
              </mc:Choice>
              <mc:Fallback>
                <p:oleObj name="Worksheet" r:id="rId3" imgW="6105457" imgH="4562565" progId="Excel.Sheet.8">
                  <p:embed/>
                  <p:pic>
                    <p:nvPicPr>
                      <p:cNvPr id="174082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2369" y="598485"/>
                        <a:ext cx="7618413" cy="569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6742643" y="1739995"/>
            <a:ext cx="1177149" cy="3776255"/>
            <a:chOff x="6972554" y="1524000"/>
            <a:chExt cx="1177149" cy="3776255"/>
          </a:xfrm>
        </p:grpSpPr>
        <p:sp>
          <p:nvSpPr>
            <p:cNvPr id="174083" name="Line 4"/>
            <p:cNvSpPr>
              <a:spLocks noChangeShapeType="1"/>
            </p:cNvSpPr>
            <p:nvPr/>
          </p:nvSpPr>
          <p:spPr bwMode="auto">
            <a:xfrm>
              <a:off x="7315200" y="2286000"/>
              <a:ext cx="0" cy="16002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084" name="Line 5"/>
            <p:cNvSpPr>
              <a:spLocks noChangeShapeType="1"/>
            </p:cNvSpPr>
            <p:nvPr/>
          </p:nvSpPr>
          <p:spPr bwMode="auto">
            <a:xfrm>
              <a:off x="7117344" y="2206728"/>
              <a:ext cx="0" cy="16002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085" name="Line 6"/>
            <p:cNvSpPr>
              <a:spLocks noChangeShapeType="1"/>
            </p:cNvSpPr>
            <p:nvPr/>
          </p:nvSpPr>
          <p:spPr bwMode="auto">
            <a:xfrm>
              <a:off x="7848600" y="1524000"/>
              <a:ext cx="0" cy="16002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086" name="Line 7"/>
            <p:cNvSpPr>
              <a:spLocks noChangeShapeType="1"/>
            </p:cNvSpPr>
            <p:nvPr/>
          </p:nvSpPr>
          <p:spPr bwMode="auto">
            <a:xfrm>
              <a:off x="7467600" y="2286000"/>
              <a:ext cx="0" cy="16002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088" name="Text Box 9"/>
            <p:cNvSpPr txBox="1">
              <a:spLocks noChangeArrowheads="1"/>
            </p:cNvSpPr>
            <p:nvPr/>
          </p:nvSpPr>
          <p:spPr bwMode="auto">
            <a:xfrm rot="16200000">
              <a:off x="6777734" y="3833365"/>
              <a:ext cx="703572" cy="3139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</a:pPr>
              <a:r>
                <a:rPr lang="en-US" sz="1600" b="1" dirty="0">
                  <a:solidFill>
                    <a:srgbClr val="CC0000"/>
                  </a:solidFill>
                  <a:latin typeface="Calibri" pitchFamily="34" charset="0"/>
                </a:rPr>
                <a:t>XFEL</a:t>
              </a:r>
            </a:p>
          </p:txBody>
        </p:sp>
        <p:sp>
          <p:nvSpPr>
            <p:cNvPr id="174089" name="Text Box 10"/>
            <p:cNvSpPr txBox="1">
              <a:spLocks noChangeArrowheads="1"/>
            </p:cNvSpPr>
            <p:nvPr/>
          </p:nvSpPr>
          <p:spPr bwMode="auto">
            <a:xfrm rot="16200000" flipH="1">
              <a:off x="6439388" y="2847810"/>
              <a:ext cx="1791986" cy="31803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</a:pPr>
              <a:r>
                <a:rPr lang="en-US" sz="1600" b="1" dirty="0">
                  <a:solidFill>
                    <a:srgbClr val="CC0000"/>
                  </a:solidFill>
                  <a:latin typeface="Calibri" pitchFamily="34" charset="0"/>
                </a:rPr>
                <a:t>  ESS </a:t>
              </a:r>
            </a:p>
          </p:txBody>
        </p:sp>
        <p:sp>
          <p:nvSpPr>
            <p:cNvPr id="174090" name="Text Box 11"/>
            <p:cNvSpPr txBox="1">
              <a:spLocks noChangeArrowheads="1"/>
            </p:cNvSpPr>
            <p:nvPr/>
          </p:nvSpPr>
          <p:spPr bwMode="auto">
            <a:xfrm rot="16200000">
              <a:off x="6659665" y="4290428"/>
              <a:ext cx="1705723" cy="3139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</a:pPr>
              <a:r>
                <a:rPr lang="en-US" sz="1600" b="1" dirty="0">
                  <a:solidFill>
                    <a:srgbClr val="CC0000"/>
                  </a:solidFill>
                  <a:latin typeface="Calibri" pitchFamily="34" charset="0"/>
                </a:rPr>
                <a:t>PIP-II, ERL, e-RHIC</a:t>
              </a:r>
            </a:p>
          </p:txBody>
        </p:sp>
        <p:sp>
          <p:nvSpPr>
            <p:cNvPr id="174091" name="Text Box 12"/>
            <p:cNvSpPr txBox="1">
              <a:spLocks noChangeArrowheads="1"/>
            </p:cNvSpPr>
            <p:nvPr/>
          </p:nvSpPr>
          <p:spPr bwMode="auto">
            <a:xfrm rot="16200000">
              <a:off x="7332792" y="2738170"/>
              <a:ext cx="1315785" cy="31803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</a:pPr>
              <a:r>
                <a:rPr lang="en-US" sz="1600" b="1" dirty="0">
                  <a:solidFill>
                    <a:srgbClr val="CC0000"/>
                  </a:solidFill>
                  <a:latin typeface="Calibri" pitchFamily="34" charset="0"/>
                </a:rPr>
                <a:t>ILC SPPC, FCC</a:t>
              </a:r>
            </a:p>
          </p:txBody>
        </p:sp>
      </p:grp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0" y="-129178"/>
            <a:ext cx="914400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Next Decade</a:t>
            </a:r>
            <a:endParaRPr lang="en-US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6/7/2017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Hasan Padamsee/Fermilab 50th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48AD9F-9441-C943-8227-4C0449E0253D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 rot="16200000">
            <a:off x="846661" y="3382538"/>
            <a:ext cx="761812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MVolt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0279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5"/>
          <p:cNvSpPr>
            <a:spLocks noChangeArrowheads="1"/>
          </p:cNvSpPr>
          <p:nvPr/>
        </p:nvSpPr>
        <p:spPr bwMode="auto">
          <a:xfrm>
            <a:off x="0" y="0"/>
            <a:ext cx="9107488" cy="836613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RF Cavities for Accelerators</a:t>
            </a:r>
            <a:endParaRPr lang="de-DE" altLang="en-US" sz="3200" b="1">
              <a:solidFill>
                <a:srgbClr val="BC00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38944" y="12446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3200" kern="0" dirty="0">
                <a:latin typeface="Arial" panose="020B0604020202020204" pitchFamily="34" charset="0"/>
                <a:cs typeface="Arial" panose="020B0604020202020204" pitchFamily="34" charset="0"/>
              </a:rPr>
              <a:t>Key component for acceleration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3200" kern="0" dirty="0">
                <a:latin typeface="Arial" panose="020B0604020202020204" pitchFamily="34" charset="0"/>
                <a:cs typeface="Arial" panose="020B0604020202020204" pitchFamily="34" charset="0"/>
              </a:rPr>
              <a:t>Microwave cavity 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–"/>
              <a:defRPr/>
            </a:pP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RF frequency :100 MHz and 3000 MHz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3200" kern="0" dirty="0">
                <a:latin typeface="Arial" panose="020B0604020202020204" pitchFamily="34" charset="0"/>
                <a:cs typeface="Arial" panose="020B0604020202020204" pitchFamily="34" charset="0"/>
              </a:rPr>
              <a:t> Imparts energy to charged particles.  </a:t>
            </a:r>
          </a:p>
        </p:txBody>
      </p:sp>
      <p:pic>
        <p:nvPicPr>
          <p:cNvPr id="7" name="Picture 5" descr="C:\Documents and Settings\Owner\My Documents\Teaching\Fall05\Phys120\guidedtour05.l.al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174" y="3768726"/>
            <a:ext cx="571500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035485" y="5976937"/>
            <a:ext cx="7053437" cy="1114425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205740" indent="-205740" algn="l" defTabSz="91424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11480" indent="-205740" algn="l" defTabSz="91424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Cambria" pitchFamily="18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17220" indent="-205740" algn="l" defTabSz="91424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22960" indent="-205740" algn="l" defTabSz="91424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Cambria" pitchFamily="18" charset="0"/>
              <a:buChar char="–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699" indent="-205740" algn="l" defTabSz="91424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234440" indent="-205740" algn="l" defTabSz="91424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Cambria" pitchFamily="18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40180" indent="-205740" algn="l" defTabSz="91424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45919" indent="-205740" algn="l" defTabSz="91424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Cambria" pitchFamily="18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51660" indent="-205740" algn="l" defTabSz="91424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/>
              <a:t>Animation of accelerating cavity</a:t>
            </a:r>
            <a:br>
              <a:rPr lang="en-US" altLang="en-US"/>
            </a:br>
            <a:r>
              <a:rPr lang="en-US" altLang="en-US">
                <a:hlinkClick r:id="rId3"/>
              </a:rPr>
              <a:t>http://education.jlab.org/sitetour/guidedtour05.l.alt.html</a:t>
            </a:r>
            <a:endParaRPr lang="en-US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65FDBE-864B-4373-A5DC-F4F64AA6031E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6682310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5" name="Picture 3" descr="C:\Users\Padamsee\Documents\Hasan02\Animations\TESLA3cells_E_pi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914400"/>
            <a:ext cx="5791200" cy="3140894"/>
          </a:xfrm>
          <a:prstGeom prst="rect">
            <a:avLst/>
          </a:prstGeom>
          <a:noFill/>
        </p:spPr>
      </p:pic>
      <p:pic>
        <p:nvPicPr>
          <p:cNvPr id="259076" name="Picture 4" descr="C:\Users\Padamsee\Documents\Hasan02\Animations\TESLA3cells_H_pi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3717106"/>
            <a:ext cx="5791200" cy="314089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8600" y="1066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Electric Fields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4419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Magnetic Fields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Radio Frequency 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Electric &amp; Magnetic Fields in a Cavity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1C7F-9E31-470D-AA23-580BABD55DE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05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4"/>
          <p:cNvSpPr>
            <a:spLocks noGrp="1"/>
          </p:cNvSpPr>
          <p:nvPr>
            <p:ph type="title"/>
          </p:nvPr>
        </p:nvSpPr>
        <p:spPr>
          <a:xfrm>
            <a:off x="0" y="222339"/>
            <a:ext cx="9144000" cy="691116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US" altLang="en-US" dirty="0"/>
              <a:t>Main Advantages of Superconducting Cavities </a:t>
            </a:r>
            <a:br>
              <a:rPr lang="en-US" altLang="en-US" dirty="0"/>
            </a:br>
            <a:r>
              <a:rPr lang="en-US" altLang="en-US" dirty="0"/>
              <a:t>for Accelerators</a:t>
            </a:r>
          </a:p>
        </p:txBody>
      </p:sp>
      <p:sp>
        <p:nvSpPr>
          <p:cNvPr id="14339" name="Content Placeholder 5"/>
          <p:cNvSpPr>
            <a:spLocks noGrp="1"/>
          </p:cNvSpPr>
          <p:nvPr>
            <p:ph idx="1"/>
          </p:nvPr>
        </p:nvSpPr>
        <p:spPr bwMode="auto">
          <a:xfrm>
            <a:off x="127591" y="1421146"/>
            <a:ext cx="3327991" cy="452596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000" dirty="0"/>
              <a:t>A superconducting cavity reduces the wall dissipation by many orders of magnitude over a copper cavity</a:t>
            </a:r>
          </a:p>
          <a:p>
            <a:r>
              <a:rPr lang="en-US" altLang="en-US" sz="2000" dirty="0"/>
              <a:t>=&gt; Affordable higher CW/long pulse gradients</a:t>
            </a:r>
          </a:p>
          <a:p>
            <a:r>
              <a:rPr lang="en-US" altLang="en-US" sz="2000" dirty="0"/>
              <a:t>Larger aperture cavity geometry for better beam quality</a:t>
            </a:r>
          </a:p>
          <a:p>
            <a:pPr lvl="1"/>
            <a:r>
              <a:rPr lang="en-US" altLang="en-US" sz="1800" dirty="0"/>
              <a:t>Less harmful interaction with beam through </a:t>
            </a:r>
            <a:r>
              <a:rPr lang="en-US" altLang="en-US" sz="1800" dirty="0" err="1"/>
              <a:t>wakefields</a:t>
            </a:r>
            <a:r>
              <a:rPr lang="en-US" altLang="en-US" sz="1800" dirty="0"/>
              <a:t> and higher order modes</a:t>
            </a:r>
          </a:p>
          <a:p>
            <a:endParaRPr lang="en-US" altLang="en-US" sz="2000" dirty="0"/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6308393" y="1421146"/>
            <a:ext cx="3294320" cy="4610323"/>
            <a:chOff x="288" y="1008"/>
            <a:chExt cx="2400" cy="2900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008"/>
              <a:ext cx="2400" cy="25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530" y="3676"/>
              <a:ext cx="1667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en-US" sz="1800" i="0" dirty="0">
                  <a:latin typeface="Arial" panose="020B0604020202020204" pitchFamily="34" charset="0"/>
                  <a:cs typeface="Arial" panose="020B0604020202020204" pitchFamily="34" charset="0"/>
                </a:rPr>
                <a:t>Copper cavity shape</a:t>
              </a:r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582" y="1231407"/>
            <a:ext cx="2736114" cy="4894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1C7F-9E31-470D-AA23-580BABD55DE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5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701749"/>
          </a:xfrm>
          <a:noFill/>
        </p:spPr>
        <p:txBody>
          <a:bodyPr/>
          <a:lstStyle/>
          <a:p>
            <a:pPr algn="ctr"/>
            <a:r>
              <a:rPr lang="en-US" altLang="en-US" dirty="0"/>
              <a:t>Typical Accelerating Cavities for  Low Velocity Particles</a:t>
            </a:r>
          </a:p>
        </p:txBody>
      </p:sp>
      <p:pic>
        <p:nvPicPr>
          <p:cNvPr id="12291" name="Picture 30" descr="new_halfwave_ass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5" r="7611" b="3856"/>
          <a:stretch>
            <a:fillRect/>
          </a:stretch>
        </p:blipFill>
        <p:spPr bwMode="auto">
          <a:xfrm>
            <a:off x="3198628" y="856291"/>
            <a:ext cx="1754188" cy="348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71679"/>
            <a:ext cx="2439988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856291"/>
            <a:ext cx="348138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4" descr="1xTESLA Type Superconducting Niobium Cavities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415" y="5029200"/>
            <a:ext cx="52371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04800" y="4474093"/>
            <a:ext cx="8839200" cy="531628"/>
          </a:xfrm>
          <a:prstGeom prst="rect">
            <a:avLst/>
          </a:prstGeom>
          <a:noFill/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altLang="en-US" sz="2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Accelerating Cavity for High Velocity Particles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6/7/2017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Hasan Padamsee/Fermilab 50th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1C7F-9E31-470D-AA23-580BABD55DE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5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7" grpId="0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8F731FAF-D9C0-4C56-85EC-74F071DFE5F6}" vid="{E988F04B-1658-442F-8FD7-2C2D3CEC2E9C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rimson landscape design templat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</a:schemeClr>
            </a:gs>
            <a:gs pos="65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25000" t="25000" r="25000" b="25000"/>
          </a:path>
        </a:gradFill>
        <a:gradFill flip="none" rotWithShape="1">
          <a:gsLst>
            <a:gs pos="17000">
              <a:schemeClr val="phClr"/>
            </a:gs>
            <a:gs pos="71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>
        <a:ln w="1905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rimson landscape design template" id="{73D20169-401E-4972-B02F-4B0444B70099}" vid="{315B30EE-3D96-471E-B16F-FC362877833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27132</TotalTime>
  <Words>1628</Words>
  <Application>Microsoft Office PowerPoint</Application>
  <PresentationFormat>On-screen Show (4:3)</PresentationFormat>
  <Paragraphs>480</Paragraphs>
  <Slides>52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52</vt:i4>
      </vt:variant>
    </vt:vector>
  </HeadingPairs>
  <TitlesOfParts>
    <vt:vector size="70" baseType="lpstr">
      <vt:lpstr>ＭＳ Ｐゴシック</vt:lpstr>
      <vt:lpstr>ＭＳ Ｐゴシック</vt:lpstr>
      <vt:lpstr>Arial</vt:lpstr>
      <vt:lpstr>Arial Narrow</vt:lpstr>
      <vt:lpstr>Calibri</vt:lpstr>
      <vt:lpstr>Calibri Light</vt:lpstr>
      <vt:lpstr>Cambria</vt:lpstr>
      <vt:lpstr>Century Gothic</vt:lpstr>
      <vt:lpstr>Helvetica</vt:lpstr>
      <vt:lpstr>Symbol</vt:lpstr>
      <vt:lpstr>Times New Roman</vt:lpstr>
      <vt:lpstr>Wingdings</vt:lpstr>
      <vt:lpstr>Theme1</vt:lpstr>
      <vt:lpstr>Custom Design</vt:lpstr>
      <vt:lpstr>1_Crimson landscape design template</vt:lpstr>
      <vt:lpstr>Graph</vt:lpstr>
      <vt:lpstr>Worksheet</vt:lpstr>
      <vt:lpstr>Chart</vt:lpstr>
      <vt:lpstr> Fifty Years Of Success For Superconducting RF  Hasan Padamsee, Cornell University</vt:lpstr>
      <vt:lpstr>Outline</vt:lpstr>
      <vt:lpstr>PowerPoint Presentation</vt:lpstr>
      <vt:lpstr>PowerPoint Presentation</vt:lpstr>
      <vt:lpstr>High Q (quality factor) resonators</vt:lpstr>
      <vt:lpstr>PowerPoint Presentation</vt:lpstr>
      <vt:lpstr>PowerPoint Presentation</vt:lpstr>
      <vt:lpstr>Main Advantages of Superconducting Cavities  for Accelerators</vt:lpstr>
      <vt:lpstr>Typical Accelerating Cavities for  Low Velocity Particles</vt:lpstr>
      <vt:lpstr>&gt; 50 Years Ago !  1961</vt:lpstr>
      <vt:lpstr>PowerPoint Presentation</vt:lpstr>
      <vt:lpstr>1962: Stanford Pioneers:  Small Scale TE011 and TM010 Cavities</vt:lpstr>
      <vt:lpstr>PowerPoint Presentation</vt:lpstr>
      <vt:lpstr>Stanford Charges Ahead !</vt:lpstr>
      <vt:lpstr>PowerPoint Presentation</vt:lpstr>
      <vt:lpstr>Two Decades Later :JLAB Completes 5 GeV, 5-pass  Electron Recirculator With 300 Nb Cavities</vt:lpstr>
      <vt:lpstr>How did we get from 3 MV/m to 35 MV/m? R&amp;D to Peel Back Layers of Performance Impediments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Spherical Cavities For TRISTAN, HERA, LEP, CEBAF, CESR, KEK-B</vt:lpstr>
      <vt:lpstr>Installed Cryomodules</vt:lpstr>
      <vt:lpstr>SRF for Storage Ring Light Sources Around the World</vt:lpstr>
      <vt:lpstr>PowerPoint Presentation</vt:lpstr>
      <vt:lpstr>PowerPoint Presentation</vt:lpstr>
      <vt:lpstr>PowerPoint Presentation</vt:lpstr>
      <vt:lpstr>PowerPoint Presentation</vt:lpstr>
      <vt:lpstr>SNS  (1 GeV protons, &gt; 1 MW Beam Power) ~ 100 Cavities,  Gradients near 15 MV/m, Q near 1010</vt:lpstr>
      <vt:lpstr>PowerPoint Presentation</vt:lpstr>
      <vt:lpstr>We’ve Come A Long Way!</vt:lpstr>
      <vt:lpstr>&gt; 2010: Dawn of a New Age:  Variety of Accelerators Underway ≈ 2000 Nb Cavities, Installed Voltage will rise from 7 GeV =&gt;  25 GeV  </vt:lpstr>
      <vt:lpstr>EXFEL</vt:lpstr>
      <vt:lpstr>PowerPoint Presentation</vt:lpstr>
      <vt:lpstr>Best Cavities</vt:lpstr>
      <vt:lpstr>PowerPoint Presentation</vt:lpstr>
      <vt:lpstr>From Pulsed to CW: XFEL to LCLS-II at SLAC Need to Raise Q for CW Operation </vt:lpstr>
      <vt:lpstr>N doping Diffusing in  a small concentration of nitrogen (about 50 ppm)</vt:lpstr>
      <vt:lpstr>High Q values by N-Doping   Repeatedly on 9-cell ILC Cavities for LCLS-II </vt:lpstr>
      <vt:lpstr>LCLS-II Prototype Cryomodules 17 CM from FNAL and 17 CM from JLAB</vt:lpstr>
      <vt:lpstr>PowerPoint Presentation</vt:lpstr>
      <vt:lpstr>PowerPoint Presentation</vt:lpstr>
      <vt:lpstr>PowerPoint Presentation</vt:lpstr>
      <vt:lpstr>Advanced Shape Cavities &gt; 52 MV/m in Single Cells ! With Lower Surface Magnetic Field &amp; RF Lower Losses (Cornell/KEK)</vt:lpstr>
      <vt:lpstr>Best Nb3Sn Result  18 MV/m - Cornell</vt:lpstr>
      <vt:lpstr>SRF Cavities for Quantum Computing</vt:lpstr>
      <vt:lpstr> HEP  Accelerators for Future - Using SRF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Slides for ttc saclay</dc:title>
  <dc:creator>Hasan Padamsee</dc:creator>
  <cp:lastModifiedBy>Hasan</cp:lastModifiedBy>
  <cp:revision>223</cp:revision>
  <dcterms:created xsi:type="dcterms:W3CDTF">2016-05-10T15:54:51Z</dcterms:created>
  <dcterms:modified xsi:type="dcterms:W3CDTF">2017-05-29T20:02:30Z</dcterms:modified>
</cp:coreProperties>
</file>