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9D35F-124C-6041-8C82-CE9D92A17E7F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3CED-1A20-2E44-BD15-C0C86362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A0387-F652-5D45-9826-D9D9F220A69F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6703-1661-6945-9B4A-69A845E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0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1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5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D8B3-D1E5-D046-B656-B3F8E0BA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 err="1" smtClean="0"/>
              <a:t>Yonehara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beam intensity in single HPRF cell from RF signal</a:t>
            </a:r>
          </a:p>
          <a:p>
            <a:r>
              <a:rPr lang="en-US" dirty="0" smtClean="0"/>
              <a:t>Use the past HPRF beam result to develop the algorithm</a:t>
            </a:r>
          </a:p>
          <a:p>
            <a:pPr lvl="1"/>
            <a:r>
              <a:rPr lang="en-US" dirty="0" smtClean="0"/>
              <a:t>Note plasma density is quite different</a:t>
            </a:r>
          </a:p>
          <a:p>
            <a:pPr lvl="2"/>
            <a:r>
              <a:rPr lang="en-US" dirty="0" smtClean="0"/>
              <a:t>10e15 cc in the past beam test</a:t>
            </a:r>
          </a:p>
          <a:p>
            <a:pPr lvl="2"/>
            <a:r>
              <a:rPr lang="en-US" dirty="0" smtClean="0"/>
              <a:t>&lt; 10e13 cc in the LBNF RF cell (2.4 MW)</a:t>
            </a:r>
          </a:p>
          <a:p>
            <a:pPr lvl="1"/>
            <a:r>
              <a:rPr lang="en-US" dirty="0" smtClean="0"/>
              <a:t>So, the algorithm for MTA can be different from the </a:t>
            </a:r>
            <a:r>
              <a:rPr lang="en-US" smtClean="0"/>
              <a:t>one for LBNF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Signal in HPRF test cell</a:t>
            </a:r>
            <a:endParaRPr lang="en-US" dirty="0"/>
          </a:p>
        </p:txBody>
      </p:sp>
      <p:pic>
        <p:nvPicPr>
          <p:cNvPr id="5" name="Picture 4" descr="new_cavity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4" y="1341588"/>
            <a:ext cx="4281585" cy="2418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0773" y="1772015"/>
            <a:ext cx="3401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Use H2 + Dry Air</a:t>
            </a:r>
          </a:p>
          <a:p>
            <a:r>
              <a:rPr lang="en-US" sz="1600" dirty="0" smtClean="0"/>
              <a:t>   - Data taken in wide dynamic range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Important plasma parameters were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analyzed with some accuracy</a:t>
            </a:r>
            <a:endParaRPr lang="en-US" sz="1600" dirty="0"/>
          </a:p>
        </p:txBody>
      </p:sp>
      <p:pic>
        <p:nvPicPr>
          <p:cNvPr id="7" name="Picture 6" descr="BeamPulse_479_2012-04-24-run65_Lecro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" y="3902359"/>
            <a:ext cx="4350031" cy="2718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4718" y="4106814"/>
            <a:ext cx="125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pickup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9928" y="4643756"/>
            <a:ext cx="125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pickup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5386" y="52552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PMT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5386" y="5632435"/>
            <a:ext cx="79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Toroid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56" y="4106814"/>
            <a:ext cx="34186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Run#65 Pulse#479</a:t>
            </a:r>
          </a:p>
          <a:p>
            <a:r>
              <a:rPr lang="en-US" dirty="0" smtClean="0"/>
              <a:t>Gas pressure = 300 psi</a:t>
            </a:r>
          </a:p>
          <a:p>
            <a:r>
              <a:rPr lang="en-US" dirty="0" smtClean="0"/>
              <a:t>DA concentration = 5 %</a:t>
            </a:r>
          </a:p>
          <a:p>
            <a:r>
              <a:rPr lang="en-US" dirty="0" smtClean="0"/>
              <a:t>Maximum RF amplitude = 5 MV/m</a:t>
            </a:r>
          </a:p>
          <a:p>
            <a:r>
              <a:rPr lang="en-US" dirty="0" smtClean="0"/>
              <a:t>Total beam intensity = 4.1e11 </a:t>
            </a:r>
            <a:r>
              <a:rPr lang="en-US" dirty="0" err="1" smtClean="0"/>
              <a:t>ppp</a:t>
            </a:r>
            <a:endParaRPr lang="en-US" dirty="0" smtClean="0"/>
          </a:p>
          <a:p>
            <a:r>
              <a:rPr lang="en-US" dirty="0" smtClean="0"/>
              <a:t>Beam pulse length = 9.5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dissipation</a:t>
            </a:r>
            <a:endParaRPr lang="en-US" dirty="0"/>
          </a:p>
        </p:txBody>
      </p:sp>
      <p:pic>
        <p:nvPicPr>
          <p:cNvPr id="4" name="Picture 3" descr="BeamBinFileOpen0908003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5" y="1349968"/>
            <a:ext cx="2908180" cy="1833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077" y="2342405"/>
            <a:ext cx="184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envelope (mV)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2077" y="1635416"/>
            <a:ext cx="312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beam intensity (10</a:t>
            </a:r>
            <a:r>
              <a:rPr lang="en-US" baseline="30000" dirty="0" smtClean="0"/>
              <a:t>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5165" y="2829616"/>
            <a:ext cx="106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99310" y="1309307"/>
            <a:ext cx="0" cy="18288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39563" y="1309307"/>
            <a:ext cx="0" cy="18288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3557" y="813762"/>
            <a:ext cx="10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62189" y="1159843"/>
            <a:ext cx="599888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76699" y="1788407"/>
            <a:ext cx="364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envelope was derived from </a:t>
            </a:r>
          </a:p>
          <a:p>
            <a:r>
              <a:rPr lang="en-US" dirty="0" smtClean="0"/>
              <a:t>fitting raw RF signal by </a:t>
            </a:r>
            <a:r>
              <a:rPr lang="en-US" dirty="0" err="1" smtClean="0"/>
              <a:t>trigonal</a:t>
            </a:r>
            <a:r>
              <a:rPr lang="en-US" dirty="0" smtClean="0"/>
              <a:t> function (use 8 RF cycles for fitting)</a:t>
            </a:r>
            <a:endParaRPr lang="en-US" dirty="0"/>
          </a:p>
        </p:txBody>
      </p:sp>
      <p:pic>
        <p:nvPicPr>
          <p:cNvPr id="17" name="Picture 16" descr="BeamBinFileOpen0908003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6" y="3563158"/>
            <a:ext cx="4572000" cy="2806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96375" y="5719892"/>
            <a:ext cx="106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515" y="3271014"/>
            <a:ext cx="20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Deposit energy [W]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4877"/>
              </p:ext>
            </p:extLst>
          </p:nvPr>
        </p:nvGraphicFramePr>
        <p:xfrm>
          <a:off x="5499100" y="3770284"/>
          <a:ext cx="3187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3187700" imgH="635000" progId="Equation.3">
                  <p:embed/>
                </p:oleObj>
              </mc:Choice>
              <mc:Fallback>
                <p:oleObj name="Equation" r:id="rId5" imgW="31877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9100" y="3770284"/>
                        <a:ext cx="3187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76699" y="3335773"/>
            <a:ext cx="133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formula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76698" y="4552902"/>
            <a:ext cx="344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convert RF amplitude to the energy deposition in the plasma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4321" y="5605567"/>
            <a:ext cx="1646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1.48 </a:t>
            </a:r>
            <a:r>
              <a:rPr lang="en-US" dirty="0" err="1" smtClean="0"/>
              <a:t>MOhm</a:t>
            </a:r>
            <a:endParaRPr lang="en-US" dirty="0" smtClean="0"/>
          </a:p>
          <a:p>
            <a:r>
              <a:rPr lang="en-US" dirty="0" smtClean="0"/>
              <a:t>C = </a:t>
            </a:r>
            <a:r>
              <a:rPr lang="en-US" dirty="0" smtClean="0"/>
              <a:t>1.53e-12 </a:t>
            </a: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mBinFileOpen0908003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" y="1417638"/>
            <a:ext cx="45720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ion pairs from 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4277" y="3196936"/>
            <a:ext cx="25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Estimated beam intensity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from RF signal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225" y="2047161"/>
            <a:ext cx="299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Reconstructed beam intensity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from toroid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58006"/>
              </p:ext>
            </p:extLst>
          </p:nvPr>
        </p:nvGraphicFramePr>
        <p:xfrm>
          <a:off x="5823455" y="2173075"/>
          <a:ext cx="93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4" imgW="939800" imgH="609600" progId="Equation.3">
                  <p:embed/>
                </p:oleObj>
              </mc:Choice>
              <mc:Fallback>
                <p:oleObj name="Equation" r:id="rId4" imgW="939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3455" y="2173075"/>
                        <a:ext cx="939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45791"/>
              </p:ext>
            </p:extLst>
          </p:nvPr>
        </p:nvGraphicFramePr>
        <p:xfrm>
          <a:off x="5823455" y="3279835"/>
          <a:ext cx="306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6" imgW="3060700" imgH="558800" progId="Equation.3">
                  <p:embed/>
                </p:oleObj>
              </mc:Choice>
              <mc:Fallback>
                <p:oleObj name="Equation" r:id="rId6" imgW="30607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3455" y="3279835"/>
                        <a:ext cx="3060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0184" y="3824293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= 9.6 cm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Vs</a:t>
            </a:r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O</a:t>
            </a:r>
            <a:r>
              <a:rPr lang="en-US" dirty="0" smtClean="0"/>
              <a:t> = 11.4 cm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6526" y="1513437"/>
            <a:ext cx="310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of plasma is estimated</a:t>
            </a:r>
          </a:p>
          <a:p>
            <a:r>
              <a:rPr lang="en-US" dirty="0" smtClean="0"/>
              <a:t>from the formula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6526" y="2925863"/>
            <a:ext cx="13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err="1" smtClean="0"/>
              <a:t>dw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9293" y="4953936"/>
            <a:ext cx="3522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Estimated beam intensity is lower</a:t>
            </a:r>
          </a:p>
          <a:p>
            <a:r>
              <a:rPr lang="en-US" dirty="0"/>
              <a:t> </a:t>
            </a:r>
            <a:r>
              <a:rPr lang="en-US" dirty="0" smtClean="0"/>
              <a:t>  than the recorded beam intensity</a:t>
            </a:r>
          </a:p>
          <a:p>
            <a:r>
              <a:rPr lang="en-US" dirty="0" smtClean="0"/>
              <a:t>• Discrepancy is ~15 % </a:t>
            </a:r>
          </a:p>
          <a:p>
            <a:r>
              <a:rPr lang="en-US" dirty="0" smtClean="0"/>
              <a:t>• Ion-Ion recombination?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75705"/>
              </p:ext>
            </p:extLst>
          </p:nvPr>
        </p:nvGraphicFramePr>
        <p:xfrm>
          <a:off x="5888038" y="4921250"/>
          <a:ext cx="130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8" imgW="1308100" imgH="635000" progId="Equation.3">
                  <p:embed/>
                </p:oleObj>
              </mc:Choice>
              <mc:Fallback>
                <p:oleObj name="Equation" r:id="rId8" imgW="13081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8038" y="4921250"/>
                        <a:ext cx="1308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23455" y="4602263"/>
            <a:ext cx="178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intensity 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50184" y="567214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ionpair</a:t>
            </a:r>
            <a:r>
              <a:rPr lang="en-US" dirty="0" smtClean="0"/>
              <a:t> is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822295"/>
              </p:ext>
            </p:extLst>
          </p:nvPr>
        </p:nvGraphicFramePr>
        <p:xfrm>
          <a:off x="5963155" y="6094583"/>
          <a:ext cx="160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10" imgW="1600200" imgH="609600" progId="Equation.3">
                  <p:embed/>
                </p:oleObj>
              </mc:Choice>
              <mc:Fallback>
                <p:oleObj name="Equation" r:id="rId10" imgW="16002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63155" y="6094583"/>
                        <a:ext cx="160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61699" y="3748751"/>
            <a:ext cx="106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767891" y="2022708"/>
            <a:ext cx="1183791" cy="674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30665" y="1653376"/>
            <a:ext cx="180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15 % discrepancy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3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correction term</a:t>
            </a:r>
            <a:endParaRPr lang="en-US" dirty="0"/>
          </a:p>
        </p:txBody>
      </p:sp>
      <p:pic>
        <p:nvPicPr>
          <p:cNvPr id="4" name="Picture 3" descr="BeamBinFileOpen0908003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8" y="1801091"/>
            <a:ext cx="4572000" cy="27813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4613"/>
              </p:ext>
            </p:extLst>
          </p:nvPr>
        </p:nvGraphicFramePr>
        <p:xfrm>
          <a:off x="1350963" y="2076450"/>
          <a:ext cx="242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2425700" imgH="381000" progId="Equation.3">
                  <p:embed/>
                </p:oleObj>
              </mc:Choice>
              <mc:Fallback>
                <p:oleObj name="Equation" r:id="rId4" imgW="24257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0963" y="2076450"/>
                        <a:ext cx="2425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3768" y="1839879"/>
            <a:ext cx="356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is set to 0.016. </a:t>
            </a:r>
          </a:p>
          <a:p>
            <a:r>
              <a:rPr lang="en-US" dirty="0" smtClean="0"/>
              <a:t>It makes 0.016 times smaller than </a:t>
            </a:r>
          </a:p>
          <a:p>
            <a:r>
              <a:rPr lang="en-US" dirty="0" smtClean="0"/>
              <a:t>what is expected from the observed </a:t>
            </a:r>
          </a:p>
          <a:p>
            <a:r>
              <a:rPr lang="en-US" dirty="0" smtClean="0"/>
              <a:t>ion-ion recombination.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6485" y="3394700"/>
            <a:ext cx="30371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Mystery!!</a:t>
            </a:r>
          </a:p>
          <a:p>
            <a:r>
              <a:rPr lang="en-US" dirty="0" smtClean="0"/>
              <a:t>I must make some mistakes in</a:t>
            </a:r>
          </a:p>
          <a:p>
            <a:r>
              <a:rPr lang="en-US" dirty="0" smtClean="0"/>
              <a:t>my calculation</a:t>
            </a:r>
            <a:r>
              <a:rPr lang="is-IS" dirty="0" smtClean="0"/>
              <a:t>…</a:t>
            </a:r>
          </a:p>
          <a:p>
            <a:r>
              <a:rPr lang="is-IS" dirty="0"/>
              <a:t>η</a:t>
            </a:r>
            <a:r>
              <a:rPr lang="is-IS" dirty="0" smtClean="0"/>
              <a:t> can be a function of X = E/p.</a:t>
            </a:r>
          </a:p>
          <a:p>
            <a:r>
              <a:rPr lang="is-IS" dirty="0" smtClean="0"/>
              <a:t>I used a constant (30e-8).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43356" y="2359826"/>
            <a:ext cx="1183791" cy="674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2146" y="5039125"/>
            <a:ext cx="4471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Anyway, this will not be an issue for LBNF</a:t>
            </a:r>
          </a:p>
          <a:p>
            <a:r>
              <a:rPr lang="en-US" dirty="0" smtClean="0"/>
              <a:t>since the plasma density of LBNF is 2-3 orders </a:t>
            </a:r>
          </a:p>
          <a:p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magnitude smaller than that at MTA.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Hadron monitor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1D8B3-D1E5-D046-B656-B3F8E0BAC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431</Words>
  <Application>Microsoft Macintosh PowerPoint</Application>
  <PresentationFormat>On-screen Show (4:3)</PresentationFormat>
  <Paragraphs>86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Update analysis</vt:lpstr>
      <vt:lpstr>Build algorithm</vt:lpstr>
      <vt:lpstr>RF Signal in HPRF test cell</vt:lpstr>
      <vt:lpstr>Energy dissipation</vt:lpstr>
      <vt:lpstr>Estimate ion pairs from P</vt:lpstr>
      <vt:lpstr>Add correction term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Accelerator Division</dc:creator>
  <cp:lastModifiedBy>Accelerator Division</cp:lastModifiedBy>
  <cp:revision>12</cp:revision>
  <dcterms:created xsi:type="dcterms:W3CDTF">2016-09-09T15:06:37Z</dcterms:created>
  <dcterms:modified xsi:type="dcterms:W3CDTF">2016-09-12T13:23:55Z</dcterms:modified>
</cp:coreProperties>
</file>