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handoutMasterIdLst>
    <p:handoutMasterId r:id="rId28"/>
  </p:handoutMasterIdLst>
  <p:sldIdLst>
    <p:sldId id="256" r:id="rId2"/>
    <p:sldId id="257" r:id="rId3"/>
    <p:sldId id="258" r:id="rId4"/>
    <p:sldId id="285" r:id="rId5"/>
    <p:sldId id="305" r:id="rId6"/>
    <p:sldId id="306" r:id="rId7"/>
    <p:sldId id="308" r:id="rId8"/>
    <p:sldId id="307" r:id="rId9"/>
    <p:sldId id="293" r:id="rId10"/>
    <p:sldId id="295" r:id="rId11"/>
    <p:sldId id="294" r:id="rId12"/>
    <p:sldId id="296" r:id="rId13"/>
    <p:sldId id="281" r:id="rId14"/>
    <p:sldId id="280" r:id="rId15"/>
    <p:sldId id="286" r:id="rId16"/>
    <p:sldId id="289" r:id="rId17"/>
    <p:sldId id="283" r:id="rId18"/>
    <p:sldId id="284" r:id="rId19"/>
    <p:sldId id="298" r:id="rId20"/>
    <p:sldId id="299" r:id="rId21"/>
    <p:sldId id="311" r:id="rId22"/>
    <p:sldId id="288" r:id="rId23"/>
    <p:sldId id="290" r:id="rId24"/>
    <p:sldId id="309" r:id="rId25"/>
    <p:sldId id="31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935" autoAdjust="0"/>
    <p:restoredTop sz="99391" autoAdjust="0"/>
  </p:normalViewPr>
  <p:slideViewPr>
    <p:cSldViewPr snapToGrid="0" snapToObjects="1">
      <p:cViewPr>
        <p:scale>
          <a:sx n="90" d="100"/>
          <a:sy n="90" d="100"/>
        </p:scale>
        <p:origin x="-1128" y="-198"/>
      </p:cViewPr>
      <p:guideLst>
        <p:guide orient="horz" pos="2160"/>
        <p:guide pos="2880"/>
      </p:guideLst>
    </p:cSldViewPr>
  </p:slideViewPr>
  <p:outlineViewPr>
    <p:cViewPr>
      <p:scale>
        <a:sx n="33" d="100"/>
        <a:sy n="33" d="100"/>
      </p:scale>
      <p:origin x="0" y="2778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72AE696-421F-0E45-B5A7-743B3F7EBE56}" type="datetimeFigureOut">
              <a:rPr lang="en-US" smtClean="0"/>
              <a:t>9/21/2016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26100F-B54D-1741-A770-C92BFC7159CA}" type="slidenum">
              <a:rPr lang="en-US" smtClean="0"/>
              <a:t>‹N°›</a:t>
            </a:fld>
            <a:endParaRPr lang="en-US"/>
          </a:p>
        </p:txBody>
      </p:sp>
    </p:spTree>
    <p:extLst>
      <p:ext uri="{BB962C8B-B14F-4D97-AF65-F5344CB8AC3E}">
        <p14:creationId xmlns:p14="http://schemas.microsoft.com/office/powerpoint/2010/main" val="39546043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EC808B-BC1B-1543-8911-1ABDFD5D4AA5}" type="datetimeFigureOut">
              <a:rPr lang="en-US" smtClean="0"/>
              <a:t>9/21/2016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A75709-25B7-534A-A43E-E2430C72D9E3}" type="slidenum">
              <a:rPr lang="en-US" smtClean="0"/>
              <a:t>‹N°›</a:t>
            </a:fld>
            <a:endParaRPr lang="en-US"/>
          </a:p>
        </p:txBody>
      </p:sp>
    </p:spTree>
    <p:extLst>
      <p:ext uri="{BB962C8B-B14F-4D97-AF65-F5344CB8AC3E}">
        <p14:creationId xmlns:p14="http://schemas.microsoft.com/office/powerpoint/2010/main" val="32740036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0FF37-69A7-1D4C-9DA8-02E2E17FC25A}" type="slidenum">
              <a:rPr lang="en-US" smtClean="0"/>
              <a:t>‹N°›</a:t>
            </a:fld>
            <a:endParaRPr lang="en-US"/>
          </a:p>
        </p:txBody>
      </p:sp>
    </p:spTree>
    <p:extLst>
      <p:ext uri="{BB962C8B-B14F-4D97-AF65-F5344CB8AC3E}">
        <p14:creationId xmlns:p14="http://schemas.microsoft.com/office/powerpoint/2010/main" val="2804559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0FF37-69A7-1D4C-9DA8-02E2E17FC25A}" type="slidenum">
              <a:rPr lang="en-US" smtClean="0"/>
              <a:t>‹N°›</a:t>
            </a:fld>
            <a:endParaRPr lang="en-US"/>
          </a:p>
        </p:txBody>
      </p:sp>
    </p:spTree>
    <p:extLst>
      <p:ext uri="{BB962C8B-B14F-4D97-AF65-F5344CB8AC3E}">
        <p14:creationId xmlns:p14="http://schemas.microsoft.com/office/powerpoint/2010/main" val="341081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0FF37-69A7-1D4C-9DA8-02E2E17FC25A}" type="slidenum">
              <a:rPr lang="en-US" smtClean="0"/>
              <a:t>‹N°›</a:t>
            </a:fld>
            <a:endParaRPr lang="en-US"/>
          </a:p>
        </p:txBody>
      </p:sp>
    </p:spTree>
    <p:extLst>
      <p:ext uri="{BB962C8B-B14F-4D97-AF65-F5344CB8AC3E}">
        <p14:creationId xmlns:p14="http://schemas.microsoft.com/office/powerpoint/2010/main" val="1185718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0FF37-69A7-1D4C-9DA8-02E2E17FC25A}" type="slidenum">
              <a:rPr lang="en-US" smtClean="0"/>
              <a:t>‹N°›</a:t>
            </a:fld>
            <a:endParaRPr lang="en-US"/>
          </a:p>
        </p:txBody>
      </p:sp>
    </p:spTree>
    <p:extLst>
      <p:ext uri="{BB962C8B-B14F-4D97-AF65-F5344CB8AC3E}">
        <p14:creationId xmlns:p14="http://schemas.microsoft.com/office/powerpoint/2010/main" val="1178441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0FF37-69A7-1D4C-9DA8-02E2E17FC25A}" type="slidenum">
              <a:rPr lang="en-US" smtClean="0"/>
              <a:t>‹N°›</a:t>
            </a:fld>
            <a:endParaRPr lang="en-US"/>
          </a:p>
        </p:txBody>
      </p:sp>
    </p:spTree>
    <p:extLst>
      <p:ext uri="{BB962C8B-B14F-4D97-AF65-F5344CB8AC3E}">
        <p14:creationId xmlns:p14="http://schemas.microsoft.com/office/powerpoint/2010/main" val="4171292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September, 21st 2016</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0FF37-69A7-1D4C-9DA8-02E2E17FC25A}" type="slidenum">
              <a:rPr lang="en-US" smtClean="0"/>
              <a:t>‹N°›</a:t>
            </a:fld>
            <a:endParaRPr lang="en-US"/>
          </a:p>
        </p:txBody>
      </p:sp>
    </p:spTree>
    <p:extLst>
      <p:ext uri="{BB962C8B-B14F-4D97-AF65-F5344CB8AC3E}">
        <p14:creationId xmlns:p14="http://schemas.microsoft.com/office/powerpoint/2010/main" val="266484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September, 21st 2016</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F0FF37-69A7-1D4C-9DA8-02E2E17FC25A}" type="slidenum">
              <a:rPr lang="en-US" smtClean="0"/>
              <a:t>‹N°›</a:t>
            </a:fld>
            <a:endParaRPr lang="en-US"/>
          </a:p>
        </p:txBody>
      </p:sp>
    </p:spTree>
    <p:extLst>
      <p:ext uri="{BB962C8B-B14F-4D97-AF65-F5344CB8AC3E}">
        <p14:creationId xmlns:p14="http://schemas.microsoft.com/office/powerpoint/2010/main" val="1237201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September, 21st 2016</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F0FF37-69A7-1D4C-9DA8-02E2E17FC25A}" type="slidenum">
              <a:rPr lang="en-US" smtClean="0"/>
              <a:t>‹N°›</a:t>
            </a:fld>
            <a:endParaRPr lang="en-US"/>
          </a:p>
        </p:txBody>
      </p:sp>
    </p:spTree>
    <p:extLst>
      <p:ext uri="{BB962C8B-B14F-4D97-AF65-F5344CB8AC3E}">
        <p14:creationId xmlns:p14="http://schemas.microsoft.com/office/powerpoint/2010/main" val="3393866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21st 2016</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F0FF37-69A7-1D4C-9DA8-02E2E17FC25A}" type="slidenum">
              <a:rPr lang="en-US" smtClean="0"/>
              <a:t>‹N°›</a:t>
            </a:fld>
            <a:endParaRPr lang="en-US"/>
          </a:p>
        </p:txBody>
      </p:sp>
    </p:spTree>
    <p:extLst>
      <p:ext uri="{BB962C8B-B14F-4D97-AF65-F5344CB8AC3E}">
        <p14:creationId xmlns:p14="http://schemas.microsoft.com/office/powerpoint/2010/main" val="2164827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September, 21st 2016</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0FF37-69A7-1D4C-9DA8-02E2E17FC25A}" type="slidenum">
              <a:rPr lang="en-US" smtClean="0"/>
              <a:t>‹N°›</a:t>
            </a:fld>
            <a:endParaRPr lang="en-US"/>
          </a:p>
        </p:txBody>
      </p:sp>
    </p:spTree>
    <p:extLst>
      <p:ext uri="{BB962C8B-B14F-4D97-AF65-F5344CB8AC3E}">
        <p14:creationId xmlns:p14="http://schemas.microsoft.com/office/powerpoint/2010/main" val="621098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September, 21st 2016</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0FF37-69A7-1D4C-9DA8-02E2E17FC25A}" type="slidenum">
              <a:rPr lang="en-US" smtClean="0"/>
              <a:t>‹N°›</a:t>
            </a:fld>
            <a:endParaRPr lang="en-US"/>
          </a:p>
        </p:txBody>
      </p:sp>
    </p:spTree>
    <p:extLst>
      <p:ext uri="{BB962C8B-B14F-4D97-AF65-F5344CB8AC3E}">
        <p14:creationId xmlns:p14="http://schemas.microsoft.com/office/powerpoint/2010/main" val="764814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0" y="649850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September, 21st 2016</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10400" y="6501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0FF37-69A7-1D4C-9DA8-02E2E17FC25A}" type="slidenum">
              <a:rPr lang="en-US" smtClean="0"/>
              <a:t>‹N°›</a:t>
            </a:fld>
            <a:endParaRPr lang="en-US"/>
          </a:p>
        </p:txBody>
      </p:sp>
    </p:spTree>
    <p:extLst>
      <p:ext uri="{BB962C8B-B14F-4D97-AF65-F5344CB8AC3E}">
        <p14:creationId xmlns:p14="http://schemas.microsoft.com/office/powerpoint/2010/main" val="2283887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Field Cage studies and R&amp;D</a:t>
            </a:r>
            <a:endParaRPr lang="en-US" dirty="0"/>
          </a:p>
        </p:txBody>
      </p:sp>
      <p:sp>
        <p:nvSpPr>
          <p:cNvPr id="3" name="Subtitle 2"/>
          <p:cNvSpPr>
            <a:spLocks noGrp="1"/>
          </p:cNvSpPr>
          <p:nvPr>
            <p:ph type="subTitle" idx="1"/>
          </p:nvPr>
        </p:nvSpPr>
        <p:spPr/>
        <p:txBody>
          <a:bodyPr>
            <a:normAutofit/>
          </a:bodyPr>
          <a:lstStyle/>
          <a:p>
            <a:r>
              <a:rPr lang="en-US" dirty="0" smtClean="0"/>
              <a:t>Francesco Pietropaolo</a:t>
            </a:r>
          </a:p>
        </p:txBody>
      </p:sp>
    </p:spTree>
    <p:extLst>
      <p:ext uri="{BB962C8B-B14F-4D97-AF65-F5344CB8AC3E}">
        <p14:creationId xmlns:p14="http://schemas.microsoft.com/office/powerpoint/2010/main" val="1906603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dirty="0" smtClean="0"/>
              <a:t>FEA of the field cage corner with PE Caps</a:t>
            </a:r>
            <a:endParaRPr lang="en-US" sz="3600" dirty="0"/>
          </a:p>
        </p:txBody>
      </p:sp>
      <p:sp>
        <p:nvSpPr>
          <p:cNvPr id="3" name="Content Placeholder 2"/>
          <p:cNvSpPr>
            <a:spLocks noGrp="1"/>
          </p:cNvSpPr>
          <p:nvPr>
            <p:ph idx="1"/>
          </p:nvPr>
        </p:nvSpPr>
        <p:spPr/>
        <p:txBody>
          <a:bodyPr>
            <a:normAutofit/>
          </a:bodyPr>
          <a:lstStyle/>
          <a:p>
            <a:r>
              <a:rPr lang="en-US" sz="2000" dirty="0" smtClean="0"/>
              <a:t>20cm ground clearance, -180kV, UHMW PE cap thickness: 5mm</a:t>
            </a:r>
          </a:p>
          <a:p>
            <a:r>
              <a:rPr lang="en-US" sz="2000" dirty="0" smtClean="0"/>
              <a:t>The exposed field in the </a:t>
            </a:r>
            <a:r>
              <a:rPr lang="en-US" sz="2000" dirty="0" err="1" smtClean="0"/>
              <a:t>LAr</a:t>
            </a:r>
            <a:r>
              <a:rPr lang="en-US" sz="2000" dirty="0" smtClean="0"/>
              <a:t> is ~ 25kV/cm</a:t>
            </a:r>
            <a:endParaRPr lang="en-US" sz="2000" dirty="0"/>
          </a:p>
        </p:txBody>
      </p:sp>
      <p:sp>
        <p:nvSpPr>
          <p:cNvPr id="8" name="Date Placeholder 7"/>
          <p:cNvSpPr>
            <a:spLocks noGrp="1"/>
          </p:cNvSpPr>
          <p:nvPr>
            <p:ph type="dt" sz="half" idx="10"/>
          </p:nvPr>
        </p:nvSpPr>
        <p:spPr/>
        <p:txBody>
          <a:bodyPr/>
          <a:lstStyle/>
          <a:p>
            <a:pPr>
              <a:defRPr/>
            </a:pPr>
            <a:r>
              <a:rPr lang="en-US" smtClean="0">
                <a:latin typeface="Helvetica"/>
                <a:cs typeface="Helvetica"/>
              </a:rPr>
              <a:t>September, 21st 2016</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E51EFBE0-0F5B-7E46-84E0-9892A898D472}" type="slidenum">
              <a:rPr lang="en-US" smtClean="0"/>
              <a:pPr/>
              <a:t>10</a:t>
            </a:fld>
            <a:endParaRPr lang="en-US"/>
          </a:p>
        </p:txBody>
      </p:sp>
      <p:pic>
        <p:nvPicPr>
          <p:cNvPr id="1026" name="Picture 2" descr="C:\Users\yubo.BNL\Documents\LBNE\TPC\FieldCage\corner poly caps1.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1578" y="2685010"/>
            <a:ext cx="4369537" cy="35329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371" y="5562600"/>
            <a:ext cx="1978429" cy="769441"/>
          </a:xfrm>
          <a:prstGeom prst="rect">
            <a:avLst/>
          </a:prstGeom>
          <a:noFill/>
        </p:spPr>
        <p:txBody>
          <a:bodyPr wrap="square" rtlCol="0">
            <a:spAutoFit/>
          </a:bodyPr>
          <a:lstStyle/>
          <a:p>
            <a:r>
              <a:rPr lang="en-US" sz="1100" dirty="0" smtClean="0"/>
              <a:t>The field in the </a:t>
            </a:r>
            <a:r>
              <a:rPr lang="en-US" sz="1100" dirty="0" err="1" smtClean="0"/>
              <a:t>LAr</a:t>
            </a:r>
            <a:r>
              <a:rPr lang="en-US" sz="1100" dirty="0" smtClean="0"/>
              <a:t> is ~ 50% higher than the PE cap surface due to dielectric constant difference</a:t>
            </a:r>
            <a:endParaRPr lang="en-US" sz="1100" dirty="0"/>
          </a:p>
        </p:txBody>
      </p:sp>
      <p:cxnSp>
        <p:nvCxnSpPr>
          <p:cNvPr id="7" name="Straight Arrow Connector 6"/>
          <p:cNvCxnSpPr/>
          <p:nvPr/>
        </p:nvCxnSpPr>
        <p:spPr>
          <a:xfrm flipV="1">
            <a:off x="1828800" y="4605251"/>
            <a:ext cx="1163782" cy="8811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03284" y="2892829"/>
            <a:ext cx="4304496" cy="3424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284178" y="2326557"/>
            <a:ext cx="2762542" cy="461665"/>
          </a:xfrm>
          <a:prstGeom prst="rect">
            <a:avLst/>
          </a:prstGeom>
          <a:noFill/>
        </p:spPr>
        <p:txBody>
          <a:bodyPr wrap="square" rtlCol="0">
            <a:spAutoFit/>
          </a:bodyPr>
          <a:lstStyle/>
          <a:p>
            <a:r>
              <a:rPr lang="en-US" sz="1200" dirty="0" smtClean="0"/>
              <a:t>Plot of the E field on the symmetry plane bisecting the metal profiles</a:t>
            </a:r>
            <a:endParaRPr lang="en-US" sz="1200" dirty="0"/>
          </a:p>
        </p:txBody>
      </p:sp>
    </p:spTree>
    <p:extLst>
      <p:ext uri="{BB962C8B-B14F-4D97-AF65-F5344CB8AC3E}">
        <p14:creationId xmlns:p14="http://schemas.microsoft.com/office/powerpoint/2010/main" val="2793082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066800"/>
            <a:ext cx="6270912"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563562"/>
          </a:xfrm>
        </p:spPr>
        <p:txBody>
          <a:bodyPr>
            <a:normAutofit fontScale="90000"/>
          </a:bodyPr>
          <a:lstStyle/>
          <a:p>
            <a:r>
              <a:rPr lang="en-US" dirty="0" smtClean="0"/>
              <a:t>PE Cap Locking</a:t>
            </a:r>
            <a:endParaRPr lang="en-US" dirty="0"/>
          </a:p>
        </p:txBody>
      </p:sp>
      <p:sp>
        <p:nvSpPr>
          <p:cNvPr id="4" name="TextBox 3"/>
          <p:cNvSpPr txBox="1"/>
          <p:nvPr/>
        </p:nvSpPr>
        <p:spPr>
          <a:xfrm>
            <a:off x="719957" y="1023256"/>
            <a:ext cx="5105400" cy="923330"/>
          </a:xfrm>
          <a:prstGeom prst="rect">
            <a:avLst/>
          </a:prstGeom>
          <a:noFill/>
        </p:spPr>
        <p:txBody>
          <a:bodyPr wrap="square" rtlCol="0">
            <a:spAutoFit/>
          </a:bodyPr>
          <a:lstStyle/>
          <a:p>
            <a:r>
              <a:rPr lang="en-US" dirty="0" smtClean="0"/>
              <a:t>Drill the PE cap, drill the profile, insert 2 nylon rivets to lock the profile with the cap</a:t>
            </a:r>
          </a:p>
          <a:p>
            <a:endParaRPr lang="en-US" dirty="0" smtClean="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3828"/>
          <a:stretch/>
        </p:blipFill>
        <p:spPr bwMode="auto">
          <a:xfrm>
            <a:off x="140586" y="4424117"/>
            <a:ext cx="3393824" cy="2290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0586" y="1967984"/>
            <a:ext cx="5105400" cy="2862322"/>
          </a:xfrm>
          <a:prstGeom prst="rect">
            <a:avLst/>
          </a:prstGeom>
          <a:noFill/>
        </p:spPr>
        <p:txBody>
          <a:bodyPr wrap="square" rtlCol="0">
            <a:spAutoFit/>
          </a:bodyPr>
          <a:lstStyle/>
          <a:p>
            <a:r>
              <a:rPr lang="en-US" dirty="0" smtClean="0"/>
              <a:t>The caps has been tested in liquid argon without the holes and fasteners.  Adding the holes and rivets/screws might reduce the voltage holding capability. </a:t>
            </a:r>
          </a:p>
          <a:p>
            <a:r>
              <a:rPr lang="en-US" dirty="0" smtClean="0"/>
              <a:t>But making the caps deeper and put the screws further away from the profile ends should not increase the risk (the hole locations are currently un-covered anyway).</a:t>
            </a:r>
          </a:p>
          <a:p>
            <a:endParaRPr lang="en-US" dirty="0" smtClean="0"/>
          </a:p>
          <a:p>
            <a:endParaRPr lang="en-US" dirty="0" smtClean="0"/>
          </a:p>
        </p:txBody>
      </p:sp>
      <p:sp>
        <p:nvSpPr>
          <p:cNvPr id="3" name="Date Placeholder 2"/>
          <p:cNvSpPr>
            <a:spLocks noGrp="1"/>
          </p:cNvSpPr>
          <p:nvPr>
            <p:ph type="dt" sz="half" idx="10"/>
          </p:nvPr>
        </p:nvSpPr>
        <p:spPr/>
        <p:txBody>
          <a:bodyPr/>
          <a:lstStyle/>
          <a:p>
            <a:r>
              <a:rPr lang="en-US" smtClean="0"/>
              <a:t>September, 21st 2016</a:t>
            </a:r>
            <a:endParaRPr lang="en-US"/>
          </a:p>
        </p:txBody>
      </p:sp>
      <p:sp>
        <p:nvSpPr>
          <p:cNvPr id="5" name="Slide Number Placeholder 4"/>
          <p:cNvSpPr>
            <a:spLocks noGrp="1"/>
          </p:cNvSpPr>
          <p:nvPr>
            <p:ph type="sldNum" sz="quarter" idx="12"/>
          </p:nvPr>
        </p:nvSpPr>
        <p:spPr/>
        <p:txBody>
          <a:bodyPr/>
          <a:lstStyle/>
          <a:p>
            <a:fld id="{07F0FF37-69A7-1D4C-9DA8-02E2E17FC25A}" type="slidenum">
              <a:rPr lang="en-US" smtClean="0"/>
              <a:t>11</a:t>
            </a:fld>
            <a:endParaRPr lang="en-US"/>
          </a:p>
        </p:txBody>
      </p:sp>
    </p:spTree>
    <p:extLst>
      <p:ext uri="{BB962C8B-B14F-4D97-AF65-F5344CB8AC3E}">
        <p14:creationId xmlns:p14="http://schemas.microsoft.com/office/powerpoint/2010/main" val="616871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27"/>
            <a:ext cx="8229600" cy="563562"/>
          </a:xfrm>
        </p:spPr>
        <p:txBody>
          <a:bodyPr>
            <a:noAutofit/>
          </a:bodyPr>
          <a:lstStyle/>
          <a:p>
            <a:r>
              <a:rPr lang="en-US" sz="3600" dirty="0" smtClean="0"/>
              <a:t>Roll-Formed Field Cage Test Setup</a:t>
            </a:r>
            <a:endParaRPr lang="en-US"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778" y="593263"/>
            <a:ext cx="3654250" cy="4710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4294967295"/>
          </p:nvPr>
        </p:nvSpPr>
        <p:spPr>
          <a:xfrm>
            <a:off x="112889" y="776706"/>
            <a:ext cx="8497711" cy="5827294"/>
          </a:xfrm>
          <a:prstGeom prst="rect">
            <a:avLst/>
          </a:prstGeom>
        </p:spPr>
        <p:txBody>
          <a:bodyPr>
            <a:noAutofit/>
          </a:bodyPr>
          <a:lstStyle/>
          <a:p>
            <a:r>
              <a:rPr lang="en-US" sz="1800" dirty="0" smtClean="0"/>
              <a:t>To validate the field cage concept in pure </a:t>
            </a:r>
            <a:r>
              <a:rPr lang="en-US" sz="1800" dirty="0" err="1" smtClean="0"/>
              <a:t>LAr</a:t>
            </a:r>
            <a:endParaRPr lang="en-US" sz="1800" dirty="0" smtClean="0"/>
          </a:p>
          <a:p>
            <a:r>
              <a:rPr lang="en-US" sz="1800" dirty="0" smtClean="0"/>
              <a:t>Designed to fit in the ICARUS 50 liter cryostat</a:t>
            </a:r>
          </a:p>
          <a:p>
            <a:r>
              <a:rPr lang="en-US" sz="1800" dirty="0" smtClean="0"/>
              <a:t>Roll-formed metal profiles with UHMW PE caps</a:t>
            </a:r>
          </a:p>
          <a:p>
            <a:pPr lvl="1"/>
            <a:r>
              <a:rPr lang="en-US" sz="1800" dirty="0" smtClean="0"/>
              <a:t>Choice of metal (Al, SS) and surface finish</a:t>
            </a:r>
          </a:p>
          <a:p>
            <a:r>
              <a:rPr lang="en-US" sz="1800" dirty="0" smtClean="0"/>
              <a:t>Pultruded fiberglass I-beams form 4 mini panels</a:t>
            </a:r>
          </a:p>
          <a:p>
            <a:r>
              <a:rPr lang="en-US" sz="1800" dirty="0" smtClean="0"/>
              <a:t>All profiles are at same potential to simplify </a:t>
            </a:r>
            <a:br>
              <a:rPr lang="en-US" sz="1800" dirty="0" smtClean="0"/>
            </a:br>
            <a:r>
              <a:rPr lang="en-US" sz="1800" dirty="0" smtClean="0"/>
              <a:t>HV connection</a:t>
            </a:r>
          </a:p>
          <a:p>
            <a:r>
              <a:rPr lang="en-US" sz="1800" dirty="0" smtClean="0"/>
              <a:t>Perforated ground planes 66mm away</a:t>
            </a:r>
          </a:p>
          <a:p>
            <a:r>
              <a:rPr lang="en-US" sz="1800" dirty="0" smtClean="0"/>
              <a:t>Requires 1/3 of FD bias voltage to reach </a:t>
            </a:r>
            <a:br>
              <a:rPr lang="en-US" sz="1800" dirty="0" smtClean="0"/>
            </a:br>
            <a:r>
              <a:rPr lang="en-US" sz="1800" dirty="0" smtClean="0"/>
              <a:t>same E field</a:t>
            </a:r>
          </a:p>
          <a:p>
            <a:r>
              <a:rPr lang="en-US" sz="1800" dirty="0" smtClean="0"/>
              <a:t>Ground planes can be connected to external</a:t>
            </a:r>
            <a:br>
              <a:rPr lang="en-US" sz="1800" dirty="0" smtClean="0"/>
            </a:br>
            <a:r>
              <a:rPr lang="en-US" sz="1800" dirty="0" smtClean="0"/>
              <a:t>amplifiers to monitor micro-discharges</a:t>
            </a:r>
          </a:p>
          <a:p>
            <a:r>
              <a:rPr lang="en-US" sz="1800" dirty="0" smtClean="0"/>
              <a:t>PMT detects any light from discharges</a:t>
            </a:r>
            <a:endParaRPr lang="en-US" sz="1800" dirty="0"/>
          </a:p>
          <a:p>
            <a:r>
              <a:rPr lang="en-US" sz="1800" dirty="0" smtClean="0">
                <a:solidFill>
                  <a:srgbClr val="C00000"/>
                </a:solidFill>
              </a:rPr>
              <a:t>Results: up to 100kV over the 66mm gap</a:t>
            </a:r>
          </a:p>
          <a:p>
            <a:r>
              <a:rPr lang="en-US" sz="1800" dirty="0" smtClean="0">
                <a:solidFill>
                  <a:srgbClr val="C00000"/>
                </a:solidFill>
              </a:rPr>
              <a:t>No difference between Al and SS profiles</a:t>
            </a:r>
          </a:p>
          <a:p>
            <a:r>
              <a:rPr lang="en-US" sz="1800" dirty="0" smtClean="0">
                <a:solidFill>
                  <a:srgbClr val="C00000"/>
                </a:solidFill>
              </a:rPr>
              <a:t>No difference between polished and scratched</a:t>
            </a:r>
            <a:br>
              <a:rPr lang="en-US" sz="1800" dirty="0" smtClean="0">
                <a:solidFill>
                  <a:srgbClr val="C00000"/>
                </a:solidFill>
              </a:rPr>
            </a:br>
            <a:r>
              <a:rPr lang="en-US" sz="1800" dirty="0" smtClean="0">
                <a:solidFill>
                  <a:srgbClr val="C00000"/>
                </a:solidFill>
              </a:rPr>
              <a:t>profile surfaces</a:t>
            </a:r>
          </a:p>
          <a:p>
            <a:r>
              <a:rPr lang="en-US" sz="1800" dirty="0" smtClean="0">
                <a:solidFill>
                  <a:srgbClr val="C00000"/>
                </a:solidFill>
              </a:rPr>
              <a:t>PE caps can hold 150kV in </a:t>
            </a:r>
            <a:r>
              <a:rPr lang="en-US" sz="1800" dirty="0" err="1" smtClean="0">
                <a:solidFill>
                  <a:srgbClr val="C00000"/>
                </a:solidFill>
              </a:rPr>
              <a:t>LAr</a:t>
            </a:r>
            <a:endParaRPr lang="en-US" sz="1800" dirty="0" smtClean="0">
              <a:solidFill>
                <a:srgbClr val="C00000"/>
              </a:solidFill>
            </a:endParaRPr>
          </a:p>
          <a:p>
            <a:endParaRPr lang="en-US" sz="1800" dirty="0" smtClean="0"/>
          </a:p>
          <a:p>
            <a:endParaRPr lang="en-US" sz="1800" dirty="0"/>
          </a:p>
        </p:txBody>
      </p:sp>
      <p:pic>
        <p:nvPicPr>
          <p:cNvPr id="5" name="Picture 4" descr="2016-02-11 14.33.0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0994" y="5259384"/>
            <a:ext cx="2835806" cy="1598616"/>
          </a:xfrm>
          <a:prstGeom prst="rect">
            <a:avLst/>
          </a:prstGeom>
        </p:spPr>
      </p:pic>
      <p:sp>
        <p:nvSpPr>
          <p:cNvPr id="4" name="Date Placeholder 3"/>
          <p:cNvSpPr>
            <a:spLocks noGrp="1"/>
          </p:cNvSpPr>
          <p:nvPr>
            <p:ph type="dt" sz="half" idx="10"/>
          </p:nvPr>
        </p:nvSpPr>
        <p:spPr/>
        <p:txBody>
          <a:bodyPr/>
          <a:lstStyle/>
          <a:p>
            <a:r>
              <a:rPr lang="en-US" smtClean="0"/>
              <a:t>September, 21st 2016</a:t>
            </a:r>
            <a:endParaRPr lang="en-US"/>
          </a:p>
        </p:txBody>
      </p:sp>
      <p:sp>
        <p:nvSpPr>
          <p:cNvPr id="6" name="Slide Number Placeholder 5"/>
          <p:cNvSpPr>
            <a:spLocks noGrp="1"/>
          </p:cNvSpPr>
          <p:nvPr>
            <p:ph type="sldNum" sz="quarter" idx="12"/>
          </p:nvPr>
        </p:nvSpPr>
        <p:spPr/>
        <p:txBody>
          <a:bodyPr/>
          <a:lstStyle/>
          <a:p>
            <a:fld id="{07F0FF37-69A7-1D4C-9DA8-02E2E17FC25A}" type="slidenum">
              <a:rPr lang="en-US" smtClean="0"/>
              <a:t>12</a:t>
            </a:fld>
            <a:endParaRPr lang="en-US"/>
          </a:p>
        </p:txBody>
      </p:sp>
    </p:spTree>
    <p:extLst>
      <p:ext uri="{BB962C8B-B14F-4D97-AF65-F5344CB8AC3E}">
        <p14:creationId xmlns:p14="http://schemas.microsoft.com/office/powerpoint/2010/main" val="23223181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38"/>
            <a:ext cx="9144000" cy="1143000"/>
          </a:xfrm>
        </p:spPr>
        <p:txBody>
          <a:bodyPr>
            <a:normAutofit/>
          </a:bodyPr>
          <a:lstStyle/>
          <a:p>
            <a:r>
              <a:rPr lang="en-US" dirty="0"/>
              <a:t>S</a:t>
            </a:r>
            <a:r>
              <a:rPr lang="en-US" dirty="0" smtClean="0"/>
              <a:t>tainless steel </a:t>
            </a:r>
            <a:r>
              <a:rPr lang="en-US" dirty="0" err="1" smtClean="0"/>
              <a:t>vs</a:t>
            </a:r>
            <a:r>
              <a:rPr lang="en-US" dirty="0" smtClean="0"/>
              <a:t> aluminum issues</a:t>
            </a:r>
            <a:endParaRPr lang="en-US" dirty="0"/>
          </a:p>
        </p:txBody>
      </p:sp>
      <p:sp>
        <p:nvSpPr>
          <p:cNvPr id="3" name="Content Placeholder 2"/>
          <p:cNvSpPr>
            <a:spLocks noGrp="1"/>
          </p:cNvSpPr>
          <p:nvPr>
            <p:ph idx="1"/>
          </p:nvPr>
        </p:nvSpPr>
        <p:spPr>
          <a:xfrm>
            <a:off x="74359" y="1116008"/>
            <a:ext cx="8598786" cy="5755647"/>
          </a:xfrm>
        </p:spPr>
        <p:txBody>
          <a:bodyPr>
            <a:noAutofit/>
          </a:bodyPr>
          <a:lstStyle/>
          <a:p>
            <a:r>
              <a:rPr lang="en-US" sz="2000" dirty="0" smtClean="0"/>
              <a:t>Both are commercially available in roll-formed profiles</a:t>
            </a:r>
          </a:p>
          <a:p>
            <a:r>
              <a:rPr lang="en-US" sz="2000" dirty="0" smtClean="0"/>
              <a:t>Aluminum lower density could allow overall weight gain up to 20 kg/panel </a:t>
            </a:r>
          </a:p>
          <a:p>
            <a:r>
              <a:rPr lang="en-US" sz="2000" dirty="0" smtClean="0"/>
              <a:t>Aluminum extrusion is also possible, allowing:</a:t>
            </a:r>
          </a:p>
          <a:p>
            <a:pPr lvl="1"/>
            <a:r>
              <a:rPr lang="en-US" sz="1800" dirty="0" smtClean="0"/>
              <a:t>more complex profile shapes (beneficial to optimize mounting and panel assembly procedures)</a:t>
            </a:r>
          </a:p>
          <a:p>
            <a:pPr lvl="1"/>
            <a:r>
              <a:rPr lang="en-US" sz="1800" dirty="0" smtClean="0"/>
              <a:t>sizable cost reduction </a:t>
            </a:r>
          </a:p>
          <a:p>
            <a:r>
              <a:rPr lang="en-US" sz="2000" dirty="0" smtClean="0"/>
              <a:t>HV issues due to surface finishin</a:t>
            </a:r>
            <a:r>
              <a:rPr lang="en-US" sz="2000" dirty="0"/>
              <a:t>g</a:t>
            </a:r>
            <a:r>
              <a:rPr lang="en-US" sz="2000" dirty="0" smtClean="0"/>
              <a:t>:</a:t>
            </a:r>
          </a:p>
          <a:p>
            <a:pPr lvl="1"/>
            <a:r>
              <a:rPr lang="en-US" sz="1800" dirty="0" smtClean="0"/>
              <a:t>SS electro-polishing allows a final residual roughness below 1 um </a:t>
            </a:r>
          </a:p>
          <a:p>
            <a:pPr lvl="1"/>
            <a:r>
              <a:rPr lang="en-US" sz="1800" dirty="0" smtClean="0"/>
              <a:t>extruded aluminum exhibits roughness not better than</a:t>
            </a:r>
            <a:r>
              <a:rPr lang="en-US" sz="1800" dirty="0"/>
              <a:t> </a:t>
            </a:r>
            <a:r>
              <a:rPr lang="en-US" sz="1800" dirty="0" smtClean="0"/>
              <a:t>~5 um</a:t>
            </a:r>
          </a:p>
          <a:p>
            <a:pPr lvl="1"/>
            <a:r>
              <a:rPr lang="en-US" sz="1800" dirty="0" smtClean="0"/>
              <a:t>SS is more robust against scratches during assembly</a:t>
            </a:r>
          </a:p>
          <a:p>
            <a:r>
              <a:rPr lang="en-US" sz="2000" dirty="0" smtClean="0"/>
              <a:t>Aluminum surface gets rapidly oxidized with a layer of insulating alumina:</a:t>
            </a:r>
          </a:p>
          <a:p>
            <a:pPr lvl="1"/>
            <a:r>
              <a:rPr lang="en-US" sz="1800" dirty="0" smtClean="0"/>
              <a:t>this could affect HV long term stability (charging up, </a:t>
            </a:r>
            <a:r>
              <a:rPr lang="en-US" sz="1800" dirty="0" err="1" smtClean="0"/>
              <a:t>Malter</a:t>
            </a:r>
            <a:r>
              <a:rPr lang="en-US" sz="1800" dirty="0" smtClean="0"/>
              <a:t> effect)</a:t>
            </a:r>
          </a:p>
          <a:p>
            <a:pPr lvl="1"/>
            <a:r>
              <a:rPr lang="en-US" sz="1800" dirty="0" smtClean="0"/>
              <a:t>if needed, it could be treated with low cost thick chemical coating (</a:t>
            </a:r>
            <a:r>
              <a:rPr lang="en-US" sz="1800" dirty="0" err="1" smtClean="0"/>
              <a:t>e.g</a:t>
            </a:r>
            <a:r>
              <a:rPr lang="en-US" sz="1800" dirty="0" smtClean="0"/>
              <a:t>: ~20 </a:t>
            </a:r>
            <a:r>
              <a:rPr lang="en-US" sz="1800" dirty="0" err="1" smtClean="0"/>
              <a:t>μm</a:t>
            </a:r>
            <a:r>
              <a:rPr lang="en-US" sz="1800" dirty="0" smtClean="0"/>
              <a:t> electro-less Nickel plating) with improvement of the</a:t>
            </a:r>
            <a:r>
              <a:rPr lang="en-US" sz="1800" dirty="0"/>
              <a:t> </a:t>
            </a:r>
            <a:r>
              <a:rPr lang="en-US" sz="1800" dirty="0" smtClean="0"/>
              <a:t>surface finishing as well</a:t>
            </a:r>
          </a:p>
          <a:p>
            <a:r>
              <a:rPr lang="en-US" sz="2000" dirty="0" smtClean="0"/>
              <a:t>Aluminum higher CTE should not be an issue in the “modular” approach of the DUNE SP Field Cage.  </a:t>
            </a:r>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5" name="Slide Number Placeholder 4"/>
          <p:cNvSpPr>
            <a:spLocks noGrp="1"/>
          </p:cNvSpPr>
          <p:nvPr>
            <p:ph type="sldNum" sz="quarter" idx="12"/>
          </p:nvPr>
        </p:nvSpPr>
        <p:spPr/>
        <p:txBody>
          <a:bodyPr/>
          <a:lstStyle/>
          <a:p>
            <a:fld id="{07F0FF37-69A7-1D4C-9DA8-02E2E17FC25A}" type="slidenum">
              <a:rPr lang="en-US" smtClean="0"/>
              <a:t>13</a:t>
            </a:fld>
            <a:endParaRPr lang="en-US"/>
          </a:p>
        </p:txBody>
      </p:sp>
    </p:spTree>
    <p:extLst>
      <p:ext uri="{BB962C8B-B14F-4D97-AF65-F5344CB8AC3E}">
        <p14:creationId xmlns:p14="http://schemas.microsoft.com/office/powerpoint/2010/main" val="88571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66"/>
            <a:ext cx="9144000" cy="957696"/>
          </a:xfrm>
        </p:spPr>
        <p:txBody>
          <a:bodyPr>
            <a:normAutofit/>
          </a:bodyPr>
          <a:lstStyle/>
          <a:p>
            <a:r>
              <a:rPr lang="en-US" sz="4000" dirty="0" smtClean="0"/>
              <a:t>Specific HV test on extruded Al surface</a:t>
            </a:r>
            <a:endParaRPr lang="en-US" sz="4000" dirty="0"/>
          </a:p>
        </p:txBody>
      </p:sp>
      <p:sp>
        <p:nvSpPr>
          <p:cNvPr id="11" name="Segnaposto contenuto 2"/>
          <p:cNvSpPr>
            <a:spLocks noGrp="1"/>
          </p:cNvSpPr>
          <p:nvPr>
            <p:ph idx="1"/>
          </p:nvPr>
        </p:nvSpPr>
        <p:spPr>
          <a:xfrm>
            <a:off x="-1" y="975924"/>
            <a:ext cx="6267832" cy="5835606"/>
          </a:xfrm>
        </p:spPr>
        <p:txBody>
          <a:bodyPr>
            <a:noAutofit/>
          </a:bodyPr>
          <a:lstStyle/>
          <a:p>
            <a:r>
              <a:rPr lang="en-US" sz="2000" dirty="0" smtClean="0"/>
              <a:t>Material for comparison test:</a:t>
            </a:r>
          </a:p>
          <a:p>
            <a:pPr lvl="1"/>
            <a:r>
              <a:rPr lang="en-US" sz="1600" dirty="0" smtClean="0"/>
              <a:t>Extruded aluminum (from ICARUS cold body: ~ 5 </a:t>
            </a:r>
            <a:r>
              <a:rPr lang="en-US" sz="1600" dirty="0" err="1" smtClean="0"/>
              <a:t>μm</a:t>
            </a:r>
            <a:r>
              <a:rPr lang="en-US" sz="1600" dirty="0" smtClean="0"/>
              <a:t> residual roughness)</a:t>
            </a:r>
          </a:p>
          <a:p>
            <a:pPr lvl="1"/>
            <a:r>
              <a:rPr lang="en-US" sz="1600" dirty="0" smtClean="0"/>
              <a:t>Polished SS (&lt; 1 </a:t>
            </a:r>
            <a:r>
              <a:rPr lang="en-US" sz="1600" dirty="0" err="1" smtClean="0"/>
              <a:t>μm</a:t>
            </a:r>
            <a:r>
              <a:rPr lang="en-US" sz="1600" dirty="0" smtClean="0"/>
              <a:t> residual roughness)</a:t>
            </a:r>
          </a:p>
          <a:p>
            <a:r>
              <a:rPr lang="en-US" sz="2000" dirty="0" smtClean="0"/>
              <a:t>Negative HV applied in </a:t>
            </a:r>
            <a:r>
              <a:rPr lang="en-US" sz="2000" dirty="0" err="1" smtClean="0"/>
              <a:t>LAr</a:t>
            </a:r>
            <a:r>
              <a:rPr lang="en-US" sz="2000" dirty="0" smtClean="0"/>
              <a:t> on flat test surface against grounded polished semi-sphere (4.5 cm radius, 1 </a:t>
            </a:r>
            <a:r>
              <a:rPr lang="en-US" sz="2000" dirty="0" err="1" smtClean="0"/>
              <a:t>μm</a:t>
            </a:r>
            <a:r>
              <a:rPr lang="en-US" sz="2000" dirty="0" smtClean="0"/>
              <a:t> residual roughness) to minimize edge effects.</a:t>
            </a:r>
          </a:p>
          <a:p>
            <a:pPr marL="342900" lvl="1" indent="-342900">
              <a:buFont typeface="Arial"/>
              <a:buChar char="•"/>
            </a:pPr>
            <a:r>
              <a:rPr lang="en-US" sz="2000" dirty="0" smtClean="0"/>
              <a:t>Adjustable gap between electrodes (sub-</a:t>
            </a:r>
            <a:r>
              <a:rPr lang="en-US" sz="2000" dirty="0" err="1" smtClean="0"/>
              <a:t>millimetric</a:t>
            </a:r>
            <a:r>
              <a:rPr lang="en-US" sz="2000" dirty="0" smtClean="0"/>
              <a:t> regulation) </a:t>
            </a:r>
            <a:endParaRPr lang="en-US" sz="2000" dirty="0"/>
          </a:p>
          <a:p>
            <a:r>
              <a:rPr lang="en-US" sz="2000" dirty="0" smtClean="0"/>
              <a:t>Test finding in </a:t>
            </a:r>
            <a:r>
              <a:rPr lang="en-US" sz="2000" dirty="0" err="1" smtClean="0"/>
              <a:t>LAr</a:t>
            </a:r>
            <a:r>
              <a:rPr lang="en-US" sz="2000" dirty="0" smtClean="0"/>
              <a:t> (~ ppm purity in 50 liter </a:t>
            </a:r>
            <a:r>
              <a:rPr lang="en-US" sz="2000" dirty="0" err="1" smtClean="0"/>
              <a:t>dewar</a:t>
            </a:r>
            <a:r>
              <a:rPr lang="en-US" sz="2000" dirty="0" smtClean="0"/>
              <a:t>):</a:t>
            </a:r>
          </a:p>
          <a:p>
            <a:pPr lvl="1"/>
            <a:r>
              <a:rPr lang="en-US" sz="1600" dirty="0" smtClean="0"/>
              <a:t>In stable thermal conditions (without bubble formation), HV values up to 10 kV/mm can be safely applied;</a:t>
            </a:r>
          </a:p>
          <a:p>
            <a:pPr lvl="1"/>
            <a:r>
              <a:rPr lang="en-US" sz="1600" dirty="0" smtClean="0"/>
              <a:t>linear behavior in gap ranging from 1 mm to 5 mm</a:t>
            </a:r>
          </a:p>
          <a:p>
            <a:pPr lvl="1"/>
            <a:r>
              <a:rPr lang="en-US" sz="1600" dirty="0" smtClean="0"/>
              <a:t>Long term stability verified (up to 2 days at the 5 mm gap)</a:t>
            </a:r>
            <a:endParaRPr lang="en-US" sz="1200" dirty="0" smtClean="0"/>
          </a:p>
          <a:p>
            <a:pPr lvl="1"/>
            <a:r>
              <a:rPr lang="en-US" sz="1600" dirty="0" smtClean="0"/>
              <a:t>Instability building up in the 10-11 kV/mm range</a:t>
            </a:r>
          </a:p>
          <a:p>
            <a:pPr lvl="1"/>
            <a:r>
              <a:rPr lang="en-US" sz="1600" dirty="0" smtClean="0"/>
              <a:t>Strong dependence on </a:t>
            </a:r>
            <a:r>
              <a:rPr lang="en-US" sz="1600" dirty="0" err="1" smtClean="0"/>
              <a:t>LAr</a:t>
            </a:r>
            <a:r>
              <a:rPr lang="en-US" sz="1600" dirty="0" smtClean="0"/>
              <a:t> thermal condition; evident performance degradation after sparks: several hours </a:t>
            </a:r>
            <a:r>
              <a:rPr lang="en-US" sz="1600" dirty="0" err="1" smtClean="0"/>
              <a:t>thermalisation</a:t>
            </a:r>
            <a:r>
              <a:rPr lang="en-US" sz="1600" dirty="0" smtClean="0"/>
              <a:t> of the </a:t>
            </a:r>
            <a:r>
              <a:rPr lang="en-US" sz="1600" dirty="0" err="1" smtClean="0"/>
              <a:t>LAr</a:t>
            </a:r>
            <a:r>
              <a:rPr lang="en-US" sz="1600" dirty="0" smtClean="0"/>
              <a:t> bath required before re-applying HV </a:t>
            </a:r>
          </a:p>
          <a:p>
            <a:pPr lvl="1"/>
            <a:r>
              <a:rPr lang="en-US" sz="1800" dirty="0" smtClean="0">
                <a:solidFill>
                  <a:srgbClr val="FF0000"/>
                </a:solidFill>
              </a:rPr>
              <a:t>No apparent dependence on material and surface finish.</a:t>
            </a:r>
          </a:p>
          <a:p>
            <a:pPr lvl="1"/>
            <a:endParaRPr lang="en-US" sz="1600" dirty="0" smtClean="0"/>
          </a:p>
        </p:txBody>
      </p:sp>
      <p:pic>
        <p:nvPicPr>
          <p:cNvPr id="13" name="Picture 12" descr="2016-04-29 08.19.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42" y="4608698"/>
            <a:ext cx="2999068" cy="2249301"/>
          </a:xfrm>
          <a:prstGeom prst="rect">
            <a:avLst/>
          </a:prstGeom>
        </p:spPr>
      </p:pic>
      <p:pic>
        <p:nvPicPr>
          <p:cNvPr id="14" name="Picture 13" descr="2016-04-29 12.27.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350" y="940956"/>
            <a:ext cx="2712305" cy="3616407"/>
          </a:xfrm>
          <a:prstGeom prst="rect">
            <a:avLst/>
          </a:prstGeom>
        </p:spPr>
      </p:pic>
      <p:sp>
        <p:nvSpPr>
          <p:cNvPr id="3" name="Date Placeholder 2"/>
          <p:cNvSpPr>
            <a:spLocks noGrp="1"/>
          </p:cNvSpPr>
          <p:nvPr>
            <p:ph type="dt" sz="half" idx="10"/>
          </p:nvPr>
        </p:nvSpPr>
        <p:spPr/>
        <p:txBody>
          <a:bodyPr/>
          <a:lstStyle/>
          <a:p>
            <a:r>
              <a:rPr lang="en-US" smtClean="0"/>
              <a:t>September, 21st 2016</a:t>
            </a:r>
            <a:endParaRPr lang="en-US"/>
          </a:p>
        </p:txBody>
      </p:sp>
      <p:sp>
        <p:nvSpPr>
          <p:cNvPr id="4" name="Slide Number Placeholder 3"/>
          <p:cNvSpPr>
            <a:spLocks noGrp="1"/>
          </p:cNvSpPr>
          <p:nvPr>
            <p:ph type="sldNum" sz="quarter" idx="12"/>
          </p:nvPr>
        </p:nvSpPr>
        <p:spPr/>
        <p:txBody>
          <a:bodyPr/>
          <a:lstStyle/>
          <a:p>
            <a:fld id="{07F0FF37-69A7-1D4C-9DA8-02E2E17FC25A}" type="slidenum">
              <a:rPr lang="en-US" smtClean="0"/>
              <a:t>14</a:t>
            </a:fld>
            <a:endParaRPr lang="en-US"/>
          </a:p>
        </p:txBody>
      </p:sp>
    </p:spTree>
    <p:extLst>
      <p:ext uri="{BB962C8B-B14F-4D97-AF65-F5344CB8AC3E}">
        <p14:creationId xmlns:p14="http://schemas.microsoft.com/office/powerpoint/2010/main" val="4223168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66"/>
            <a:ext cx="9144000" cy="957696"/>
          </a:xfrm>
        </p:spPr>
        <p:txBody>
          <a:bodyPr>
            <a:normAutofit/>
          </a:bodyPr>
          <a:lstStyle/>
          <a:p>
            <a:r>
              <a:rPr lang="en-US" sz="4000" dirty="0" smtClean="0"/>
              <a:t>Possible effect of Al surface oxidation</a:t>
            </a:r>
            <a:endParaRPr lang="en-US" sz="4000" dirty="0"/>
          </a:p>
        </p:txBody>
      </p:sp>
      <p:sp>
        <p:nvSpPr>
          <p:cNvPr id="11" name="Segnaposto contenuto 2"/>
          <p:cNvSpPr>
            <a:spLocks noGrp="1"/>
          </p:cNvSpPr>
          <p:nvPr>
            <p:ph idx="1"/>
          </p:nvPr>
        </p:nvSpPr>
        <p:spPr>
          <a:xfrm>
            <a:off x="-1" y="867495"/>
            <a:ext cx="6267832" cy="4589628"/>
          </a:xfrm>
        </p:spPr>
        <p:txBody>
          <a:bodyPr>
            <a:noAutofit/>
          </a:bodyPr>
          <a:lstStyle/>
          <a:p>
            <a:r>
              <a:rPr lang="en-US" sz="2000" dirty="0" smtClean="0"/>
              <a:t>Alumina oxide is known to build rapidly on Aluminum surface in few nm layers.</a:t>
            </a:r>
          </a:p>
          <a:p>
            <a:r>
              <a:rPr lang="en-US" sz="2000" dirty="0" smtClean="0"/>
              <a:t>Due to the good insulation properties of Alumina, charging up of its surface could occur producing high electric field through the insulation layer.</a:t>
            </a:r>
          </a:p>
          <a:p>
            <a:r>
              <a:rPr lang="en-US" sz="2000" dirty="0" smtClean="0"/>
              <a:t>This could result in electron emission through the surface</a:t>
            </a:r>
            <a:r>
              <a:rPr lang="en-US" sz="2000" dirty="0"/>
              <a:t> </a:t>
            </a:r>
            <a:r>
              <a:rPr lang="en-US" sz="2000" dirty="0" smtClean="0"/>
              <a:t>(similar to </a:t>
            </a:r>
            <a:r>
              <a:rPr lang="en-US" sz="2000" dirty="0" err="1" smtClean="0"/>
              <a:t>Malter</a:t>
            </a:r>
            <a:r>
              <a:rPr lang="en-US" sz="2000" dirty="0" smtClean="0"/>
              <a:t> effect in drift chamber) which in turn could induce noise on FE electronics</a:t>
            </a:r>
          </a:p>
          <a:p>
            <a:pPr marL="342900" lvl="1" indent="-342900">
              <a:buFont typeface="Arial"/>
              <a:buChar char="•"/>
            </a:pPr>
            <a:r>
              <a:rPr lang="en-US" sz="2000" dirty="0" smtClean="0"/>
              <a:t>Investigation with the surface treatment experts at CERN, seems to indicate that this effect, if any, should be highly mitigated by density of </a:t>
            </a:r>
            <a:r>
              <a:rPr lang="en-US" sz="2000" dirty="0" err="1" smtClean="0"/>
              <a:t>LAr</a:t>
            </a:r>
            <a:r>
              <a:rPr lang="en-US" sz="2000" dirty="0" smtClean="0"/>
              <a:t> that strongly reduces  the electron mean free path in the liquid, making the </a:t>
            </a:r>
            <a:r>
              <a:rPr lang="en-US" sz="2000" dirty="0"/>
              <a:t>e</a:t>
            </a:r>
            <a:r>
              <a:rPr lang="en-US" sz="2000" dirty="0" smtClean="0"/>
              <a:t>lectrons stop near the insulator surface contributing to fast ion neutralization.</a:t>
            </a:r>
            <a:endParaRPr lang="en-US" sz="2000" dirty="0"/>
          </a:p>
        </p:txBody>
      </p:sp>
      <p:pic>
        <p:nvPicPr>
          <p:cNvPr id="3" name="Picture 2"/>
          <p:cNvPicPr>
            <a:picLocks noChangeAspect="1"/>
          </p:cNvPicPr>
          <p:nvPr/>
        </p:nvPicPr>
        <p:blipFill>
          <a:blip r:embed="rId2"/>
          <a:stretch>
            <a:fillRect/>
          </a:stretch>
        </p:blipFill>
        <p:spPr>
          <a:xfrm>
            <a:off x="6267831" y="1213558"/>
            <a:ext cx="2841252" cy="3365171"/>
          </a:xfrm>
          <a:prstGeom prst="rect">
            <a:avLst/>
          </a:prstGeom>
        </p:spPr>
      </p:pic>
      <p:sp>
        <p:nvSpPr>
          <p:cNvPr id="8" name="Segnaposto contenuto 2"/>
          <p:cNvSpPr txBox="1">
            <a:spLocks/>
          </p:cNvSpPr>
          <p:nvPr/>
        </p:nvSpPr>
        <p:spPr>
          <a:xfrm>
            <a:off x="0" y="5347884"/>
            <a:ext cx="9144000" cy="13415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rgbClr val="FF0000"/>
                </a:solidFill>
              </a:rPr>
              <a:t>To test the effect: requires long term exposure of a </a:t>
            </a:r>
            <a:r>
              <a:rPr lang="en-US" sz="2000" dirty="0" err="1" smtClean="0">
                <a:solidFill>
                  <a:srgbClr val="FF0000"/>
                </a:solidFill>
              </a:rPr>
              <a:t>LAr</a:t>
            </a:r>
            <a:r>
              <a:rPr lang="en-US" sz="2000" dirty="0" smtClean="0">
                <a:solidFill>
                  <a:srgbClr val="FF0000"/>
                </a:solidFill>
              </a:rPr>
              <a:t> TPC equipped with Aluminum electrodes.</a:t>
            </a:r>
          </a:p>
          <a:p>
            <a:r>
              <a:rPr lang="en-US" sz="2000" dirty="0" smtClean="0">
                <a:solidFill>
                  <a:srgbClr val="FF0000"/>
                </a:solidFill>
              </a:rPr>
              <a:t>Further mitigation of this effect could be however obtained with conductive coating.</a:t>
            </a:r>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5" name="Slide Number Placeholder 4"/>
          <p:cNvSpPr>
            <a:spLocks noGrp="1"/>
          </p:cNvSpPr>
          <p:nvPr>
            <p:ph type="sldNum" sz="quarter" idx="12"/>
          </p:nvPr>
        </p:nvSpPr>
        <p:spPr/>
        <p:txBody>
          <a:bodyPr/>
          <a:lstStyle/>
          <a:p>
            <a:fld id="{07F0FF37-69A7-1D4C-9DA8-02E2E17FC25A}" type="slidenum">
              <a:rPr lang="en-US" smtClean="0"/>
              <a:t>15</a:t>
            </a:fld>
            <a:endParaRPr lang="en-US"/>
          </a:p>
        </p:txBody>
      </p:sp>
    </p:spTree>
    <p:extLst>
      <p:ext uri="{BB962C8B-B14F-4D97-AF65-F5344CB8AC3E}">
        <p14:creationId xmlns:p14="http://schemas.microsoft.com/office/powerpoint/2010/main" val="2769170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R&amp;D on aluminum field cage</a:t>
            </a:r>
            <a:endParaRPr lang="en-US" dirty="0"/>
          </a:p>
        </p:txBody>
      </p:sp>
      <p:sp>
        <p:nvSpPr>
          <p:cNvPr id="3" name="Content Placeholder 2"/>
          <p:cNvSpPr>
            <a:spLocks noGrp="1"/>
          </p:cNvSpPr>
          <p:nvPr>
            <p:ph idx="1"/>
          </p:nvPr>
        </p:nvSpPr>
        <p:spPr>
          <a:xfrm>
            <a:off x="134951" y="1141557"/>
            <a:ext cx="4955254" cy="5614843"/>
          </a:xfrm>
        </p:spPr>
        <p:txBody>
          <a:bodyPr>
            <a:normAutofit fontScale="70000" lnSpcReduction="20000"/>
          </a:bodyPr>
          <a:lstStyle/>
          <a:p>
            <a:r>
              <a:rPr lang="en-US" dirty="0" smtClean="0"/>
              <a:t>Test effects of possible charge-up due to oxidation on uncoated aluminum surface of FC:</a:t>
            </a:r>
          </a:p>
          <a:p>
            <a:pPr lvl="1"/>
            <a:r>
              <a:rPr lang="en-US" dirty="0" smtClean="0"/>
              <a:t>A new field cage of 50 liter </a:t>
            </a:r>
            <a:r>
              <a:rPr lang="en-US" dirty="0" err="1" smtClean="0"/>
              <a:t>LAr</a:t>
            </a:r>
            <a:r>
              <a:rPr lang="en-US" dirty="0" smtClean="0"/>
              <a:t>-TPC is under construction.</a:t>
            </a:r>
          </a:p>
          <a:p>
            <a:pPr lvl="1"/>
            <a:r>
              <a:rPr lang="en-US" dirty="0" smtClean="0"/>
              <a:t>50 rings made of uncoated extruded 10x10 mm2 aluminum bars with rounded outer corners (4 mm radius) </a:t>
            </a:r>
          </a:p>
          <a:p>
            <a:pPr lvl="1"/>
            <a:r>
              <a:rPr lang="en-US" dirty="0" smtClean="0"/>
              <a:t>Spaced by 10 mm</a:t>
            </a:r>
          </a:p>
          <a:p>
            <a:pPr lvl="1"/>
            <a:r>
              <a:rPr lang="en-US" dirty="0" smtClean="0"/>
              <a:t>Coupled with resistive cathode</a:t>
            </a:r>
          </a:p>
          <a:p>
            <a:pPr lvl="1"/>
            <a:r>
              <a:rPr lang="en-US" dirty="0" smtClean="0"/>
              <a:t>Minimum distance of rings from detector vessel wall: 5cm </a:t>
            </a:r>
          </a:p>
          <a:p>
            <a:pPr lvl="1"/>
            <a:r>
              <a:rPr lang="en-US" dirty="0" smtClean="0"/>
              <a:t>Max local e-field at ring surface ~ 26 kV/cm (for </a:t>
            </a:r>
            <a:r>
              <a:rPr lang="en-US" dirty="0" err="1" smtClean="0"/>
              <a:t>Vcath</a:t>
            </a:r>
            <a:r>
              <a:rPr lang="en-US" dirty="0" smtClean="0"/>
              <a:t>=-25 kV, 500 V/cm drift field) similar to </a:t>
            </a:r>
            <a:r>
              <a:rPr lang="en-US" dirty="0" err="1" smtClean="0"/>
              <a:t>ProtoDUNE</a:t>
            </a:r>
            <a:r>
              <a:rPr lang="en-US" dirty="0" smtClean="0"/>
              <a:t> SP case</a:t>
            </a:r>
          </a:p>
          <a:p>
            <a:r>
              <a:rPr lang="en-US" dirty="0" smtClean="0"/>
              <a:t>Under test by end of September to verify HV stability, electronic noise on wires, possible production of UV light </a:t>
            </a:r>
          </a:p>
          <a:p>
            <a:pPr lvl="1"/>
            <a:endParaRPr lang="en-US" dirty="0" smtClean="0"/>
          </a:p>
        </p:txBody>
      </p:sp>
      <p:pic>
        <p:nvPicPr>
          <p:cNvPr id="4" name="Picture 3" descr="IMG_20160914_1210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97074" y="1249054"/>
            <a:ext cx="3946925" cy="5262567"/>
          </a:xfrm>
          <a:prstGeom prst="rect">
            <a:avLst/>
          </a:prstGeom>
        </p:spPr>
      </p:pic>
      <p:sp>
        <p:nvSpPr>
          <p:cNvPr id="6" name="Date Placeholder 5"/>
          <p:cNvSpPr>
            <a:spLocks noGrp="1"/>
          </p:cNvSpPr>
          <p:nvPr>
            <p:ph type="dt" sz="half" idx="10"/>
          </p:nvPr>
        </p:nvSpPr>
        <p:spPr/>
        <p:txBody>
          <a:bodyPr/>
          <a:lstStyle/>
          <a:p>
            <a:r>
              <a:rPr lang="en-US" smtClean="0"/>
              <a:t>September, 21st 2016</a:t>
            </a:r>
            <a:endParaRPr lang="en-US"/>
          </a:p>
        </p:txBody>
      </p:sp>
      <p:sp>
        <p:nvSpPr>
          <p:cNvPr id="7" name="Slide Number Placeholder 6"/>
          <p:cNvSpPr>
            <a:spLocks noGrp="1"/>
          </p:cNvSpPr>
          <p:nvPr>
            <p:ph type="sldNum" sz="quarter" idx="12"/>
          </p:nvPr>
        </p:nvSpPr>
        <p:spPr/>
        <p:txBody>
          <a:bodyPr/>
          <a:lstStyle/>
          <a:p>
            <a:fld id="{07F0FF37-69A7-1D4C-9DA8-02E2E17FC25A}" type="slidenum">
              <a:rPr lang="en-US" smtClean="0"/>
              <a:t>16</a:t>
            </a:fld>
            <a:endParaRPr lang="en-US"/>
          </a:p>
        </p:txBody>
      </p:sp>
    </p:spTree>
    <p:extLst>
      <p:ext uri="{BB962C8B-B14F-4D97-AF65-F5344CB8AC3E}">
        <p14:creationId xmlns:p14="http://schemas.microsoft.com/office/powerpoint/2010/main" val="39630314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66"/>
            <a:ext cx="9144000" cy="957696"/>
          </a:xfrm>
        </p:spPr>
        <p:txBody>
          <a:bodyPr>
            <a:normAutofit/>
          </a:bodyPr>
          <a:lstStyle/>
          <a:p>
            <a:r>
              <a:rPr lang="en-US" sz="4000" dirty="0" err="1" smtClean="0"/>
              <a:t>Electroless</a:t>
            </a:r>
            <a:r>
              <a:rPr lang="en-US" sz="4000" dirty="0" smtClean="0"/>
              <a:t> nickel plating of Aluminum</a:t>
            </a:r>
            <a:endParaRPr lang="en-US" sz="4000" dirty="0"/>
          </a:p>
        </p:txBody>
      </p:sp>
      <p:pic>
        <p:nvPicPr>
          <p:cNvPr id="10" name="Picture 9"/>
          <p:cNvPicPr>
            <a:picLocks noChangeAspect="1"/>
          </p:cNvPicPr>
          <p:nvPr/>
        </p:nvPicPr>
        <p:blipFill>
          <a:blip r:embed="rId2"/>
          <a:stretch>
            <a:fillRect/>
          </a:stretch>
        </p:blipFill>
        <p:spPr>
          <a:xfrm>
            <a:off x="4817079" y="917962"/>
            <a:ext cx="4264055" cy="5889737"/>
          </a:xfrm>
          <a:prstGeom prst="rect">
            <a:avLst/>
          </a:prstGeom>
        </p:spPr>
      </p:pic>
      <p:sp>
        <p:nvSpPr>
          <p:cNvPr id="11" name="Segnaposto contenuto 2"/>
          <p:cNvSpPr>
            <a:spLocks noGrp="1"/>
          </p:cNvSpPr>
          <p:nvPr>
            <p:ph idx="1"/>
          </p:nvPr>
        </p:nvSpPr>
        <p:spPr>
          <a:xfrm>
            <a:off x="0" y="855673"/>
            <a:ext cx="4879944" cy="5952025"/>
          </a:xfrm>
        </p:spPr>
        <p:txBody>
          <a:bodyPr>
            <a:noAutofit/>
          </a:bodyPr>
          <a:lstStyle/>
          <a:p>
            <a:r>
              <a:rPr lang="en-US" sz="2000" dirty="0" smtClean="0"/>
              <a:t>Chemical deposition. Advantages:</a:t>
            </a:r>
          </a:p>
          <a:p>
            <a:pPr lvl="1"/>
            <a:r>
              <a:rPr lang="en-US" sz="2000" dirty="0" smtClean="0"/>
              <a:t>Thickness up 100 um available. </a:t>
            </a:r>
          </a:p>
          <a:p>
            <a:pPr lvl="1"/>
            <a:r>
              <a:rPr lang="en-US" sz="2000" dirty="0" smtClean="0"/>
              <a:t>Very uniform deposition also on complex shapes.</a:t>
            </a:r>
          </a:p>
          <a:p>
            <a:pPr lvl="1"/>
            <a:r>
              <a:rPr lang="en-US" sz="2000" dirty="0" smtClean="0"/>
              <a:t>Bath available for long profiles (2.3 m possible)</a:t>
            </a:r>
            <a:endParaRPr lang="en-US" sz="2000" dirty="0"/>
          </a:p>
          <a:p>
            <a:pPr lvl="1"/>
            <a:r>
              <a:rPr lang="en-US" sz="2000" dirty="0" smtClean="0"/>
              <a:t>fast procedure (preliminary </a:t>
            </a:r>
            <a:r>
              <a:rPr lang="en-US" sz="2000" dirty="0" err="1" smtClean="0"/>
              <a:t>extimate</a:t>
            </a:r>
            <a:r>
              <a:rPr lang="en-US" sz="2000" dirty="0" smtClean="0"/>
              <a:t>: few </a:t>
            </a:r>
            <a:r>
              <a:rPr lang="en-US" sz="2000" dirty="0" err="1" smtClean="0"/>
              <a:t>kCHF</a:t>
            </a:r>
            <a:r>
              <a:rPr lang="en-US" sz="2000" dirty="0" smtClean="0"/>
              <a:t> for the </a:t>
            </a:r>
            <a:r>
              <a:rPr lang="en-US" sz="2000" dirty="0" err="1" smtClean="0"/>
              <a:t>ProtoDUNE</a:t>
            </a:r>
            <a:r>
              <a:rPr lang="en-US" sz="2000" dirty="0" smtClean="0"/>
              <a:t> SP case)</a:t>
            </a:r>
          </a:p>
          <a:p>
            <a:pPr lvl="1"/>
            <a:r>
              <a:rPr lang="en-US" sz="2000" dirty="0" smtClean="0"/>
              <a:t>Cons: Expensive!</a:t>
            </a:r>
          </a:p>
          <a:p>
            <a:r>
              <a:rPr lang="en-US" sz="2000" dirty="0" smtClean="0"/>
              <a:t>Positive experience at CERN:</a:t>
            </a:r>
          </a:p>
          <a:p>
            <a:pPr lvl="1"/>
            <a:r>
              <a:rPr lang="en-US" sz="2000" dirty="0" smtClean="0"/>
              <a:t>Nickel plated copper in cryogenic environment</a:t>
            </a:r>
          </a:p>
          <a:p>
            <a:r>
              <a:rPr lang="en-US" sz="2000" dirty="0" smtClean="0"/>
              <a:t>Test on small scale aluminum profiles under way:</a:t>
            </a:r>
          </a:p>
          <a:p>
            <a:pPr lvl="1"/>
            <a:r>
              <a:rPr lang="en-US" sz="2000" dirty="0" smtClean="0"/>
              <a:t>stability to temperature gradient</a:t>
            </a:r>
          </a:p>
          <a:p>
            <a:pPr lvl="1"/>
            <a:r>
              <a:rPr lang="en-US" sz="2000" dirty="0" smtClean="0"/>
              <a:t>Robustness to scratches</a:t>
            </a:r>
          </a:p>
          <a:p>
            <a:pPr lvl="1"/>
            <a:r>
              <a:rPr lang="en-US" sz="2000" dirty="0" smtClean="0"/>
              <a:t>Surface finish </a:t>
            </a:r>
          </a:p>
        </p:txBody>
      </p:sp>
      <p:sp>
        <p:nvSpPr>
          <p:cNvPr id="3" name="Date Placeholder 2"/>
          <p:cNvSpPr>
            <a:spLocks noGrp="1"/>
          </p:cNvSpPr>
          <p:nvPr>
            <p:ph type="dt" sz="half" idx="10"/>
          </p:nvPr>
        </p:nvSpPr>
        <p:spPr/>
        <p:txBody>
          <a:bodyPr/>
          <a:lstStyle/>
          <a:p>
            <a:r>
              <a:rPr lang="en-US" smtClean="0"/>
              <a:t>September, 21st 2016</a:t>
            </a:r>
            <a:endParaRPr lang="en-US"/>
          </a:p>
        </p:txBody>
      </p:sp>
      <p:sp>
        <p:nvSpPr>
          <p:cNvPr id="4" name="Slide Number Placeholder 3"/>
          <p:cNvSpPr>
            <a:spLocks noGrp="1"/>
          </p:cNvSpPr>
          <p:nvPr>
            <p:ph type="sldNum" sz="quarter" idx="12"/>
          </p:nvPr>
        </p:nvSpPr>
        <p:spPr/>
        <p:txBody>
          <a:bodyPr/>
          <a:lstStyle/>
          <a:p>
            <a:fld id="{07F0FF37-69A7-1D4C-9DA8-02E2E17FC25A}" type="slidenum">
              <a:rPr lang="en-US" smtClean="0"/>
              <a:t>17</a:t>
            </a:fld>
            <a:endParaRPr lang="en-US"/>
          </a:p>
        </p:txBody>
      </p:sp>
    </p:spTree>
    <p:extLst>
      <p:ext uri="{BB962C8B-B14F-4D97-AF65-F5344CB8AC3E}">
        <p14:creationId xmlns:p14="http://schemas.microsoft.com/office/powerpoint/2010/main" val="920012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smtClean="0"/>
              <a:t>Summary of SS </a:t>
            </a:r>
            <a:r>
              <a:rPr lang="en-US" dirty="0" err="1" smtClean="0"/>
              <a:t>vs</a:t>
            </a:r>
            <a:r>
              <a:rPr lang="en-US" dirty="0" smtClean="0"/>
              <a:t> </a:t>
            </a:r>
            <a:r>
              <a:rPr lang="en-US" dirty="0" err="1" smtClean="0"/>
              <a:t>Alu</a:t>
            </a:r>
            <a:endParaRPr lang="en-US" dirty="0"/>
          </a:p>
        </p:txBody>
      </p:sp>
      <p:sp>
        <p:nvSpPr>
          <p:cNvPr id="3" name="Content Placeholder 2"/>
          <p:cNvSpPr>
            <a:spLocks noGrp="1"/>
          </p:cNvSpPr>
          <p:nvPr>
            <p:ph idx="1"/>
          </p:nvPr>
        </p:nvSpPr>
        <p:spPr>
          <a:xfrm>
            <a:off x="-1" y="1069385"/>
            <a:ext cx="9002889" cy="5429123"/>
          </a:xfrm>
        </p:spPr>
        <p:txBody>
          <a:bodyPr>
            <a:noAutofit/>
          </a:bodyPr>
          <a:lstStyle/>
          <a:p>
            <a:r>
              <a:rPr lang="en-US" sz="2200" dirty="0" smtClean="0"/>
              <a:t>No strong indication in favor or against Aluminum vs Stainless Steel arisen from the HV tests on small scale set-up.</a:t>
            </a:r>
          </a:p>
          <a:p>
            <a:pPr lvl="1"/>
            <a:r>
              <a:rPr lang="en-US" sz="2000" dirty="0" smtClean="0"/>
              <a:t>Both metals are compatible within similar safety margin with the present DUNE SP field cage design (in terms of HV and electric field requirement)</a:t>
            </a:r>
          </a:p>
          <a:p>
            <a:pPr lvl="1"/>
            <a:r>
              <a:rPr lang="en-US" sz="2000" dirty="0" smtClean="0"/>
              <a:t>Instability due to possible Al oxide layer formation were not disentangled and could be however cured with conductive plating.</a:t>
            </a:r>
          </a:p>
          <a:p>
            <a:pPr lvl="1"/>
            <a:r>
              <a:rPr lang="en-US" sz="2000" dirty="0" smtClean="0"/>
              <a:t>Robustness to scratches has been checked up to 100 </a:t>
            </a:r>
            <a:r>
              <a:rPr lang="en-US" sz="2000" dirty="0" err="1" smtClean="0"/>
              <a:t>μm</a:t>
            </a:r>
            <a:r>
              <a:rPr lang="en-US" sz="2000" dirty="0" smtClean="0"/>
              <a:t> depth</a:t>
            </a:r>
          </a:p>
          <a:p>
            <a:r>
              <a:rPr lang="en-US" sz="2200" dirty="0" smtClean="0"/>
              <a:t>The choice can then be made based on other design considerations (weight, profile shape optimization, production costs, </a:t>
            </a:r>
            <a:r>
              <a:rPr lang="is-IS" sz="2200" dirty="0" smtClean="0"/>
              <a:t>…</a:t>
            </a:r>
            <a:r>
              <a:rPr lang="en-US" sz="2200" dirty="0" smtClean="0"/>
              <a:t>)</a:t>
            </a:r>
          </a:p>
          <a:p>
            <a:r>
              <a:rPr lang="en-US" sz="2200" dirty="0" smtClean="0">
                <a:solidFill>
                  <a:srgbClr val="FF0000"/>
                </a:solidFill>
              </a:rPr>
              <a:t>Present strategy for </a:t>
            </a:r>
            <a:r>
              <a:rPr lang="en-US" sz="2200" dirty="0" err="1" smtClean="0">
                <a:solidFill>
                  <a:srgbClr val="FF0000"/>
                </a:solidFill>
              </a:rPr>
              <a:t>ProtoDUNE</a:t>
            </a:r>
            <a:r>
              <a:rPr lang="en-US" sz="2200" dirty="0" smtClean="0">
                <a:solidFill>
                  <a:srgbClr val="FF0000"/>
                </a:solidFill>
              </a:rPr>
              <a:t> SP: FC design based on stainless steel profiles but fully compatible with aluminum</a:t>
            </a:r>
          </a:p>
          <a:p>
            <a:r>
              <a:rPr lang="en-US" sz="2200" dirty="0" smtClean="0">
                <a:solidFill>
                  <a:srgbClr val="FF0000"/>
                </a:solidFill>
              </a:rPr>
              <a:t>Aluminum prototyping and full profile procurement done in parallel at CERN to allow a choice as late as possible based on:</a:t>
            </a:r>
          </a:p>
          <a:p>
            <a:pPr lvl="1"/>
            <a:r>
              <a:rPr lang="en-US" sz="2000" dirty="0" smtClean="0">
                <a:solidFill>
                  <a:srgbClr val="FF0000"/>
                </a:solidFill>
              </a:rPr>
              <a:t>New CERN small TPC tests</a:t>
            </a:r>
          </a:p>
          <a:p>
            <a:pPr lvl="1"/>
            <a:r>
              <a:rPr lang="en-US" sz="2000" dirty="0" err="1" smtClean="0">
                <a:solidFill>
                  <a:srgbClr val="FF0000"/>
                </a:solidFill>
              </a:rPr>
              <a:t>ProtoDUNE</a:t>
            </a:r>
            <a:r>
              <a:rPr lang="en-US" sz="2000" dirty="0" smtClean="0">
                <a:solidFill>
                  <a:srgbClr val="FF0000"/>
                </a:solidFill>
              </a:rPr>
              <a:t> CPA/FC/HV test at FNAL in the 35 ton facility</a:t>
            </a:r>
          </a:p>
          <a:p>
            <a:pPr lvl="1"/>
            <a:endParaRPr lang="en-US" sz="2000" dirty="0" smtClean="0"/>
          </a:p>
          <a:p>
            <a:pPr marL="0" indent="0">
              <a:buNone/>
            </a:pPr>
            <a:endParaRPr lang="en-US" sz="2000" dirty="0"/>
          </a:p>
          <a:p>
            <a:pPr marL="0" indent="0">
              <a:buNone/>
            </a:pPr>
            <a:endParaRPr lang="en-US" sz="2000" dirty="0"/>
          </a:p>
        </p:txBody>
      </p:sp>
      <p:sp>
        <p:nvSpPr>
          <p:cNvPr id="4" name="Date Placeholder 3"/>
          <p:cNvSpPr>
            <a:spLocks noGrp="1"/>
          </p:cNvSpPr>
          <p:nvPr>
            <p:ph type="dt" sz="half" idx="10"/>
          </p:nvPr>
        </p:nvSpPr>
        <p:spPr/>
        <p:txBody>
          <a:bodyPr/>
          <a:lstStyle/>
          <a:p>
            <a:r>
              <a:rPr lang="en-US" smtClean="0"/>
              <a:t>September, 21st 2016</a:t>
            </a:r>
            <a:endParaRPr lang="en-US" dirty="0"/>
          </a:p>
        </p:txBody>
      </p:sp>
      <p:sp>
        <p:nvSpPr>
          <p:cNvPr id="5" name="Slide Number Placeholder 4"/>
          <p:cNvSpPr>
            <a:spLocks noGrp="1"/>
          </p:cNvSpPr>
          <p:nvPr>
            <p:ph type="sldNum" sz="quarter" idx="12"/>
          </p:nvPr>
        </p:nvSpPr>
        <p:spPr/>
        <p:txBody>
          <a:bodyPr/>
          <a:lstStyle/>
          <a:p>
            <a:fld id="{07F0FF37-69A7-1D4C-9DA8-02E2E17FC25A}" type="slidenum">
              <a:rPr lang="en-US" smtClean="0"/>
              <a:t>18</a:t>
            </a:fld>
            <a:endParaRPr lang="en-US"/>
          </a:p>
        </p:txBody>
      </p:sp>
    </p:spTree>
    <p:extLst>
      <p:ext uri="{BB962C8B-B14F-4D97-AF65-F5344CB8AC3E}">
        <p14:creationId xmlns:p14="http://schemas.microsoft.com/office/powerpoint/2010/main" val="2846209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85" y="189161"/>
            <a:ext cx="8706591" cy="1143000"/>
          </a:xfrm>
        </p:spPr>
        <p:txBody>
          <a:bodyPr>
            <a:normAutofit fontScale="90000"/>
          </a:bodyPr>
          <a:lstStyle/>
          <a:p>
            <a:r>
              <a:rPr lang="en-US" dirty="0" smtClean="0"/>
              <a:t>Survey on extruded profiles production</a:t>
            </a:r>
            <a:endParaRPr lang="en-US" dirty="0"/>
          </a:p>
        </p:txBody>
      </p:sp>
      <p:sp>
        <p:nvSpPr>
          <p:cNvPr id="3" name="Content Placeholder 2"/>
          <p:cNvSpPr>
            <a:spLocks noGrp="1"/>
          </p:cNvSpPr>
          <p:nvPr>
            <p:ph idx="1"/>
          </p:nvPr>
        </p:nvSpPr>
        <p:spPr>
          <a:xfrm>
            <a:off x="183185" y="1162522"/>
            <a:ext cx="8960815" cy="5385034"/>
          </a:xfrm>
        </p:spPr>
        <p:txBody>
          <a:bodyPr>
            <a:normAutofit fontScale="70000" lnSpcReduction="20000"/>
          </a:bodyPr>
          <a:lstStyle/>
          <a:p>
            <a:r>
              <a:rPr lang="en-US" dirty="0" smtClean="0"/>
              <a:t>Several companies have replied to the CERN enquiry:</a:t>
            </a:r>
          </a:p>
          <a:p>
            <a:pPr lvl="1"/>
            <a:r>
              <a:rPr lang="en-US" dirty="0" smtClean="0"/>
              <a:t>MIFA-Netherland</a:t>
            </a:r>
          </a:p>
          <a:p>
            <a:pPr lvl="1"/>
            <a:r>
              <a:rPr lang="en-US" dirty="0" smtClean="0"/>
              <a:t>SAPA-Sweden</a:t>
            </a:r>
          </a:p>
          <a:p>
            <a:pPr lvl="1"/>
            <a:r>
              <a:rPr lang="en-US" dirty="0" smtClean="0"/>
              <a:t>PROFALL</a:t>
            </a:r>
            <a:r>
              <a:rPr lang="en-US" dirty="0"/>
              <a:t>-</a:t>
            </a:r>
            <a:r>
              <a:rPr lang="en-US" dirty="0" smtClean="0"/>
              <a:t>Italy</a:t>
            </a:r>
          </a:p>
          <a:p>
            <a:pPr lvl="1"/>
            <a:r>
              <a:rPr lang="en-US" i="1" dirty="0" smtClean="0"/>
              <a:t>ALEXIA-Italy</a:t>
            </a:r>
          </a:p>
          <a:p>
            <a:pPr lvl="1"/>
            <a:r>
              <a:rPr lang="en-US" dirty="0" err="1"/>
              <a:t>Alu</a:t>
            </a:r>
            <a:r>
              <a:rPr lang="en-US" dirty="0"/>
              <a:t> </a:t>
            </a:r>
            <a:r>
              <a:rPr lang="en-US" dirty="0" err="1" smtClean="0"/>
              <a:t>Menziken</a:t>
            </a:r>
            <a:r>
              <a:rPr lang="en-US" dirty="0" smtClean="0"/>
              <a:t>, Switzerland</a:t>
            </a:r>
            <a:endParaRPr lang="en-US" i="1" dirty="0" smtClean="0"/>
          </a:p>
          <a:p>
            <a:r>
              <a:rPr lang="en-US" dirty="0" smtClean="0"/>
              <a:t>They all propose aluminum extrusion. One selected SS extrusion company (from </a:t>
            </a:r>
            <a:r>
              <a:rPr lang="en-US" dirty="0"/>
              <a:t>S</a:t>
            </a:r>
            <a:r>
              <a:rPr lang="en-US" dirty="0" smtClean="0"/>
              <a:t>witzerland) has declined to propose an offer.</a:t>
            </a:r>
            <a:endParaRPr lang="en-US" i="1" dirty="0" smtClean="0"/>
          </a:p>
          <a:p>
            <a:r>
              <a:rPr lang="en-US" dirty="0" smtClean="0"/>
              <a:t>Any profile shape is is acceptable for most vendors.</a:t>
            </a:r>
          </a:p>
          <a:p>
            <a:r>
              <a:rPr lang="en-US" dirty="0" smtClean="0"/>
              <a:t>Same aluminum type:</a:t>
            </a:r>
          </a:p>
          <a:p>
            <a:pPr lvl="1"/>
            <a:r>
              <a:rPr lang="en-US" dirty="0" smtClean="0"/>
              <a:t>AW 6060-T6 or T5 (PROFALL) and (AW6101 for ALEXIA)</a:t>
            </a:r>
          </a:p>
          <a:p>
            <a:r>
              <a:rPr lang="en-US" dirty="0" smtClean="0"/>
              <a:t>Similar cost of the die:</a:t>
            </a:r>
          </a:p>
          <a:p>
            <a:pPr lvl="1"/>
            <a:r>
              <a:rPr lang="en-US" dirty="0" smtClean="0"/>
              <a:t>ranging from 1000 to 1400 Euros. </a:t>
            </a:r>
          </a:p>
          <a:p>
            <a:r>
              <a:rPr lang="en-US" dirty="0" smtClean="0"/>
              <a:t>Similar delivery timelines:</a:t>
            </a:r>
          </a:p>
          <a:p>
            <a:pPr lvl="1"/>
            <a:r>
              <a:rPr lang="en-US" dirty="0" smtClean="0"/>
              <a:t>3/5 weeks for the die and prototyping </a:t>
            </a:r>
          </a:p>
          <a:p>
            <a:pPr lvl="1"/>
            <a:r>
              <a:rPr lang="en-US" dirty="0" smtClean="0"/>
              <a:t>3/4 weeks for full Proto-DUNE SP production (~3 km profile length + spare) after acceptance of prototype samples</a:t>
            </a:r>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5" name="Slide Number Placeholder 4"/>
          <p:cNvSpPr>
            <a:spLocks noGrp="1"/>
          </p:cNvSpPr>
          <p:nvPr>
            <p:ph type="sldNum" sz="quarter" idx="12"/>
          </p:nvPr>
        </p:nvSpPr>
        <p:spPr/>
        <p:txBody>
          <a:bodyPr/>
          <a:lstStyle/>
          <a:p>
            <a:fld id="{07F0FF37-69A7-1D4C-9DA8-02E2E17FC25A}" type="slidenum">
              <a:rPr lang="en-US" smtClean="0"/>
              <a:t>19</a:t>
            </a:fld>
            <a:endParaRPr lang="en-US"/>
          </a:p>
        </p:txBody>
      </p:sp>
    </p:spTree>
    <p:extLst>
      <p:ext uri="{BB962C8B-B14F-4D97-AF65-F5344CB8AC3E}">
        <p14:creationId xmlns:p14="http://schemas.microsoft.com/office/powerpoint/2010/main" val="1833470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38"/>
            <a:ext cx="9144000" cy="942691"/>
          </a:xfrm>
        </p:spPr>
        <p:txBody>
          <a:bodyPr>
            <a:normAutofit fontScale="90000"/>
          </a:bodyPr>
          <a:lstStyle/>
          <a:p>
            <a:r>
              <a:rPr lang="en-US" dirty="0" smtClean="0"/>
              <a:t>Proposed field cage for DUNE single  phase</a:t>
            </a:r>
            <a:endParaRPr lang="en-US" dirty="0"/>
          </a:p>
        </p:txBody>
      </p:sp>
      <p:sp>
        <p:nvSpPr>
          <p:cNvPr id="3" name="Content Placeholder 2"/>
          <p:cNvSpPr>
            <a:spLocks noGrp="1"/>
          </p:cNvSpPr>
          <p:nvPr>
            <p:ph idx="1"/>
          </p:nvPr>
        </p:nvSpPr>
        <p:spPr>
          <a:xfrm>
            <a:off x="17676" y="980951"/>
            <a:ext cx="4991769" cy="3760382"/>
          </a:xfrm>
        </p:spPr>
        <p:txBody>
          <a:bodyPr>
            <a:noAutofit/>
          </a:bodyPr>
          <a:lstStyle/>
          <a:p>
            <a:pPr marL="285750" indent="-285750">
              <a:spcBef>
                <a:spcPts val="600"/>
              </a:spcBef>
            </a:pPr>
            <a:r>
              <a:rPr lang="en-US" sz="2200" dirty="0" smtClean="0"/>
              <a:t>The present design of the DUNE single phase field cage is based on several independent </a:t>
            </a:r>
            <a:r>
              <a:rPr lang="en-US" sz="2200" dirty="0" err="1" smtClean="0"/>
              <a:t>panles</a:t>
            </a:r>
            <a:r>
              <a:rPr lang="en-US" sz="2200" dirty="0" smtClean="0"/>
              <a:t> of roll-formed (or extruded) metallic profiles held together through </a:t>
            </a:r>
            <a:r>
              <a:rPr lang="en-US" sz="2200" dirty="0" err="1"/>
              <a:t>pultruded</a:t>
            </a:r>
            <a:r>
              <a:rPr lang="en-US" sz="2200" dirty="0"/>
              <a:t> </a:t>
            </a:r>
            <a:r>
              <a:rPr lang="en-US" sz="2200" dirty="0" smtClean="0"/>
              <a:t>fiber glass beams. </a:t>
            </a:r>
          </a:p>
          <a:p>
            <a:pPr marL="285750" indent="-285750">
              <a:spcBef>
                <a:spcPts val="600"/>
              </a:spcBef>
            </a:pPr>
            <a:r>
              <a:rPr lang="en-US" sz="2200" dirty="0" smtClean="0"/>
              <a:t>Each panel will </a:t>
            </a:r>
            <a:r>
              <a:rPr lang="en-US" sz="2200" dirty="0"/>
              <a:t>have his own resistor-chain for voltage degrading and will be electrically insulated from the adjacent </a:t>
            </a:r>
            <a:r>
              <a:rPr lang="en-US" sz="2200" dirty="0" smtClean="0"/>
              <a:t>ones</a:t>
            </a:r>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11" name="Slide Number Placeholder 10"/>
          <p:cNvSpPr>
            <a:spLocks noGrp="1"/>
          </p:cNvSpPr>
          <p:nvPr>
            <p:ph type="sldNum" sz="quarter" idx="12"/>
          </p:nvPr>
        </p:nvSpPr>
        <p:spPr/>
        <p:txBody>
          <a:bodyPr/>
          <a:lstStyle/>
          <a:p>
            <a:fld id="{07F0FF37-69A7-1D4C-9DA8-02E2E17FC25A}" type="slidenum">
              <a:rPr lang="en-US" smtClean="0"/>
              <a:t>2</a:t>
            </a:fld>
            <a:endParaRPr lang="en-US"/>
          </a:p>
        </p:txBody>
      </p:sp>
      <p:sp>
        <p:nvSpPr>
          <p:cNvPr id="18" name="Content Placeholder 2"/>
          <p:cNvSpPr txBox="1">
            <a:spLocks/>
          </p:cNvSpPr>
          <p:nvPr/>
        </p:nvSpPr>
        <p:spPr>
          <a:xfrm>
            <a:off x="-47978" y="4522953"/>
            <a:ext cx="9002889" cy="21374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600"/>
              </a:spcBef>
            </a:pPr>
            <a:r>
              <a:rPr lang="en-US" sz="2200" dirty="0" smtClean="0"/>
              <a:t>Ground plane made of punched stainless steel plated are also included</a:t>
            </a:r>
          </a:p>
          <a:p>
            <a:pPr marL="685800" lvl="1">
              <a:spcBef>
                <a:spcPts val="600"/>
              </a:spcBef>
            </a:pPr>
            <a:r>
              <a:rPr lang="en-US" sz="1800" dirty="0" smtClean="0"/>
              <a:t>below the </a:t>
            </a:r>
            <a:r>
              <a:rPr lang="en-US" sz="1800" dirty="0" err="1" smtClean="0"/>
              <a:t>LAr</a:t>
            </a:r>
            <a:r>
              <a:rPr lang="en-US" sz="1800" dirty="0" smtClean="0"/>
              <a:t> surface to avoid  E-field leakage in the gas phase</a:t>
            </a:r>
          </a:p>
          <a:p>
            <a:pPr marL="685800" lvl="1">
              <a:spcBef>
                <a:spcPts val="600"/>
              </a:spcBef>
            </a:pPr>
            <a:r>
              <a:rPr lang="en-US" sz="1800" dirty="0" smtClean="0"/>
              <a:t>above the corrugated membrane walls to further smoothen the E-field in the </a:t>
            </a:r>
            <a:r>
              <a:rPr lang="en-US" sz="1800" dirty="0" err="1" smtClean="0"/>
              <a:t>LAr</a:t>
            </a:r>
            <a:r>
              <a:rPr lang="en-US" sz="1800" dirty="0" smtClean="0"/>
              <a:t> dead volume.</a:t>
            </a:r>
          </a:p>
          <a:p>
            <a:pPr marL="285750" indent="-285750">
              <a:spcBef>
                <a:spcPts val="600"/>
              </a:spcBef>
            </a:pPr>
            <a:r>
              <a:rPr lang="en-US" sz="2200" i="1" dirty="0">
                <a:solidFill>
                  <a:srgbClr val="FF0000"/>
                </a:solidFill>
              </a:rPr>
              <a:t>Baseline option for  profiles material choice is stainless-steel; extruded aluminum  is the </a:t>
            </a:r>
            <a:r>
              <a:rPr lang="en-US" sz="2200" i="1" dirty="0" smtClean="0">
                <a:solidFill>
                  <a:srgbClr val="FF0000"/>
                </a:solidFill>
              </a:rPr>
              <a:t>alternative.</a:t>
            </a:r>
            <a:endParaRPr lang="en-US" sz="2200" i="1" dirty="0">
              <a:solidFill>
                <a:srgbClr val="FF0000"/>
              </a:solidFill>
            </a:endParaRPr>
          </a:p>
        </p:txBody>
      </p:sp>
      <p:pic>
        <p:nvPicPr>
          <p:cNvPr id="19" name="image11.jpeg"/>
          <p:cNvPicPr/>
          <p:nvPr/>
        </p:nvPicPr>
        <p:blipFill>
          <a:blip r:embed="rId2" cstate="print"/>
          <a:stretch>
            <a:fillRect/>
          </a:stretch>
        </p:blipFill>
        <p:spPr>
          <a:xfrm>
            <a:off x="5060245" y="924508"/>
            <a:ext cx="3894666" cy="3647493"/>
          </a:xfrm>
          <a:prstGeom prst="rect">
            <a:avLst/>
          </a:prstGeom>
        </p:spPr>
      </p:pic>
    </p:spTree>
    <p:extLst>
      <p:ext uri="{BB962C8B-B14F-4D97-AF65-F5344CB8AC3E}">
        <p14:creationId xmlns:p14="http://schemas.microsoft.com/office/powerpoint/2010/main" val="182830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755473"/>
          </a:xfrm>
        </p:spPr>
        <p:txBody>
          <a:bodyPr>
            <a:normAutofit fontScale="90000"/>
          </a:bodyPr>
          <a:lstStyle/>
          <a:p>
            <a:r>
              <a:rPr lang="en-US" dirty="0" smtClean="0"/>
              <a:t>Differences in the offers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91698349"/>
              </p:ext>
            </p:extLst>
          </p:nvPr>
        </p:nvGraphicFramePr>
        <p:xfrm>
          <a:off x="126999" y="1093082"/>
          <a:ext cx="8861778" cy="3962400"/>
        </p:xfrm>
        <a:graphic>
          <a:graphicData uri="http://schemas.openxmlformats.org/drawingml/2006/table">
            <a:tbl>
              <a:tblPr firstRow="1" bandRow="1">
                <a:tableStyleId>{5C22544A-7EE6-4342-B048-85BDC9FD1C3A}</a:tableStyleId>
              </a:tblPr>
              <a:tblGrid>
                <a:gridCol w="1373209"/>
                <a:gridCol w="1124725"/>
                <a:gridCol w="825234"/>
                <a:gridCol w="1107722"/>
                <a:gridCol w="1185333"/>
                <a:gridCol w="1143000"/>
                <a:gridCol w="994833"/>
                <a:gridCol w="1107722"/>
              </a:tblGrid>
              <a:tr h="370840">
                <a:tc>
                  <a:txBody>
                    <a:bodyPr/>
                    <a:lstStyle/>
                    <a:p>
                      <a:r>
                        <a:rPr lang="en-US" sz="1600" dirty="0" smtClean="0"/>
                        <a:t>Company</a:t>
                      </a:r>
                      <a:endParaRPr lang="en-US" sz="1600" dirty="0"/>
                    </a:p>
                  </a:txBody>
                  <a:tcPr/>
                </a:tc>
                <a:tc>
                  <a:txBody>
                    <a:bodyPr/>
                    <a:lstStyle/>
                    <a:p>
                      <a:r>
                        <a:rPr lang="en-US" sz="1600" dirty="0" smtClean="0"/>
                        <a:t>Aluminum</a:t>
                      </a:r>
                      <a:r>
                        <a:rPr lang="en-US" sz="1600" baseline="0" dirty="0" smtClean="0"/>
                        <a:t> alloy</a:t>
                      </a:r>
                      <a:endParaRPr lang="en-US" sz="1600" dirty="0"/>
                    </a:p>
                  </a:txBody>
                  <a:tcPr/>
                </a:tc>
                <a:tc>
                  <a:txBody>
                    <a:bodyPr/>
                    <a:lstStyle/>
                    <a:p>
                      <a:r>
                        <a:rPr lang="en-US" sz="1600" dirty="0" smtClean="0"/>
                        <a:t>Die cost (EUR)</a:t>
                      </a:r>
                      <a:endParaRPr lang="en-US" sz="1600" dirty="0"/>
                    </a:p>
                  </a:txBody>
                  <a:tcPr/>
                </a:tc>
                <a:tc>
                  <a:txBody>
                    <a:bodyPr/>
                    <a:lstStyle/>
                    <a:p>
                      <a:r>
                        <a:rPr lang="en-US" sz="1600" dirty="0" smtClean="0"/>
                        <a:t>Thickness</a:t>
                      </a:r>
                      <a:endParaRPr lang="en-US" sz="1600" dirty="0"/>
                    </a:p>
                  </a:txBody>
                  <a:tcPr/>
                </a:tc>
                <a:tc>
                  <a:txBody>
                    <a:bodyPr/>
                    <a:lstStyle/>
                    <a:p>
                      <a:r>
                        <a:rPr lang="en-US" sz="1600" dirty="0" smtClean="0"/>
                        <a:t>Conductive coating</a:t>
                      </a:r>
                      <a:endParaRPr lang="en-US" sz="1600" dirty="0"/>
                    </a:p>
                  </a:txBody>
                  <a:tcPr/>
                </a:tc>
                <a:tc>
                  <a:txBody>
                    <a:bodyPr/>
                    <a:lstStyle/>
                    <a:p>
                      <a:r>
                        <a:rPr lang="en-US" sz="1600" dirty="0" smtClean="0"/>
                        <a:t>Reinforcing ribs</a:t>
                      </a:r>
                      <a:endParaRPr lang="en-US" sz="1600" dirty="0"/>
                    </a:p>
                  </a:txBody>
                  <a:tcPr/>
                </a:tc>
                <a:tc>
                  <a:txBody>
                    <a:bodyPr/>
                    <a:lstStyle/>
                    <a:p>
                      <a:r>
                        <a:rPr lang="en-US" sz="1600" dirty="0" smtClean="0"/>
                        <a:t>Price/m</a:t>
                      </a:r>
                    </a:p>
                    <a:p>
                      <a:r>
                        <a:rPr lang="en-US" sz="1600" dirty="0" smtClean="0"/>
                        <a:t>(EUR)</a:t>
                      </a:r>
                      <a:endParaRPr lang="en-US" sz="1600" dirty="0"/>
                    </a:p>
                  </a:txBody>
                  <a:tcPr/>
                </a:tc>
                <a:tc>
                  <a:txBody>
                    <a:bodyPr/>
                    <a:lstStyle/>
                    <a:p>
                      <a:r>
                        <a:rPr lang="en-US" sz="1600" dirty="0" smtClean="0"/>
                        <a:t>Delivery time (weeks)</a:t>
                      </a:r>
                      <a:endParaRPr lang="en-US" sz="1600" dirty="0"/>
                    </a:p>
                  </a:txBody>
                  <a:tcPr/>
                </a:tc>
              </a:tr>
              <a:tr h="778933">
                <a:tc>
                  <a:txBody>
                    <a:bodyPr/>
                    <a:lstStyle/>
                    <a:p>
                      <a:r>
                        <a:rPr lang="en-US" sz="1600" dirty="0" smtClean="0">
                          <a:solidFill>
                            <a:srgbClr val="FF0000"/>
                          </a:solidFill>
                        </a:rPr>
                        <a:t>MIFA</a:t>
                      </a:r>
                    </a:p>
                    <a:p>
                      <a:r>
                        <a:rPr lang="en-US" sz="1600" dirty="0" smtClean="0">
                          <a:solidFill>
                            <a:srgbClr val="FF0000"/>
                          </a:solidFill>
                        </a:rPr>
                        <a:t>(NL)</a:t>
                      </a:r>
                      <a:endParaRPr lang="en-US" sz="1600" dirty="0">
                        <a:solidFill>
                          <a:srgbClr val="FF0000"/>
                        </a:solidFill>
                      </a:endParaRPr>
                    </a:p>
                  </a:txBody>
                  <a:tcPr/>
                </a:tc>
                <a:tc>
                  <a:txBody>
                    <a:bodyPr/>
                    <a:lstStyle/>
                    <a:p>
                      <a:r>
                        <a:rPr lang="en-US" sz="1600" dirty="0" smtClean="0">
                          <a:solidFill>
                            <a:srgbClr val="FF0000"/>
                          </a:solidFill>
                        </a:rPr>
                        <a:t>AW 6060 T6</a:t>
                      </a:r>
                      <a:endParaRPr lang="en-US" sz="1600" dirty="0">
                        <a:solidFill>
                          <a:srgbClr val="FF0000"/>
                        </a:solidFill>
                      </a:endParaRPr>
                    </a:p>
                  </a:txBody>
                  <a:tcPr/>
                </a:tc>
                <a:tc>
                  <a:txBody>
                    <a:bodyPr/>
                    <a:lstStyle/>
                    <a:p>
                      <a:r>
                        <a:rPr lang="en-US" sz="1600" dirty="0" smtClean="0">
                          <a:solidFill>
                            <a:srgbClr val="FF0000"/>
                          </a:solidFill>
                        </a:rPr>
                        <a:t>1250</a:t>
                      </a:r>
                      <a:endParaRPr lang="en-US" sz="1600" dirty="0">
                        <a:solidFill>
                          <a:srgbClr val="FF0000"/>
                        </a:solidFill>
                      </a:endParaRPr>
                    </a:p>
                  </a:txBody>
                  <a:tcPr/>
                </a:tc>
                <a:tc>
                  <a:txBody>
                    <a:bodyPr/>
                    <a:lstStyle/>
                    <a:p>
                      <a:r>
                        <a:rPr lang="en-US" sz="1600" dirty="0" smtClean="0">
                          <a:solidFill>
                            <a:srgbClr val="FF0000"/>
                          </a:solidFill>
                        </a:rPr>
                        <a:t>0.8</a:t>
                      </a:r>
                      <a:endParaRPr lang="en-US" sz="1600" dirty="0">
                        <a:solidFill>
                          <a:srgbClr val="FF0000"/>
                        </a:solidFill>
                      </a:endParaRPr>
                    </a:p>
                  </a:txBody>
                  <a:tcPr/>
                </a:tc>
                <a:tc>
                  <a:txBody>
                    <a:bodyPr/>
                    <a:lstStyle/>
                    <a:p>
                      <a:endParaRPr lang="en-US" sz="1600" dirty="0" smtClean="0">
                        <a:solidFill>
                          <a:srgbClr val="FF0000"/>
                        </a:solidFill>
                      </a:endParaRPr>
                    </a:p>
                    <a:p>
                      <a:endParaRPr lang="en-US" sz="1600" dirty="0" smtClean="0">
                        <a:solidFill>
                          <a:srgbClr val="FF0000"/>
                        </a:solidFill>
                      </a:endParaRPr>
                    </a:p>
                    <a:p>
                      <a:r>
                        <a:rPr lang="en-US" sz="1600" dirty="0" smtClean="0">
                          <a:solidFill>
                            <a:srgbClr val="FF0000"/>
                          </a:solidFill>
                        </a:rPr>
                        <a:t>yes</a:t>
                      </a:r>
                      <a:r>
                        <a:rPr lang="en-US" sz="1600" i="1" dirty="0" smtClean="0">
                          <a:solidFill>
                            <a:srgbClr val="FF0000"/>
                          </a:solidFill>
                        </a:rPr>
                        <a:t> (1)</a:t>
                      </a:r>
                      <a:endParaRPr lang="en-US" sz="1600" i="1" dirty="0">
                        <a:solidFill>
                          <a:srgbClr val="FF0000"/>
                        </a:solidFill>
                      </a:endParaRPr>
                    </a:p>
                  </a:txBody>
                  <a:tcPr/>
                </a:tc>
                <a:tc>
                  <a:txBody>
                    <a:bodyPr/>
                    <a:lstStyle/>
                    <a:p>
                      <a:r>
                        <a:rPr lang="en-US" sz="1600" dirty="0" smtClean="0">
                          <a:solidFill>
                            <a:srgbClr val="FF0000"/>
                          </a:solidFill>
                        </a:rPr>
                        <a:t>yes</a:t>
                      </a:r>
                      <a:endParaRPr lang="en-US" sz="1600" dirty="0">
                        <a:solidFill>
                          <a:srgbClr val="FF0000"/>
                        </a:solidFill>
                      </a:endParaRPr>
                    </a:p>
                  </a:txBody>
                  <a:tcPr/>
                </a:tc>
                <a:tc>
                  <a:txBody>
                    <a:bodyPr/>
                    <a:lstStyle/>
                    <a:p>
                      <a:r>
                        <a:rPr lang="en-US" sz="1600" dirty="0" smtClean="0">
                          <a:solidFill>
                            <a:srgbClr val="FF0000"/>
                          </a:solidFill>
                        </a:rPr>
                        <a:t>4.9</a:t>
                      </a:r>
                    </a:p>
                    <a:p>
                      <a:endParaRPr lang="en-US" sz="1600" dirty="0" smtClean="0">
                        <a:solidFill>
                          <a:srgbClr val="FF0000"/>
                        </a:solidFill>
                      </a:endParaRPr>
                    </a:p>
                    <a:p>
                      <a:r>
                        <a:rPr lang="en-US" sz="1600" dirty="0" smtClean="0">
                          <a:solidFill>
                            <a:srgbClr val="FF0000"/>
                          </a:solidFill>
                        </a:rPr>
                        <a:t>7.1</a:t>
                      </a:r>
                      <a:r>
                        <a:rPr lang="en-US" sz="1600" i="1" baseline="0" dirty="0" smtClean="0">
                          <a:solidFill>
                            <a:srgbClr val="FF0000"/>
                          </a:solidFill>
                        </a:rPr>
                        <a:t> (1)</a:t>
                      </a:r>
                      <a:endParaRPr lang="en-US" sz="1600" i="1" dirty="0" smtClean="0">
                        <a:solidFill>
                          <a:srgbClr val="FF0000"/>
                        </a:solidFill>
                      </a:endParaRPr>
                    </a:p>
                  </a:txBody>
                  <a:tcPr/>
                </a:tc>
                <a:tc>
                  <a:txBody>
                    <a:bodyPr/>
                    <a:lstStyle/>
                    <a:p>
                      <a:r>
                        <a:rPr lang="en-US" sz="1600" dirty="0" smtClean="0">
                          <a:solidFill>
                            <a:srgbClr val="FF0000"/>
                          </a:solidFill>
                        </a:rPr>
                        <a:t>5  +  8</a:t>
                      </a:r>
                      <a:endParaRPr lang="en-US" sz="1600" dirty="0">
                        <a:solidFill>
                          <a:srgbClr val="FF0000"/>
                        </a:solidFill>
                      </a:endParaRPr>
                    </a:p>
                  </a:txBody>
                  <a:tcPr/>
                </a:tc>
              </a:tr>
              <a:tr h="370840">
                <a:tc>
                  <a:txBody>
                    <a:bodyPr/>
                    <a:lstStyle/>
                    <a:p>
                      <a:r>
                        <a:rPr lang="en-US" sz="1600" dirty="0" smtClean="0"/>
                        <a:t>SAPA</a:t>
                      </a:r>
                    </a:p>
                    <a:p>
                      <a:r>
                        <a:rPr lang="en-US" sz="1600" dirty="0" smtClean="0"/>
                        <a:t>(S)</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AW 6060 T6</a:t>
                      </a:r>
                    </a:p>
                  </a:txBody>
                  <a:tcPr/>
                </a:tc>
                <a:tc>
                  <a:txBody>
                    <a:bodyPr/>
                    <a:lstStyle/>
                    <a:p>
                      <a:r>
                        <a:rPr lang="en-US" sz="1600" dirty="0" smtClean="0"/>
                        <a:t>1050</a:t>
                      </a:r>
                      <a:endParaRPr lang="en-US" sz="1600" dirty="0"/>
                    </a:p>
                  </a:txBody>
                  <a:tcPr/>
                </a:tc>
                <a:tc>
                  <a:txBody>
                    <a:bodyPr/>
                    <a:lstStyle/>
                    <a:p>
                      <a:r>
                        <a:rPr lang="en-US" sz="1600" dirty="0" smtClean="0"/>
                        <a:t>1.5</a:t>
                      </a:r>
                      <a:endParaRPr lang="en-US" sz="1600" dirty="0"/>
                    </a:p>
                  </a:txBody>
                  <a:tcPr/>
                </a:tc>
                <a:tc>
                  <a:txBody>
                    <a:bodyPr/>
                    <a:lstStyle/>
                    <a:p>
                      <a:r>
                        <a:rPr lang="en-US" sz="1600" dirty="0" smtClean="0"/>
                        <a:t>no</a:t>
                      </a:r>
                      <a:endParaRPr lang="en-US" sz="1600" dirty="0"/>
                    </a:p>
                  </a:txBody>
                  <a:tcPr/>
                </a:tc>
                <a:tc>
                  <a:txBody>
                    <a:bodyPr/>
                    <a:lstStyle/>
                    <a:p>
                      <a:r>
                        <a:rPr lang="en-US" sz="1600" dirty="0" smtClean="0"/>
                        <a:t>no</a:t>
                      </a:r>
                      <a:endParaRPr lang="en-US" sz="1600" dirty="0"/>
                    </a:p>
                  </a:txBody>
                  <a:tcPr/>
                </a:tc>
                <a:tc>
                  <a:txBody>
                    <a:bodyPr/>
                    <a:lstStyle/>
                    <a:p>
                      <a:r>
                        <a:rPr lang="en-US" sz="1600" dirty="0" smtClean="0"/>
                        <a:t>1.75</a:t>
                      </a:r>
                      <a:endParaRPr lang="en-US" sz="1600" dirty="0"/>
                    </a:p>
                  </a:txBody>
                  <a:tcPr/>
                </a:tc>
                <a:tc>
                  <a:txBody>
                    <a:bodyPr/>
                    <a:lstStyle/>
                    <a:p>
                      <a:r>
                        <a:rPr lang="en-US" sz="1600" dirty="0" smtClean="0"/>
                        <a:t>4 + 5</a:t>
                      </a:r>
                      <a:endParaRPr lang="en-US" sz="1600" dirty="0"/>
                    </a:p>
                  </a:txBody>
                  <a:tcPr/>
                </a:tc>
              </a:tr>
              <a:tr h="370840">
                <a:tc>
                  <a:txBody>
                    <a:bodyPr/>
                    <a:lstStyle/>
                    <a:p>
                      <a:r>
                        <a:rPr lang="en-US" sz="1600" dirty="0" smtClean="0">
                          <a:solidFill>
                            <a:srgbClr val="FF0000"/>
                          </a:solidFill>
                        </a:rPr>
                        <a:t>ALEXIA</a:t>
                      </a:r>
                      <a:endParaRPr lang="en-US" sz="1600" baseline="0" dirty="0" smtClean="0">
                        <a:solidFill>
                          <a:srgbClr val="FF0000"/>
                        </a:solidFill>
                      </a:endParaRPr>
                    </a:p>
                    <a:p>
                      <a:r>
                        <a:rPr lang="en-US" sz="1600" baseline="0" dirty="0" smtClean="0">
                          <a:solidFill>
                            <a:srgbClr val="FF0000"/>
                          </a:solidFill>
                        </a:rPr>
                        <a:t>(I)</a:t>
                      </a:r>
                      <a:endParaRPr lang="en-US" sz="1600"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rgbClr val="FF0000"/>
                          </a:solidFill>
                        </a:rPr>
                        <a:t>AW 6101 T6 </a:t>
                      </a:r>
                      <a:r>
                        <a:rPr lang="en-US" sz="1600" i="1" dirty="0" smtClean="0">
                          <a:solidFill>
                            <a:srgbClr val="FF0000"/>
                          </a:solidFill>
                        </a:rPr>
                        <a:t>(2)</a:t>
                      </a:r>
                    </a:p>
                  </a:txBody>
                  <a:tcPr/>
                </a:tc>
                <a:tc>
                  <a:txBody>
                    <a:bodyPr/>
                    <a:lstStyle/>
                    <a:p>
                      <a:r>
                        <a:rPr lang="en-US" sz="1600" dirty="0" smtClean="0">
                          <a:solidFill>
                            <a:srgbClr val="FF0000"/>
                          </a:solidFill>
                        </a:rPr>
                        <a:t>1350</a:t>
                      </a:r>
                      <a:endParaRPr lang="en-US" sz="1600" dirty="0">
                        <a:solidFill>
                          <a:srgbClr val="FF0000"/>
                        </a:solidFill>
                      </a:endParaRPr>
                    </a:p>
                  </a:txBody>
                  <a:tcPr/>
                </a:tc>
                <a:tc>
                  <a:txBody>
                    <a:bodyPr/>
                    <a:lstStyle/>
                    <a:p>
                      <a:r>
                        <a:rPr lang="en-US" sz="1600" dirty="0" smtClean="0">
                          <a:solidFill>
                            <a:srgbClr val="FF0000"/>
                          </a:solidFill>
                        </a:rPr>
                        <a:t>0.9</a:t>
                      </a:r>
                      <a:endParaRPr lang="en-US" sz="1600" dirty="0">
                        <a:solidFill>
                          <a:srgbClr val="FF0000"/>
                        </a:solidFill>
                      </a:endParaRPr>
                    </a:p>
                  </a:txBody>
                  <a:tcPr/>
                </a:tc>
                <a:tc>
                  <a:txBody>
                    <a:bodyPr/>
                    <a:lstStyle/>
                    <a:p>
                      <a:r>
                        <a:rPr lang="en-US" sz="1600" dirty="0" smtClean="0">
                          <a:solidFill>
                            <a:srgbClr val="FF0000"/>
                          </a:solidFill>
                        </a:rPr>
                        <a:t>no</a:t>
                      </a:r>
                      <a:endParaRPr lang="en-US" sz="1600" dirty="0">
                        <a:solidFill>
                          <a:srgbClr val="FF0000"/>
                        </a:solidFill>
                      </a:endParaRPr>
                    </a:p>
                  </a:txBody>
                  <a:tcPr/>
                </a:tc>
                <a:tc>
                  <a:txBody>
                    <a:bodyPr/>
                    <a:lstStyle/>
                    <a:p>
                      <a:r>
                        <a:rPr lang="en-US" sz="1600" dirty="0" smtClean="0">
                          <a:solidFill>
                            <a:srgbClr val="FF0000"/>
                          </a:solidFill>
                        </a:rPr>
                        <a:t>yes</a:t>
                      </a:r>
                      <a:endParaRPr lang="en-US" sz="1600" dirty="0">
                        <a:solidFill>
                          <a:srgbClr val="FF0000"/>
                        </a:solidFill>
                      </a:endParaRPr>
                    </a:p>
                  </a:txBody>
                  <a:tcPr/>
                </a:tc>
                <a:tc>
                  <a:txBody>
                    <a:bodyPr/>
                    <a:lstStyle/>
                    <a:p>
                      <a:r>
                        <a:rPr lang="en-US" sz="1600" dirty="0" smtClean="0">
                          <a:solidFill>
                            <a:srgbClr val="FF0000"/>
                          </a:solidFill>
                        </a:rPr>
                        <a:t>1.1</a:t>
                      </a:r>
                      <a:endParaRPr lang="en-US" sz="1600" dirty="0">
                        <a:solidFill>
                          <a:srgbClr val="FF0000"/>
                        </a:solidFill>
                      </a:endParaRPr>
                    </a:p>
                  </a:txBody>
                  <a:tcPr/>
                </a:tc>
                <a:tc>
                  <a:txBody>
                    <a:bodyPr/>
                    <a:lstStyle/>
                    <a:p>
                      <a:r>
                        <a:rPr lang="en-US" sz="1600" dirty="0" smtClean="0">
                          <a:solidFill>
                            <a:srgbClr val="FF0000"/>
                          </a:solidFill>
                        </a:rPr>
                        <a:t>5 + 6</a:t>
                      </a:r>
                      <a:endParaRPr lang="en-US" sz="1600" dirty="0">
                        <a:solidFill>
                          <a:srgbClr val="FF0000"/>
                        </a:solidFill>
                      </a:endParaRPr>
                    </a:p>
                  </a:txBody>
                  <a:tcPr/>
                </a:tc>
              </a:tr>
              <a:tr h="370840">
                <a:tc>
                  <a:txBody>
                    <a:bodyPr/>
                    <a:lstStyle/>
                    <a:p>
                      <a:r>
                        <a:rPr lang="en-US" sz="1600" dirty="0" smtClean="0"/>
                        <a:t>PROFALL</a:t>
                      </a:r>
                    </a:p>
                    <a:p>
                      <a:r>
                        <a:rPr lang="en-US" sz="1600" dirty="0" smtClean="0"/>
                        <a:t>(I)</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AW 6060 T5</a:t>
                      </a:r>
                      <a:r>
                        <a:rPr lang="en-US" sz="1600" i="1" dirty="0" smtClean="0"/>
                        <a:t> (3)</a:t>
                      </a:r>
                    </a:p>
                  </a:txBody>
                  <a:tcPr/>
                </a:tc>
                <a:tc>
                  <a:txBody>
                    <a:bodyPr/>
                    <a:lstStyle/>
                    <a:p>
                      <a:r>
                        <a:rPr lang="en-US" sz="1600" dirty="0" smtClean="0"/>
                        <a:t>1400</a:t>
                      </a:r>
                      <a:endParaRPr lang="en-US" sz="1600" dirty="0"/>
                    </a:p>
                  </a:txBody>
                  <a:tcPr/>
                </a:tc>
                <a:tc>
                  <a:txBody>
                    <a:bodyPr/>
                    <a:lstStyle/>
                    <a:p>
                      <a:r>
                        <a:rPr lang="en-US" sz="1600" dirty="0" smtClean="0"/>
                        <a:t>1.0</a:t>
                      </a:r>
                      <a:endParaRPr lang="en-US" sz="1600" dirty="0"/>
                    </a:p>
                  </a:txBody>
                  <a:tcPr/>
                </a:tc>
                <a:tc>
                  <a:txBody>
                    <a:bodyPr/>
                    <a:lstStyle/>
                    <a:p>
                      <a:r>
                        <a:rPr lang="en-US" sz="1600" dirty="0" smtClean="0"/>
                        <a:t>no</a:t>
                      </a:r>
                      <a:endParaRPr lang="en-US" sz="1600" dirty="0"/>
                    </a:p>
                  </a:txBody>
                  <a:tcPr/>
                </a:tc>
                <a:tc>
                  <a:txBody>
                    <a:bodyPr/>
                    <a:lstStyle/>
                    <a:p>
                      <a:r>
                        <a:rPr lang="en-US" sz="1600" dirty="0" smtClean="0"/>
                        <a:t>yes</a:t>
                      </a:r>
                      <a:endParaRPr lang="en-US" sz="1600" dirty="0"/>
                    </a:p>
                  </a:txBody>
                  <a:tcPr/>
                </a:tc>
                <a:tc>
                  <a:txBody>
                    <a:bodyPr/>
                    <a:lstStyle/>
                    <a:p>
                      <a:r>
                        <a:rPr lang="en-US" sz="1600" dirty="0" smtClean="0"/>
                        <a:t>1.25</a:t>
                      </a:r>
                      <a:endParaRPr lang="en-US" sz="1600" dirty="0"/>
                    </a:p>
                  </a:txBody>
                  <a:tcPr/>
                </a:tc>
                <a:tc>
                  <a:txBody>
                    <a:bodyPr/>
                    <a:lstStyle/>
                    <a:p>
                      <a:r>
                        <a:rPr lang="en-US" sz="1600" dirty="0" smtClean="0"/>
                        <a:t>3 + 3</a:t>
                      </a:r>
                      <a:endParaRPr lang="en-US" sz="1600" dirty="0"/>
                    </a:p>
                  </a:txBody>
                  <a:tcPr/>
                </a:tc>
              </a:tr>
              <a:tr h="370840">
                <a:tc>
                  <a:txBody>
                    <a:bodyPr/>
                    <a:lstStyle/>
                    <a:p>
                      <a:r>
                        <a:rPr lang="en-US" sz="1600" dirty="0" smtClean="0"/>
                        <a:t>MENZINKEN</a:t>
                      </a:r>
                    </a:p>
                    <a:p>
                      <a:r>
                        <a:rPr lang="en-US" sz="1600" dirty="0" smtClean="0"/>
                        <a:t>(CH)</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AW 6060 T6</a:t>
                      </a:r>
                    </a:p>
                  </a:txBody>
                  <a:tcPr/>
                </a:tc>
                <a:tc>
                  <a:txBody>
                    <a:bodyPr/>
                    <a:lstStyle/>
                    <a:p>
                      <a:r>
                        <a:rPr lang="en-US" sz="1600" dirty="0" smtClean="0"/>
                        <a:t>1600</a:t>
                      </a:r>
                      <a:r>
                        <a:rPr lang="en-US" sz="1600" baseline="0" dirty="0" smtClean="0"/>
                        <a:t> CHF</a:t>
                      </a:r>
                      <a:endParaRPr lang="en-US" sz="1600" dirty="0"/>
                    </a:p>
                  </a:txBody>
                  <a:tcPr/>
                </a:tc>
                <a:tc>
                  <a:txBody>
                    <a:bodyPr/>
                    <a:lstStyle/>
                    <a:p>
                      <a:r>
                        <a:rPr lang="en-US" sz="1600" dirty="0" smtClean="0"/>
                        <a:t>1.0</a:t>
                      </a:r>
                      <a:endParaRPr lang="en-US" sz="1600" dirty="0"/>
                    </a:p>
                  </a:txBody>
                  <a:tcPr/>
                </a:tc>
                <a:tc>
                  <a:txBody>
                    <a:bodyPr/>
                    <a:lstStyle/>
                    <a:p>
                      <a:r>
                        <a:rPr lang="en-US" sz="1600" dirty="0" smtClean="0"/>
                        <a:t>no</a:t>
                      </a:r>
                      <a:endParaRPr lang="en-US" sz="1600" dirty="0"/>
                    </a:p>
                  </a:txBody>
                  <a:tcPr/>
                </a:tc>
                <a:tc>
                  <a:txBody>
                    <a:bodyPr/>
                    <a:lstStyle/>
                    <a:p>
                      <a:r>
                        <a:rPr lang="en-US" sz="1600" dirty="0" smtClean="0"/>
                        <a:t>yes</a:t>
                      </a:r>
                      <a:endParaRPr lang="en-US" sz="1600" dirty="0"/>
                    </a:p>
                  </a:txBody>
                  <a:tcPr/>
                </a:tc>
                <a:tc>
                  <a:txBody>
                    <a:bodyPr/>
                    <a:lstStyle/>
                    <a:p>
                      <a:r>
                        <a:rPr lang="en-US" sz="1600" dirty="0" smtClean="0"/>
                        <a:t>~1.6CHF</a:t>
                      </a:r>
                      <a:endParaRPr lang="en-US" sz="1600" dirty="0"/>
                    </a:p>
                  </a:txBody>
                  <a:tcPr/>
                </a:tc>
                <a:tc>
                  <a:txBody>
                    <a:bodyPr/>
                    <a:lstStyle/>
                    <a:p>
                      <a:r>
                        <a:rPr lang="en-US" sz="1600" dirty="0" smtClean="0"/>
                        <a:t>8</a:t>
                      </a:r>
                      <a:endParaRPr lang="en-US" sz="1600" dirty="0"/>
                    </a:p>
                  </a:txBody>
                  <a:tcPr/>
                </a:tc>
              </a:tr>
            </a:tbl>
          </a:graphicData>
        </a:graphic>
      </p:graphicFrame>
      <p:sp>
        <p:nvSpPr>
          <p:cNvPr id="8" name="Content Placeholder 7"/>
          <p:cNvSpPr>
            <a:spLocks noGrp="1"/>
          </p:cNvSpPr>
          <p:nvPr>
            <p:ph idx="1"/>
          </p:nvPr>
        </p:nvSpPr>
        <p:spPr>
          <a:xfrm>
            <a:off x="0" y="5503332"/>
            <a:ext cx="8988777" cy="1171223"/>
          </a:xfrm>
        </p:spPr>
        <p:txBody>
          <a:bodyPr>
            <a:normAutofit fontScale="62500" lnSpcReduction="20000"/>
          </a:bodyPr>
          <a:lstStyle/>
          <a:p>
            <a:pPr marL="274638" lvl="1" indent="-274638">
              <a:buFont typeface="+mj-lt"/>
              <a:buAutoNum type="arabicPeriod"/>
            </a:pPr>
            <a:r>
              <a:rPr lang="en-US" dirty="0" smtClean="0"/>
              <a:t>MIFA </a:t>
            </a:r>
            <a:r>
              <a:rPr lang="en-US" dirty="0"/>
              <a:t>optionally </a:t>
            </a:r>
            <a:r>
              <a:rPr lang="en-US" dirty="0" smtClean="0"/>
              <a:t>include </a:t>
            </a:r>
            <a:r>
              <a:rPr lang="en-US" dirty="0"/>
              <a:t>in the offer a conductive coating with SURTEC-650 (~1um) applied in house</a:t>
            </a:r>
            <a:r>
              <a:rPr lang="en-US" dirty="0" smtClean="0"/>
              <a:t>.</a:t>
            </a:r>
          </a:p>
          <a:p>
            <a:pPr marL="274638" lvl="1" indent="-274638">
              <a:buFont typeface="+mj-lt"/>
              <a:buAutoNum type="arabicPeriod"/>
            </a:pPr>
            <a:r>
              <a:rPr lang="en-US" dirty="0" smtClean="0"/>
              <a:t>High conductivity alloy</a:t>
            </a:r>
          </a:p>
          <a:p>
            <a:pPr marL="274638" lvl="1" indent="-274638">
              <a:buFont typeface="+mj-lt"/>
              <a:buAutoNum type="arabicPeriod"/>
            </a:pPr>
            <a:r>
              <a:rPr lang="en-US" dirty="0" smtClean="0"/>
              <a:t>Softer alloy</a:t>
            </a:r>
          </a:p>
          <a:p>
            <a:pPr marL="285750" lvl="1">
              <a:buFontTx/>
              <a:buChar char="•"/>
            </a:pPr>
            <a:endParaRPr lang="en-US" dirty="0"/>
          </a:p>
        </p:txBody>
      </p:sp>
      <p:sp>
        <p:nvSpPr>
          <p:cNvPr id="3" name="Date Placeholder 2"/>
          <p:cNvSpPr>
            <a:spLocks noGrp="1"/>
          </p:cNvSpPr>
          <p:nvPr>
            <p:ph type="dt" sz="half" idx="10"/>
          </p:nvPr>
        </p:nvSpPr>
        <p:spPr/>
        <p:txBody>
          <a:bodyPr/>
          <a:lstStyle/>
          <a:p>
            <a:r>
              <a:rPr lang="en-US" smtClean="0"/>
              <a:t>September, 21st 2016</a:t>
            </a:r>
            <a:endParaRPr lang="en-US"/>
          </a:p>
        </p:txBody>
      </p:sp>
      <p:sp>
        <p:nvSpPr>
          <p:cNvPr id="4" name="Slide Number Placeholder 3"/>
          <p:cNvSpPr>
            <a:spLocks noGrp="1"/>
          </p:cNvSpPr>
          <p:nvPr>
            <p:ph type="sldNum" sz="quarter" idx="12"/>
          </p:nvPr>
        </p:nvSpPr>
        <p:spPr/>
        <p:txBody>
          <a:bodyPr/>
          <a:lstStyle/>
          <a:p>
            <a:fld id="{07F0FF37-69A7-1D4C-9DA8-02E2E17FC25A}" type="slidenum">
              <a:rPr lang="en-US" smtClean="0"/>
              <a:t>20</a:t>
            </a:fld>
            <a:endParaRPr lang="en-US"/>
          </a:p>
        </p:txBody>
      </p:sp>
    </p:spTree>
    <p:extLst>
      <p:ext uri="{BB962C8B-B14F-4D97-AF65-F5344CB8AC3E}">
        <p14:creationId xmlns:p14="http://schemas.microsoft.com/office/powerpoint/2010/main" val="756995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Aluminum Alloys</a:t>
            </a:r>
            <a:endParaRPr lang="en-US" dirty="0"/>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5" name="Slide Number Placeholder 4"/>
          <p:cNvSpPr>
            <a:spLocks noGrp="1"/>
          </p:cNvSpPr>
          <p:nvPr>
            <p:ph type="sldNum" sz="quarter" idx="12"/>
          </p:nvPr>
        </p:nvSpPr>
        <p:spPr/>
        <p:txBody>
          <a:bodyPr/>
          <a:lstStyle/>
          <a:p>
            <a:fld id="{07F0FF37-69A7-1D4C-9DA8-02E2E17FC25A}" type="slidenum">
              <a:rPr lang="en-US" smtClean="0"/>
              <a:t>21</a:t>
            </a:fld>
            <a:endParaRPr lang="en-US"/>
          </a:p>
        </p:txBody>
      </p:sp>
      <p:pic>
        <p:nvPicPr>
          <p:cNvPr id="6" name="Picture 5" descr="AW-6101-T6.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445" y="1417638"/>
            <a:ext cx="3717031" cy="5257800"/>
          </a:xfrm>
          <a:prstGeom prst="rect">
            <a:avLst/>
          </a:prstGeom>
        </p:spPr>
      </p:pic>
      <p:pic>
        <p:nvPicPr>
          <p:cNvPr id="7" name="Picture 6" descr="AW-6101-T6.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807" y="1417638"/>
            <a:ext cx="3683000" cy="5209663"/>
          </a:xfrm>
          <a:prstGeom prst="rect">
            <a:avLst/>
          </a:prstGeom>
        </p:spPr>
      </p:pic>
    </p:spTree>
    <p:extLst>
      <p:ext uri="{BB962C8B-B14F-4D97-AF65-F5344CB8AC3E}">
        <p14:creationId xmlns:p14="http://schemas.microsoft.com/office/powerpoint/2010/main" val="3934019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Extruded aluminum profiles for FC</a:t>
            </a:r>
            <a:endParaRPr lang="en-US" dirty="0"/>
          </a:p>
        </p:txBody>
      </p:sp>
      <p:sp>
        <p:nvSpPr>
          <p:cNvPr id="3" name="Content Placeholder 2"/>
          <p:cNvSpPr>
            <a:spLocks noGrp="1"/>
          </p:cNvSpPr>
          <p:nvPr>
            <p:ph idx="1"/>
          </p:nvPr>
        </p:nvSpPr>
        <p:spPr>
          <a:xfrm>
            <a:off x="134951" y="1141557"/>
            <a:ext cx="4955254" cy="5321332"/>
          </a:xfrm>
        </p:spPr>
        <p:txBody>
          <a:bodyPr>
            <a:normAutofit fontScale="62500" lnSpcReduction="20000"/>
          </a:bodyPr>
          <a:lstStyle/>
          <a:p>
            <a:r>
              <a:rPr lang="en-US" dirty="0" smtClean="0"/>
              <a:t>Production:</a:t>
            </a:r>
          </a:p>
          <a:p>
            <a:pPr lvl="1"/>
            <a:r>
              <a:rPr lang="en-US" dirty="0" smtClean="0"/>
              <a:t>Optimization of stiffened aluminum extruded profiles (compatibility with standard locking nuts and tooling for mounting)</a:t>
            </a:r>
            <a:endParaRPr lang="en-US" dirty="0"/>
          </a:p>
          <a:p>
            <a:pPr lvl="1"/>
            <a:r>
              <a:rPr lang="en-US" dirty="0" smtClean="0"/>
              <a:t>FEA calculation verified at CERN</a:t>
            </a:r>
          </a:p>
          <a:p>
            <a:pPr lvl="1"/>
            <a:r>
              <a:rPr lang="en-US" dirty="0" smtClean="0"/>
              <a:t>Design compatible with the use in NP02 field cage</a:t>
            </a:r>
          </a:p>
          <a:p>
            <a:pPr lvl="1"/>
            <a:r>
              <a:rPr lang="en-US" dirty="0" smtClean="0"/>
              <a:t>Production of prototyping phase started at selected producers sites in Europe (ALEXIA-Italy, MIFA-Netherland) with different aluminum alloy and with the possibility of conductive coating (with some cost increase).</a:t>
            </a:r>
          </a:p>
          <a:p>
            <a:pPr lvl="1"/>
            <a:r>
              <a:rPr lang="en-US" dirty="0" smtClean="0"/>
              <a:t>First 100 m prototype available within end of October (total length sufficient for second phase of the 35 ton HV test): 50m coated, 50 not coated</a:t>
            </a:r>
          </a:p>
          <a:p>
            <a:pPr lvl="1"/>
            <a:r>
              <a:rPr lang="en-US" dirty="0" smtClean="0"/>
              <a:t>Full production (~3km)  for protoDune (SP and/or DP) available within few week from green light</a:t>
            </a:r>
          </a:p>
        </p:txBody>
      </p:sp>
      <p:pic>
        <p:nvPicPr>
          <p:cNvPr id="5" name="Picture 4" descr="12907.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66459" y="804740"/>
            <a:ext cx="4277541" cy="6053260"/>
          </a:xfrm>
          <a:prstGeom prst="rect">
            <a:avLst/>
          </a:prstGeom>
        </p:spPr>
      </p:pic>
      <p:pic>
        <p:nvPicPr>
          <p:cNvPr id="6" name="Picture 5"/>
          <p:cNvPicPr>
            <a:picLocks noChangeAspect="1"/>
          </p:cNvPicPr>
          <p:nvPr/>
        </p:nvPicPr>
        <p:blipFill>
          <a:blip r:embed="rId3"/>
          <a:stretch>
            <a:fillRect/>
          </a:stretch>
        </p:blipFill>
        <p:spPr>
          <a:xfrm>
            <a:off x="5090205" y="4937733"/>
            <a:ext cx="2531837" cy="1716902"/>
          </a:xfrm>
          <a:prstGeom prst="rect">
            <a:avLst/>
          </a:prstGeom>
        </p:spPr>
      </p:pic>
      <p:sp>
        <p:nvSpPr>
          <p:cNvPr id="4" name="Date Placeholder 3"/>
          <p:cNvSpPr>
            <a:spLocks noGrp="1"/>
          </p:cNvSpPr>
          <p:nvPr>
            <p:ph type="dt" sz="half" idx="10"/>
          </p:nvPr>
        </p:nvSpPr>
        <p:spPr/>
        <p:txBody>
          <a:bodyPr/>
          <a:lstStyle/>
          <a:p>
            <a:r>
              <a:rPr lang="en-US" smtClean="0"/>
              <a:t>September, 21st 2016</a:t>
            </a:r>
            <a:endParaRPr lang="en-US"/>
          </a:p>
        </p:txBody>
      </p:sp>
      <p:sp>
        <p:nvSpPr>
          <p:cNvPr id="7" name="Slide Number Placeholder 6"/>
          <p:cNvSpPr>
            <a:spLocks noGrp="1"/>
          </p:cNvSpPr>
          <p:nvPr>
            <p:ph type="sldNum" sz="quarter" idx="12"/>
          </p:nvPr>
        </p:nvSpPr>
        <p:spPr/>
        <p:txBody>
          <a:bodyPr/>
          <a:lstStyle/>
          <a:p>
            <a:fld id="{07F0FF37-69A7-1D4C-9DA8-02E2E17FC25A}" type="slidenum">
              <a:rPr lang="en-US" smtClean="0"/>
              <a:t>22</a:t>
            </a:fld>
            <a:endParaRPr lang="en-US"/>
          </a:p>
        </p:txBody>
      </p:sp>
    </p:spTree>
    <p:extLst>
      <p:ext uri="{BB962C8B-B14F-4D97-AF65-F5344CB8AC3E}">
        <p14:creationId xmlns:p14="http://schemas.microsoft.com/office/powerpoint/2010/main" val="21486969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563562"/>
          </a:xfrm>
        </p:spPr>
        <p:txBody>
          <a:bodyPr>
            <a:normAutofit fontScale="90000"/>
          </a:bodyPr>
          <a:lstStyle/>
          <a:p>
            <a:r>
              <a:rPr lang="en-US" dirty="0" err="1"/>
              <a:t>PRotoDUNE</a:t>
            </a:r>
            <a:r>
              <a:rPr lang="en-US" dirty="0"/>
              <a:t> </a:t>
            </a:r>
            <a:r>
              <a:rPr lang="en-US" dirty="0" smtClean="0"/>
              <a:t>SP CPA/FC/HV test setup</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8438" y="1676400"/>
            <a:ext cx="5561531" cy="5143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769331"/>
            <a:ext cx="3725333" cy="5909311"/>
          </a:xfrm>
          <a:prstGeom prst="rect">
            <a:avLst/>
          </a:prstGeom>
          <a:noFill/>
        </p:spPr>
        <p:txBody>
          <a:bodyPr wrap="square" rtlCol="0">
            <a:spAutoFit/>
          </a:bodyPr>
          <a:lstStyle/>
          <a:p>
            <a:r>
              <a:rPr lang="en-US" dirty="0" smtClean="0"/>
              <a:t>This setup will be able to test the following features at full scale for E field purpose: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CPA lifting fixture</a:t>
            </a:r>
          </a:p>
          <a:p>
            <a:pPr marL="285750" indent="-285750">
              <a:buFont typeface="Arial" panose="020B0604020202020204" pitchFamily="34" charset="0"/>
              <a:buChar char="•"/>
            </a:pPr>
            <a:r>
              <a:rPr lang="en-US" dirty="0" smtClean="0"/>
              <a:t>Ground plane</a:t>
            </a:r>
          </a:p>
          <a:p>
            <a:pPr marL="285750" indent="-285750">
              <a:buFont typeface="Arial" panose="020B0604020202020204" pitchFamily="34" charset="0"/>
              <a:buChar char="•"/>
            </a:pPr>
            <a:r>
              <a:rPr lang="en-US" dirty="0" smtClean="0"/>
              <a:t>Ground plane overhang</a:t>
            </a:r>
          </a:p>
          <a:p>
            <a:pPr marL="285750" indent="-285750">
              <a:buFont typeface="Arial" panose="020B0604020202020204" pitchFamily="34" charset="0"/>
              <a:buChar char="•"/>
            </a:pPr>
            <a:r>
              <a:rPr lang="en-US" dirty="0" smtClean="0"/>
              <a:t>Field cage support structure</a:t>
            </a:r>
          </a:p>
          <a:p>
            <a:pPr marL="285750" indent="-285750">
              <a:buFont typeface="Arial" panose="020B0604020202020204" pitchFamily="34" charset="0"/>
              <a:buChar char="•"/>
            </a:pPr>
            <a:r>
              <a:rPr lang="en-US" dirty="0" smtClean="0"/>
              <a:t>CPA edges</a:t>
            </a:r>
          </a:p>
          <a:p>
            <a:pPr marL="285750" indent="-285750">
              <a:buFont typeface="Arial" panose="020B0604020202020204" pitchFamily="34" charset="0"/>
              <a:buChar char="•"/>
            </a:pPr>
            <a:r>
              <a:rPr lang="en-US" dirty="0" smtClean="0"/>
              <a:t>Field cage profiles</a:t>
            </a:r>
          </a:p>
          <a:p>
            <a:pPr marL="285750" indent="-285750">
              <a:buFont typeface="Arial" panose="020B0604020202020204" pitchFamily="34" charset="0"/>
              <a:buChar char="•"/>
            </a:pPr>
            <a:r>
              <a:rPr lang="en-US" dirty="0" smtClean="0"/>
              <a:t>Profile caps</a:t>
            </a:r>
          </a:p>
          <a:p>
            <a:pPr marL="285750" indent="-285750">
              <a:buFont typeface="Arial" panose="020B0604020202020204" pitchFamily="34" charset="0"/>
              <a:buChar char="•"/>
            </a:pPr>
            <a:r>
              <a:rPr lang="en-US" dirty="0" smtClean="0"/>
              <a:t>End wall FC box beams</a:t>
            </a:r>
          </a:p>
          <a:p>
            <a:pPr marL="285750" indent="-285750">
              <a:buFont typeface="Arial" panose="020B0604020202020204" pitchFamily="34" charset="0"/>
              <a:buChar char="•"/>
            </a:pPr>
            <a:r>
              <a:rPr lang="en-US" dirty="0" smtClean="0"/>
              <a:t>HV cup</a:t>
            </a:r>
          </a:p>
          <a:p>
            <a:pPr marL="285750" indent="-285750">
              <a:buFont typeface="Arial" panose="020B0604020202020204" pitchFamily="34" charset="0"/>
              <a:buChar char="•"/>
            </a:pPr>
            <a:endParaRPr lang="en-US" dirty="0"/>
          </a:p>
          <a:p>
            <a:r>
              <a:rPr lang="en-US" dirty="0" smtClean="0"/>
              <a:t>First Run foreseen in next months</a:t>
            </a:r>
          </a:p>
          <a:p>
            <a:endParaRPr lang="en-US" dirty="0"/>
          </a:p>
          <a:p>
            <a:r>
              <a:rPr lang="en-US" dirty="0" smtClean="0">
                <a:solidFill>
                  <a:srgbClr val="FF0000"/>
                </a:solidFill>
              </a:rPr>
              <a:t>Second Run beginning of next year</a:t>
            </a:r>
          </a:p>
          <a:p>
            <a:r>
              <a:rPr lang="en-US" dirty="0" smtClean="0">
                <a:solidFill>
                  <a:srgbClr val="FF0000"/>
                </a:solidFill>
              </a:rPr>
              <a:t>including:</a:t>
            </a:r>
          </a:p>
          <a:p>
            <a:pPr marL="285750" indent="-285750">
              <a:buFont typeface="Arial" panose="020B0604020202020204" pitchFamily="34" charset="0"/>
              <a:buChar char="•"/>
            </a:pPr>
            <a:r>
              <a:rPr lang="en-US" dirty="0" smtClean="0">
                <a:solidFill>
                  <a:srgbClr val="FF0000"/>
                </a:solidFill>
              </a:rPr>
              <a:t>Laser window</a:t>
            </a:r>
          </a:p>
          <a:p>
            <a:pPr marL="285750" indent="-285750">
              <a:buFont typeface="Arial" panose="020B0604020202020204" pitchFamily="34" charset="0"/>
              <a:buChar char="•"/>
            </a:pPr>
            <a:r>
              <a:rPr lang="en-US" dirty="0" smtClean="0">
                <a:solidFill>
                  <a:srgbClr val="FF0000"/>
                </a:solidFill>
              </a:rPr>
              <a:t>Beam plug window</a:t>
            </a:r>
          </a:p>
          <a:p>
            <a:pPr marL="285750" indent="-285750">
              <a:buFont typeface="Arial" panose="020B0604020202020204" pitchFamily="34" charset="0"/>
              <a:buChar char="•"/>
            </a:pPr>
            <a:r>
              <a:rPr lang="en-US" dirty="0" smtClean="0">
                <a:solidFill>
                  <a:srgbClr val="FF0000"/>
                </a:solidFill>
              </a:rPr>
              <a:t>Aluminum profiles</a:t>
            </a:r>
          </a:p>
        </p:txBody>
      </p:sp>
      <p:sp>
        <p:nvSpPr>
          <p:cNvPr id="14" name="TextBox 13"/>
          <p:cNvSpPr txBox="1"/>
          <p:nvPr/>
        </p:nvSpPr>
        <p:spPr>
          <a:xfrm>
            <a:off x="8425576" y="3888029"/>
            <a:ext cx="718423" cy="369332"/>
          </a:xfrm>
          <a:prstGeom prst="rect">
            <a:avLst/>
          </a:prstGeom>
          <a:noFill/>
        </p:spPr>
        <p:txBody>
          <a:bodyPr wrap="square" rtlCol="0">
            <a:spAutoFit/>
          </a:bodyPr>
          <a:lstStyle/>
          <a:p>
            <a:r>
              <a:rPr lang="en-US" dirty="0" smtClean="0"/>
              <a:t>1.5m</a:t>
            </a:r>
            <a:endParaRPr lang="en-US" dirty="0"/>
          </a:p>
        </p:txBody>
      </p:sp>
      <p:sp>
        <p:nvSpPr>
          <p:cNvPr id="17" name="TextBox 16"/>
          <p:cNvSpPr txBox="1"/>
          <p:nvPr/>
        </p:nvSpPr>
        <p:spPr>
          <a:xfrm>
            <a:off x="6736801" y="2633046"/>
            <a:ext cx="770309" cy="369332"/>
          </a:xfrm>
          <a:prstGeom prst="rect">
            <a:avLst/>
          </a:prstGeom>
          <a:noFill/>
        </p:spPr>
        <p:txBody>
          <a:bodyPr wrap="square" rtlCol="0">
            <a:spAutoFit/>
          </a:bodyPr>
          <a:lstStyle/>
          <a:p>
            <a:r>
              <a:rPr lang="en-US" dirty="0" smtClean="0"/>
              <a:t>1.5m</a:t>
            </a:r>
            <a:endParaRPr lang="en-US" dirty="0"/>
          </a:p>
        </p:txBody>
      </p:sp>
      <p:sp>
        <p:nvSpPr>
          <p:cNvPr id="18" name="TextBox 17"/>
          <p:cNvSpPr txBox="1"/>
          <p:nvPr/>
        </p:nvSpPr>
        <p:spPr>
          <a:xfrm>
            <a:off x="3725333" y="2641425"/>
            <a:ext cx="1020557" cy="369332"/>
          </a:xfrm>
          <a:prstGeom prst="rect">
            <a:avLst/>
          </a:prstGeom>
          <a:noFill/>
        </p:spPr>
        <p:txBody>
          <a:bodyPr wrap="square" rtlCol="0">
            <a:spAutoFit/>
          </a:bodyPr>
          <a:lstStyle/>
          <a:p>
            <a:r>
              <a:rPr lang="en-US" dirty="0" smtClean="0"/>
              <a:t>1.5m</a:t>
            </a:r>
            <a:endParaRPr lang="en-US" dirty="0"/>
          </a:p>
        </p:txBody>
      </p:sp>
      <p:sp>
        <p:nvSpPr>
          <p:cNvPr id="13" name="Rectangle 12"/>
          <p:cNvSpPr/>
          <p:nvPr/>
        </p:nvSpPr>
        <p:spPr>
          <a:xfrm>
            <a:off x="4346222" y="789086"/>
            <a:ext cx="4580147" cy="523220"/>
          </a:xfrm>
          <a:prstGeom prst="rect">
            <a:avLst/>
          </a:prstGeom>
        </p:spPr>
        <p:txBody>
          <a:bodyPr wrap="square">
            <a:spAutoFit/>
          </a:bodyPr>
          <a:lstStyle/>
          <a:p>
            <a:r>
              <a:rPr lang="en-US" sz="2800" smtClean="0"/>
              <a:t>in </a:t>
            </a:r>
            <a:r>
              <a:rPr lang="en-US" sz="2800" dirty="0"/>
              <a:t>the 35 ton </a:t>
            </a:r>
            <a:r>
              <a:rPr lang="en-US" sz="2800" dirty="0" smtClean="0"/>
              <a:t>facility at </a:t>
            </a:r>
            <a:r>
              <a:rPr lang="en-US" sz="2800" dirty="0"/>
              <a:t>FNAL</a:t>
            </a:r>
          </a:p>
        </p:txBody>
      </p:sp>
      <p:sp>
        <p:nvSpPr>
          <p:cNvPr id="3" name="Date Placeholder 2"/>
          <p:cNvSpPr>
            <a:spLocks noGrp="1"/>
          </p:cNvSpPr>
          <p:nvPr>
            <p:ph type="dt" sz="half" idx="10"/>
          </p:nvPr>
        </p:nvSpPr>
        <p:spPr/>
        <p:txBody>
          <a:bodyPr/>
          <a:lstStyle/>
          <a:p>
            <a:r>
              <a:rPr lang="en-US" smtClean="0"/>
              <a:t>September, 21st 2016</a:t>
            </a:r>
            <a:endParaRPr lang="en-US"/>
          </a:p>
        </p:txBody>
      </p:sp>
      <p:sp>
        <p:nvSpPr>
          <p:cNvPr id="5" name="Slide Number Placeholder 4"/>
          <p:cNvSpPr>
            <a:spLocks noGrp="1"/>
          </p:cNvSpPr>
          <p:nvPr>
            <p:ph type="sldNum" sz="quarter" idx="12"/>
          </p:nvPr>
        </p:nvSpPr>
        <p:spPr/>
        <p:txBody>
          <a:bodyPr/>
          <a:lstStyle/>
          <a:p>
            <a:fld id="{07F0FF37-69A7-1D4C-9DA8-02E2E17FC25A}" type="slidenum">
              <a:rPr lang="en-US" smtClean="0"/>
              <a:t>23</a:t>
            </a:fld>
            <a:endParaRPr lang="en-US"/>
          </a:p>
        </p:txBody>
      </p:sp>
    </p:spTree>
    <p:extLst>
      <p:ext uri="{BB962C8B-B14F-4D97-AF65-F5344CB8AC3E}">
        <p14:creationId xmlns:p14="http://schemas.microsoft.com/office/powerpoint/2010/main" val="1054039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860"/>
            <a:ext cx="8229600" cy="1143000"/>
          </a:xfrm>
        </p:spPr>
        <p:txBody>
          <a:bodyPr>
            <a:normAutofit fontScale="90000"/>
          </a:bodyPr>
          <a:lstStyle/>
          <a:p>
            <a:r>
              <a:rPr lang="en-US" dirty="0" smtClean="0"/>
              <a:t>Synergies with FC for </a:t>
            </a:r>
            <a:r>
              <a:rPr lang="en-US" dirty="0" err="1" smtClean="0"/>
              <a:t>ProtoDUNE</a:t>
            </a:r>
            <a:r>
              <a:rPr lang="en-US" dirty="0" smtClean="0"/>
              <a:t> DP</a:t>
            </a:r>
            <a:endParaRPr lang="en-US" dirty="0"/>
          </a:p>
        </p:txBody>
      </p:sp>
      <p:sp>
        <p:nvSpPr>
          <p:cNvPr id="3" name="Content Placeholder 2"/>
          <p:cNvSpPr>
            <a:spLocks noGrp="1"/>
          </p:cNvSpPr>
          <p:nvPr>
            <p:ph idx="1"/>
          </p:nvPr>
        </p:nvSpPr>
        <p:spPr>
          <a:xfrm>
            <a:off x="338666" y="5425039"/>
            <a:ext cx="8503356" cy="1076353"/>
          </a:xfrm>
        </p:spPr>
        <p:txBody>
          <a:bodyPr>
            <a:normAutofit fontScale="70000" lnSpcReduction="20000"/>
          </a:bodyPr>
          <a:lstStyle/>
          <a:p>
            <a:r>
              <a:rPr lang="en-US" dirty="0" smtClean="0"/>
              <a:t>Similar but simplified panel design (single type), vertical deployment</a:t>
            </a:r>
          </a:p>
          <a:p>
            <a:r>
              <a:rPr lang="en-US" dirty="0" smtClean="0"/>
              <a:t>Similar panel-to-panel hanging system</a:t>
            </a:r>
          </a:p>
          <a:p>
            <a:r>
              <a:rPr lang="en-US" dirty="0" smtClean="0"/>
              <a:t>Similar material procurement (I-beams, metal profiles)</a:t>
            </a:r>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5" name="Slide Number Placeholder 4"/>
          <p:cNvSpPr>
            <a:spLocks noGrp="1"/>
          </p:cNvSpPr>
          <p:nvPr>
            <p:ph type="sldNum" sz="quarter" idx="12"/>
          </p:nvPr>
        </p:nvSpPr>
        <p:spPr/>
        <p:txBody>
          <a:bodyPr/>
          <a:lstStyle/>
          <a:p>
            <a:fld id="{07F0FF37-69A7-1D4C-9DA8-02E2E17FC25A}" type="slidenum">
              <a:rPr lang="en-US" smtClean="0"/>
              <a:t>24</a:t>
            </a:fld>
            <a:endParaRPr lang="en-US"/>
          </a:p>
        </p:txBody>
      </p:sp>
      <p:pic>
        <p:nvPicPr>
          <p:cNvPr id="6" name="Picture 5" descr="PastedGraphic-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050749"/>
            <a:ext cx="5472289" cy="4081288"/>
          </a:xfrm>
          <a:prstGeom prst="rect">
            <a:avLst/>
          </a:prstGeom>
        </p:spPr>
      </p:pic>
    </p:spTree>
    <p:extLst>
      <p:ext uri="{BB962C8B-B14F-4D97-AF65-F5344CB8AC3E}">
        <p14:creationId xmlns:p14="http://schemas.microsoft.com/office/powerpoint/2010/main" val="831412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Further R&amp;D</a:t>
            </a:r>
            <a:endParaRPr lang="en-US" dirty="0"/>
          </a:p>
        </p:txBody>
      </p:sp>
      <p:sp>
        <p:nvSpPr>
          <p:cNvPr id="3" name="Content Placeholder 2"/>
          <p:cNvSpPr>
            <a:spLocks noGrp="1"/>
          </p:cNvSpPr>
          <p:nvPr>
            <p:ph idx="1"/>
          </p:nvPr>
        </p:nvSpPr>
        <p:spPr>
          <a:xfrm>
            <a:off x="0" y="1014062"/>
            <a:ext cx="9144000" cy="1187272"/>
          </a:xfrm>
        </p:spPr>
        <p:txBody>
          <a:bodyPr/>
          <a:lstStyle/>
          <a:p>
            <a:r>
              <a:rPr lang="en-US" sz="2400" dirty="0" smtClean="0"/>
              <a:t>End-cap removal and replacement with profile “sliders”:</a:t>
            </a:r>
          </a:p>
          <a:p>
            <a:endParaRPr lang="en-US" dirty="0"/>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5" name="Slide Number Placeholder 4"/>
          <p:cNvSpPr>
            <a:spLocks noGrp="1"/>
          </p:cNvSpPr>
          <p:nvPr>
            <p:ph type="sldNum" sz="quarter" idx="12"/>
          </p:nvPr>
        </p:nvSpPr>
        <p:spPr/>
        <p:txBody>
          <a:bodyPr/>
          <a:lstStyle/>
          <a:p>
            <a:fld id="{07F0FF37-69A7-1D4C-9DA8-02E2E17FC25A}" type="slidenum">
              <a:rPr lang="en-US" smtClean="0"/>
              <a:t>25</a:t>
            </a:fld>
            <a:endParaRPr lang="en-US"/>
          </a:p>
        </p:txBody>
      </p:sp>
      <p:pic>
        <p:nvPicPr>
          <p:cNvPr id="6" name="Picture 5" descr="FC_profile_slider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916" y="876111"/>
            <a:ext cx="7706306" cy="5445667"/>
          </a:xfrm>
          <a:prstGeom prst="rect">
            <a:avLst/>
          </a:prstGeom>
        </p:spPr>
      </p:pic>
      <p:sp>
        <p:nvSpPr>
          <p:cNvPr id="7" name="Content Placeholder 2"/>
          <p:cNvSpPr txBox="1">
            <a:spLocks/>
          </p:cNvSpPr>
          <p:nvPr/>
        </p:nvSpPr>
        <p:spPr>
          <a:xfrm>
            <a:off x="127000" y="5353705"/>
            <a:ext cx="8833556" cy="1504295"/>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Detail study required for:</a:t>
            </a:r>
          </a:p>
          <a:p>
            <a:pPr lvl="1"/>
            <a:r>
              <a:rPr lang="en-US" dirty="0" smtClean="0"/>
              <a:t>Electrical continuity (sliders slide due to thermal contraction)</a:t>
            </a:r>
          </a:p>
          <a:p>
            <a:pPr lvl="1"/>
            <a:r>
              <a:rPr lang="en-US" dirty="0" smtClean="0"/>
              <a:t>Elbows design and mounting</a:t>
            </a:r>
          </a:p>
        </p:txBody>
      </p:sp>
    </p:spTree>
    <p:extLst>
      <p:ext uri="{BB962C8B-B14F-4D97-AF65-F5344CB8AC3E}">
        <p14:creationId xmlns:p14="http://schemas.microsoft.com/office/powerpoint/2010/main" val="3330492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44"/>
            <a:ext cx="9144000" cy="863123"/>
          </a:xfrm>
        </p:spPr>
        <p:txBody>
          <a:bodyPr>
            <a:normAutofit/>
          </a:bodyPr>
          <a:lstStyle/>
          <a:p>
            <a:r>
              <a:rPr lang="en-US" sz="4000" dirty="0" smtClean="0"/>
              <a:t>Roll-formed profiles</a:t>
            </a:r>
            <a:endParaRPr lang="en-US" sz="4000" dirty="0"/>
          </a:p>
        </p:txBody>
      </p:sp>
      <p:sp>
        <p:nvSpPr>
          <p:cNvPr id="3" name="Content Placeholder 2"/>
          <p:cNvSpPr>
            <a:spLocks noGrp="1"/>
          </p:cNvSpPr>
          <p:nvPr>
            <p:ph idx="1"/>
          </p:nvPr>
        </p:nvSpPr>
        <p:spPr>
          <a:xfrm>
            <a:off x="0" y="1045155"/>
            <a:ext cx="9144000" cy="2897328"/>
          </a:xfrm>
        </p:spPr>
        <p:txBody>
          <a:bodyPr>
            <a:normAutofit fontScale="85000" lnSpcReduction="20000"/>
          </a:bodyPr>
          <a:lstStyle/>
          <a:p>
            <a:r>
              <a:rPr lang="en-US" dirty="0" smtClean="0"/>
              <a:t>Open roll-formed metallic profiles for field cage electrodes are preferred for </a:t>
            </a:r>
            <a:r>
              <a:rPr lang="en-US" dirty="0" err="1" smtClean="0"/>
              <a:t>LAr</a:t>
            </a:r>
            <a:r>
              <a:rPr lang="en-US" dirty="0" smtClean="0"/>
              <a:t> purity considerations.</a:t>
            </a:r>
          </a:p>
          <a:p>
            <a:r>
              <a:rPr lang="en-US" dirty="0" smtClean="0"/>
              <a:t>Optimized shape of profiles allows keeping the electric field strength on the highest biased electrodes under 15kV/cm even with only 20 cm clearance from the ground plates.  </a:t>
            </a:r>
          </a:p>
          <a:p>
            <a:r>
              <a:rPr lang="en-US" dirty="0" smtClean="0"/>
              <a:t>A safe way of dealing with the ends of the profiles based on PE caps should allow minimizing the top and bottom TPC clearance thus making more efficient use of the </a:t>
            </a:r>
            <a:r>
              <a:rPr lang="en-US" dirty="0" err="1" smtClean="0"/>
              <a:t>LAr</a:t>
            </a:r>
            <a:r>
              <a:rPr lang="en-US" dirty="0" smtClean="0"/>
              <a:t>.</a:t>
            </a:r>
          </a:p>
          <a:p>
            <a:endParaRPr lang="en-US" dirty="0" smtClean="0"/>
          </a:p>
          <a:p>
            <a:endParaRPr lang="en-US" dirty="0"/>
          </a:p>
        </p:txBody>
      </p:sp>
      <p:pic>
        <p:nvPicPr>
          <p:cNvPr id="4" name="Picture 3" descr="C:\Users\yubo\Documents\LBNE\CDR2\cdr\volume-detectors\figures\tpc_fca_rollform.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95736" y="4132078"/>
            <a:ext cx="6826988" cy="27115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09728"/>
            <a:ext cx="2177512"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5"/>
          <p:cNvSpPr>
            <a:spLocks noGrp="1"/>
          </p:cNvSpPr>
          <p:nvPr>
            <p:ph type="dt" sz="half" idx="10"/>
          </p:nvPr>
        </p:nvSpPr>
        <p:spPr/>
        <p:txBody>
          <a:bodyPr/>
          <a:lstStyle/>
          <a:p>
            <a:r>
              <a:rPr lang="en-US" smtClean="0"/>
              <a:t>September, 21st 2016</a:t>
            </a:r>
            <a:endParaRPr lang="en-US"/>
          </a:p>
        </p:txBody>
      </p:sp>
      <p:sp>
        <p:nvSpPr>
          <p:cNvPr id="7" name="Slide Number Placeholder 6"/>
          <p:cNvSpPr>
            <a:spLocks noGrp="1"/>
          </p:cNvSpPr>
          <p:nvPr>
            <p:ph type="sldNum" sz="quarter" idx="12"/>
          </p:nvPr>
        </p:nvSpPr>
        <p:spPr/>
        <p:txBody>
          <a:bodyPr/>
          <a:lstStyle/>
          <a:p>
            <a:fld id="{07F0FF37-69A7-1D4C-9DA8-02E2E17FC25A}" type="slidenum">
              <a:rPr lang="en-US" smtClean="0"/>
              <a:t>3</a:t>
            </a:fld>
            <a:endParaRPr lang="en-US"/>
          </a:p>
        </p:txBody>
      </p:sp>
    </p:spTree>
    <p:extLst>
      <p:ext uri="{BB962C8B-B14F-4D97-AF65-F5344CB8AC3E}">
        <p14:creationId xmlns:p14="http://schemas.microsoft.com/office/powerpoint/2010/main" val="3014487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433"/>
            <a:ext cx="8229600" cy="563562"/>
          </a:xfrm>
        </p:spPr>
        <p:txBody>
          <a:bodyPr>
            <a:normAutofit fontScale="90000"/>
          </a:bodyPr>
          <a:lstStyle/>
          <a:p>
            <a:r>
              <a:rPr lang="en-US" dirty="0" smtClean="0"/>
              <a:t>Standard Catalog Shapes</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946" y="2184729"/>
            <a:ext cx="2073408" cy="1643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8687" y="701202"/>
            <a:ext cx="9035313" cy="892552"/>
          </a:xfrm>
          <a:prstGeom prst="rect">
            <a:avLst/>
          </a:prstGeom>
          <a:noFill/>
        </p:spPr>
        <p:txBody>
          <a:bodyPr wrap="square" rtlCol="0">
            <a:spAutoFit/>
          </a:bodyPr>
          <a:lstStyle/>
          <a:p>
            <a:r>
              <a:rPr lang="en-US" dirty="0" smtClean="0"/>
              <a:t>Materials: cold rolled</a:t>
            </a:r>
            <a:r>
              <a:rPr lang="en-US" dirty="0"/>
              <a:t>, hot rolled pickled and oiled, high strength low alloy, galvanized and </a:t>
            </a:r>
            <a:r>
              <a:rPr lang="en-US" dirty="0" err="1"/>
              <a:t>galvannealed</a:t>
            </a:r>
            <a:r>
              <a:rPr lang="en-US" dirty="0"/>
              <a:t> steels; </a:t>
            </a:r>
            <a:r>
              <a:rPr lang="en-US" dirty="0" smtClean="0"/>
              <a:t>stainless steel</a:t>
            </a:r>
            <a:r>
              <a:rPr lang="en-US" dirty="0"/>
              <a:t>; copper; brass; bronze; aluminum; and </a:t>
            </a:r>
            <a:r>
              <a:rPr lang="en-US" dirty="0" smtClean="0"/>
              <a:t>titanium.</a:t>
            </a:r>
            <a:endParaRPr lang="en-US" sz="1600" dirty="0"/>
          </a:p>
          <a:p>
            <a:r>
              <a:rPr lang="en-US" sz="1600" dirty="0" smtClean="0"/>
              <a:t>Up to 85’ (26m) long</a:t>
            </a:r>
            <a:endParaRPr lang="en-US" sz="1600" dirty="0"/>
          </a:p>
        </p:txBody>
      </p:sp>
      <p:grpSp>
        <p:nvGrpSpPr>
          <p:cNvPr id="3" name="Group 2"/>
          <p:cNvGrpSpPr/>
          <p:nvPr/>
        </p:nvGrpSpPr>
        <p:grpSpPr>
          <a:xfrm>
            <a:off x="256395" y="1698026"/>
            <a:ext cx="5061689" cy="4075765"/>
            <a:chOff x="108687" y="2051092"/>
            <a:chExt cx="5222488" cy="4205243"/>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87" y="2051092"/>
              <a:ext cx="5222488" cy="4051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3918687" y="3606213"/>
              <a:ext cx="1251689" cy="9316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842487" y="4520613"/>
              <a:ext cx="1251689" cy="9316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61087" y="4502522"/>
              <a:ext cx="1251689" cy="9316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37287" y="5324714"/>
              <a:ext cx="1251689" cy="9316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5667191" y="4025468"/>
            <a:ext cx="2818163" cy="954107"/>
          </a:xfrm>
          <a:prstGeom prst="rect">
            <a:avLst/>
          </a:prstGeom>
        </p:spPr>
        <p:txBody>
          <a:bodyPr wrap="square">
            <a:spAutoFit/>
          </a:bodyPr>
          <a:lstStyle/>
          <a:p>
            <a:r>
              <a:rPr lang="en-US" sz="1400" dirty="0" smtClean="0"/>
              <a:t>https://www.dahlstromrollform.com/Media/Files/DRF-Full-Catalog-140225.pdf</a:t>
            </a:r>
            <a:endParaRPr lang="en-US" sz="1400" dirty="0"/>
          </a:p>
        </p:txBody>
      </p:sp>
      <p:sp>
        <p:nvSpPr>
          <p:cNvPr id="11" name="TextBox 10"/>
          <p:cNvSpPr txBox="1"/>
          <p:nvPr/>
        </p:nvSpPr>
        <p:spPr>
          <a:xfrm>
            <a:off x="1141980" y="5804771"/>
            <a:ext cx="7482766" cy="923330"/>
          </a:xfrm>
          <a:prstGeom prst="rect">
            <a:avLst/>
          </a:prstGeom>
          <a:noFill/>
        </p:spPr>
        <p:txBody>
          <a:bodyPr wrap="square" rtlCol="0">
            <a:spAutoFit/>
          </a:bodyPr>
          <a:lstStyle/>
          <a:p>
            <a:r>
              <a:rPr lang="en-US" dirty="0" smtClean="0">
                <a:solidFill>
                  <a:srgbClr val="FF0000"/>
                </a:solidFill>
              </a:rPr>
              <a:t>For application in the DUNE SP Field Cage, in addition to the  “standard” choice of Stainless Steel,  Aluminum has also been retained due to interesting properties such as weight and production cost.</a:t>
            </a:r>
            <a:endParaRPr lang="en-US" sz="1600" dirty="0">
              <a:solidFill>
                <a:srgbClr val="FF0000"/>
              </a:solidFill>
            </a:endParaRPr>
          </a:p>
        </p:txBody>
      </p:sp>
      <p:sp>
        <p:nvSpPr>
          <p:cNvPr id="6" name="Date Placeholder 5"/>
          <p:cNvSpPr>
            <a:spLocks noGrp="1"/>
          </p:cNvSpPr>
          <p:nvPr>
            <p:ph type="dt" sz="half" idx="10"/>
          </p:nvPr>
        </p:nvSpPr>
        <p:spPr/>
        <p:txBody>
          <a:bodyPr/>
          <a:lstStyle/>
          <a:p>
            <a:r>
              <a:rPr lang="en-US" smtClean="0"/>
              <a:t>September, 21st 2016</a:t>
            </a:r>
            <a:endParaRPr lang="en-US"/>
          </a:p>
        </p:txBody>
      </p:sp>
      <p:sp>
        <p:nvSpPr>
          <p:cNvPr id="7" name="Slide Number Placeholder 6"/>
          <p:cNvSpPr>
            <a:spLocks noGrp="1"/>
          </p:cNvSpPr>
          <p:nvPr>
            <p:ph type="sldNum" sz="quarter" idx="12"/>
          </p:nvPr>
        </p:nvSpPr>
        <p:spPr/>
        <p:txBody>
          <a:bodyPr/>
          <a:lstStyle/>
          <a:p>
            <a:fld id="{07F0FF37-69A7-1D4C-9DA8-02E2E17FC25A}" type="slidenum">
              <a:rPr lang="en-US" smtClean="0"/>
              <a:t>4</a:t>
            </a:fld>
            <a:endParaRPr lang="en-US"/>
          </a:p>
        </p:txBody>
      </p:sp>
    </p:spTree>
    <p:extLst>
      <p:ext uri="{BB962C8B-B14F-4D97-AF65-F5344CB8AC3E}">
        <p14:creationId xmlns:p14="http://schemas.microsoft.com/office/powerpoint/2010/main" val="3154564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38"/>
            <a:ext cx="9144000" cy="1143000"/>
          </a:xfrm>
        </p:spPr>
        <p:txBody>
          <a:bodyPr>
            <a:normAutofit/>
          </a:bodyPr>
          <a:lstStyle/>
          <a:p>
            <a:r>
              <a:rPr lang="en-US" dirty="0" smtClean="0"/>
              <a:t>Top/bottom FC</a:t>
            </a:r>
            <a:endParaRPr lang="en-US" dirty="0"/>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11" name="Slide Number Placeholder 10"/>
          <p:cNvSpPr>
            <a:spLocks noGrp="1"/>
          </p:cNvSpPr>
          <p:nvPr>
            <p:ph type="sldNum" sz="quarter" idx="12"/>
          </p:nvPr>
        </p:nvSpPr>
        <p:spPr/>
        <p:txBody>
          <a:bodyPr/>
          <a:lstStyle/>
          <a:p>
            <a:fld id="{07F0FF37-69A7-1D4C-9DA8-02E2E17FC25A}" type="slidenum">
              <a:rPr lang="en-US" smtClean="0"/>
              <a:t>5</a:t>
            </a:fld>
            <a:endParaRPr lang="en-US"/>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84958"/>
            <a:ext cx="4363209"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150" y="997730"/>
            <a:ext cx="4280889" cy="275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14"/>
          <p:cNvSpPr>
            <a:spLocks noGrp="1"/>
          </p:cNvSpPr>
          <p:nvPr>
            <p:ph idx="1"/>
          </p:nvPr>
        </p:nvSpPr>
        <p:spPr>
          <a:xfrm>
            <a:off x="127001" y="3792713"/>
            <a:ext cx="8783038" cy="2583921"/>
          </a:xfrm>
        </p:spPr>
        <p:txBody>
          <a:bodyPr>
            <a:noAutofit/>
          </a:bodyPr>
          <a:lstStyle/>
          <a:p>
            <a:pPr marL="0" indent="0">
              <a:buNone/>
            </a:pPr>
            <a:r>
              <a:rPr lang="en-US" sz="2000" dirty="0"/>
              <a:t>Top/Bottom FC Design</a:t>
            </a:r>
            <a:r>
              <a:rPr lang="en-US" sz="2000" dirty="0" smtClean="0"/>
              <a:t>:</a:t>
            </a:r>
            <a:endParaRPr lang="en-US" sz="2000" dirty="0"/>
          </a:p>
          <a:p>
            <a:r>
              <a:rPr lang="en-US" sz="2000" dirty="0"/>
              <a:t>Each top and bottom </a:t>
            </a:r>
            <a:r>
              <a:rPr lang="en-US" sz="2000" dirty="0" smtClean="0"/>
              <a:t>panel is </a:t>
            </a:r>
            <a:r>
              <a:rPr lang="en-US" sz="2000" dirty="0"/>
              <a:t>as </a:t>
            </a:r>
            <a:r>
              <a:rPr lang="en-US" sz="2000" dirty="0" smtClean="0"/>
              <a:t>wide </a:t>
            </a:r>
            <a:r>
              <a:rPr lang="en-US" sz="2000" dirty="0"/>
              <a:t>as the APA/</a:t>
            </a:r>
            <a:r>
              <a:rPr lang="en-US" sz="2000" dirty="0" smtClean="0"/>
              <a:t>CPA (2.3 m) </a:t>
            </a:r>
            <a:r>
              <a:rPr lang="en-US" sz="2000" dirty="0"/>
              <a:t>and are hold with I-profiled </a:t>
            </a:r>
            <a:r>
              <a:rPr lang="en-US" sz="2000" dirty="0" smtClean="0"/>
              <a:t>beams (~ 6x3 inches)</a:t>
            </a:r>
            <a:endParaRPr lang="en-US" sz="2000" dirty="0"/>
          </a:p>
          <a:p>
            <a:r>
              <a:rPr lang="en-US" sz="2000" dirty="0" smtClean="0"/>
              <a:t>Material </a:t>
            </a:r>
            <a:r>
              <a:rPr lang="en-US" sz="2000" dirty="0"/>
              <a:t>used for building Structure is </a:t>
            </a:r>
            <a:r>
              <a:rPr lang="en-US" sz="2000" dirty="0" smtClean="0"/>
              <a:t>Fiberglass Reinforced  Plastic (FRP)</a:t>
            </a:r>
            <a:endParaRPr lang="en-US" sz="2000" dirty="0"/>
          </a:p>
          <a:p>
            <a:r>
              <a:rPr lang="en-US" sz="2000" dirty="0" smtClean="0"/>
              <a:t>Field </a:t>
            </a:r>
            <a:r>
              <a:rPr lang="en-US" sz="2000" dirty="0"/>
              <a:t>shaping profiles </a:t>
            </a:r>
            <a:r>
              <a:rPr lang="en-US" sz="2000" dirty="0" smtClean="0"/>
              <a:t>are of SS (baseline) or extruded aluminum</a:t>
            </a:r>
          </a:p>
          <a:p>
            <a:r>
              <a:rPr lang="en-US" sz="2000" dirty="0" smtClean="0"/>
              <a:t>Ground </a:t>
            </a:r>
            <a:r>
              <a:rPr lang="en-US" sz="2000" dirty="0"/>
              <a:t>planes are made of stainless </a:t>
            </a:r>
            <a:r>
              <a:rPr lang="en-US" sz="2000" dirty="0" smtClean="0"/>
              <a:t>steel and are </a:t>
            </a:r>
            <a:r>
              <a:rPr lang="en-US" sz="2000" dirty="0"/>
              <a:t>mounted at a fixed distance of approximately </a:t>
            </a:r>
            <a:r>
              <a:rPr lang="en-US" sz="2000" dirty="0" smtClean="0"/>
              <a:t>20 cm </a:t>
            </a:r>
            <a:r>
              <a:rPr lang="en-US" sz="2000" dirty="0"/>
              <a:t>away from the top of the field shaping </a:t>
            </a:r>
            <a:r>
              <a:rPr lang="en-US" sz="2000" dirty="0" smtClean="0"/>
              <a:t>profiles</a:t>
            </a:r>
          </a:p>
          <a:p>
            <a:r>
              <a:rPr lang="en-US" sz="2000" dirty="0" smtClean="0"/>
              <a:t>Total weight ~ 150 Kg</a:t>
            </a:r>
            <a:endParaRPr lang="en-US" sz="2000" dirty="0"/>
          </a:p>
        </p:txBody>
      </p:sp>
    </p:spTree>
    <p:extLst>
      <p:ext uri="{BB962C8B-B14F-4D97-AF65-F5344CB8AC3E}">
        <p14:creationId xmlns:p14="http://schemas.microsoft.com/office/powerpoint/2010/main" val="4147192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38"/>
            <a:ext cx="9144000" cy="1143000"/>
          </a:xfrm>
        </p:spPr>
        <p:txBody>
          <a:bodyPr>
            <a:normAutofit/>
          </a:bodyPr>
          <a:lstStyle/>
          <a:p>
            <a:r>
              <a:rPr lang="en-US" dirty="0"/>
              <a:t>Top/Bottom FC Construction</a:t>
            </a:r>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11" name="Slide Number Placeholder 10"/>
          <p:cNvSpPr>
            <a:spLocks noGrp="1"/>
          </p:cNvSpPr>
          <p:nvPr>
            <p:ph type="sldNum" sz="quarter" idx="12"/>
          </p:nvPr>
        </p:nvSpPr>
        <p:spPr/>
        <p:txBody>
          <a:bodyPr/>
          <a:lstStyle/>
          <a:p>
            <a:fld id="{07F0FF37-69A7-1D4C-9DA8-02E2E17FC25A}" type="slidenum">
              <a:rPr lang="en-US" smtClean="0"/>
              <a:t>6</a:t>
            </a:fld>
            <a:endParaRPr lang="en-US"/>
          </a:p>
        </p:txBody>
      </p:sp>
      <p:sp>
        <p:nvSpPr>
          <p:cNvPr id="15" name="Content Placeholder 14"/>
          <p:cNvSpPr>
            <a:spLocks noGrp="1"/>
          </p:cNvSpPr>
          <p:nvPr>
            <p:ph idx="1"/>
          </p:nvPr>
        </p:nvSpPr>
        <p:spPr>
          <a:xfrm>
            <a:off x="457200" y="4984044"/>
            <a:ext cx="8229600" cy="1517348"/>
          </a:xfrm>
        </p:spPr>
        <p:txBody>
          <a:bodyPr>
            <a:normAutofit fontScale="62500" lnSpcReduction="20000"/>
          </a:bodyPr>
          <a:lstStyle/>
          <a:p>
            <a:r>
              <a:rPr lang="en-US" dirty="0" smtClean="0"/>
              <a:t>Mock-ups under construction in US </a:t>
            </a:r>
          </a:p>
          <a:p>
            <a:pPr lvl="1"/>
            <a:r>
              <a:rPr lang="en-US" dirty="0" smtClean="0"/>
              <a:t>Assembly sequence</a:t>
            </a:r>
          </a:p>
          <a:p>
            <a:pPr lvl="1"/>
            <a:r>
              <a:rPr lang="en-US" dirty="0" smtClean="0"/>
              <a:t>Mounting operation</a:t>
            </a:r>
          </a:p>
          <a:p>
            <a:pPr lvl="1"/>
            <a:r>
              <a:rPr lang="en-US" dirty="0" smtClean="0"/>
              <a:t>QA/QC</a:t>
            </a:r>
          </a:p>
          <a:p>
            <a:r>
              <a:rPr lang="en-US" dirty="0" smtClean="0"/>
              <a:t>Structural analysis show minimal deflections (~mm level).</a:t>
            </a:r>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21644"/>
            <a:ext cx="8151222"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86667" y="668866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0924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Wall Panel with Hangers</a:t>
            </a:r>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5" name="Slide Number Placeholder 4"/>
          <p:cNvSpPr>
            <a:spLocks noGrp="1"/>
          </p:cNvSpPr>
          <p:nvPr>
            <p:ph type="sldNum" sz="quarter" idx="12"/>
          </p:nvPr>
        </p:nvSpPr>
        <p:spPr/>
        <p:txBody>
          <a:bodyPr/>
          <a:lstStyle/>
          <a:p>
            <a:fld id="{07F0FF37-69A7-1D4C-9DA8-02E2E17FC25A}" type="slidenum">
              <a:rPr lang="en-US" smtClean="0"/>
              <a:t>7</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80" y="1163638"/>
            <a:ext cx="4326698" cy="3041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Grp="1" noChangeAspect="1" noChangeArrowheads="1"/>
          </p:cNvPicPr>
          <p:nvPr>
            <p:ph sz="quarter" idx="1"/>
          </p:nvPr>
        </p:nvPicPr>
        <p:blipFill rotWithShape="1">
          <a:blip r:embed="rId3" cstate="print">
            <a:extLst>
              <a:ext uri="{28A0092B-C50C-407E-A947-70E740481C1C}">
                <a14:useLocalDpi xmlns:a14="http://schemas.microsoft.com/office/drawing/2010/main" val="0"/>
              </a:ext>
            </a:extLst>
          </a:blip>
          <a:srcRect l="20752" t="22014" r="2233" b="11527"/>
          <a:stretch/>
        </p:blipFill>
        <p:spPr bwMode="auto">
          <a:xfrm>
            <a:off x="4692669" y="1318860"/>
            <a:ext cx="4331742" cy="2492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035" t="15452" r="3877" b="9721"/>
          <a:stretch/>
        </p:blipFill>
        <p:spPr bwMode="auto">
          <a:xfrm>
            <a:off x="6300887" y="4205111"/>
            <a:ext cx="2624746"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14"/>
          <p:cNvSpPr txBox="1">
            <a:spLocks/>
          </p:cNvSpPr>
          <p:nvPr/>
        </p:nvSpPr>
        <p:spPr>
          <a:xfrm>
            <a:off x="0" y="4205111"/>
            <a:ext cx="6300887" cy="258392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smtClean="0"/>
              <a:t>Vertical Wall FC Design:</a:t>
            </a:r>
          </a:p>
          <a:p>
            <a:r>
              <a:rPr lang="en-US" sz="2000" dirty="0" smtClean="0"/>
              <a:t>Four panels, 1.5m wide, on top of each other to build up to the 6m height of the APA.</a:t>
            </a:r>
          </a:p>
          <a:p>
            <a:r>
              <a:rPr lang="en-US" sz="2000" dirty="0" smtClean="0"/>
              <a:t> Box-shaped FRP beams (~ 6x3 inches) for structural optimization</a:t>
            </a:r>
          </a:p>
          <a:p>
            <a:r>
              <a:rPr lang="en-US" sz="2000" dirty="0" smtClean="0"/>
              <a:t>No ground planes</a:t>
            </a:r>
          </a:p>
          <a:p>
            <a:r>
              <a:rPr lang="en-US" sz="2000" dirty="0" smtClean="0"/>
              <a:t>Similar weight as for the top/bottom panels</a:t>
            </a:r>
            <a:endParaRPr lang="en-US" sz="2000" dirty="0"/>
          </a:p>
        </p:txBody>
      </p:sp>
    </p:spTree>
    <p:extLst>
      <p:ext uri="{BB962C8B-B14F-4D97-AF65-F5344CB8AC3E}">
        <p14:creationId xmlns:p14="http://schemas.microsoft.com/office/powerpoint/2010/main" val="2689941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3289"/>
          </a:xfrm>
        </p:spPr>
        <p:txBody>
          <a:bodyPr/>
          <a:lstStyle/>
          <a:p>
            <a:r>
              <a:rPr lang="en-US" dirty="0" smtClean="0"/>
              <a:t>FRP beams availability</a:t>
            </a:r>
            <a:endParaRPr lang="en-US" dirty="0"/>
          </a:p>
        </p:txBody>
      </p:sp>
      <p:sp>
        <p:nvSpPr>
          <p:cNvPr id="3" name="Content Placeholder 2"/>
          <p:cNvSpPr>
            <a:spLocks noGrp="1"/>
          </p:cNvSpPr>
          <p:nvPr>
            <p:ph idx="1"/>
          </p:nvPr>
        </p:nvSpPr>
        <p:spPr>
          <a:xfrm>
            <a:off x="98777" y="773289"/>
            <a:ext cx="8904111" cy="1370530"/>
          </a:xfrm>
        </p:spPr>
        <p:txBody>
          <a:bodyPr>
            <a:normAutofit/>
          </a:bodyPr>
          <a:lstStyle/>
          <a:p>
            <a:r>
              <a:rPr lang="en-US" sz="2400" dirty="0" smtClean="0"/>
              <a:t>Appropriate beam shapes available from standard catalogues both in US and EU.</a:t>
            </a:r>
          </a:p>
          <a:p>
            <a:endParaRPr lang="en-US" sz="2400" dirty="0"/>
          </a:p>
        </p:txBody>
      </p:sp>
      <p:sp>
        <p:nvSpPr>
          <p:cNvPr id="4" name="Date Placeholder 3"/>
          <p:cNvSpPr>
            <a:spLocks noGrp="1"/>
          </p:cNvSpPr>
          <p:nvPr>
            <p:ph type="dt" sz="half" idx="10"/>
          </p:nvPr>
        </p:nvSpPr>
        <p:spPr/>
        <p:txBody>
          <a:bodyPr/>
          <a:lstStyle/>
          <a:p>
            <a:r>
              <a:rPr lang="en-US" smtClean="0"/>
              <a:t>September, 21st 2016</a:t>
            </a:r>
            <a:endParaRPr lang="en-US"/>
          </a:p>
        </p:txBody>
      </p:sp>
      <p:sp>
        <p:nvSpPr>
          <p:cNvPr id="5" name="Slide Number Placeholder 4"/>
          <p:cNvSpPr>
            <a:spLocks noGrp="1"/>
          </p:cNvSpPr>
          <p:nvPr>
            <p:ph type="sldNum" sz="quarter" idx="12"/>
          </p:nvPr>
        </p:nvSpPr>
        <p:spPr/>
        <p:txBody>
          <a:bodyPr/>
          <a:lstStyle/>
          <a:p>
            <a:fld id="{07F0FF37-69A7-1D4C-9DA8-02E2E17FC25A}" type="slidenum">
              <a:rPr lang="en-US" smtClean="0"/>
              <a:t>8</a:t>
            </a:fld>
            <a:endParaRPr lang="en-US"/>
          </a:p>
        </p:txBody>
      </p:sp>
      <p:pic>
        <p:nvPicPr>
          <p:cNvPr id="7" name="Picture 6"/>
          <p:cNvPicPr>
            <a:picLocks noChangeAspect="1"/>
          </p:cNvPicPr>
          <p:nvPr/>
        </p:nvPicPr>
        <p:blipFill>
          <a:blip r:embed="rId2"/>
          <a:stretch>
            <a:fillRect/>
          </a:stretch>
        </p:blipFill>
        <p:spPr>
          <a:xfrm>
            <a:off x="1581426" y="1552221"/>
            <a:ext cx="3075239" cy="4323661"/>
          </a:xfrm>
          <a:prstGeom prst="rect">
            <a:avLst/>
          </a:prstGeom>
        </p:spPr>
      </p:pic>
      <p:pic>
        <p:nvPicPr>
          <p:cNvPr id="8" name="Picture 7"/>
          <p:cNvPicPr>
            <a:picLocks noChangeAspect="1"/>
          </p:cNvPicPr>
          <p:nvPr/>
        </p:nvPicPr>
        <p:blipFill>
          <a:blip r:embed="rId3"/>
          <a:stretch>
            <a:fillRect/>
          </a:stretch>
        </p:blipFill>
        <p:spPr>
          <a:xfrm>
            <a:off x="4901385" y="1552222"/>
            <a:ext cx="3073287" cy="4253106"/>
          </a:xfrm>
          <a:prstGeom prst="rect">
            <a:avLst/>
          </a:prstGeom>
        </p:spPr>
      </p:pic>
      <p:sp>
        <p:nvSpPr>
          <p:cNvPr id="9" name="Content Placeholder 2"/>
          <p:cNvSpPr txBox="1">
            <a:spLocks/>
          </p:cNvSpPr>
          <p:nvPr/>
        </p:nvSpPr>
        <p:spPr>
          <a:xfrm>
            <a:off x="0" y="5805327"/>
            <a:ext cx="9144000" cy="93691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EU vendors provide also “halogen free” version which is the preferred option at CERN</a:t>
            </a:r>
            <a:endParaRPr lang="en-US" sz="2400" dirty="0"/>
          </a:p>
        </p:txBody>
      </p:sp>
    </p:spTree>
    <p:extLst>
      <p:ext uri="{BB962C8B-B14F-4D97-AF65-F5344CB8AC3E}">
        <p14:creationId xmlns:p14="http://schemas.microsoft.com/office/powerpoint/2010/main" val="1331322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ubo.BNL\Documents\LBNE\TPC\FieldCage\RF_field_cage_corner1.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80934" y="1094399"/>
            <a:ext cx="4874731" cy="34691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563562"/>
          </a:xfrm>
        </p:spPr>
        <p:txBody>
          <a:bodyPr>
            <a:normAutofit fontScale="90000"/>
          </a:bodyPr>
          <a:lstStyle/>
          <a:p>
            <a:r>
              <a:rPr lang="en-US" sz="3600" dirty="0" smtClean="0"/>
              <a:t>Additional Views of the Design </a:t>
            </a:r>
            <a:endParaRPr lang="en-US" sz="3600" dirty="0"/>
          </a:p>
        </p:txBody>
      </p:sp>
      <p:sp>
        <p:nvSpPr>
          <p:cNvPr id="4" name="Slide Number Placeholder 3"/>
          <p:cNvSpPr>
            <a:spLocks noGrp="1"/>
          </p:cNvSpPr>
          <p:nvPr>
            <p:ph type="sldNum" sz="quarter" idx="12"/>
          </p:nvPr>
        </p:nvSpPr>
        <p:spPr/>
        <p:txBody>
          <a:bodyPr/>
          <a:lstStyle/>
          <a:p>
            <a:fld id="{E51EFBE0-0F5B-7E46-84E0-9892A898D472}" type="slidenum">
              <a:rPr lang="en-US" smtClean="0"/>
              <a:pPr/>
              <a:t>9</a:t>
            </a:fld>
            <a:endParaRPr lang="en-US"/>
          </a:p>
        </p:txBody>
      </p:sp>
      <p:pic>
        <p:nvPicPr>
          <p:cNvPr id="1026" name="Picture 2" descr="C:\Users\yubo.BNL\Documents\LBNE\TPC\FieldCage\RF_field_cage_divider.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7847" y="3200400"/>
            <a:ext cx="4486274" cy="31807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79049" y="5744819"/>
            <a:ext cx="3674533" cy="584775"/>
          </a:xfrm>
          <a:prstGeom prst="rect">
            <a:avLst/>
          </a:prstGeom>
          <a:noFill/>
        </p:spPr>
        <p:txBody>
          <a:bodyPr wrap="square" rtlCol="0">
            <a:spAutoFit/>
          </a:bodyPr>
          <a:lstStyle/>
          <a:p>
            <a:r>
              <a:rPr lang="en-US" sz="1600" dirty="0" smtClean="0"/>
              <a:t>Resistive divider and surge suppressor chain</a:t>
            </a:r>
            <a:endParaRPr lang="en-US" sz="1600" dirty="0"/>
          </a:p>
        </p:txBody>
      </p:sp>
      <p:sp>
        <p:nvSpPr>
          <p:cNvPr id="8" name="TextBox 7"/>
          <p:cNvSpPr txBox="1"/>
          <p:nvPr/>
        </p:nvSpPr>
        <p:spPr>
          <a:xfrm>
            <a:off x="313271" y="1111331"/>
            <a:ext cx="3674533" cy="830997"/>
          </a:xfrm>
          <a:prstGeom prst="rect">
            <a:avLst/>
          </a:prstGeom>
          <a:noFill/>
        </p:spPr>
        <p:txBody>
          <a:bodyPr wrap="square" rtlCol="0">
            <a:spAutoFit/>
          </a:bodyPr>
          <a:lstStyle/>
          <a:p>
            <a:pPr algn="r"/>
            <a:r>
              <a:rPr lang="en-US" sz="1600" dirty="0" smtClean="0"/>
              <a:t>Corner treatment (UHMW PE caps, and optional PE angles) to minimize the exposed electric field</a:t>
            </a:r>
            <a:endParaRPr lang="en-US" sz="1600" dirty="0"/>
          </a:p>
        </p:txBody>
      </p:sp>
      <p:sp>
        <p:nvSpPr>
          <p:cNvPr id="3" name="Date Placeholder 2"/>
          <p:cNvSpPr>
            <a:spLocks noGrp="1"/>
          </p:cNvSpPr>
          <p:nvPr>
            <p:ph type="dt" sz="half" idx="10"/>
          </p:nvPr>
        </p:nvSpPr>
        <p:spPr/>
        <p:txBody>
          <a:bodyPr/>
          <a:lstStyle/>
          <a:p>
            <a:r>
              <a:rPr lang="en-US" smtClean="0"/>
              <a:t>September, 21st 2016</a:t>
            </a:r>
            <a:endParaRPr lang="en-US"/>
          </a:p>
        </p:txBody>
      </p:sp>
    </p:spTree>
    <p:extLst>
      <p:ext uri="{BB962C8B-B14F-4D97-AF65-F5344CB8AC3E}">
        <p14:creationId xmlns:p14="http://schemas.microsoft.com/office/powerpoint/2010/main" val="12892101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841</TotalTime>
  <Words>2183</Words>
  <Application>Microsoft Office PowerPoint</Application>
  <PresentationFormat>Affichage à l'écran (4:3)</PresentationFormat>
  <Paragraphs>302</Paragraphs>
  <Slides>25</Slides>
  <Notes>0</Notes>
  <HiddenSlides>1</HiddenSlides>
  <MMClips>0</MMClips>
  <ScaleCrop>false</ScaleCrop>
  <HeadingPairs>
    <vt:vector size="4" baseType="variant">
      <vt:variant>
        <vt:lpstr>Thème</vt:lpstr>
      </vt:variant>
      <vt:variant>
        <vt:i4>1</vt:i4>
      </vt:variant>
      <vt:variant>
        <vt:lpstr>Titres des diapositives</vt:lpstr>
      </vt:variant>
      <vt:variant>
        <vt:i4>25</vt:i4>
      </vt:variant>
    </vt:vector>
  </HeadingPairs>
  <TitlesOfParts>
    <vt:vector size="26" baseType="lpstr">
      <vt:lpstr>Office Theme</vt:lpstr>
      <vt:lpstr>Field Cage studies and R&amp;D</vt:lpstr>
      <vt:lpstr>Proposed field cage for DUNE single  phase</vt:lpstr>
      <vt:lpstr>Roll-formed profiles</vt:lpstr>
      <vt:lpstr>Standard Catalog Shapes</vt:lpstr>
      <vt:lpstr>Top/bottom FC</vt:lpstr>
      <vt:lpstr>Top/Bottom FC Construction</vt:lpstr>
      <vt:lpstr>End Wall Panel with Hangers</vt:lpstr>
      <vt:lpstr>FRP beams availability</vt:lpstr>
      <vt:lpstr>Additional Views of the Design </vt:lpstr>
      <vt:lpstr>FEA of the field cage corner with PE Caps</vt:lpstr>
      <vt:lpstr>PE Cap Locking</vt:lpstr>
      <vt:lpstr>Roll-Formed Field Cage Test Setup</vt:lpstr>
      <vt:lpstr>Stainless steel vs aluminum issues</vt:lpstr>
      <vt:lpstr>Specific HV test on extruded Al surface</vt:lpstr>
      <vt:lpstr>Possible effect of Al surface oxidation</vt:lpstr>
      <vt:lpstr>R&amp;D on aluminum field cage</vt:lpstr>
      <vt:lpstr>Electroless nickel plating of Aluminum</vt:lpstr>
      <vt:lpstr>Summary of SS vs Alu</vt:lpstr>
      <vt:lpstr>Survey on extruded profiles production</vt:lpstr>
      <vt:lpstr>Differences in the offers</vt:lpstr>
      <vt:lpstr>Aluminum Alloys</vt:lpstr>
      <vt:lpstr>Extruded aluminum profiles for FC</vt:lpstr>
      <vt:lpstr>PRotoDUNE SP CPA/FC/HV test setup</vt:lpstr>
      <vt:lpstr>Synergies with FC for ProtoDUNE DP</vt:lpstr>
      <vt:lpstr>Further R&amp;D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Choice of steel versus aluminum for FC components</dc:title>
  <dc:creator>Francesco Pietropaolo</dc:creator>
  <cp:lastModifiedBy>Dario Autiero</cp:lastModifiedBy>
  <cp:revision>104</cp:revision>
  <dcterms:created xsi:type="dcterms:W3CDTF">2016-05-01T09:36:30Z</dcterms:created>
  <dcterms:modified xsi:type="dcterms:W3CDTF">2016-09-21T12:19:05Z</dcterms:modified>
</cp:coreProperties>
</file>