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1" r:id="rId3"/>
    <p:sldId id="264" r:id="rId4"/>
    <p:sldId id="266" r:id="rId5"/>
    <p:sldId id="269" r:id="rId6"/>
    <p:sldId id="268" r:id="rId7"/>
    <p:sldId id="267"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1" autoAdjust="0"/>
    <p:restoredTop sz="94701" autoAdjust="0"/>
  </p:normalViewPr>
  <p:slideViewPr>
    <p:cSldViewPr>
      <p:cViewPr>
        <p:scale>
          <a:sx n="75" d="100"/>
          <a:sy n="75" d="100"/>
        </p:scale>
        <p:origin x="-105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17FC5-5A14-45B4-A930-623D6CA502FF}" type="datetimeFigureOut">
              <a:rPr lang="en-US" smtClean="0"/>
              <a:t>9/21/2016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1297F-CFE2-405B-ABA3-0F1DE85DC703}" type="slidenum">
              <a:rPr lang="en-US" smtClean="0"/>
              <a:t>‹N°›</a:t>
            </a:fld>
            <a:endParaRPr lang="en-US"/>
          </a:p>
        </p:txBody>
      </p:sp>
    </p:spTree>
    <p:extLst>
      <p:ext uri="{BB962C8B-B14F-4D97-AF65-F5344CB8AC3E}">
        <p14:creationId xmlns:p14="http://schemas.microsoft.com/office/powerpoint/2010/main" val="180630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8F053C66-38A5-4EDF-A1F0-9518A59843CE}" type="datetime1">
              <a:rPr lang="fr-FR" smtClean="0"/>
              <a:t>21/09/2016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B3F9BD7-6C6A-43D2-9961-2D231F5119BC}" type="datetime1">
              <a:rPr lang="fr-FR" smtClean="0"/>
              <a:t>21/09/2016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836EE59-D582-476B-A672-7FE0F0836F6C}" type="datetime1">
              <a:rPr lang="fr-FR" smtClean="0"/>
              <a:t>21/09/2016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3357113-0B08-4CA8-AD79-89C9386E079B}" type="datetime1">
              <a:rPr lang="fr-FR" smtClean="0"/>
              <a:t>21/09/2016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675298A-4493-4555-AF60-0E5C3D9A0B65}" type="datetime1">
              <a:rPr lang="fr-FR" smtClean="0"/>
              <a:t>21/09/2016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8B8BF6B-6850-4DAC-9C32-E8409B1C1C4B}" type="datetime1">
              <a:rPr lang="fr-FR" smtClean="0"/>
              <a:t>21/09/2016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A8E0354-C442-46A8-A26E-F98EECBE3381}" type="datetime1">
              <a:rPr lang="fr-FR" smtClean="0"/>
              <a:t>21/09/2016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CA9A0496-4837-4C7C-9E9F-9C1230407DA6}" type="datetime1">
              <a:rPr lang="fr-FR" smtClean="0"/>
              <a:t>21/09/2016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ADAAAF-E699-4FE5-A4C5-3F6A9E197CF8}" type="datetime1">
              <a:rPr lang="fr-FR" smtClean="0"/>
              <a:t>21/09/2016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2FEEC7-6118-44A3-9ABB-0B4E679181C0}" type="datetime1">
              <a:rPr lang="fr-FR" smtClean="0"/>
              <a:t>21/09/2016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48BF54-434B-4B0C-8A16-8800E668DBE8}" type="datetime1">
              <a:rPr lang="fr-FR" smtClean="0"/>
              <a:t>21/09/2016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3A4E5-9C72-43A5-9DB3-223269071940}" type="datetime1">
              <a:rPr lang="fr-FR" smtClean="0"/>
              <a:t>21/09/2016</a:t>
            </a:fld>
            <a:endParaRPr lang="fr-BE"/>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fnal.gov/conferenceDisplay.py?confId=12884" TargetMode="External"/><Relationship Id="rId2" Type="http://schemas.openxmlformats.org/officeDocument/2006/relationships/hyperlink" Target="https://indico.fnal.gov/conferenceDisplay.py?confId=12809"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6"/>
            <a:ext cx="3666517" cy="646331"/>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Technical </a:t>
            </a:r>
            <a:r>
              <a:rPr lang="en-US" b="1" dirty="0"/>
              <a:t>B</a:t>
            </a:r>
            <a:r>
              <a:rPr lang="en-US" b="1" dirty="0" smtClean="0"/>
              <a:t>oard Meeting, </a:t>
            </a:r>
            <a:r>
              <a:rPr lang="en-US" b="1" dirty="0" smtClean="0"/>
              <a:t>21/9/2016</a:t>
            </a:r>
            <a:endParaRPr lang="en-US" b="1" dirty="0" smtClean="0"/>
          </a:p>
          <a:p>
            <a:endParaRPr lang="en-US"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en-US" smtClean="0"/>
              <a:t>1</a:t>
            </a:fld>
            <a:endParaRPr lang="en-US" dirty="0"/>
          </a:p>
        </p:txBody>
      </p:sp>
    </p:spTree>
    <p:extLst>
      <p:ext uri="{BB962C8B-B14F-4D97-AF65-F5344CB8AC3E}">
        <p14:creationId xmlns:p14="http://schemas.microsoft.com/office/powerpoint/2010/main" val="2355592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en-US" smtClean="0"/>
              <a:t>2</a:t>
            </a:fld>
            <a:endParaRPr lang="en-US" dirty="0"/>
          </a:p>
        </p:txBody>
      </p:sp>
      <p:sp>
        <p:nvSpPr>
          <p:cNvPr id="4" name="ZoneTexte 3"/>
          <p:cNvSpPr txBox="1"/>
          <p:nvPr/>
        </p:nvSpPr>
        <p:spPr>
          <a:xfrm>
            <a:off x="72008" y="4437112"/>
            <a:ext cx="8820472" cy="1754326"/>
          </a:xfrm>
          <a:prstGeom prst="rect">
            <a:avLst/>
          </a:prstGeom>
          <a:noFill/>
        </p:spPr>
        <p:txBody>
          <a:bodyPr wrap="square" rtlCol="0">
            <a:spAutoFit/>
          </a:bodyPr>
          <a:lstStyle/>
          <a:p>
            <a:endParaRPr lang="en-US" dirty="0" smtClean="0"/>
          </a:p>
          <a:p>
            <a:r>
              <a:rPr lang="en-US" dirty="0" smtClean="0"/>
              <a:t>Finalization of the 6x6x6 design</a:t>
            </a:r>
            <a:r>
              <a:rPr lang="en-US" dirty="0" smtClean="0"/>
              <a:t>:</a:t>
            </a:r>
          </a:p>
          <a:p>
            <a:endParaRPr lang="en-US" dirty="0" smtClean="0"/>
          </a:p>
          <a:p>
            <a:pPr marL="285750" indent="-285750">
              <a:buFont typeface="Wingdings" panose="05000000000000000000" pitchFamily="2" charset="2"/>
              <a:buChar char="Ø"/>
            </a:pPr>
            <a:r>
              <a:rPr lang="en-US" dirty="0"/>
              <a:t>F</a:t>
            </a:r>
            <a:r>
              <a:rPr lang="en-US" dirty="0" smtClean="0"/>
              <a:t>ield cage and cathode design + </a:t>
            </a:r>
            <a:r>
              <a:rPr lang="en-US" dirty="0" smtClean="0"/>
              <a:t>basic elements and procurement</a:t>
            </a:r>
            <a:endParaRPr lang="en-US" dirty="0" smtClean="0"/>
          </a:p>
          <a:p>
            <a:endParaRPr lang="en-US" dirty="0" smtClean="0"/>
          </a:p>
          <a:p>
            <a:pPr marL="285750" indent="-285750">
              <a:buFont typeface="Wingdings"/>
              <a:buChar char="à"/>
            </a:pPr>
            <a:endParaRPr lang="en-US" dirty="0" smtClean="0">
              <a:sym typeface="Wingdings" panose="05000000000000000000" pitchFamily="2" charset="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88640"/>
            <a:ext cx="6564167" cy="434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81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3</a:t>
            </a:fld>
            <a:endParaRPr lang="fr-BE"/>
          </a:p>
        </p:txBody>
      </p:sp>
      <p:sp>
        <p:nvSpPr>
          <p:cNvPr id="3" name="ZoneTexte 2"/>
          <p:cNvSpPr txBox="1"/>
          <p:nvPr/>
        </p:nvSpPr>
        <p:spPr>
          <a:xfrm>
            <a:off x="0" y="44624"/>
            <a:ext cx="9036497"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ym typeface="Wingdings" panose="05000000000000000000" pitchFamily="2" charset="2"/>
              </a:rPr>
              <a:t>Milestone to finalize the 6x6x6  executive design by the end of November</a:t>
            </a:r>
            <a:endParaRPr lang="en-US" dirty="0" smtClean="0">
              <a:sym typeface="Wingdings" panose="05000000000000000000" pitchFamily="2" charset="2"/>
            </a:endParaRPr>
          </a:p>
          <a:p>
            <a:pPr marL="285750" indent="-285750">
              <a:buFont typeface="Wingdings" panose="05000000000000000000" pitchFamily="2" charset="2"/>
              <a:buChar char="§"/>
            </a:pPr>
            <a:endParaRPr lang="en-US" dirty="0" smtClean="0">
              <a:sym typeface="Wingdings" panose="05000000000000000000" pitchFamily="2" charset="2"/>
            </a:endParaRPr>
          </a:p>
          <a:p>
            <a:pPr marL="285750" indent="-285750">
              <a:buFont typeface="Wingdings" panose="05000000000000000000" pitchFamily="2" charset="2"/>
              <a:buChar char="§"/>
            </a:pPr>
            <a:r>
              <a:rPr lang="en-US" dirty="0" err="1" smtClean="0">
                <a:sym typeface="Wingdings" panose="05000000000000000000" pitchFamily="2" charset="2"/>
              </a:rPr>
              <a:t>Adamo</a:t>
            </a:r>
            <a:r>
              <a:rPr lang="en-US" dirty="0" smtClean="0">
                <a:sym typeface="Wingdings" panose="05000000000000000000" pitchFamily="2" charset="2"/>
              </a:rPr>
              <a:t> presented the design of the field cage (with linking elements and the hanging system) and the design of the cathode at the last two TB meetings:</a:t>
            </a:r>
          </a:p>
          <a:p>
            <a:pPr marL="285750" indent="-285750">
              <a:buFont typeface="Wingdings" panose="05000000000000000000" pitchFamily="2" charset="2"/>
              <a:buChar char="§"/>
            </a:pPr>
            <a:endParaRPr lang="en-US" dirty="0" smtClean="0">
              <a:sym typeface="Wingdings" panose="05000000000000000000" pitchFamily="2" charset="2"/>
            </a:endParaRPr>
          </a:p>
          <a:p>
            <a:r>
              <a:rPr lang="en-US" dirty="0" smtClean="0">
                <a:sym typeface="Wingdings" panose="05000000000000000000" pitchFamily="2" charset="2"/>
                <a:hlinkClick r:id="rId2"/>
              </a:rPr>
              <a:t>https://indico.fnal.gov/conferenceDisplay.py?confId=12809</a:t>
            </a:r>
            <a:r>
              <a:rPr lang="en-US" dirty="0" smtClean="0">
                <a:sym typeface="Wingdings" panose="05000000000000000000" pitchFamily="2" charset="2"/>
              </a:rPr>
              <a:t> 24/8/2016</a:t>
            </a:r>
          </a:p>
          <a:p>
            <a:r>
              <a:rPr lang="en-US" dirty="0" smtClean="0">
                <a:sym typeface="Wingdings" panose="05000000000000000000" pitchFamily="2" charset="2"/>
                <a:hlinkClick r:id="rId3"/>
              </a:rPr>
              <a:t>https://indico.fnal.gov/conferenceDisplay.py?confId=12884</a:t>
            </a:r>
            <a:r>
              <a:rPr lang="en-US" dirty="0" smtClean="0">
                <a:sym typeface="Wingdings" panose="05000000000000000000" pitchFamily="2" charset="2"/>
              </a:rPr>
              <a:t>  7/9/2016</a:t>
            </a:r>
          </a:p>
          <a:p>
            <a:endParaRPr lang="en-US" dirty="0" smtClean="0">
              <a:sym typeface="Wingdings" panose="05000000000000000000" pitchFamily="2" charset="2"/>
            </a:endParaRPr>
          </a:p>
          <a:p>
            <a:r>
              <a:rPr lang="en-US" dirty="0" smtClean="0">
                <a:sym typeface="Wingdings" panose="05000000000000000000" pitchFamily="2" charset="2"/>
              </a:rPr>
              <a:t>The field cage design is based on the use of panels 1920x3100 mm  similar as for the SP design. Some pictures are shown in the next slides.</a:t>
            </a:r>
          </a:p>
          <a:p>
            <a:endParaRPr lang="en-US" dirty="0" smtClean="0">
              <a:sym typeface="Wingdings" panose="05000000000000000000" pitchFamily="2" charset="2"/>
            </a:endParaRPr>
          </a:p>
          <a:p>
            <a:r>
              <a:rPr lang="en-US" dirty="0" err="1" smtClean="0">
                <a:sym typeface="Wingdings" panose="05000000000000000000" pitchFamily="2" charset="2"/>
              </a:rPr>
              <a:t>Adamo</a:t>
            </a:r>
            <a:r>
              <a:rPr lang="en-US" dirty="0" smtClean="0">
                <a:sym typeface="Wingdings" panose="05000000000000000000" pitchFamily="2" charset="2"/>
              </a:rPr>
              <a:t> could not attend the meeting Today. Meanwhile he advanced on the design of the CRB which is dedicated to the manipulation of the basic detector elements (CRP, FC, cathode) for which logistics has been standardized in terms of elements/boxes of similar 3.2x3.2x0.5  m3 size  we will further discuss this point at the next TB</a:t>
            </a:r>
            <a:endParaRPr lang="en-US" dirty="0" smtClean="0">
              <a:sym typeface="Wingdings" panose="05000000000000000000" pitchFamily="2" charset="2"/>
            </a:endParaRPr>
          </a:p>
          <a:p>
            <a:endParaRPr lang="en-US" dirty="0" smtClean="0">
              <a:sym typeface="Wingdings" panose="05000000000000000000" pitchFamily="2" charset="2"/>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4302031"/>
            <a:ext cx="3528392" cy="243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4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4</a:t>
            </a:fld>
            <a:endParaRPr lang="fr-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4" y="260648"/>
            <a:ext cx="8896389" cy="624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012160" y="1340768"/>
            <a:ext cx="2880320" cy="646331"/>
          </a:xfrm>
          <a:prstGeom prst="rect">
            <a:avLst/>
          </a:prstGeom>
          <a:noFill/>
        </p:spPr>
        <p:txBody>
          <a:bodyPr wrap="square" rtlCol="0">
            <a:spAutoFit/>
          </a:bodyPr>
          <a:lstStyle/>
          <a:p>
            <a:r>
              <a:rPr lang="fr-FR" dirty="0" err="1" smtClean="0"/>
              <a:t>Worst</a:t>
            </a:r>
            <a:r>
              <a:rPr lang="fr-FR" dirty="0" smtClean="0"/>
              <a:t> case scenario </a:t>
            </a:r>
            <a:r>
              <a:rPr lang="fr-FR" dirty="0" err="1" smtClean="0"/>
              <a:t>with</a:t>
            </a:r>
            <a:r>
              <a:rPr lang="fr-FR" dirty="0" smtClean="0"/>
              <a:t> SS profiles </a:t>
            </a:r>
            <a:r>
              <a:rPr lang="fr-FR" dirty="0" err="1" smtClean="0"/>
              <a:t>instead</a:t>
            </a:r>
            <a:r>
              <a:rPr lang="fr-FR" dirty="0" smtClean="0"/>
              <a:t> </a:t>
            </a:r>
            <a:r>
              <a:rPr lang="fr-FR" dirty="0" err="1" smtClean="0"/>
              <a:t>than</a:t>
            </a:r>
            <a:r>
              <a:rPr lang="fr-FR" dirty="0" smtClean="0"/>
              <a:t> Al</a:t>
            </a:r>
            <a:endParaRPr lang="en-US" dirty="0"/>
          </a:p>
        </p:txBody>
      </p:sp>
    </p:spTree>
    <p:extLst>
      <p:ext uri="{BB962C8B-B14F-4D97-AF65-F5344CB8AC3E}">
        <p14:creationId xmlns:p14="http://schemas.microsoft.com/office/powerpoint/2010/main" val="269051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5</a:t>
            </a:fld>
            <a:endParaRPr lang="fr-BE"/>
          </a:p>
        </p:txBody>
      </p:sp>
      <p:pic>
        <p:nvPicPr>
          <p:cNvPr id="4098" name="Picture 2" descr="C:\Users\autiero\Desktop\prep\Field Cage Over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72" y="404664"/>
            <a:ext cx="622897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0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544482" cy="606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41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7</a:t>
            </a:fld>
            <a:endParaRPr lang="fr-B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7588324"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47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en-US" smtClean="0"/>
              <a:t>8</a:t>
            </a:fld>
            <a:endParaRPr lang="en-US" dirty="0"/>
          </a:p>
        </p:txBody>
      </p:sp>
      <p:sp>
        <p:nvSpPr>
          <p:cNvPr id="3" name="Rectangle 2"/>
          <p:cNvSpPr/>
          <p:nvPr/>
        </p:nvSpPr>
        <p:spPr>
          <a:xfrm>
            <a:off x="175444" y="188640"/>
            <a:ext cx="8964488" cy="3139321"/>
          </a:xfrm>
          <a:prstGeom prst="rect">
            <a:avLst/>
          </a:prstGeom>
        </p:spPr>
        <p:txBody>
          <a:bodyPr wrap="square">
            <a:spAutoFit/>
          </a:bodyPr>
          <a:lstStyle/>
          <a:p>
            <a:r>
              <a:rPr lang="en-US" dirty="0" smtClean="0">
                <a:sym typeface="Wingdings" panose="05000000000000000000" pitchFamily="2" charset="2"/>
              </a:rPr>
              <a:t>Today we are going to discuss the details on the design and procurement of the basic elements</a:t>
            </a:r>
          </a:p>
          <a:p>
            <a:pPr marL="285750" indent="-285750">
              <a:buFont typeface="Wingdings" panose="05000000000000000000" pitchFamily="2" charset="2"/>
              <a:buChar char="§"/>
            </a:pPr>
            <a:endParaRPr lang="en-US" dirty="0" smtClean="0">
              <a:sym typeface="Wingdings" panose="05000000000000000000" pitchFamily="2" charset="2"/>
            </a:endParaRPr>
          </a:p>
          <a:p>
            <a:pPr marL="285750" indent="-285750">
              <a:buFont typeface="Wingdings" panose="05000000000000000000" pitchFamily="2" charset="2"/>
              <a:buChar char="§"/>
            </a:pPr>
            <a:r>
              <a:rPr lang="en-US" dirty="0" smtClean="0">
                <a:sym typeface="Wingdings" panose="05000000000000000000" pitchFamily="2" charset="2"/>
              </a:rPr>
              <a:t>Francesco: status of the R&amp;D on the aluminum profiles  and procurement of the elements of the field cage panels</a:t>
            </a:r>
          </a:p>
          <a:p>
            <a:endParaRPr lang="en-US" dirty="0" smtClean="0">
              <a:sym typeface="Wingdings" panose="05000000000000000000" pitchFamily="2" charset="2"/>
            </a:endParaRPr>
          </a:p>
          <a:p>
            <a:pPr marL="285750" indent="-285750">
              <a:buFont typeface="Wingdings" panose="05000000000000000000" pitchFamily="2" charset="2"/>
              <a:buChar char="§"/>
            </a:pPr>
            <a:r>
              <a:rPr lang="en-US" dirty="0" smtClean="0">
                <a:sym typeface="Wingdings" panose="05000000000000000000" pitchFamily="2" charset="2"/>
              </a:rPr>
              <a:t>Jae Yu: design integration and procurement of the electrical elements (resistors, surge arrestors</a:t>
            </a:r>
          </a:p>
          <a:p>
            <a:pPr marL="285750" indent="-285750">
              <a:buFont typeface="Wingdings" panose="05000000000000000000" pitchFamily="2" charset="2"/>
              <a:buChar char="§"/>
            </a:pPr>
            <a:endParaRPr lang="en-US" dirty="0" smtClean="0">
              <a:sym typeface="Wingdings" panose="05000000000000000000" pitchFamily="2" charset="2"/>
            </a:endParaRPr>
          </a:p>
          <a:p>
            <a:pPr marL="285750" indent="-285750">
              <a:buFont typeface="Wingdings" panose="05000000000000000000" pitchFamily="2" charset="2"/>
              <a:buChar char="§"/>
            </a:pPr>
            <a:r>
              <a:rPr lang="en-US" dirty="0" smtClean="0">
                <a:sym typeface="Wingdings" panose="05000000000000000000" pitchFamily="2" charset="2"/>
              </a:rPr>
              <a:t>Christian update on the design and procurement of the TPB/ITO coated PMMA plates integrated in the cathode</a:t>
            </a:r>
            <a:endParaRPr lang="en-US" dirty="0">
              <a:sym typeface="Wingdings" panose="05000000000000000000" pitchFamily="2" charset="2"/>
            </a:endParaRPr>
          </a:p>
        </p:txBody>
      </p:sp>
    </p:spTree>
    <p:extLst>
      <p:ext uri="{BB962C8B-B14F-4D97-AF65-F5344CB8AC3E}">
        <p14:creationId xmlns:p14="http://schemas.microsoft.com/office/powerpoint/2010/main" val="36466146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TotalTime>
  <Words>248</Words>
  <Application>Microsoft Office PowerPoint</Application>
  <PresentationFormat>Affichage à l'écran (4:3)</PresentationFormat>
  <Paragraphs>31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Dario Autiero</dc:creator>
  <cp:lastModifiedBy>Dario Autiero</cp:lastModifiedBy>
  <cp:revision>185</cp:revision>
  <dcterms:created xsi:type="dcterms:W3CDTF">2015-04-08T06:38:53Z</dcterms:created>
  <dcterms:modified xsi:type="dcterms:W3CDTF">2016-09-21T11:55:05Z</dcterms:modified>
</cp:coreProperties>
</file>