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265" r:id="rId3"/>
    <p:sldId id="266" r:id="rId4"/>
    <p:sldId id="288" r:id="rId5"/>
    <p:sldId id="287" r:id="rId6"/>
    <p:sldId id="274" r:id="rId7"/>
    <p:sldId id="283" r:id="rId8"/>
    <p:sldId id="284" r:id="rId9"/>
    <p:sldId id="272" r:id="rId10"/>
    <p:sldId id="273" r:id="rId11"/>
    <p:sldId id="282" r:id="rId12"/>
    <p:sldId id="281" r:id="rId13"/>
    <p:sldId id="286" r:id="rId14"/>
    <p:sldId id="276" r:id="rId15"/>
    <p:sldId id="285" r:id="rId16"/>
    <p:sldId id="277" r:id="rId17"/>
    <p:sldId id="290" r:id="rId18"/>
    <p:sldId id="294" r:id="rId19"/>
    <p:sldId id="289" r:id="rId20"/>
    <p:sldId id="269" r:id="rId21"/>
    <p:sldId id="296" r:id="rId22"/>
    <p:sldId id="279" r:id="rId23"/>
    <p:sldId id="280" r:id="rId24"/>
    <p:sldId id="291" r:id="rId25"/>
    <p:sldId id="292" r:id="rId26"/>
    <p:sldId id="293" r:id="rId27"/>
    <p:sldId id="270" r:id="rId28"/>
    <p:sldId id="295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8080"/>
    <a:srgbClr val="404040"/>
    <a:srgbClr val="505050"/>
    <a:srgbClr val="004C97"/>
    <a:srgbClr val="63666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9/22/2016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616669" y="2467156"/>
            <a:ext cx="7526338" cy="21134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In-house electrospinning set up for fabricating and designing candidate future high power target material micro-structure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Sujit Bidhar</a:t>
            </a:r>
          </a:p>
          <a:p>
            <a:pPr algn="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TSD topical meeting</a:t>
            </a:r>
          </a:p>
          <a:p>
            <a:pPr algn="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22 Sep., 2016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Objective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accent3"/>
                </a:solidFill>
                <a:latin typeface="Helvetica" panose="020B0604020202020204" pitchFamily="34" charset="0"/>
                <a:ea typeface="Geneva" pitchFamily="121" charset="-128"/>
              </a:rPr>
              <a:t>Fabricate ceramic/metal, composite material </a:t>
            </a:r>
            <a:r>
              <a:rPr lang="en-US" altLang="en-US" dirty="0" err="1" smtClean="0">
                <a:solidFill>
                  <a:schemeClr val="accent3"/>
                </a:solidFill>
                <a:latin typeface="Helvetica" panose="020B0604020202020204" pitchFamily="34" charset="0"/>
                <a:ea typeface="Geneva" pitchFamily="121" charset="-128"/>
              </a:rPr>
              <a:t>nano</a:t>
            </a:r>
            <a:r>
              <a:rPr lang="en-US" altLang="en-US" dirty="0" smtClean="0">
                <a:solidFill>
                  <a:schemeClr val="accent3"/>
                </a:solidFill>
                <a:latin typeface="Helvetica" panose="020B0604020202020204" pitchFamily="34" charset="0"/>
                <a:ea typeface="Geneva" pitchFamily="121" charset="-128"/>
              </a:rPr>
              <a:t>-fiber with high strength, high density and alloying elements to reduce radiation damage.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Set up in-house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electrospun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unit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Fabricate polymer nanofiber to gain confidence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Fabricate ceramic composites nanofiber by combining different materials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Micro-mechanic study single fiber mechanical characterization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Simulation for fiber damage and thermal-structural analysis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Advantages &amp; limitations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827328"/>
            <a:ext cx="8672513" cy="53491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Advantages: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Discrete continuum at micro scale (broken target) but continuous at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meso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-scale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Local damage of single fiber won’t affect target structural integrity as a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whole</a:t>
            </a: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Reduced thermal stress wave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Reduced temp. gradient, limited to fiber axis only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High surface area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&amp; gaps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 e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ffective local heat removal by passing He gas 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Customize material properties by mixing different materials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Limitations:</a:t>
            </a:r>
          </a:p>
          <a:p>
            <a:r>
              <a:rPr lang="en-US" altLang="en-US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Widely used for polymer nanofibers</a:t>
            </a:r>
          </a:p>
          <a:p>
            <a:r>
              <a:rPr lang="en-US" altLang="en-US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Limited research in ceramics/metal nanofiber</a:t>
            </a:r>
          </a:p>
          <a:p>
            <a:r>
              <a:rPr lang="en-US" altLang="en-US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Low density (long target)</a:t>
            </a:r>
            <a:endParaRPr lang="en-US" altLang="en-US" dirty="0">
              <a:solidFill>
                <a:srgbClr val="FF0000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1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Motivation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9"/>
            <a:ext cx="8672513" cy="25887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Cost: Commercially available set up are expensive (~US$ 50,000 or more)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Suitable for mass producing nanofiber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Too much sophistication/automation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Have to depend on supplier for customizing individual part for unconventional electrospinning</a:t>
            </a:r>
          </a:p>
          <a:p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275" y="3697752"/>
            <a:ext cx="7552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accent3"/>
                </a:solidFill>
                <a:latin typeface="Helvetica" panose="020B0604020202020204" pitchFamily="34" charset="0"/>
              </a:rPr>
              <a:t>Goal is to build </a:t>
            </a:r>
            <a:r>
              <a:rPr lang="en-US" altLang="en-US" dirty="0" err="1">
                <a:solidFill>
                  <a:schemeClr val="accent3"/>
                </a:solidFill>
                <a:latin typeface="Helvetica" panose="020B0604020202020204" pitchFamily="34" charset="0"/>
              </a:rPr>
              <a:t>electrospin</a:t>
            </a:r>
            <a:r>
              <a:rPr lang="en-US" altLang="en-US" dirty="0">
                <a:solidFill>
                  <a:schemeClr val="accent3"/>
                </a:solidFill>
                <a:latin typeface="Helvetica" panose="020B0604020202020204" pitchFamily="34" charset="0"/>
              </a:rPr>
              <a:t> unit under </a:t>
            </a:r>
            <a:r>
              <a:rPr lang="en-US" altLang="en-US" dirty="0" smtClean="0">
                <a:solidFill>
                  <a:schemeClr val="accent3"/>
                </a:solidFill>
                <a:latin typeface="Helvetica" panose="020B0604020202020204" pitchFamily="34" charset="0"/>
              </a:rPr>
              <a:t>US$7,500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accent3"/>
                </a:solidFill>
                <a:latin typeface="Helvetica" panose="020B0604020202020204" pitchFamily="34" charset="0"/>
              </a:rPr>
              <a:t>Flexibility of customizing individual parts in house as per need</a:t>
            </a:r>
            <a:endParaRPr lang="en-US" altLang="en-US" dirty="0">
              <a:solidFill>
                <a:schemeClr val="accent3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7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Basic electrospinning Set up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4" name="Picture 14" descr="http://www.scielo.br/img/revistas/bjce/v26n1/a06fig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1"/>
          <a:stretch/>
        </p:blipFill>
        <p:spPr bwMode="auto">
          <a:xfrm>
            <a:off x="159473" y="1043797"/>
            <a:ext cx="5197865" cy="31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036498" y="4028536"/>
            <a:ext cx="2579298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62102" y="3720759"/>
            <a:ext cx="1431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10-30 cm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46896" y="1587260"/>
            <a:ext cx="0" cy="1751163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42974" y="2160447"/>
            <a:ext cx="83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5-10 cm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6450" y="4357215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Process carried out at room temp. and atm. pressure</a:t>
            </a:r>
            <a:endParaRPr lang="en-US" altLang="en-US" dirty="0">
              <a:solidFill>
                <a:schemeClr val="accent6"/>
              </a:solidFill>
              <a:latin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8164" y="1242016"/>
            <a:ext cx="31325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Collector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Fixed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Rotating drum type</a:t>
            </a:r>
            <a:endParaRPr lang="en-US" altLang="en-US" dirty="0">
              <a:solidFill>
                <a:schemeClr val="accent6"/>
              </a:solidFill>
              <a:latin typeface="Helvetica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3065886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</a:rPr>
              <a:t>10-30 KV DC</a:t>
            </a:r>
            <a:endParaRPr lang="en-US" altLang="en-US" sz="20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8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65677"/>
            <a:ext cx="4017776" cy="1755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13" y="1078883"/>
            <a:ext cx="4349104" cy="2597269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Electrospinning Principle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676275" y="2225617"/>
            <a:ext cx="302705" cy="13802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76275" y="2516041"/>
            <a:ext cx="302703" cy="11929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070340"/>
            <a:ext cx="75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Flat needle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99" y="3404390"/>
            <a:ext cx="1285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Taylor cone</a:t>
            </a:r>
            <a:endParaRPr lang="en-US" sz="14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147313" y="2593560"/>
            <a:ext cx="125039" cy="728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31556" y="1538830"/>
            <a:ext cx="143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Slow acceleration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4963" y="1536291"/>
            <a:ext cx="143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Rapid acceleration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7713" y="1001079"/>
            <a:ext cx="1431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Ohmic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flow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4962" y="988589"/>
            <a:ext cx="1431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Convective flow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1178" y="2593560"/>
            <a:ext cx="750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+/- KV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0433" y="2434621"/>
            <a:ext cx="99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Collector plate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3600" y="3068856"/>
            <a:ext cx="143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Transition liquid to solid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52437" y="3774719"/>
            <a:ext cx="617839" cy="404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2"/>
          </p:cNvCxnSpPr>
          <p:nvPr/>
        </p:nvCxnSpPr>
        <p:spPr>
          <a:xfrm>
            <a:off x="1458059" y="3712167"/>
            <a:ext cx="2225420" cy="503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14862" y="5620660"/>
            <a:ext cx="1431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Flow direction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06450" y="5928437"/>
            <a:ext cx="1407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10547" y="5140865"/>
            <a:ext cx="63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Solid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580" y="4908104"/>
            <a:ext cx="74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Liquid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53" name="Rectangle 2052"/>
          <p:cNvSpPr/>
          <p:nvPr/>
        </p:nvSpPr>
        <p:spPr>
          <a:xfrm>
            <a:off x="5764181" y="1197736"/>
            <a:ext cx="33643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Electrostatic repulsion&gt; surface 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Droplet is stretched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Jet elongated by whipping action</a:t>
            </a:r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4" name="Picture 20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856" y="4654297"/>
            <a:ext cx="3321383" cy="11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0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Parameters 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weight of polymer</a:t>
            </a:r>
          </a:p>
          <a:p>
            <a:r>
              <a:rPr lang="en-US" dirty="0" smtClean="0"/>
              <a:t>Solution properties (Viscosity, conductivity, surface tension)</a:t>
            </a:r>
          </a:p>
          <a:p>
            <a:r>
              <a:rPr lang="en-US" dirty="0" smtClean="0"/>
              <a:t>Concentration, electrical potential, flow rate</a:t>
            </a:r>
          </a:p>
          <a:p>
            <a:r>
              <a:rPr lang="en-US" dirty="0" smtClean="0"/>
              <a:t>Distance between needle and collector</a:t>
            </a:r>
          </a:p>
          <a:p>
            <a:r>
              <a:rPr lang="en-US" dirty="0" smtClean="0"/>
              <a:t>Needle gage</a:t>
            </a:r>
          </a:p>
          <a:p>
            <a:r>
              <a:rPr lang="en-US" dirty="0" smtClean="0"/>
              <a:t>Ambient temperature, humidity, air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9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Raw material for electrospinning solution	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437" y="1088047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 smtClean="0">
                <a:latin typeface="Helvetica" panose="020B0604020202020204" pitchFamily="34" charset="0"/>
              </a:rPr>
              <a:t>Polymer</a:t>
            </a:r>
            <a:endParaRPr lang="en-US" altLang="en-US" u="sng" dirty="0">
              <a:latin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415" y="1671214"/>
            <a:ext cx="26116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Asphaltene</a:t>
            </a:r>
            <a:endParaRPr lang="en-US" sz="2000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Nylon</a:t>
            </a:r>
          </a:p>
          <a:p>
            <a:r>
              <a:rPr lang="en-US" sz="2000" dirty="0" err="1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Polyacrylonitrile</a:t>
            </a:r>
            <a:endParaRPr lang="en-US" sz="2000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(PAN)</a:t>
            </a:r>
          </a:p>
          <a:p>
            <a:r>
              <a:rPr lang="en-US" sz="2000" dirty="0" err="1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Polyvinylepyrrolidone</a:t>
            </a:r>
            <a:endParaRPr lang="en-US" sz="2000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(PVP)</a:t>
            </a:r>
            <a:endParaRPr lang="en-US" sz="20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8350" y="1097791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>
                <a:latin typeface="Helvetica" panose="020B0604020202020204" pitchFamily="34" charset="0"/>
              </a:rPr>
              <a:t>Solvent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5788" y="1681856"/>
            <a:ext cx="18950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Toluene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Formic acid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N-</a:t>
            </a:r>
            <a:r>
              <a:rPr lang="en-US" sz="2000" dirty="0" err="1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N,dimethyle</a:t>
            </a:r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</a:p>
          <a:p>
            <a:r>
              <a:rPr lang="en-US" sz="2000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en-US" sz="2000" dirty="0" err="1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ormamide</a:t>
            </a:r>
            <a:endParaRPr lang="en-US" sz="2000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Ethanol</a:t>
            </a:r>
          </a:p>
          <a:p>
            <a:endParaRPr lang="en-US" sz="20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2684138" y="1880558"/>
            <a:ext cx="800934" cy="803789"/>
          </a:xfrm>
          <a:prstGeom prst="plus">
            <a:avLst>
              <a:gd name="adj" fmla="val 36716"/>
            </a:avLst>
          </a:prstGeom>
          <a:solidFill>
            <a:srgbClr val="8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73674" y="3853990"/>
            <a:ext cx="283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 smtClean="0">
                <a:latin typeface="Helvetica" panose="020B0604020202020204" pitchFamily="34" charset="0"/>
              </a:rPr>
              <a:t>Inorganic precursor</a:t>
            </a:r>
            <a:endParaRPr lang="en-US" altLang="en-US" u="sng" dirty="0">
              <a:latin typeface="Helvetica" panose="020B060402020202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3054136" y="906404"/>
            <a:ext cx="582971" cy="5669031"/>
          </a:xfrm>
          <a:prstGeom prst="rightBrace">
            <a:avLst>
              <a:gd name="adj1" fmla="val 4384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677" y="4422127"/>
            <a:ext cx="14863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 smtClean="0">
                <a:latin typeface="Helvetica" panose="020B0604020202020204" pitchFamily="34" charset="0"/>
              </a:rPr>
              <a:t>Ceramics</a:t>
            </a:r>
          </a:p>
          <a:p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TiO</a:t>
            </a:r>
            <a:r>
              <a:rPr lang="en-US" baseline="-250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2</a:t>
            </a:r>
          </a:p>
          <a:p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WO</a:t>
            </a:r>
            <a:r>
              <a:rPr lang="en-US" baseline="-250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3</a:t>
            </a:r>
          </a:p>
          <a:p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Zirconia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6099" y="4422126"/>
            <a:ext cx="46239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 smtClean="0">
                <a:latin typeface="Helvetica" panose="020B0604020202020204" pitchFamily="34" charset="0"/>
              </a:rPr>
              <a:t>Precursors</a:t>
            </a:r>
          </a:p>
          <a:p>
            <a:r>
              <a:rPr lang="en-US" dirty="0">
                <a:solidFill>
                  <a:schemeClr val="accent6"/>
                </a:solidFill>
              </a:rPr>
              <a:t>Titanium(IV) </a:t>
            </a:r>
            <a:r>
              <a:rPr lang="en-US" dirty="0" err="1" smtClean="0">
                <a:solidFill>
                  <a:schemeClr val="accent6"/>
                </a:solidFill>
              </a:rPr>
              <a:t>propoxide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Ammonium </a:t>
            </a:r>
            <a:r>
              <a:rPr lang="en-US" dirty="0" err="1">
                <a:solidFill>
                  <a:schemeClr val="accent6"/>
                </a:solidFill>
              </a:rPr>
              <a:t>Metatungstate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Hydrate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Zirconium Carbonate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1702403" y="5046453"/>
            <a:ext cx="600239" cy="629194"/>
          </a:xfrm>
          <a:prstGeom prst="plus">
            <a:avLst>
              <a:gd name="adj" fmla="val 36716"/>
            </a:avLst>
          </a:prstGeom>
          <a:solidFill>
            <a:srgbClr val="8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06682" y="2917708"/>
            <a:ext cx="236955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 smtClean="0">
                <a:latin typeface="Helvetica" panose="020B0604020202020204" pitchFamily="34" charset="0"/>
              </a:rPr>
              <a:t>Salt additives</a:t>
            </a:r>
          </a:p>
          <a:p>
            <a:r>
              <a:rPr lang="en-US" altLang="en-US" u="sng" dirty="0" smtClean="0">
                <a:latin typeface="Helvetica" panose="020B0604020202020204" pitchFamily="34" charset="0"/>
              </a:rPr>
              <a:t>(surfactants)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Fiber diameter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Stable jet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Morphology</a:t>
            </a:r>
            <a:endParaRPr lang="en-US" altLang="en-US" sz="2000" dirty="0">
              <a:solidFill>
                <a:schemeClr val="accent6"/>
              </a:solidFill>
              <a:latin typeface="Helvetica" panose="020B0604020202020204" pitchFamily="34" charset="0"/>
            </a:endParaRPr>
          </a:p>
        </p:txBody>
      </p:sp>
      <p:sp>
        <p:nvSpPr>
          <p:cNvPr id="18" name="Cross 17"/>
          <p:cNvSpPr/>
          <p:nvPr/>
        </p:nvSpPr>
        <p:spPr>
          <a:xfrm>
            <a:off x="6379818" y="3141414"/>
            <a:ext cx="600239" cy="629194"/>
          </a:xfrm>
          <a:prstGeom prst="plus">
            <a:avLst>
              <a:gd name="adj" fmla="val 36716"/>
            </a:avLst>
          </a:prstGeom>
          <a:solidFill>
            <a:srgbClr val="8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61" y="4124546"/>
            <a:ext cx="3850538" cy="2089584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Ceramics nanofiber fabrication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5915" y="1000512"/>
            <a:ext cx="675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Inorganic precursor(</a:t>
            </a:r>
            <a:r>
              <a:rPr lang="en-US" altLang="en-US" dirty="0" err="1" smtClean="0">
                <a:solidFill>
                  <a:schemeClr val="accent6"/>
                </a:solidFill>
                <a:latin typeface="Helvetica" panose="020B0604020202020204" pitchFamily="34" charset="0"/>
              </a:rPr>
              <a:t>ceramic+precursor</a:t>
            </a:r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 solution)</a:t>
            </a:r>
            <a:endParaRPr lang="en-US" altLang="en-US" dirty="0">
              <a:solidFill>
                <a:schemeClr val="accent6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8377" y="1716564"/>
            <a:ext cx="491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Polymer solution(</a:t>
            </a:r>
            <a:r>
              <a:rPr lang="en-US" altLang="en-US" dirty="0" err="1" smtClean="0">
                <a:solidFill>
                  <a:schemeClr val="accent6"/>
                </a:solidFill>
                <a:latin typeface="Helvetica" panose="020B0604020202020204" pitchFamily="34" charset="0"/>
              </a:rPr>
              <a:t>polymer+solvent</a:t>
            </a:r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)</a:t>
            </a:r>
            <a:endParaRPr lang="en-US" altLang="en-US" dirty="0">
              <a:solidFill>
                <a:schemeClr val="accent6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4068345" y="1485838"/>
            <a:ext cx="348380" cy="325710"/>
          </a:xfrm>
          <a:prstGeom prst="plus">
            <a:avLst>
              <a:gd name="adj" fmla="val 36716"/>
            </a:avLst>
          </a:prstGeom>
          <a:solidFill>
            <a:srgbClr val="8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04571" y="2432734"/>
            <a:ext cx="4085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Salt additives (surfactants)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Cross 9"/>
          <p:cNvSpPr/>
          <p:nvPr/>
        </p:nvSpPr>
        <p:spPr>
          <a:xfrm>
            <a:off x="4068345" y="2178229"/>
            <a:ext cx="348380" cy="325710"/>
          </a:xfrm>
          <a:prstGeom prst="plus">
            <a:avLst>
              <a:gd name="adj" fmla="val 36716"/>
            </a:avLst>
          </a:prstGeom>
          <a:solidFill>
            <a:srgbClr val="8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992369" y="2894399"/>
            <a:ext cx="458861" cy="35802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5442" y="3160233"/>
            <a:ext cx="8022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Solution for </a:t>
            </a:r>
            <a:r>
              <a:rPr lang="en-US" altLang="en-US" dirty="0" err="1" smtClean="0">
                <a:solidFill>
                  <a:schemeClr val="accent6"/>
                </a:solidFill>
                <a:latin typeface="Helvetica" panose="020B0604020202020204" pitchFamily="34" charset="0"/>
              </a:rPr>
              <a:t>electrospinning</a:t>
            </a:r>
            <a:r>
              <a:rPr lang="en-US" altLang="en-US" dirty="0" err="1" smtClean="0">
                <a:solidFill>
                  <a:schemeClr val="accent6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polymer-ceramic</a:t>
            </a:r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nanofiber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0006" y="3893714"/>
            <a:ext cx="4085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Calcination (Heat treatment)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992368" y="3622163"/>
            <a:ext cx="458861" cy="35802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37609" y="4281159"/>
            <a:ext cx="4085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Vaporize polymer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Promotes crystal growth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Bonding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753" y="6030194"/>
            <a:ext cx="3591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Representative heating profile</a:t>
            </a:r>
            <a:endParaRPr lang="en-US" sz="20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54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94" y="1571111"/>
            <a:ext cx="3336776" cy="10152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2570" y="1222342"/>
            <a:ext cx="4104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High Voltage Supply: 60 KV, 120 Watt </a:t>
            </a:r>
          </a:p>
        </p:txBody>
      </p:sp>
      <p:pic>
        <p:nvPicPr>
          <p:cNvPr id="3074" name="Picture 2" descr="http://www.syringepump.com/images/NE-1000%20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49" y="3003913"/>
            <a:ext cx="2300568" cy="136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2569" y="2680764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Programmable syringe pump</a:t>
            </a:r>
          </a:p>
        </p:txBody>
      </p:sp>
      <p:pic>
        <p:nvPicPr>
          <p:cNvPr id="3076" name="Picture 4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59" y="4663680"/>
            <a:ext cx="902150" cy="6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beta-static.fishersci.com/images/F52154%7Ew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7" y="4721936"/>
            <a:ext cx="1660919" cy="4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TFE syringe tubing gauge 20, L 12 in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22" y="4713136"/>
            <a:ext cx="850271" cy="6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14737" y="4333199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Syringes, blunt needles, accessories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606" y="1360841"/>
            <a:ext cx="3412296" cy="283873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4477342" y="1360841"/>
            <a:ext cx="461233" cy="39174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938575" y="3157831"/>
            <a:ext cx="451075" cy="32349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7731" y="4464329"/>
            <a:ext cx="41104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dirty="0">
                <a:latin typeface="Helvetica" panose="020B0604020202020204" pitchFamily="34" charset="0"/>
                <a:cs typeface="Helvetica" panose="020B0604020202020204" pitchFamily="34" charset="0"/>
              </a:rPr>
              <a:t>Intended electrospinning set 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4018" y="1962923"/>
            <a:ext cx="1125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Syringe pump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74350" y="2502321"/>
            <a:ext cx="1093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Collector plate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33472" y="3472421"/>
            <a:ext cx="1093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High Voltage supply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78115" y="2148545"/>
            <a:ext cx="93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Needle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857849" y="2344587"/>
            <a:ext cx="1184803" cy="463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950557" y="2881877"/>
            <a:ext cx="1092095" cy="419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690452" y="3707564"/>
            <a:ext cx="362553" cy="235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77063" y="2609886"/>
            <a:ext cx="551398" cy="375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1893" y="201818"/>
            <a:ext cx="6426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Electrospun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nano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-Fiber Production Set-Up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56542" y="1603033"/>
            <a:ext cx="1125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$ 3600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0966" y="3506981"/>
            <a:ext cx="1125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$ 780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32483" y="5351249"/>
            <a:ext cx="1125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$ 500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13050" y="1047090"/>
            <a:ext cx="1517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Exhaust Fan to duct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6400800" y="1414533"/>
            <a:ext cx="712250" cy="286413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>
          <a:xfrm flipH="1">
            <a:off x="6676499" y="1370256"/>
            <a:ext cx="436551" cy="104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251059" y="976040"/>
            <a:ext cx="1861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Enclosure $ 750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01302" y="5800968"/>
            <a:ext cx="18032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Approx. $ 6000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36910" y="4883852"/>
            <a:ext cx="327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Space requirement 2’ x 2’ x 2’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Location: MI8</a:t>
            </a:r>
            <a:endParaRPr lang="en-US" sz="18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2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493" y="170930"/>
            <a:ext cx="8988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Electrospun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nano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-fiber Material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Pre-Post Processing set Up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176" y="1057155"/>
            <a:ext cx="396647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Chemical solution handling set 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Lab Hot Plate with Magnetic Stirrer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Sonicator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(Ultrasonic bath)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Beakers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, pipets, storing bottles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Gloves, goggles, safety items etc.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0134" y="2636682"/>
            <a:ext cx="42357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Raw materials for </a:t>
            </a:r>
            <a:r>
              <a:rPr lang="en-US" sz="18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nano</a:t>
            </a:r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-fiber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Material specific polymer solution.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Ceramic /material precursor solution. </a:t>
            </a:r>
          </a:p>
        </p:txBody>
      </p:sp>
      <p:pic>
        <p:nvPicPr>
          <p:cNvPr id="4098" name="Picture 2" descr="http://www.hometrainingtools.com/media/catalog/product/cache/1/image/9df78eab33525d08d6e5fb8d27136e95/c/e/ce-hotst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63" y="1000426"/>
            <a:ext cx="1578634" cy="15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4451795" y="1468409"/>
            <a:ext cx="821266" cy="152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6583" y="3827545"/>
            <a:ext cx="4265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Post processing- Heat treatment set 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Tube furnace (1500 C) programmable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Thermal gloves, accessories etc.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855" y="3547712"/>
            <a:ext cx="2623925" cy="2008106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4506457" y="3996284"/>
            <a:ext cx="969803" cy="155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89036" y="1375220"/>
            <a:ext cx="1125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$ 150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638855" y="2815025"/>
            <a:ext cx="374108" cy="727547"/>
          </a:xfrm>
          <a:prstGeom prst="rightBrace">
            <a:avLst>
              <a:gd name="adj1" fmla="val 29086"/>
              <a:gd name="adj2" fmla="val 5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61500" y="2954838"/>
            <a:ext cx="1125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$ 2000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7236" y="4409995"/>
            <a:ext cx="1125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$ 4500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4188152" y="1958685"/>
            <a:ext cx="374108" cy="727547"/>
          </a:xfrm>
          <a:prstGeom prst="rightBrace">
            <a:avLst>
              <a:gd name="adj1" fmla="val 29086"/>
              <a:gd name="adj2" fmla="val 5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0317" y="2114252"/>
            <a:ext cx="1125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$ 500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0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Outline	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Background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Objectives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Motivation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Electrospinning process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Setting up electrospinning unit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Candidate target material and microstructure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Summary &amp; Schedule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Safety requirements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710" y="1019217"/>
            <a:ext cx="846535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Electrical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30KV DC power supply comes with safety features to prevent short circuit, arcing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Additional safety clearance from ES&amp;H (??)</a:t>
            </a:r>
          </a:p>
          <a:p>
            <a:endParaRPr lang="en-US" sz="1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Raw material storage &amp; handling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Some chemicals are flammable, corrosive Special cabinet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Others are in powder /crystal form  general 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cabinet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Poisonous if taken orally, may be skin irritant  gloves, </a:t>
            </a:r>
            <a:r>
              <a:rPr lang="en-US" sz="180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apron, goggles</a:t>
            </a:r>
            <a:endParaRPr lang="en-US" sz="1800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Magnetic/ultrasonic stirring with some volatile chemicals  Fume hood</a:t>
            </a:r>
          </a:p>
          <a:p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Disposal of left over chemicals &amp; processed nanofibers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Containers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Duct work for exhaust from electrospinning unit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Additional precaution for furnace</a:t>
            </a:r>
            <a:endParaRPr lang="en-US" sz="20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9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Problems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350932"/>
            <a:ext cx="1778388" cy="13060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6450" y="2656936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Beading</a:t>
            </a:r>
            <a:endParaRPr lang="en-US" altLang="en-US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364" y="1350932"/>
            <a:ext cx="1463441" cy="11938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25891" y="2656935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Ribbons</a:t>
            </a:r>
            <a:endParaRPr lang="en-US" altLang="en-US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506" y="1350932"/>
            <a:ext cx="1587580" cy="11938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06861" y="2636958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Porous globe</a:t>
            </a:r>
            <a:endParaRPr lang="en-US" altLang="en-US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013" y="1350932"/>
            <a:ext cx="1583436" cy="11938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07730" y="2637764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accent3"/>
                </a:solidFill>
                <a:latin typeface="Helvetica" panose="020B0604020202020204" pitchFamily="34" charset="0"/>
              </a:rPr>
              <a:t>Aligned fiber</a:t>
            </a:r>
            <a:endParaRPr lang="en-US" altLang="en-US" dirty="0">
              <a:solidFill>
                <a:schemeClr val="accent3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487928"/>
            <a:ext cx="924644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Troubleshoot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Increase flow 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Increase polymer concentration or solvent with high evaporation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Salt additives (Surfactant)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Adjust distance between needle and collector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chemeClr val="accent6"/>
                </a:solidFill>
                <a:latin typeface="Helvetica" panose="020B0604020202020204" pitchFamily="34" charset="0"/>
              </a:rPr>
              <a:t>Porosity</a:t>
            </a:r>
            <a:r>
              <a:rPr lang="en-US" altLang="en-US" dirty="0" err="1" smtClean="0">
                <a:solidFill>
                  <a:schemeClr val="accent6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evaporative</a:t>
            </a:r>
            <a:r>
              <a:rPr lang="en-US" altLang="en-US" dirty="0" smtClean="0">
                <a:solidFill>
                  <a:schemeClr val="accent6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characteristic of solvent</a:t>
            </a:r>
            <a:endParaRPr lang="en-US" altLang="en-US" dirty="0">
              <a:solidFill>
                <a:schemeClr val="accent6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6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Candidate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electrospin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nanofiber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089" y="1169053"/>
            <a:ext cx="58979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Polymer (for Starter)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Nylon 6</a:t>
            </a:r>
          </a:p>
          <a:p>
            <a:endParaRPr lang="en-US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u="sng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Metal/Ceramic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Alumina</a:t>
            </a:r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Zirconia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</a:t>
            </a:r>
            <a:r>
              <a:rPr lang="en-US" baseline="-25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Titania</a:t>
            </a:r>
            <a:endParaRPr lang="en-US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Graphite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u="sng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Carbon-nanotube Composite(Ultimate)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CNT-Alumina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CNT-Zirconium</a:t>
            </a:r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58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CNT-ceramics nanofiber composites-advantage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124" name="Picture 4" descr="Image result for carbon nano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9" y="1010138"/>
            <a:ext cx="1419494" cy="141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6275" y="240506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SWNT</a:t>
            </a:r>
            <a:endParaRPr lang="en-US" sz="18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426" y="1719885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1-3 nm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70007" y="1354347"/>
            <a:ext cx="879895" cy="1075285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8502636">
            <a:off x="1669412" y="1749425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µm-mm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5941" y="1169681"/>
            <a:ext cx="514756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Excellent mechanical properties</a:t>
            </a:r>
          </a:p>
          <a:p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 : 1~5 </a:t>
            </a:r>
            <a:r>
              <a:rPr lang="en-US" sz="1800" dirty="0" err="1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Tpa</a:t>
            </a:r>
            <a:endParaRPr lang="en-US" sz="1800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Tensile strength : 15-50 </a:t>
            </a:r>
            <a:r>
              <a:rPr lang="en-US" sz="1800" dirty="0" err="1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Gpa</a:t>
            </a:r>
            <a:endParaRPr lang="en-US" sz="1800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Elongation %     : 16%</a:t>
            </a:r>
          </a:p>
          <a:p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thermal conductivity (axial), insulator lateral</a:t>
            </a:r>
            <a:endParaRPr lang="en-US" sz="1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61" y="3254211"/>
            <a:ext cx="4042284" cy="2703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3831" y="5770222"/>
            <a:ext cx="1693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MIT-research</a:t>
            </a:r>
            <a:endParaRPr lang="en-US" sz="20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9691" y="3097108"/>
            <a:ext cx="494237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Protects Aluminum metal against </a:t>
            </a:r>
          </a:p>
          <a:p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radiation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1-D transport network for He to escape</a:t>
            </a:r>
          </a:p>
          <a:p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9902" y="2937391"/>
            <a:ext cx="1704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1~2 Vol% CNT</a:t>
            </a:r>
            <a:endParaRPr lang="en-US" sz="18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2300" y="5050428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Bulk not nanofiber!!</a:t>
            </a:r>
            <a:endParaRPr lang="en-US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493294" y="5281260"/>
            <a:ext cx="989006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9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964" y="898237"/>
            <a:ext cx="2047875" cy="2028825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CNT-Zirconia/Alumina proposed nanofiber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930" y="3896907"/>
            <a:ext cx="9045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Ceramic(Zirconia) will have high Z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</a:rPr>
              <a:t>Increase bulk density of nanofiber target than pure CNTs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</a:rPr>
              <a:t>CNT will enhance mechanical strength, provide protection against radiation damage</a:t>
            </a:r>
            <a:endParaRPr lang="en-US" dirty="0"/>
          </a:p>
        </p:txBody>
      </p:sp>
      <p:pic>
        <p:nvPicPr>
          <p:cNvPr id="7" name="Picture 4" descr="Image result for carbon nano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884630"/>
            <a:ext cx="922179" cy="92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ross 7"/>
          <p:cNvSpPr/>
          <p:nvPr/>
        </p:nvSpPr>
        <p:spPr>
          <a:xfrm>
            <a:off x="1457192" y="1093368"/>
            <a:ext cx="357005" cy="354047"/>
          </a:xfrm>
          <a:prstGeom prst="plus">
            <a:avLst>
              <a:gd name="adj" fmla="val 47310"/>
            </a:avLst>
          </a:prstGeom>
          <a:solidFill>
            <a:srgbClr val="8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122098" y="1093368"/>
            <a:ext cx="431321" cy="35404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73854" y="1270392"/>
            <a:ext cx="301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9861" y="176064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SWNT</a:t>
            </a:r>
            <a:endParaRPr lang="en-US" sz="18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1684" y="175702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Surfactant</a:t>
            </a:r>
            <a:endParaRPr lang="en-US" sz="18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267756" y="1183973"/>
            <a:ext cx="451075" cy="32349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54506" y="867378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Sonification</a:t>
            </a:r>
            <a:endParaRPr lang="en-US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deionized water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226" y="912151"/>
            <a:ext cx="923925" cy="1190625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10800000">
            <a:off x="5617201" y="3175785"/>
            <a:ext cx="973968" cy="32349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8472" y="936521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Add Alumina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78429" y="2932792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ve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charged alumina</a:t>
            </a:r>
          </a:p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Nano-particle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104185" y="1425254"/>
            <a:ext cx="451075" cy="32349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9298" y="2527734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Add polymer</a:t>
            </a:r>
          </a:p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Solution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6393" y="3103907"/>
            <a:ext cx="1326004" cy="369332"/>
          </a:xfrm>
          <a:prstGeom prst="rect">
            <a:avLst/>
          </a:prstGeom>
          <a:ln w="127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Electrospin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10800000">
            <a:off x="3071004" y="3122345"/>
            <a:ext cx="775362" cy="32349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59581" y="2476014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Calcination/</a:t>
            </a:r>
          </a:p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Heat treatment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4839" y="3009270"/>
            <a:ext cx="2086668" cy="646331"/>
          </a:xfrm>
          <a:prstGeom prst="rect">
            <a:avLst/>
          </a:prstGeom>
          <a:ln w="127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CNT filled ceramic nanofiber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76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Mechanical characterization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2" descr="picture of MultiTest 0.5-i universal t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6" y="1625429"/>
            <a:ext cx="1358482" cy="36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3290" y="979098"/>
            <a:ext cx="326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Macro testing </a:t>
            </a:r>
            <a:r>
              <a:rPr lang="en-US" sz="1800" u="sng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electrospun</a:t>
            </a:r>
            <a:r>
              <a:rPr lang="en-US" sz="1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nanofiber mat</a:t>
            </a:r>
            <a:endParaRPr lang="en-US" sz="18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7962" y="962633"/>
            <a:ext cx="326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Micro testing single fiber</a:t>
            </a:r>
            <a:endParaRPr lang="en-US" sz="18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047" y="1576333"/>
            <a:ext cx="2724151" cy="16576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71351" y="1391667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AFM tip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2592" y="2220477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nanofiber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450013" y="2405143"/>
            <a:ext cx="538162" cy="98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06904" y="1564735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Substrate channel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6806" y="2587621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10-15µm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79034" y="2589809"/>
            <a:ext cx="827870" cy="612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7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33" y="2584970"/>
            <a:ext cx="1950909" cy="1316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192" y="4011400"/>
            <a:ext cx="2639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Nano-fiber representative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550" y="1173235"/>
            <a:ext cx="1753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microscopic material properties</a:t>
            </a:r>
          </a:p>
        </p:txBody>
      </p:sp>
      <p:sp>
        <p:nvSpPr>
          <p:cNvPr id="7" name="Down Arrow 6"/>
          <p:cNvSpPr/>
          <p:nvPr/>
        </p:nvSpPr>
        <p:spPr>
          <a:xfrm rot="2367800">
            <a:off x="2574508" y="2632484"/>
            <a:ext cx="265262" cy="43963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7514" y="944373"/>
            <a:ext cx="1753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Mathematical Homogenization through periodic boundary condition</a:t>
            </a:r>
          </a:p>
        </p:txBody>
      </p:sp>
      <p:sp>
        <p:nvSpPr>
          <p:cNvPr id="10" name="Down Arrow 9"/>
          <p:cNvSpPr/>
          <p:nvPr/>
        </p:nvSpPr>
        <p:spPr>
          <a:xfrm rot="16200000">
            <a:off x="6658385" y="2716551"/>
            <a:ext cx="334482" cy="53058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204" y="2080529"/>
            <a:ext cx="2523139" cy="17937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5399" y="1544456"/>
            <a:ext cx="175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Macroscopic response</a:t>
            </a:r>
          </a:p>
        </p:txBody>
      </p:sp>
      <p:sp>
        <p:nvSpPr>
          <p:cNvPr id="13" name="Down Arrow 12"/>
          <p:cNvSpPr/>
          <p:nvPr/>
        </p:nvSpPr>
        <p:spPr>
          <a:xfrm rot="19657822">
            <a:off x="1168820" y="2185022"/>
            <a:ext cx="334482" cy="43963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8279" y="3908952"/>
            <a:ext cx="227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Validate model against testing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2352" y="4883985"/>
            <a:ext cx="227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Change fiber network/material  in electrospinning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4738" y="1860788"/>
            <a:ext cx="202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Thermal stress simulation</a:t>
            </a:r>
          </a:p>
        </p:txBody>
      </p:sp>
      <p:sp>
        <p:nvSpPr>
          <p:cNvPr id="17" name="Down Arrow 16"/>
          <p:cNvSpPr/>
          <p:nvPr/>
        </p:nvSpPr>
        <p:spPr>
          <a:xfrm rot="16200000">
            <a:off x="3128525" y="2960553"/>
            <a:ext cx="334482" cy="76015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5173" y="2534473"/>
            <a:ext cx="2509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Damage model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Check for damage ,</a:t>
            </a:r>
            <a:r>
              <a:rPr lang="en-US" sz="18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i,e</a:t>
            </a:r>
            <a:r>
              <a:rPr lang="en-US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fiber breakage, extent of local plastic deformation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Dynamic stress</a:t>
            </a:r>
          </a:p>
        </p:txBody>
      </p:sp>
      <p:sp>
        <p:nvSpPr>
          <p:cNvPr id="11" name="Bent Arrow 10"/>
          <p:cNvSpPr/>
          <p:nvPr/>
        </p:nvSpPr>
        <p:spPr>
          <a:xfrm rot="16200000">
            <a:off x="1661644" y="4110028"/>
            <a:ext cx="925184" cy="1582906"/>
          </a:xfrm>
          <a:prstGeom prst="bentArrow">
            <a:avLst>
              <a:gd name="adj1" fmla="val 13000"/>
              <a:gd name="adj2" fmla="val 22000"/>
              <a:gd name="adj3" fmla="val 25000"/>
              <a:gd name="adj4" fmla="val 47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6270842" y="2267616"/>
            <a:ext cx="449740" cy="5059347"/>
          </a:xfrm>
          <a:prstGeom prst="rightBrace">
            <a:avLst>
              <a:gd name="adj1" fmla="val 33268"/>
              <a:gd name="adj2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Bent Arrow 20"/>
          <p:cNvSpPr/>
          <p:nvPr/>
        </p:nvSpPr>
        <p:spPr>
          <a:xfrm rot="10800000">
            <a:off x="5635151" y="4901481"/>
            <a:ext cx="925184" cy="646981"/>
          </a:xfrm>
          <a:prstGeom prst="bentArrow">
            <a:avLst>
              <a:gd name="adj1" fmla="val 13000"/>
              <a:gd name="adj2" fmla="val 22000"/>
              <a:gd name="adj3" fmla="val 25000"/>
              <a:gd name="adj4" fmla="val 47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192" y="223166"/>
            <a:ext cx="8733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Sinuous target material- Mechanical simulation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2919024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86926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Summary and Schedule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930" y="1024311"/>
            <a:ext cx="90456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Detail planning and procurement of a low cost electrospinning set up has been done (~US$6000)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Expected to produce different ceramics, metallic and CNT composites nanofiber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Methods to fabricate ceramics-CNT composite is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</a:rPr>
              <a:t>Optimize nanofiber parameters to get better material 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</a:rPr>
              <a:t>Macro/micro mechanical characterization and simulations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57" y="4052156"/>
            <a:ext cx="8501243" cy="2096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617183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>
                <a:latin typeface="Helvetica" panose="020B0604020202020204" pitchFamily="34" charset="0"/>
              </a:rPr>
              <a:t>Schedule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0861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	Background- Target material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Demand of multi-MW </a:t>
            </a:r>
            <a:r>
              <a:rPr lang="en-US" dirty="0"/>
              <a:t>high performance particle production targets </a:t>
            </a:r>
            <a:endParaRPr lang="en-US" dirty="0" smtClean="0"/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LBNE 2.3MW proton beam,</a:t>
            </a:r>
            <a:r>
              <a:rPr lang="en-US" dirty="0"/>
              <a:t> </a:t>
            </a:r>
            <a:r>
              <a:rPr lang="en-US" dirty="0" smtClean="0"/>
              <a:t>1.6X10</a:t>
            </a:r>
            <a:r>
              <a:rPr lang="en-US" baseline="30000" dirty="0" smtClean="0"/>
              <a:t>14</a:t>
            </a:r>
            <a:r>
              <a:rPr lang="en-US" dirty="0" smtClean="0"/>
              <a:t> p/pulse 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Structural integrity over time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High temperature, thermal stresses, dynamic stresses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Withstand radiation damage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Hydrogen embrittlement, radiation corrosion, swelling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Current Target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ANU/</a:t>
            </a:r>
            <a:r>
              <a:rPr lang="en-US" dirty="0" err="1" smtClean="0"/>
              <a:t>NOvA</a:t>
            </a:r>
            <a:r>
              <a:rPr lang="en-US" dirty="0" smtClean="0"/>
              <a:t>, 700KW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Graphite bars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2972" y="1889180"/>
            <a:ext cx="252712" cy="14406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8084" y="1889179"/>
            <a:ext cx="252712" cy="14406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13196" y="1889178"/>
            <a:ext cx="252712" cy="14406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78366" y="1889180"/>
            <a:ext cx="252712" cy="14406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807399" y="2303248"/>
            <a:ext cx="1069676" cy="41406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5944" y="2006385"/>
            <a:ext cx="187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 beam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298" y="3766227"/>
            <a:ext cx="817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Beam spot size&lt;&lt;target dimension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Solid continuum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high local temperature gradient, thermal stress wave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7075" y="3352284"/>
            <a:ext cx="1906603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Water cooling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7075" y="1498978"/>
            <a:ext cx="1906603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Water cooling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540" y="5190025"/>
            <a:ext cx="6714698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it perform satisfactory at higher energy??</a:t>
            </a:r>
            <a:endParaRPr lang="en-US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95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HPT Issues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Stress waves, thermal shocks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Heat removal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Radiation damage, gas production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Radiation assisted corrosion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Stress wave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stresswav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0585" y="3490232"/>
            <a:ext cx="3765880" cy="2463351"/>
          </a:xfrm>
        </p:spPr>
      </p:pic>
      <p:grpSp>
        <p:nvGrpSpPr>
          <p:cNvPr id="8" name="Group 7"/>
          <p:cNvGrpSpPr/>
          <p:nvPr/>
        </p:nvGrpSpPr>
        <p:grpSpPr>
          <a:xfrm>
            <a:off x="5446663" y="2639896"/>
            <a:ext cx="2380891" cy="724617"/>
            <a:chOff x="5451894" y="4106174"/>
            <a:chExt cx="2380891" cy="724617"/>
          </a:xfrm>
        </p:grpSpPr>
        <p:sp>
          <p:nvSpPr>
            <p:cNvPr id="6" name="Flowchart: Magnetic Disk 5"/>
            <p:cNvSpPr/>
            <p:nvPr/>
          </p:nvSpPr>
          <p:spPr>
            <a:xfrm>
              <a:off x="5451894" y="4106174"/>
              <a:ext cx="2380891" cy="724617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21570" y="4218317"/>
              <a:ext cx="1311215" cy="612474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5906694" y="2752039"/>
            <a:ext cx="609646" cy="1917854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826522" y="2765615"/>
            <a:ext cx="1069675" cy="1812439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973" y="863643"/>
            <a:ext cx="2540479" cy="154865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5446663" y="2612750"/>
            <a:ext cx="2380891" cy="271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86942" y="2412180"/>
            <a:ext cx="785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40mm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62426" y="4578054"/>
            <a:ext cx="301924" cy="261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r="34114"/>
          <a:stretch/>
        </p:blipFill>
        <p:spPr>
          <a:xfrm>
            <a:off x="106291" y="858469"/>
            <a:ext cx="1798293" cy="18590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703" y="2360200"/>
            <a:ext cx="3535392" cy="1543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7425" y="1077936"/>
            <a:ext cx="783453" cy="121658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952616" y="2601481"/>
            <a:ext cx="3368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Radial temperature distribution at end of pulse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3019966"/>
            <a:ext cx="4197775" cy="2966940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29" idx="1"/>
          </p:cNvCxnSpPr>
          <p:nvPr/>
        </p:nvCxnSpPr>
        <p:spPr>
          <a:xfrm flipH="1" flipV="1">
            <a:off x="4295955" y="3602393"/>
            <a:ext cx="1510687" cy="1013938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3"/>
          </p:cNvCxnSpPr>
          <p:nvPr/>
        </p:nvCxnSpPr>
        <p:spPr>
          <a:xfrm flipH="1">
            <a:off x="4426375" y="4801146"/>
            <a:ext cx="1380267" cy="1013938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43052" y="1406026"/>
            <a:ext cx="140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Gaussian beam </a:t>
            </a:r>
          </a:p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Sigma 4mm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8074" y="3320342"/>
            <a:ext cx="375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Prone to fatigue failure (Mode II)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7214" y="5950503"/>
            <a:ext cx="516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Reduce amplitude, decrease wave speed</a:t>
            </a:r>
            <a:endParaRPr lang="en-US" sz="18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14864" y="179353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Stress wave (1-D)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58438" y="1453348"/>
            <a:ext cx="3535394" cy="2329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78101" y="2179615"/>
            <a:ext cx="2915729" cy="2329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5565473" y="2327704"/>
            <a:ext cx="327804" cy="497452"/>
          </a:xfrm>
          <a:prstGeom prst="rightBrace">
            <a:avLst>
              <a:gd name="adj1" fmla="val 8991"/>
              <a:gd name="adj2" fmla="val 50000"/>
            </a:avLst>
          </a:prstGeom>
          <a:noFill/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438" y="1195932"/>
            <a:ext cx="3535392" cy="154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9996" y="2137330"/>
            <a:ext cx="50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endParaRPr lang="en-US" sz="1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58438" y="1949567"/>
            <a:ext cx="3535392" cy="8627"/>
          </a:xfrm>
          <a:prstGeom prst="straightConnector1">
            <a:avLst/>
          </a:prstGeom>
          <a:ln w="6350">
            <a:solidFill>
              <a:srgbClr val="40404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40589" y="1632394"/>
            <a:ext cx="39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endParaRPr lang="en-US" sz="1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7608" y="797010"/>
            <a:ext cx="3807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Temperature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distribution at end of pulse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04897" y="978510"/>
            <a:ext cx="23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Material compression</a:t>
            </a:r>
          </a:p>
          <a:p>
            <a:r>
              <a:rPr lang="el-GR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L=L</a:t>
            </a:r>
            <a:r>
              <a:rPr lang="el-GR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αΔ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endParaRPr lang="en-US" sz="1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591" y="1273117"/>
            <a:ext cx="324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temp. rise</a:t>
            </a:r>
          </a:p>
          <a:p>
            <a:r>
              <a:rPr lang="el-GR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α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Coeff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. Thermal expansion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136610" y="2151658"/>
            <a:ext cx="427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beam pulse duration(heating time)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480649" y="2576430"/>
            <a:ext cx="9347" cy="520453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89996" y="2960996"/>
            <a:ext cx="251964" cy="0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65748" y="2717573"/>
            <a:ext cx="215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displacement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8138" y="2776330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Equilibrium equation</a:t>
            </a:r>
            <a:r>
              <a:rPr lang="en-US" sz="1800" u="sng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endParaRPr lang="en-US" sz="1800" u="sng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033756"/>
              </p:ext>
            </p:extLst>
          </p:nvPr>
        </p:nvGraphicFramePr>
        <p:xfrm>
          <a:off x="273028" y="3201559"/>
          <a:ext cx="2073355" cy="65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" name="Equation" r:id="rId4" imgW="1333500" imgH="419100" progId="Equation.3">
                  <p:embed/>
                </p:oleObj>
              </mc:Choice>
              <mc:Fallback>
                <p:oleObj name="Equation" r:id="rId4" imgW="13335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28" y="3201559"/>
                        <a:ext cx="2073355" cy="651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65730"/>
              </p:ext>
            </p:extLst>
          </p:nvPr>
        </p:nvGraphicFramePr>
        <p:xfrm>
          <a:off x="3132138" y="3414713"/>
          <a:ext cx="1270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414713"/>
                        <a:ext cx="127000" cy="242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074233" y="3291140"/>
            <a:ext cx="360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Elastic wave speed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3028" y="390302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Impulse- Momentum equation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140500"/>
              </p:ext>
            </p:extLst>
          </p:nvPr>
        </p:nvGraphicFramePr>
        <p:xfrm>
          <a:off x="336550" y="4256088"/>
          <a:ext cx="13525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" name="Equation" r:id="rId8" imgW="965160" imgH="482400" progId="Equation.3">
                  <p:embed/>
                </p:oleObj>
              </mc:Choice>
              <mc:Fallback>
                <p:oleObj name="Equation" r:id="rId8" imgW="965160" imgH="482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256088"/>
                        <a:ext cx="1352550" cy="671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050926"/>
              </p:ext>
            </p:extLst>
          </p:nvPr>
        </p:nvGraphicFramePr>
        <p:xfrm>
          <a:off x="2472653" y="4444526"/>
          <a:ext cx="1318970" cy="359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" name="Equation" r:id="rId10" imgW="838080" imgH="228600" progId="Equation.3">
                  <p:embed/>
                </p:oleObj>
              </mc:Choice>
              <mc:Fallback>
                <p:oleObj name="Equation" r:id="rId10" imgW="8380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653" y="4444526"/>
                        <a:ext cx="1318970" cy="359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448446" y="4359329"/>
            <a:ext cx="360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Particle velocity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03013"/>
              </p:ext>
            </p:extLst>
          </p:nvPr>
        </p:nvGraphicFramePr>
        <p:xfrm>
          <a:off x="4119563" y="4324350"/>
          <a:ext cx="14255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" name="Equation" r:id="rId12" imgW="1002960" imgH="393480" progId="Equation.3">
                  <p:embed/>
                </p:oleObj>
              </mc:Choice>
              <mc:Fallback>
                <p:oleObj name="Equation" r:id="rId12" imgW="100296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4324350"/>
                        <a:ext cx="1425575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86198"/>
              </p:ext>
            </p:extLst>
          </p:nvPr>
        </p:nvGraphicFramePr>
        <p:xfrm>
          <a:off x="363726" y="4994279"/>
          <a:ext cx="1999946" cy="57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" name="Equation" r:id="rId14" imgW="1384300" imgH="393700" progId="Equation.3">
                  <p:embed/>
                </p:oleObj>
              </mc:Choice>
              <mc:Fallback>
                <p:oleObj name="Equation" r:id="rId14" imgW="1384300" imgH="393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26" y="4994279"/>
                        <a:ext cx="1999946" cy="572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088833"/>
              </p:ext>
            </p:extLst>
          </p:nvPr>
        </p:nvGraphicFramePr>
        <p:xfrm>
          <a:off x="2736010" y="4994340"/>
          <a:ext cx="1671321" cy="56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" name="Equation" r:id="rId16" imgW="1091726" imgH="393529" progId="Equation.3">
                  <p:embed/>
                </p:oleObj>
              </mc:Choice>
              <mc:Fallback>
                <p:oleObj name="Equation" r:id="rId16" imgW="1091726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010" y="4994340"/>
                        <a:ext cx="1671321" cy="569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647092" y="5080265"/>
            <a:ext cx="391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Initial stress wave amplitude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6806" y="5538837"/>
            <a:ext cx="6649361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 material to have minimize local temp. gradient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thermal diffusivity/conductivity</a:t>
            </a:r>
            <a:endParaRPr lang="en-US" sz="20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Rectangle 97"/>
          <p:cNvSpPr>
            <a:spLocks noChangeArrowheads="1"/>
          </p:cNvSpPr>
          <p:nvPr/>
        </p:nvSpPr>
        <p:spPr bwMode="auto">
          <a:xfrm flipV="1">
            <a:off x="2916660" y="3314266"/>
            <a:ext cx="102599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28238"/>
              </p:ext>
            </p:extLst>
          </p:nvPr>
        </p:nvGraphicFramePr>
        <p:xfrm>
          <a:off x="3334310" y="3171741"/>
          <a:ext cx="739923" cy="65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Equation" r:id="rId18" imgW="533169" imgH="469696" progId="Equation.3">
                  <p:embed/>
                </p:oleObj>
              </mc:Choice>
              <mc:Fallback>
                <p:oleObj name="Equation" r:id="rId18" imgW="533169" imgH="469696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310" y="3171741"/>
                        <a:ext cx="739923" cy="656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8893832" y="1367088"/>
            <a:ext cx="140778" cy="11645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908213" y="1433225"/>
            <a:ext cx="140778" cy="11645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913967" y="1499365"/>
            <a:ext cx="140778" cy="11645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911095" y="1565505"/>
            <a:ext cx="140778" cy="11645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916852" y="1614387"/>
            <a:ext cx="140778" cy="11645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9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HPT Target material design feature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Material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High thermal conductivity to minimize cyclic loading due to thermal stress wave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Low 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High strength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Low Young’s Modulus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High density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Target geometry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Rotating ,Fluidized, liquid target (</a:t>
            </a:r>
            <a:r>
              <a:rPr lang="en-US" altLang="en-US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Water hammer, thermal stress wave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Exfoliated, foam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Alloying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elements to mitigate radiation damage, corrosion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3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Candidate material-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Electrospun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nanofiber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9"/>
            <a:ext cx="8672513" cy="4925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Design Microstructure to mitigate issues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9/22/2016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320616" y="1693655"/>
            <a:ext cx="6701286" cy="4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Electrospun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nano-fiber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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Sinuous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target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2217034"/>
            <a:ext cx="230505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155" y="2234422"/>
            <a:ext cx="2105025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925" y="2275330"/>
            <a:ext cx="1876425" cy="2105025"/>
          </a:xfrm>
          <a:prstGeom prst="rect">
            <a:avLst/>
          </a:prstGeom>
        </p:spPr>
      </p:pic>
      <p:sp>
        <p:nvSpPr>
          <p:cNvPr id="14" name="Content Placeholder 29"/>
          <p:cNvSpPr txBox="1">
            <a:spLocks/>
          </p:cNvSpPr>
          <p:nvPr/>
        </p:nvSpPr>
        <p:spPr bwMode="auto">
          <a:xfrm>
            <a:off x="453918" y="4473425"/>
            <a:ext cx="4670261" cy="4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err="1" smtClean="0">
                <a:latin typeface="Helvetica" panose="020B0604020202020204" pitchFamily="34" charset="0"/>
                <a:ea typeface="Geneva" pitchFamily="121" charset="-128"/>
              </a:rPr>
              <a:t>Electrospun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 Zirconia nanofiber</a:t>
            </a:r>
          </a:p>
          <a:p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96207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1145</TotalTime>
  <Words>1253</Words>
  <Application>Microsoft Office PowerPoint</Application>
  <PresentationFormat>On-screen Show (4:3)</PresentationFormat>
  <Paragraphs>344</Paragraphs>
  <Slides>27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Geneva</vt:lpstr>
      <vt:lpstr>Helvetica</vt:lpstr>
      <vt:lpstr>Wingdings</vt:lpstr>
      <vt:lpstr>FNAL_TemplateMac_060514</vt:lpstr>
      <vt:lpstr>Fermilab: Footer Only</vt:lpstr>
      <vt:lpstr>Equation</vt:lpstr>
      <vt:lpstr>In-house electrospinning set up for fabricating and designing candidate future high power target material micro-structure</vt:lpstr>
      <vt:lpstr>Outline </vt:lpstr>
      <vt:lpstr> Background- Target material</vt:lpstr>
      <vt:lpstr>Current Target</vt:lpstr>
      <vt:lpstr>HPT Issues</vt:lpstr>
      <vt:lpstr>Stress wave</vt:lpstr>
      <vt:lpstr>Stress wave (1-D)</vt:lpstr>
      <vt:lpstr>HPT Target material design feature</vt:lpstr>
      <vt:lpstr>Candidate material- Electrospun nanofiber</vt:lpstr>
      <vt:lpstr>Objective</vt:lpstr>
      <vt:lpstr>Advantages &amp; limitations</vt:lpstr>
      <vt:lpstr>Motivation</vt:lpstr>
      <vt:lpstr>Basic electrospinning Set up</vt:lpstr>
      <vt:lpstr>Electrospinning Principle</vt:lpstr>
      <vt:lpstr>Parameters </vt:lpstr>
      <vt:lpstr>Raw material for electrospinning solution </vt:lpstr>
      <vt:lpstr>Ceramics nanofiber fabrication</vt:lpstr>
      <vt:lpstr>PowerPoint Presentation</vt:lpstr>
      <vt:lpstr>PowerPoint Presentation</vt:lpstr>
      <vt:lpstr>Safety requirements</vt:lpstr>
      <vt:lpstr>Problems</vt:lpstr>
      <vt:lpstr>Candidate electrospin nanofiber</vt:lpstr>
      <vt:lpstr>CNT-ceramics nanofiber composites-advantage</vt:lpstr>
      <vt:lpstr>CNT-Zirconia/Alumina proposed nanofiber</vt:lpstr>
      <vt:lpstr>Mechanical characterization</vt:lpstr>
      <vt:lpstr>PowerPoint Presentation</vt:lpstr>
      <vt:lpstr>Summary and Schedule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Sujit Bidhar x3000 32544N</dc:creator>
  <cp:lastModifiedBy>Sujit Bidhar x3000 32544N</cp:lastModifiedBy>
  <cp:revision>92</cp:revision>
  <cp:lastPrinted>2014-01-20T19:40:21Z</cp:lastPrinted>
  <dcterms:created xsi:type="dcterms:W3CDTF">2016-09-20T18:58:24Z</dcterms:created>
  <dcterms:modified xsi:type="dcterms:W3CDTF">2016-09-22T17:59:13Z</dcterms:modified>
</cp:coreProperties>
</file>